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2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3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notesSlides/notesSlide4.xml" ContentType="application/vnd.openxmlformats-officedocument.presentationml.notesSlide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notesSlides/notesSlide5.xml" ContentType="application/vnd.openxmlformats-officedocument.presentationml.notesSlide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notesSlides/notesSlide6.xml" ContentType="application/vnd.openxmlformats-officedocument.presentationml.notesSlide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notesSlides/notesSlide7.xml" ContentType="application/vnd.openxmlformats-officedocument.presentationml.notesSlide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notesSlides/notesSlide8.xml" ContentType="application/vnd.openxmlformats-officedocument.presentationml.notesSlide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  <p:sldMasterId id="2147483891" r:id="rId2"/>
  </p:sldMasterIdLst>
  <p:notesMasterIdLst>
    <p:notesMasterId r:id="rId108"/>
  </p:notesMasterIdLst>
  <p:sldIdLst>
    <p:sldId id="791" r:id="rId3"/>
    <p:sldId id="785" r:id="rId4"/>
    <p:sldId id="786" r:id="rId5"/>
    <p:sldId id="787" r:id="rId6"/>
    <p:sldId id="831" r:id="rId7"/>
    <p:sldId id="870" r:id="rId8"/>
    <p:sldId id="833" r:id="rId9"/>
    <p:sldId id="847" r:id="rId10"/>
    <p:sldId id="848" r:id="rId11"/>
    <p:sldId id="849" r:id="rId12"/>
    <p:sldId id="850" r:id="rId13"/>
    <p:sldId id="851" r:id="rId14"/>
    <p:sldId id="852" r:id="rId15"/>
    <p:sldId id="853" r:id="rId16"/>
    <p:sldId id="841" r:id="rId17"/>
    <p:sldId id="842" r:id="rId18"/>
    <p:sldId id="843" r:id="rId19"/>
    <p:sldId id="844" r:id="rId20"/>
    <p:sldId id="846" r:id="rId21"/>
    <p:sldId id="809" r:id="rId22"/>
    <p:sldId id="817" r:id="rId23"/>
    <p:sldId id="818" r:id="rId24"/>
    <p:sldId id="835" r:id="rId25"/>
    <p:sldId id="836" r:id="rId26"/>
    <p:sldId id="805" r:id="rId27"/>
    <p:sldId id="839" r:id="rId28"/>
    <p:sldId id="822" r:id="rId29"/>
    <p:sldId id="823" r:id="rId30"/>
    <p:sldId id="824" r:id="rId31"/>
    <p:sldId id="838" r:id="rId32"/>
    <p:sldId id="826" r:id="rId33"/>
    <p:sldId id="827" r:id="rId34"/>
    <p:sldId id="864" r:id="rId35"/>
    <p:sldId id="865" r:id="rId36"/>
    <p:sldId id="869" r:id="rId37"/>
    <p:sldId id="871" r:id="rId38"/>
    <p:sldId id="872" r:id="rId39"/>
    <p:sldId id="868" r:id="rId40"/>
    <p:sldId id="873" r:id="rId41"/>
    <p:sldId id="751" r:id="rId42"/>
    <p:sldId id="993" r:id="rId43"/>
    <p:sldId id="753" r:id="rId44"/>
    <p:sldId id="875" r:id="rId45"/>
    <p:sldId id="876" r:id="rId46"/>
    <p:sldId id="877" r:id="rId47"/>
    <p:sldId id="828" r:id="rId48"/>
    <p:sldId id="829" r:id="rId49"/>
    <p:sldId id="896" r:id="rId50"/>
    <p:sldId id="897" r:id="rId51"/>
    <p:sldId id="911" r:id="rId52"/>
    <p:sldId id="899" r:id="rId53"/>
    <p:sldId id="840" r:id="rId54"/>
    <p:sldId id="881" r:id="rId55"/>
    <p:sldId id="882" r:id="rId56"/>
    <p:sldId id="978" r:id="rId57"/>
    <p:sldId id="892" r:id="rId58"/>
    <p:sldId id="879" r:id="rId59"/>
    <p:sldId id="893" r:id="rId60"/>
    <p:sldId id="854" r:id="rId61"/>
    <p:sldId id="920" r:id="rId62"/>
    <p:sldId id="921" r:id="rId63"/>
    <p:sldId id="922" r:id="rId64"/>
    <p:sldId id="923" r:id="rId65"/>
    <p:sldId id="855" r:id="rId66"/>
    <p:sldId id="856" r:id="rId67"/>
    <p:sldId id="857" r:id="rId68"/>
    <p:sldId id="986" r:id="rId69"/>
    <p:sldId id="994" r:id="rId70"/>
    <p:sldId id="995" r:id="rId71"/>
    <p:sldId id="996" r:id="rId72"/>
    <p:sldId id="924" r:id="rId73"/>
    <p:sldId id="925" r:id="rId74"/>
    <p:sldId id="927" r:id="rId75"/>
    <p:sldId id="979" r:id="rId76"/>
    <p:sldId id="980" r:id="rId77"/>
    <p:sldId id="858" r:id="rId78"/>
    <p:sldId id="859" r:id="rId79"/>
    <p:sldId id="860" r:id="rId80"/>
    <p:sldId id="861" r:id="rId81"/>
    <p:sldId id="862" r:id="rId82"/>
    <p:sldId id="863" r:id="rId83"/>
    <p:sldId id="990" r:id="rId84"/>
    <p:sldId id="991" r:id="rId85"/>
    <p:sldId id="1000" r:id="rId86"/>
    <p:sldId id="1001" r:id="rId87"/>
    <p:sldId id="957" r:id="rId88"/>
    <p:sldId id="958" r:id="rId89"/>
    <p:sldId id="959" r:id="rId90"/>
    <p:sldId id="960" r:id="rId91"/>
    <p:sldId id="961" r:id="rId92"/>
    <p:sldId id="962" r:id="rId93"/>
    <p:sldId id="964" r:id="rId94"/>
    <p:sldId id="965" r:id="rId95"/>
    <p:sldId id="966" r:id="rId96"/>
    <p:sldId id="968" r:id="rId97"/>
    <p:sldId id="969" r:id="rId98"/>
    <p:sldId id="970" r:id="rId99"/>
    <p:sldId id="971" r:id="rId100"/>
    <p:sldId id="972" r:id="rId101"/>
    <p:sldId id="973" r:id="rId102"/>
    <p:sldId id="974" r:id="rId103"/>
    <p:sldId id="975" r:id="rId104"/>
    <p:sldId id="976" r:id="rId105"/>
    <p:sldId id="977" r:id="rId106"/>
    <p:sldId id="989" r:id="rId107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156">
          <p15:clr>
            <a:srgbClr val="A4A3A4"/>
          </p15:clr>
        </p15:guide>
        <p15:guide id="2" pos="5005">
          <p15:clr>
            <a:srgbClr val="A4A3A4"/>
          </p15:clr>
        </p15:guide>
        <p15:guide id="3" pos="958">
          <p15:clr>
            <a:srgbClr val="A4A3A4"/>
          </p15:clr>
        </p15:guide>
        <p15:guide id="4" orient="horz" pos="628">
          <p15:clr>
            <a:srgbClr val="A4A3A4"/>
          </p15:clr>
        </p15:guide>
        <p15:guide id="5" pos="3907">
          <p15:clr>
            <a:srgbClr val="A4A3A4"/>
          </p15:clr>
        </p15:guide>
        <p15:guide id="6" pos="57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6FFFF"/>
    <a:srgbClr val="CC9900"/>
    <a:srgbClr val="008B8B"/>
    <a:srgbClr val="FFFF99"/>
    <a:srgbClr val="FFCC66"/>
    <a:srgbClr val="57257D"/>
    <a:srgbClr val="D7DE92"/>
    <a:srgbClr val="441D61"/>
    <a:srgbClr val="5525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75" autoAdjust="0"/>
    <p:restoredTop sz="98046" autoAdjust="0"/>
  </p:normalViewPr>
  <p:slideViewPr>
    <p:cSldViewPr snapToGrid="0">
      <p:cViewPr>
        <p:scale>
          <a:sx n="80" d="100"/>
          <a:sy n="80" d="100"/>
        </p:scale>
        <p:origin x="-972" y="-1074"/>
      </p:cViewPr>
      <p:guideLst>
        <p:guide orient="horz"/>
        <p:guide pos="5759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107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tableStyles" Target="tableStyle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presProps" Target="presProp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AC97C-B7AD-46C4-9950-99B318BA3626}" type="datetimeFigureOut">
              <a:rPr lang="en-IN" smtClean="0"/>
              <a:t>13-06-2018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596C44-1857-4F3E-93C9-F6D5A4942F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7567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E89A4-3B2F-4C57-9E95-D527526891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44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E89A4-3B2F-4C57-9E95-D527526891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44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E89A4-3B2F-4C57-9E95-D527526891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44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96C44-1857-4F3E-93C9-F6D5A4942FFB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3030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96C44-1857-4F3E-93C9-F6D5A4942FFB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8281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96C44-1857-4F3E-93C9-F6D5A4942FFB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8281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E89A4-3B2F-4C57-9E95-D5275268914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45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E89A4-3B2F-4C57-9E95-D5275268914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446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C0549A44-F2C3-4CCF-B675-5C980C160642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575B2BD5-2296-4F3E-AF9B-B7593F33C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82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C0549A44-F2C3-4CCF-B675-5C980C160642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575B2BD5-2296-4F3E-AF9B-B7593F33C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386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C0549A44-F2C3-4CCF-B675-5C980C160642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575B2BD5-2296-4F3E-AF9B-B7593F33C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0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31188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defTabSz="914400"/>
            <a:fld id="{F68311C7-DDCA-4968-8FB6-F2A58781B1F7}" type="datetimeFigureOut">
              <a:rPr lang="en-US" sz="1800" smtClean="0">
                <a:solidFill>
                  <a:prstClr val="black"/>
                </a:solidFill>
              </a:rPr>
              <a:pPr defTabSz="914400"/>
              <a:t>6/13/2018</a:t>
            </a:fld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defTabSz="914400"/>
            <a:fld id="{9B4D5D50-5A23-437D-8ADC-8D5792BE5877}" type="slidenum">
              <a:rPr lang="en-US" sz="1800" smtClean="0">
                <a:solidFill>
                  <a:prstClr val="black"/>
                </a:solidFill>
              </a:rPr>
              <a:pPr defTabSz="914400"/>
              <a:t>‹#›</a:t>
            </a:fld>
            <a:endParaRPr 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0157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defTabSz="914400"/>
            <a:fld id="{F68311C7-DDCA-4968-8FB6-F2A58781B1F7}" type="datetimeFigureOut">
              <a:rPr lang="en-US" sz="1800" smtClean="0">
                <a:solidFill>
                  <a:prstClr val="black"/>
                </a:solidFill>
              </a:rPr>
              <a:pPr defTabSz="914400"/>
              <a:t>6/13/2018</a:t>
            </a:fld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defTabSz="914400"/>
            <a:fld id="{9B4D5D50-5A23-437D-8ADC-8D5792BE5877}" type="slidenum">
              <a:rPr lang="en-US" sz="1800" smtClean="0">
                <a:solidFill>
                  <a:prstClr val="black"/>
                </a:solidFill>
              </a:rPr>
              <a:pPr defTabSz="914400"/>
              <a:t>‹#›</a:t>
            </a:fld>
            <a:endParaRPr 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435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defTabSz="914400"/>
            <a:fld id="{F68311C7-DDCA-4968-8FB6-F2A58781B1F7}" type="datetimeFigureOut">
              <a:rPr lang="en-US" sz="1800" smtClean="0">
                <a:solidFill>
                  <a:prstClr val="black"/>
                </a:solidFill>
              </a:rPr>
              <a:pPr defTabSz="914400"/>
              <a:t>6/13/2018</a:t>
            </a:fld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defTabSz="914400"/>
            <a:fld id="{9B4D5D50-5A23-437D-8ADC-8D5792BE5877}" type="slidenum">
              <a:rPr lang="en-US" sz="1800" smtClean="0">
                <a:solidFill>
                  <a:prstClr val="black"/>
                </a:solidFill>
              </a:rPr>
              <a:pPr defTabSz="914400"/>
              <a:t>‹#›</a:t>
            </a:fld>
            <a:endParaRPr 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4419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defTabSz="914400"/>
            <a:fld id="{F68311C7-DDCA-4968-8FB6-F2A58781B1F7}" type="datetimeFigureOut">
              <a:rPr lang="en-US" sz="1800" smtClean="0">
                <a:solidFill>
                  <a:prstClr val="black"/>
                </a:solidFill>
              </a:rPr>
              <a:pPr defTabSz="914400"/>
              <a:t>6/13/2018</a:t>
            </a:fld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defTabSz="914400"/>
            <a:fld id="{9B4D5D50-5A23-437D-8ADC-8D5792BE5877}" type="slidenum">
              <a:rPr lang="en-US" sz="1800" smtClean="0">
                <a:solidFill>
                  <a:prstClr val="black"/>
                </a:solidFill>
              </a:rPr>
              <a:pPr defTabSz="914400"/>
              <a:t>‹#›</a:t>
            </a:fld>
            <a:endParaRPr 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5911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defTabSz="914400"/>
            <a:fld id="{F68311C7-DDCA-4968-8FB6-F2A58781B1F7}" type="datetimeFigureOut">
              <a:rPr lang="en-US" sz="1800" smtClean="0">
                <a:solidFill>
                  <a:prstClr val="black"/>
                </a:solidFill>
              </a:rPr>
              <a:pPr defTabSz="914400"/>
              <a:t>6/13/2018</a:t>
            </a:fld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defTabSz="914400"/>
            <a:fld id="{9B4D5D50-5A23-437D-8ADC-8D5792BE5877}" type="slidenum">
              <a:rPr lang="en-US" sz="1800" smtClean="0">
                <a:solidFill>
                  <a:prstClr val="black"/>
                </a:solidFill>
              </a:rPr>
              <a:pPr defTabSz="914400"/>
              <a:t>‹#›</a:t>
            </a:fld>
            <a:endParaRPr 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953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defTabSz="914400"/>
            <a:fld id="{F68311C7-DDCA-4968-8FB6-F2A58781B1F7}" type="datetimeFigureOut">
              <a:rPr lang="en-US" sz="1800" smtClean="0">
                <a:solidFill>
                  <a:prstClr val="black"/>
                </a:solidFill>
              </a:rPr>
              <a:pPr defTabSz="914400"/>
              <a:t>6/13/2018</a:t>
            </a:fld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defTabSz="914400"/>
            <a:fld id="{9B4D5D50-5A23-437D-8ADC-8D5792BE5877}" type="slidenum">
              <a:rPr lang="en-US" sz="1800" smtClean="0">
                <a:solidFill>
                  <a:prstClr val="black"/>
                </a:solidFill>
              </a:rPr>
              <a:pPr defTabSz="914400"/>
              <a:t>‹#›</a:t>
            </a:fld>
            <a:endParaRPr 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2388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defTabSz="914400"/>
            <a:fld id="{F68311C7-DDCA-4968-8FB6-F2A58781B1F7}" type="datetimeFigureOut">
              <a:rPr lang="en-US" sz="1800" smtClean="0">
                <a:solidFill>
                  <a:prstClr val="black"/>
                </a:solidFill>
              </a:rPr>
              <a:pPr defTabSz="914400"/>
              <a:t>6/13/2018</a:t>
            </a:fld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defTabSz="914400"/>
            <a:fld id="{9B4D5D50-5A23-437D-8ADC-8D5792BE5877}" type="slidenum">
              <a:rPr lang="en-US" sz="1800" smtClean="0">
                <a:solidFill>
                  <a:prstClr val="black"/>
                </a:solidFill>
              </a:rPr>
              <a:pPr defTabSz="914400"/>
              <a:t>‹#›</a:t>
            </a:fld>
            <a:endParaRPr 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93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C0549A44-F2C3-4CCF-B675-5C980C160642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575B2BD5-2296-4F3E-AF9B-B7593F33C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7065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defTabSz="914400"/>
            <a:fld id="{F68311C7-DDCA-4968-8FB6-F2A58781B1F7}" type="datetimeFigureOut">
              <a:rPr lang="en-US" sz="1800" smtClean="0">
                <a:solidFill>
                  <a:prstClr val="black"/>
                </a:solidFill>
              </a:rPr>
              <a:pPr defTabSz="914400"/>
              <a:t>6/13/2018</a:t>
            </a:fld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defTabSz="914400"/>
            <a:fld id="{9B4D5D50-5A23-437D-8ADC-8D5792BE5877}" type="slidenum">
              <a:rPr lang="en-US" sz="1800" smtClean="0">
                <a:solidFill>
                  <a:prstClr val="black"/>
                </a:solidFill>
              </a:rPr>
              <a:pPr defTabSz="914400"/>
              <a:t>‹#›</a:t>
            </a:fld>
            <a:endParaRPr 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5341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defTabSz="914400"/>
            <a:fld id="{F68311C7-DDCA-4968-8FB6-F2A58781B1F7}" type="datetimeFigureOut">
              <a:rPr lang="en-US" sz="1800" smtClean="0">
                <a:solidFill>
                  <a:prstClr val="black"/>
                </a:solidFill>
              </a:rPr>
              <a:pPr defTabSz="914400"/>
              <a:t>6/13/2018</a:t>
            </a:fld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defTabSz="914400"/>
            <a:fld id="{9B4D5D50-5A23-437D-8ADC-8D5792BE5877}" type="slidenum">
              <a:rPr lang="en-US" sz="1800" smtClean="0">
                <a:solidFill>
                  <a:prstClr val="black"/>
                </a:solidFill>
              </a:rPr>
              <a:pPr defTabSz="914400"/>
              <a:t>‹#›</a:t>
            </a:fld>
            <a:endParaRPr 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1622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defTabSz="914400"/>
            <a:fld id="{F68311C7-DDCA-4968-8FB6-F2A58781B1F7}" type="datetimeFigureOut">
              <a:rPr lang="en-US" sz="1800" smtClean="0">
                <a:solidFill>
                  <a:prstClr val="black"/>
                </a:solidFill>
              </a:rPr>
              <a:pPr defTabSz="914400"/>
              <a:t>6/13/2018</a:t>
            </a:fld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defTabSz="914400"/>
            <a:fld id="{9B4D5D50-5A23-437D-8ADC-8D5792BE5877}" type="slidenum">
              <a:rPr lang="en-US" sz="1800" smtClean="0">
                <a:solidFill>
                  <a:prstClr val="black"/>
                </a:solidFill>
              </a:rPr>
              <a:pPr defTabSz="914400"/>
              <a:t>‹#›</a:t>
            </a:fld>
            <a:endParaRPr 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0804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defTabSz="914400"/>
            <a:fld id="{F68311C7-DDCA-4968-8FB6-F2A58781B1F7}" type="datetimeFigureOut">
              <a:rPr lang="en-US" sz="1800" smtClean="0">
                <a:solidFill>
                  <a:prstClr val="black"/>
                </a:solidFill>
              </a:rPr>
              <a:pPr defTabSz="914400"/>
              <a:t>6/13/2018</a:t>
            </a:fld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pPr defTabSz="914400"/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pPr defTabSz="914400"/>
            <a:fld id="{9B4D5D50-5A23-437D-8ADC-8D5792BE5877}" type="slidenum">
              <a:rPr lang="en-US" sz="1800" smtClean="0">
                <a:solidFill>
                  <a:prstClr val="black"/>
                </a:solidFill>
              </a:rPr>
              <a:pPr defTabSz="914400"/>
              <a:t>‹#›</a:t>
            </a:fld>
            <a:endParaRPr 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8096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2134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35289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53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C0549A44-F2C3-4CCF-B675-5C980C160642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575B2BD5-2296-4F3E-AF9B-B7593F33C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128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C0549A44-F2C3-4CCF-B675-5C980C160642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575B2BD5-2296-4F3E-AF9B-B7593F33C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63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C0549A44-F2C3-4CCF-B675-5C980C160642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575B2BD5-2296-4F3E-AF9B-B7593F33C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999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C0549A44-F2C3-4CCF-B675-5C980C160642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575B2BD5-2296-4F3E-AF9B-B7593F33C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013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C0549A44-F2C3-4CCF-B675-5C980C160642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575B2BD5-2296-4F3E-AF9B-B7593F33C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476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C0549A44-F2C3-4CCF-B675-5C980C160642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575B2BD5-2296-4F3E-AF9B-B7593F33C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286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C0549A44-F2C3-4CCF-B675-5C980C160642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575B2BD5-2296-4F3E-AF9B-B7593F33C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289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7808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856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9738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  <p:sldLayoutId id="2147483904" r:id="rId13"/>
    <p:sldLayoutId id="2147483905" r:id="rId1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18.xml"/><Relationship Id="rId13" Type="http://schemas.openxmlformats.org/officeDocument/2006/relationships/tags" Target="../tags/tag123.xml"/><Relationship Id="rId18" Type="http://schemas.openxmlformats.org/officeDocument/2006/relationships/tags" Target="../tags/tag128.xml"/><Relationship Id="rId26" Type="http://schemas.openxmlformats.org/officeDocument/2006/relationships/image" Target="../media/image34.jpeg"/><Relationship Id="rId3" Type="http://schemas.openxmlformats.org/officeDocument/2006/relationships/tags" Target="../tags/tag113.xml"/><Relationship Id="rId21" Type="http://schemas.openxmlformats.org/officeDocument/2006/relationships/image" Target="../media/image20.jpeg"/><Relationship Id="rId7" Type="http://schemas.openxmlformats.org/officeDocument/2006/relationships/tags" Target="../tags/tag117.xml"/><Relationship Id="rId12" Type="http://schemas.openxmlformats.org/officeDocument/2006/relationships/tags" Target="../tags/tag122.xml"/><Relationship Id="rId17" Type="http://schemas.openxmlformats.org/officeDocument/2006/relationships/tags" Target="../tags/tag127.xml"/><Relationship Id="rId25" Type="http://schemas.openxmlformats.org/officeDocument/2006/relationships/image" Target="../media/image33.jpeg"/><Relationship Id="rId2" Type="http://schemas.openxmlformats.org/officeDocument/2006/relationships/tags" Target="../tags/tag112.xml"/><Relationship Id="rId16" Type="http://schemas.openxmlformats.org/officeDocument/2006/relationships/tags" Target="../tags/tag126.xml"/><Relationship Id="rId20" Type="http://schemas.openxmlformats.org/officeDocument/2006/relationships/notesSlide" Target="../notesSlides/notesSlide4.xml"/><Relationship Id="rId29" Type="http://schemas.microsoft.com/office/2007/relationships/hdphoto" Target="../media/hdphoto7.wdp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11" Type="http://schemas.openxmlformats.org/officeDocument/2006/relationships/tags" Target="../tags/tag121.xml"/><Relationship Id="rId24" Type="http://schemas.openxmlformats.org/officeDocument/2006/relationships/image" Target="../media/image32.jpeg"/><Relationship Id="rId5" Type="http://schemas.openxmlformats.org/officeDocument/2006/relationships/tags" Target="../tags/tag115.xml"/><Relationship Id="rId15" Type="http://schemas.openxmlformats.org/officeDocument/2006/relationships/tags" Target="../tags/tag125.xml"/><Relationship Id="rId23" Type="http://schemas.openxmlformats.org/officeDocument/2006/relationships/image" Target="../media/image31.jpeg"/><Relationship Id="rId28" Type="http://schemas.openxmlformats.org/officeDocument/2006/relationships/image" Target="../media/image36.png"/><Relationship Id="rId10" Type="http://schemas.openxmlformats.org/officeDocument/2006/relationships/tags" Target="../tags/tag120.xml"/><Relationship Id="rId19" Type="http://schemas.openxmlformats.org/officeDocument/2006/relationships/slideLayout" Target="../slideLayouts/slideLayout7.xml"/><Relationship Id="rId4" Type="http://schemas.openxmlformats.org/officeDocument/2006/relationships/tags" Target="../tags/tag114.xml"/><Relationship Id="rId9" Type="http://schemas.openxmlformats.org/officeDocument/2006/relationships/tags" Target="../tags/tag119.xml"/><Relationship Id="rId14" Type="http://schemas.openxmlformats.org/officeDocument/2006/relationships/tags" Target="../tags/tag124.xml"/><Relationship Id="rId22" Type="http://schemas.openxmlformats.org/officeDocument/2006/relationships/image" Target="../media/image30.jpeg"/><Relationship Id="rId27" Type="http://schemas.openxmlformats.org/officeDocument/2006/relationships/image" Target="../media/image35.jpeg"/><Relationship Id="rId30" Type="http://schemas.openxmlformats.org/officeDocument/2006/relationships/image" Target="../media/image37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microsoft.com/office/2007/relationships/hdphoto" Target="../media/hdphoto7.wdp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160.png"/><Relationship Id="rId4" Type="http://schemas.openxmlformats.org/officeDocument/2006/relationships/image" Target="../media/image87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eg"/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15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65.jpeg"/><Relationship Id="rId7" Type="http://schemas.openxmlformats.org/officeDocument/2006/relationships/image" Target="../media/image158.png"/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36.png"/><Relationship Id="rId4" Type="http://schemas.openxmlformats.org/officeDocument/2006/relationships/image" Target="../media/image37.jpe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141.xml"/><Relationship Id="rId18" Type="http://schemas.openxmlformats.org/officeDocument/2006/relationships/tags" Target="../tags/tag146.xml"/><Relationship Id="rId26" Type="http://schemas.openxmlformats.org/officeDocument/2006/relationships/image" Target="../media/image32.jpeg"/><Relationship Id="rId39" Type="http://schemas.openxmlformats.org/officeDocument/2006/relationships/image" Target="../media/image45.png"/><Relationship Id="rId21" Type="http://schemas.openxmlformats.org/officeDocument/2006/relationships/tags" Target="../tags/tag149.xml"/><Relationship Id="rId34" Type="http://schemas.openxmlformats.org/officeDocument/2006/relationships/image" Target="../media/image37.jpeg"/><Relationship Id="rId7" Type="http://schemas.openxmlformats.org/officeDocument/2006/relationships/tags" Target="../tags/tag135.xml"/><Relationship Id="rId12" Type="http://schemas.openxmlformats.org/officeDocument/2006/relationships/tags" Target="../tags/tag140.xml"/><Relationship Id="rId17" Type="http://schemas.openxmlformats.org/officeDocument/2006/relationships/tags" Target="../tags/tag145.xml"/><Relationship Id="rId25" Type="http://schemas.openxmlformats.org/officeDocument/2006/relationships/image" Target="../media/image31.jpeg"/><Relationship Id="rId33" Type="http://schemas.openxmlformats.org/officeDocument/2006/relationships/image" Target="../media/image44.png"/><Relationship Id="rId38" Type="http://schemas.openxmlformats.org/officeDocument/2006/relationships/image" Target="../media/image42.png"/><Relationship Id="rId2" Type="http://schemas.openxmlformats.org/officeDocument/2006/relationships/tags" Target="../tags/tag130.xml"/><Relationship Id="rId16" Type="http://schemas.openxmlformats.org/officeDocument/2006/relationships/tags" Target="../tags/tag144.xml"/><Relationship Id="rId20" Type="http://schemas.openxmlformats.org/officeDocument/2006/relationships/tags" Target="../tags/tag148.xml"/><Relationship Id="rId29" Type="http://schemas.openxmlformats.org/officeDocument/2006/relationships/image" Target="../media/image35.jpeg"/><Relationship Id="rId1" Type="http://schemas.openxmlformats.org/officeDocument/2006/relationships/tags" Target="../tags/tag129.xml"/><Relationship Id="rId6" Type="http://schemas.openxmlformats.org/officeDocument/2006/relationships/tags" Target="../tags/tag134.xml"/><Relationship Id="rId11" Type="http://schemas.openxmlformats.org/officeDocument/2006/relationships/tags" Target="../tags/tag139.xml"/><Relationship Id="rId24" Type="http://schemas.openxmlformats.org/officeDocument/2006/relationships/image" Target="../media/image30.jpeg"/><Relationship Id="rId32" Type="http://schemas.openxmlformats.org/officeDocument/2006/relationships/image" Target="../media/image43.png"/><Relationship Id="rId37" Type="http://schemas.openxmlformats.org/officeDocument/2006/relationships/image" Target="../media/image41.png"/><Relationship Id="rId5" Type="http://schemas.openxmlformats.org/officeDocument/2006/relationships/tags" Target="../tags/tag133.xml"/><Relationship Id="rId15" Type="http://schemas.openxmlformats.org/officeDocument/2006/relationships/tags" Target="../tags/tag143.xml"/><Relationship Id="rId23" Type="http://schemas.openxmlformats.org/officeDocument/2006/relationships/image" Target="../media/image20.jpeg"/><Relationship Id="rId28" Type="http://schemas.openxmlformats.org/officeDocument/2006/relationships/image" Target="../media/image34.jpeg"/><Relationship Id="rId36" Type="http://schemas.openxmlformats.org/officeDocument/2006/relationships/image" Target="../media/image40.png"/><Relationship Id="rId10" Type="http://schemas.openxmlformats.org/officeDocument/2006/relationships/tags" Target="../tags/tag138.xml"/><Relationship Id="rId19" Type="http://schemas.openxmlformats.org/officeDocument/2006/relationships/tags" Target="../tags/tag147.xml"/><Relationship Id="rId4" Type="http://schemas.openxmlformats.org/officeDocument/2006/relationships/tags" Target="../tags/tag132.xml"/><Relationship Id="rId9" Type="http://schemas.openxmlformats.org/officeDocument/2006/relationships/tags" Target="../tags/tag137.xml"/><Relationship Id="rId14" Type="http://schemas.openxmlformats.org/officeDocument/2006/relationships/tags" Target="../tags/tag142.xml"/><Relationship Id="rId22" Type="http://schemas.openxmlformats.org/officeDocument/2006/relationships/slideLayout" Target="../slideLayouts/slideLayout7.xml"/><Relationship Id="rId27" Type="http://schemas.openxmlformats.org/officeDocument/2006/relationships/image" Target="../media/image33.jpeg"/><Relationship Id="rId35" Type="http://schemas.openxmlformats.org/officeDocument/2006/relationships/image" Target="../media/image26.jpeg"/><Relationship Id="rId8" Type="http://schemas.openxmlformats.org/officeDocument/2006/relationships/tags" Target="../tags/tag136.xml"/><Relationship Id="rId3" Type="http://schemas.openxmlformats.org/officeDocument/2006/relationships/tags" Target="../tags/tag13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152.xml"/><Relationship Id="rId7" Type="http://schemas.openxmlformats.org/officeDocument/2006/relationships/tags" Target="../tags/tag156.xml"/><Relationship Id="rId12" Type="http://schemas.openxmlformats.org/officeDocument/2006/relationships/image" Target="../media/image49.png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tags" Target="../tags/tag155.xml"/><Relationship Id="rId11" Type="http://schemas.openxmlformats.org/officeDocument/2006/relationships/image" Target="../media/image48.jpeg"/><Relationship Id="rId5" Type="http://schemas.openxmlformats.org/officeDocument/2006/relationships/tags" Target="../tags/tag154.xml"/><Relationship Id="rId10" Type="http://schemas.openxmlformats.org/officeDocument/2006/relationships/image" Target="../media/image47.jpeg"/><Relationship Id="rId4" Type="http://schemas.openxmlformats.org/officeDocument/2006/relationships/tags" Target="../tags/tag153.xml"/><Relationship Id="rId9" Type="http://schemas.openxmlformats.org/officeDocument/2006/relationships/image" Target="../media/image46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64.xml"/><Relationship Id="rId13" Type="http://schemas.openxmlformats.org/officeDocument/2006/relationships/tags" Target="../tags/tag169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159.xml"/><Relationship Id="rId21" Type="http://schemas.openxmlformats.org/officeDocument/2006/relationships/image" Target="../media/image510.png"/><Relationship Id="rId7" Type="http://schemas.openxmlformats.org/officeDocument/2006/relationships/tags" Target="../tags/tag163.xml"/><Relationship Id="rId12" Type="http://schemas.openxmlformats.org/officeDocument/2006/relationships/tags" Target="../tags/tag168.xml"/><Relationship Id="rId17" Type="http://schemas.openxmlformats.org/officeDocument/2006/relationships/tags" Target="../tags/tag173.xml"/><Relationship Id="rId25" Type="http://schemas.microsoft.com/office/2007/relationships/hdphoto" Target="../media/hdphoto5.wdp"/><Relationship Id="rId2" Type="http://schemas.openxmlformats.org/officeDocument/2006/relationships/tags" Target="../tags/tag158.xml"/><Relationship Id="rId16" Type="http://schemas.openxmlformats.org/officeDocument/2006/relationships/tags" Target="../tags/tag172.xml"/><Relationship Id="rId20" Type="http://schemas.openxmlformats.org/officeDocument/2006/relationships/image" Target="../media/image491.png"/><Relationship Id="rId1" Type="http://schemas.openxmlformats.org/officeDocument/2006/relationships/tags" Target="../tags/tag157.xml"/><Relationship Id="rId6" Type="http://schemas.openxmlformats.org/officeDocument/2006/relationships/tags" Target="../tags/tag162.xml"/><Relationship Id="rId11" Type="http://schemas.openxmlformats.org/officeDocument/2006/relationships/tags" Target="../tags/tag167.xml"/><Relationship Id="rId24" Type="http://schemas.openxmlformats.org/officeDocument/2006/relationships/image" Target="../media/image11.png"/><Relationship Id="rId5" Type="http://schemas.openxmlformats.org/officeDocument/2006/relationships/tags" Target="../tags/tag161.xml"/><Relationship Id="rId15" Type="http://schemas.openxmlformats.org/officeDocument/2006/relationships/tags" Target="../tags/tag171.xml"/><Relationship Id="rId23" Type="http://schemas.microsoft.com/office/2007/relationships/hdphoto" Target="../media/hdphoto4.wdp"/><Relationship Id="rId10" Type="http://schemas.openxmlformats.org/officeDocument/2006/relationships/tags" Target="../tags/tag166.xml"/><Relationship Id="rId19" Type="http://schemas.openxmlformats.org/officeDocument/2006/relationships/image" Target="../media/image48.jpeg"/><Relationship Id="rId4" Type="http://schemas.openxmlformats.org/officeDocument/2006/relationships/tags" Target="../tags/tag160.xml"/><Relationship Id="rId9" Type="http://schemas.openxmlformats.org/officeDocument/2006/relationships/tags" Target="../tags/tag165.xml"/><Relationship Id="rId14" Type="http://schemas.openxmlformats.org/officeDocument/2006/relationships/tags" Target="../tags/tag170.xml"/><Relationship Id="rId2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tags" Target="../tags/tag176.xml"/><Relationship Id="rId7" Type="http://schemas.openxmlformats.org/officeDocument/2006/relationships/image" Target="../media/image48.jpeg"/><Relationship Id="rId2" Type="http://schemas.openxmlformats.org/officeDocument/2006/relationships/tags" Target="../tags/tag175.xml"/><Relationship Id="rId1" Type="http://schemas.openxmlformats.org/officeDocument/2006/relationships/tags" Target="../tags/tag174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78.xml"/><Relationship Id="rId10" Type="http://schemas.microsoft.com/office/2007/relationships/hdphoto" Target="../media/hdphoto7.wdp"/><Relationship Id="rId4" Type="http://schemas.openxmlformats.org/officeDocument/2006/relationships/tags" Target="../tags/tag177.xml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microsoft.com/office/2007/relationships/hdphoto" Target="../media/hdphoto4.wdp"/><Relationship Id="rId3" Type="http://schemas.openxmlformats.org/officeDocument/2006/relationships/tags" Target="../tags/tag181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0.png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6" Type="http://schemas.openxmlformats.org/officeDocument/2006/relationships/tags" Target="../tags/tag184.xml"/><Relationship Id="rId11" Type="http://schemas.openxmlformats.org/officeDocument/2006/relationships/image" Target="../media/image54.gif"/><Relationship Id="rId5" Type="http://schemas.openxmlformats.org/officeDocument/2006/relationships/tags" Target="../tags/tag183.xml"/><Relationship Id="rId15" Type="http://schemas.microsoft.com/office/2007/relationships/hdphoto" Target="../media/hdphoto5.wdp"/><Relationship Id="rId10" Type="http://schemas.openxmlformats.org/officeDocument/2006/relationships/image" Target="../media/image53.png"/><Relationship Id="rId4" Type="http://schemas.openxmlformats.org/officeDocument/2006/relationships/tags" Target="../tags/tag182.xml"/><Relationship Id="rId9" Type="http://schemas.openxmlformats.org/officeDocument/2006/relationships/image" Target="../media/image52.png"/><Relationship Id="rId1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92.xml"/><Relationship Id="rId13" Type="http://schemas.openxmlformats.org/officeDocument/2006/relationships/tags" Target="../tags/tag197.xml"/><Relationship Id="rId18" Type="http://schemas.openxmlformats.org/officeDocument/2006/relationships/tags" Target="../tags/tag202.xml"/><Relationship Id="rId3" Type="http://schemas.openxmlformats.org/officeDocument/2006/relationships/tags" Target="../tags/tag187.xml"/><Relationship Id="rId21" Type="http://schemas.openxmlformats.org/officeDocument/2006/relationships/tags" Target="../tags/tag205.xml"/><Relationship Id="rId7" Type="http://schemas.openxmlformats.org/officeDocument/2006/relationships/tags" Target="../tags/tag191.xml"/><Relationship Id="rId12" Type="http://schemas.openxmlformats.org/officeDocument/2006/relationships/tags" Target="../tags/tag196.xml"/><Relationship Id="rId17" Type="http://schemas.openxmlformats.org/officeDocument/2006/relationships/tags" Target="../tags/tag201.xml"/><Relationship Id="rId25" Type="http://schemas.openxmlformats.org/officeDocument/2006/relationships/image" Target="../media/image56.png"/><Relationship Id="rId2" Type="http://schemas.openxmlformats.org/officeDocument/2006/relationships/tags" Target="../tags/tag186.xml"/><Relationship Id="rId16" Type="http://schemas.openxmlformats.org/officeDocument/2006/relationships/tags" Target="../tags/tag200.xml"/><Relationship Id="rId20" Type="http://schemas.openxmlformats.org/officeDocument/2006/relationships/tags" Target="../tags/tag204.xml"/><Relationship Id="rId1" Type="http://schemas.openxmlformats.org/officeDocument/2006/relationships/tags" Target="../tags/tag185.xml"/><Relationship Id="rId6" Type="http://schemas.openxmlformats.org/officeDocument/2006/relationships/tags" Target="../tags/tag190.xml"/><Relationship Id="rId11" Type="http://schemas.openxmlformats.org/officeDocument/2006/relationships/tags" Target="../tags/tag195.xml"/><Relationship Id="rId24" Type="http://schemas.openxmlformats.org/officeDocument/2006/relationships/image" Target="../media/image55.png"/><Relationship Id="rId5" Type="http://schemas.openxmlformats.org/officeDocument/2006/relationships/tags" Target="../tags/tag189.xml"/><Relationship Id="rId15" Type="http://schemas.openxmlformats.org/officeDocument/2006/relationships/tags" Target="../tags/tag199.xml"/><Relationship Id="rId23" Type="http://schemas.openxmlformats.org/officeDocument/2006/relationships/slideLayout" Target="../slideLayouts/slideLayout7.xml"/><Relationship Id="rId10" Type="http://schemas.openxmlformats.org/officeDocument/2006/relationships/tags" Target="../tags/tag194.xml"/><Relationship Id="rId19" Type="http://schemas.openxmlformats.org/officeDocument/2006/relationships/tags" Target="../tags/tag203.xml"/><Relationship Id="rId4" Type="http://schemas.openxmlformats.org/officeDocument/2006/relationships/tags" Target="../tags/tag188.xml"/><Relationship Id="rId9" Type="http://schemas.openxmlformats.org/officeDocument/2006/relationships/tags" Target="../tags/tag193.xml"/><Relationship Id="rId14" Type="http://schemas.openxmlformats.org/officeDocument/2006/relationships/tags" Target="../tags/tag198.xml"/><Relationship Id="rId22" Type="http://schemas.openxmlformats.org/officeDocument/2006/relationships/tags" Target="../tags/tag20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214.xml"/><Relationship Id="rId13" Type="http://schemas.openxmlformats.org/officeDocument/2006/relationships/tags" Target="../tags/tag219.xml"/><Relationship Id="rId18" Type="http://schemas.openxmlformats.org/officeDocument/2006/relationships/tags" Target="../tags/tag224.xml"/><Relationship Id="rId3" Type="http://schemas.openxmlformats.org/officeDocument/2006/relationships/tags" Target="../tags/tag209.xml"/><Relationship Id="rId21" Type="http://schemas.openxmlformats.org/officeDocument/2006/relationships/slideLayout" Target="../slideLayouts/slideLayout7.xml"/><Relationship Id="rId7" Type="http://schemas.openxmlformats.org/officeDocument/2006/relationships/tags" Target="../tags/tag213.xml"/><Relationship Id="rId12" Type="http://schemas.openxmlformats.org/officeDocument/2006/relationships/tags" Target="../tags/tag218.xml"/><Relationship Id="rId17" Type="http://schemas.openxmlformats.org/officeDocument/2006/relationships/tags" Target="../tags/tag223.xml"/><Relationship Id="rId25" Type="http://schemas.openxmlformats.org/officeDocument/2006/relationships/image" Target="../media/image56.png"/><Relationship Id="rId2" Type="http://schemas.openxmlformats.org/officeDocument/2006/relationships/tags" Target="../tags/tag208.xml"/><Relationship Id="rId16" Type="http://schemas.openxmlformats.org/officeDocument/2006/relationships/tags" Target="../tags/tag222.xml"/><Relationship Id="rId20" Type="http://schemas.openxmlformats.org/officeDocument/2006/relationships/tags" Target="../tags/tag226.xml"/><Relationship Id="rId1" Type="http://schemas.openxmlformats.org/officeDocument/2006/relationships/tags" Target="../tags/tag207.xml"/><Relationship Id="rId6" Type="http://schemas.openxmlformats.org/officeDocument/2006/relationships/tags" Target="../tags/tag212.xml"/><Relationship Id="rId11" Type="http://schemas.openxmlformats.org/officeDocument/2006/relationships/tags" Target="../tags/tag217.xml"/><Relationship Id="rId24" Type="http://schemas.openxmlformats.org/officeDocument/2006/relationships/image" Target="../media/image55.png"/><Relationship Id="rId5" Type="http://schemas.openxmlformats.org/officeDocument/2006/relationships/tags" Target="../tags/tag211.xml"/><Relationship Id="rId15" Type="http://schemas.openxmlformats.org/officeDocument/2006/relationships/tags" Target="../tags/tag221.xml"/><Relationship Id="rId23" Type="http://schemas.microsoft.com/office/2007/relationships/hdphoto" Target="../media/hdphoto7.wdp"/><Relationship Id="rId10" Type="http://schemas.openxmlformats.org/officeDocument/2006/relationships/tags" Target="../tags/tag216.xml"/><Relationship Id="rId19" Type="http://schemas.openxmlformats.org/officeDocument/2006/relationships/tags" Target="../tags/tag225.xml"/><Relationship Id="rId4" Type="http://schemas.openxmlformats.org/officeDocument/2006/relationships/tags" Target="../tags/tag210.xml"/><Relationship Id="rId9" Type="http://schemas.openxmlformats.org/officeDocument/2006/relationships/tags" Target="../tags/tag215.xml"/><Relationship Id="rId14" Type="http://schemas.openxmlformats.org/officeDocument/2006/relationships/tags" Target="../tags/tag220.xml"/><Relationship Id="rId22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234.xml"/><Relationship Id="rId13" Type="http://schemas.openxmlformats.org/officeDocument/2006/relationships/tags" Target="../tags/tag239.xml"/><Relationship Id="rId18" Type="http://schemas.openxmlformats.org/officeDocument/2006/relationships/tags" Target="../tags/tag244.xml"/><Relationship Id="rId3" Type="http://schemas.openxmlformats.org/officeDocument/2006/relationships/tags" Target="../tags/tag229.xml"/><Relationship Id="rId21" Type="http://schemas.openxmlformats.org/officeDocument/2006/relationships/image" Target="../media/image36.png"/><Relationship Id="rId7" Type="http://schemas.openxmlformats.org/officeDocument/2006/relationships/tags" Target="../tags/tag233.xml"/><Relationship Id="rId12" Type="http://schemas.openxmlformats.org/officeDocument/2006/relationships/tags" Target="../tags/tag238.xml"/><Relationship Id="rId17" Type="http://schemas.openxmlformats.org/officeDocument/2006/relationships/tags" Target="../tags/tag243.xml"/><Relationship Id="rId2" Type="http://schemas.openxmlformats.org/officeDocument/2006/relationships/tags" Target="../tags/tag228.xml"/><Relationship Id="rId16" Type="http://schemas.openxmlformats.org/officeDocument/2006/relationships/tags" Target="../tags/tag242.xml"/><Relationship Id="rId20" Type="http://schemas.openxmlformats.org/officeDocument/2006/relationships/slideLayout" Target="../slideLayouts/slideLayout7.xml"/><Relationship Id="rId1" Type="http://schemas.openxmlformats.org/officeDocument/2006/relationships/tags" Target="../tags/tag227.xml"/><Relationship Id="rId6" Type="http://schemas.openxmlformats.org/officeDocument/2006/relationships/tags" Target="../tags/tag232.xml"/><Relationship Id="rId11" Type="http://schemas.openxmlformats.org/officeDocument/2006/relationships/tags" Target="../tags/tag237.xml"/><Relationship Id="rId24" Type="http://schemas.openxmlformats.org/officeDocument/2006/relationships/image" Target="../media/image19.png"/><Relationship Id="rId5" Type="http://schemas.openxmlformats.org/officeDocument/2006/relationships/tags" Target="../tags/tag231.xml"/><Relationship Id="rId15" Type="http://schemas.openxmlformats.org/officeDocument/2006/relationships/tags" Target="../tags/tag241.xml"/><Relationship Id="rId23" Type="http://schemas.openxmlformats.org/officeDocument/2006/relationships/image" Target="../media/image55.png"/><Relationship Id="rId10" Type="http://schemas.openxmlformats.org/officeDocument/2006/relationships/tags" Target="../tags/tag236.xml"/><Relationship Id="rId19" Type="http://schemas.openxmlformats.org/officeDocument/2006/relationships/tags" Target="../tags/tag245.xml"/><Relationship Id="rId4" Type="http://schemas.openxmlformats.org/officeDocument/2006/relationships/tags" Target="../tags/tag230.xml"/><Relationship Id="rId9" Type="http://schemas.openxmlformats.org/officeDocument/2006/relationships/tags" Target="../tags/tag235.xml"/><Relationship Id="rId14" Type="http://schemas.openxmlformats.org/officeDocument/2006/relationships/tags" Target="../tags/tag240.xml"/><Relationship Id="rId22" Type="http://schemas.microsoft.com/office/2007/relationships/hdphoto" Target="../media/hdphoto7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253.xml"/><Relationship Id="rId3" Type="http://schemas.openxmlformats.org/officeDocument/2006/relationships/tags" Target="../tags/tag248.xml"/><Relationship Id="rId7" Type="http://schemas.openxmlformats.org/officeDocument/2006/relationships/tags" Target="../tags/tag252.xml"/><Relationship Id="rId2" Type="http://schemas.openxmlformats.org/officeDocument/2006/relationships/tags" Target="../tags/tag247.xml"/><Relationship Id="rId1" Type="http://schemas.openxmlformats.org/officeDocument/2006/relationships/tags" Target="../tags/tag246.xml"/><Relationship Id="rId6" Type="http://schemas.openxmlformats.org/officeDocument/2006/relationships/tags" Target="../tags/tag251.xml"/><Relationship Id="rId11" Type="http://schemas.openxmlformats.org/officeDocument/2006/relationships/image" Target="../media/image37.jpeg"/><Relationship Id="rId5" Type="http://schemas.openxmlformats.org/officeDocument/2006/relationships/tags" Target="../tags/tag250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249.xml"/><Relationship Id="rId9" Type="http://schemas.openxmlformats.org/officeDocument/2006/relationships/tags" Target="../tags/tag25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slideLayout" Target="../slideLayouts/slideLayout7.xml"/><Relationship Id="rId18" Type="http://schemas.openxmlformats.org/officeDocument/2006/relationships/image" Target="../media/image6.png"/><Relationship Id="rId3" Type="http://schemas.openxmlformats.org/officeDocument/2006/relationships/tags" Target="../tags/tag3.xml"/><Relationship Id="rId21" Type="http://schemas.microsoft.com/office/2007/relationships/hdphoto" Target="../media/hdphoto3.wdp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5.png"/><Relationship Id="rId2" Type="http://schemas.openxmlformats.org/officeDocument/2006/relationships/tags" Target="../tags/tag2.xml"/><Relationship Id="rId16" Type="http://schemas.openxmlformats.org/officeDocument/2006/relationships/image" Target="../media/image4.jpeg"/><Relationship Id="rId20" Type="http://schemas.openxmlformats.org/officeDocument/2006/relationships/image" Target="../media/image7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image" Target="../media/image3.jpeg"/><Relationship Id="rId10" Type="http://schemas.openxmlformats.org/officeDocument/2006/relationships/tags" Target="../tags/tag10.xml"/><Relationship Id="rId19" Type="http://schemas.microsoft.com/office/2007/relationships/hdphoto" Target="../media/hdphoto2.wdp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9" Type="http://schemas.openxmlformats.org/officeDocument/2006/relationships/image" Target="../media/image61.png"/><Relationship Id="rId34" Type="http://schemas.openxmlformats.org/officeDocument/2006/relationships/image" Target="../media/image560.png"/><Relationship Id="rId38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37" Type="http://schemas.openxmlformats.org/officeDocument/2006/relationships/image" Target="../media/image590.png"/><Relationship Id="rId6" Type="http://schemas.openxmlformats.org/officeDocument/2006/relationships/image" Target="../media/image401.png"/><Relationship Id="rId40" Type="http://schemas.openxmlformats.org/officeDocument/2006/relationships/image" Target="../media/image55.png"/><Relationship Id="rId36" Type="http://schemas.openxmlformats.org/officeDocument/2006/relationships/image" Target="../media/image62.png"/><Relationship Id="rId31" Type="http://schemas.openxmlformats.org/officeDocument/2006/relationships/image" Target="../media/image550.png"/><Relationship Id="rId35" Type="http://schemas.openxmlformats.org/officeDocument/2006/relationships/image" Target="../media/image5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jpeg"/><Relationship Id="rId4" Type="http://schemas.openxmlformats.org/officeDocument/2006/relationships/image" Target="../media/image6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32" Type="http://schemas.openxmlformats.org/officeDocument/2006/relationships/image" Target="../media/image59.png"/><Relationship Id="rId5" Type="http://schemas.openxmlformats.org/officeDocument/2006/relationships/image" Target="../media/image490.png"/><Relationship Id="rId31" Type="http://schemas.openxmlformats.org/officeDocument/2006/relationships/image" Target="../media/image55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tags" Target="../tags/tag267.xml"/><Relationship Id="rId18" Type="http://schemas.openxmlformats.org/officeDocument/2006/relationships/tags" Target="../tags/tag272.xml"/><Relationship Id="rId26" Type="http://schemas.openxmlformats.org/officeDocument/2006/relationships/tags" Target="../tags/tag280.xml"/><Relationship Id="rId3" Type="http://schemas.openxmlformats.org/officeDocument/2006/relationships/tags" Target="../tags/tag257.xml"/><Relationship Id="rId21" Type="http://schemas.openxmlformats.org/officeDocument/2006/relationships/tags" Target="../tags/tag275.xml"/><Relationship Id="rId34" Type="http://schemas.microsoft.com/office/2007/relationships/hdphoto" Target="../media/hdphoto4.wdp"/><Relationship Id="rId7" Type="http://schemas.openxmlformats.org/officeDocument/2006/relationships/tags" Target="../tags/tag261.xml"/><Relationship Id="rId12" Type="http://schemas.openxmlformats.org/officeDocument/2006/relationships/tags" Target="../tags/tag266.xml"/><Relationship Id="rId17" Type="http://schemas.openxmlformats.org/officeDocument/2006/relationships/tags" Target="../tags/tag271.xml"/><Relationship Id="rId25" Type="http://schemas.openxmlformats.org/officeDocument/2006/relationships/tags" Target="../tags/tag279.xml"/><Relationship Id="rId33" Type="http://schemas.openxmlformats.org/officeDocument/2006/relationships/image" Target="../media/image10.png"/><Relationship Id="rId2" Type="http://schemas.openxmlformats.org/officeDocument/2006/relationships/tags" Target="../tags/tag256.xml"/><Relationship Id="rId16" Type="http://schemas.openxmlformats.org/officeDocument/2006/relationships/tags" Target="../tags/tag270.xml"/><Relationship Id="rId20" Type="http://schemas.openxmlformats.org/officeDocument/2006/relationships/tags" Target="../tags/tag274.xml"/><Relationship Id="rId29" Type="http://schemas.openxmlformats.org/officeDocument/2006/relationships/image" Target="../media/image63.png"/><Relationship Id="rId1" Type="http://schemas.openxmlformats.org/officeDocument/2006/relationships/tags" Target="../tags/tag255.xml"/><Relationship Id="rId6" Type="http://schemas.openxmlformats.org/officeDocument/2006/relationships/tags" Target="../tags/tag260.xml"/><Relationship Id="rId11" Type="http://schemas.openxmlformats.org/officeDocument/2006/relationships/tags" Target="../tags/tag265.xml"/><Relationship Id="rId24" Type="http://schemas.openxmlformats.org/officeDocument/2006/relationships/tags" Target="../tags/tag278.xml"/><Relationship Id="rId32" Type="http://schemas.openxmlformats.org/officeDocument/2006/relationships/image" Target="../media/image56.png"/><Relationship Id="rId5" Type="http://schemas.openxmlformats.org/officeDocument/2006/relationships/tags" Target="../tags/tag259.xml"/><Relationship Id="rId15" Type="http://schemas.openxmlformats.org/officeDocument/2006/relationships/tags" Target="../tags/tag269.xml"/><Relationship Id="rId23" Type="http://schemas.openxmlformats.org/officeDocument/2006/relationships/tags" Target="../tags/tag277.xml"/><Relationship Id="rId28" Type="http://schemas.openxmlformats.org/officeDocument/2006/relationships/notesSlide" Target="../notesSlides/notesSlide5.xml"/><Relationship Id="rId36" Type="http://schemas.microsoft.com/office/2007/relationships/hdphoto" Target="../media/hdphoto5.wdp"/><Relationship Id="rId10" Type="http://schemas.openxmlformats.org/officeDocument/2006/relationships/tags" Target="../tags/tag264.xml"/><Relationship Id="rId19" Type="http://schemas.openxmlformats.org/officeDocument/2006/relationships/tags" Target="../tags/tag273.xml"/><Relationship Id="rId31" Type="http://schemas.openxmlformats.org/officeDocument/2006/relationships/image" Target="../media/image67.png"/><Relationship Id="rId4" Type="http://schemas.openxmlformats.org/officeDocument/2006/relationships/tags" Target="../tags/tag258.xml"/><Relationship Id="rId9" Type="http://schemas.openxmlformats.org/officeDocument/2006/relationships/tags" Target="../tags/tag263.xml"/><Relationship Id="rId14" Type="http://schemas.openxmlformats.org/officeDocument/2006/relationships/tags" Target="../tags/tag268.xml"/><Relationship Id="rId22" Type="http://schemas.openxmlformats.org/officeDocument/2006/relationships/tags" Target="../tags/tag276.xml"/><Relationship Id="rId27" Type="http://schemas.openxmlformats.org/officeDocument/2006/relationships/slideLayout" Target="../slideLayouts/slideLayout7.xml"/><Relationship Id="rId30" Type="http://schemas.openxmlformats.org/officeDocument/2006/relationships/image" Target="../media/image55.png"/><Relationship Id="rId35" Type="http://schemas.openxmlformats.org/officeDocument/2006/relationships/image" Target="../media/image11.png"/><Relationship Id="rId8" Type="http://schemas.openxmlformats.org/officeDocument/2006/relationships/tags" Target="../tags/tag26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288.xml"/><Relationship Id="rId13" Type="http://schemas.openxmlformats.org/officeDocument/2006/relationships/image" Target="../media/image671.png"/><Relationship Id="rId18" Type="http://schemas.openxmlformats.org/officeDocument/2006/relationships/image" Target="../media/image56.png"/><Relationship Id="rId3" Type="http://schemas.openxmlformats.org/officeDocument/2006/relationships/tags" Target="../tags/tag283.xml"/><Relationship Id="rId7" Type="http://schemas.openxmlformats.org/officeDocument/2006/relationships/tags" Target="../tags/tag287.xml"/><Relationship Id="rId12" Type="http://schemas.openxmlformats.org/officeDocument/2006/relationships/notesSlide" Target="../notesSlides/notesSlide6.xml"/><Relationship Id="rId17" Type="http://schemas.openxmlformats.org/officeDocument/2006/relationships/image" Target="../media/image70.png"/><Relationship Id="rId2" Type="http://schemas.openxmlformats.org/officeDocument/2006/relationships/tags" Target="../tags/tag282.xml"/><Relationship Id="rId16" Type="http://schemas.openxmlformats.org/officeDocument/2006/relationships/image" Target="../media/image50.jpeg"/><Relationship Id="rId1" Type="http://schemas.openxmlformats.org/officeDocument/2006/relationships/tags" Target="../tags/tag281.xml"/><Relationship Id="rId6" Type="http://schemas.openxmlformats.org/officeDocument/2006/relationships/tags" Target="../tags/tag28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285.xml"/><Relationship Id="rId15" Type="http://schemas.openxmlformats.org/officeDocument/2006/relationships/image" Target="../media/image69.png"/><Relationship Id="rId10" Type="http://schemas.openxmlformats.org/officeDocument/2006/relationships/tags" Target="../tags/tag290.xml"/><Relationship Id="rId4" Type="http://schemas.openxmlformats.org/officeDocument/2006/relationships/tags" Target="../tags/tag284.xml"/><Relationship Id="rId9" Type="http://schemas.openxmlformats.org/officeDocument/2006/relationships/tags" Target="../tags/tag289.xml"/><Relationship Id="rId1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7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0.png"/><Relationship Id="rId5" Type="http://schemas.openxmlformats.org/officeDocument/2006/relationships/image" Target="../media/image680.png"/><Relationship Id="rId4" Type="http://schemas.openxmlformats.org/officeDocument/2006/relationships/image" Target="../media/image94.png"/><Relationship Id="rId9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7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0.png"/><Relationship Id="rId11" Type="http://schemas.openxmlformats.org/officeDocument/2006/relationships/image" Target="../media/image71.png"/><Relationship Id="rId5" Type="http://schemas.openxmlformats.org/officeDocument/2006/relationships/image" Target="../media/image680.png"/><Relationship Id="rId10" Type="http://schemas.openxmlformats.org/officeDocument/2006/relationships/image" Target="../media/image56.png"/><Relationship Id="rId4" Type="http://schemas.openxmlformats.org/officeDocument/2006/relationships/image" Target="../media/image94.png"/><Relationship Id="rId9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92.xml"/><Relationship Id="rId1" Type="http://schemas.openxmlformats.org/officeDocument/2006/relationships/tags" Target="../tags/tag291.xml"/><Relationship Id="rId6" Type="http://schemas.openxmlformats.org/officeDocument/2006/relationships/image" Target="../media/image50.jpeg"/><Relationship Id="rId5" Type="http://schemas.microsoft.com/office/2007/relationships/hdphoto" Target="../media/hdphoto7.wdp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tags" Target="../tags/tag25.xml"/><Relationship Id="rId18" Type="http://schemas.openxmlformats.org/officeDocument/2006/relationships/tags" Target="../tags/tag30.xml"/><Relationship Id="rId26" Type="http://schemas.openxmlformats.org/officeDocument/2006/relationships/image" Target="../media/image10.png"/><Relationship Id="rId3" Type="http://schemas.openxmlformats.org/officeDocument/2006/relationships/tags" Target="../tags/tag15.xml"/><Relationship Id="rId21" Type="http://schemas.openxmlformats.org/officeDocument/2006/relationships/tags" Target="../tags/tag33.xml"/><Relationship Id="rId7" Type="http://schemas.openxmlformats.org/officeDocument/2006/relationships/tags" Target="../tags/tag19.xml"/><Relationship Id="rId12" Type="http://schemas.openxmlformats.org/officeDocument/2006/relationships/tags" Target="../tags/tag24.xml"/><Relationship Id="rId17" Type="http://schemas.openxmlformats.org/officeDocument/2006/relationships/tags" Target="../tags/tag29.xml"/><Relationship Id="rId25" Type="http://schemas.openxmlformats.org/officeDocument/2006/relationships/image" Target="../media/image9.jpeg"/><Relationship Id="rId2" Type="http://schemas.openxmlformats.org/officeDocument/2006/relationships/tags" Target="../tags/tag14.xml"/><Relationship Id="rId16" Type="http://schemas.openxmlformats.org/officeDocument/2006/relationships/tags" Target="../tags/tag28.xml"/><Relationship Id="rId20" Type="http://schemas.openxmlformats.org/officeDocument/2006/relationships/tags" Target="../tags/tag32.xml"/><Relationship Id="rId29" Type="http://schemas.microsoft.com/office/2007/relationships/hdphoto" Target="../media/hdphoto5.wdp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24" Type="http://schemas.openxmlformats.org/officeDocument/2006/relationships/image" Target="../media/image8.jpeg"/><Relationship Id="rId5" Type="http://schemas.openxmlformats.org/officeDocument/2006/relationships/tags" Target="../tags/tag17.xml"/><Relationship Id="rId15" Type="http://schemas.openxmlformats.org/officeDocument/2006/relationships/tags" Target="../tags/tag27.xml"/><Relationship Id="rId23" Type="http://schemas.openxmlformats.org/officeDocument/2006/relationships/notesSlide" Target="../notesSlides/notesSlide2.xml"/><Relationship Id="rId28" Type="http://schemas.openxmlformats.org/officeDocument/2006/relationships/image" Target="../media/image11.png"/><Relationship Id="rId10" Type="http://schemas.openxmlformats.org/officeDocument/2006/relationships/tags" Target="../tags/tag22.xml"/><Relationship Id="rId19" Type="http://schemas.openxmlformats.org/officeDocument/2006/relationships/tags" Target="../tags/tag31.xml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tags" Target="../tags/tag26.xml"/><Relationship Id="rId22" Type="http://schemas.openxmlformats.org/officeDocument/2006/relationships/slideLayout" Target="../slideLayouts/slideLayout7.xml"/><Relationship Id="rId27" Type="http://schemas.microsoft.com/office/2007/relationships/hdphoto" Target="../media/hdphoto4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621.png"/><Relationship Id="rId7" Type="http://schemas.openxmlformats.org/officeDocument/2006/relationships/image" Target="../media/image65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11.png"/><Relationship Id="rId7" Type="http://schemas.microsoft.com/office/2007/relationships/hdphoto" Target="../media/hdphoto7.wdp"/><Relationship Id="rId2" Type="http://schemas.openxmlformats.org/officeDocument/2006/relationships/image" Target="../media/image7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50.jpeg"/><Relationship Id="rId10" Type="http://schemas.openxmlformats.org/officeDocument/2006/relationships/image" Target="../media/image72.png"/><Relationship Id="rId4" Type="http://schemas.openxmlformats.org/officeDocument/2006/relationships/image" Target="../media/image73.png"/><Relationship Id="rId9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300.xml"/><Relationship Id="rId13" Type="http://schemas.openxmlformats.org/officeDocument/2006/relationships/image" Target="../media/image64.jpeg"/><Relationship Id="rId18" Type="http://schemas.openxmlformats.org/officeDocument/2006/relationships/image" Target="../media/image55.png"/><Relationship Id="rId3" Type="http://schemas.openxmlformats.org/officeDocument/2006/relationships/tags" Target="../tags/tag295.xml"/><Relationship Id="rId21" Type="http://schemas.openxmlformats.org/officeDocument/2006/relationships/image" Target="../media/image79.png"/><Relationship Id="rId7" Type="http://schemas.openxmlformats.org/officeDocument/2006/relationships/tags" Target="../tags/tag299.xml"/><Relationship Id="rId12" Type="http://schemas.openxmlformats.org/officeDocument/2006/relationships/slideLayout" Target="../slideLayouts/slideLayout7.xml"/><Relationship Id="rId17" Type="http://schemas.openxmlformats.org/officeDocument/2006/relationships/image" Target="../media/image76.png"/><Relationship Id="rId2" Type="http://schemas.openxmlformats.org/officeDocument/2006/relationships/tags" Target="../tags/tag294.xml"/><Relationship Id="rId16" Type="http://schemas.openxmlformats.org/officeDocument/2006/relationships/image" Target="../media/image75.png"/><Relationship Id="rId20" Type="http://schemas.openxmlformats.org/officeDocument/2006/relationships/image" Target="../media/image78.png"/><Relationship Id="rId1" Type="http://schemas.openxmlformats.org/officeDocument/2006/relationships/tags" Target="../tags/tag293.xml"/><Relationship Id="rId6" Type="http://schemas.openxmlformats.org/officeDocument/2006/relationships/tags" Target="../tags/tag298.xml"/><Relationship Id="rId11" Type="http://schemas.openxmlformats.org/officeDocument/2006/relationships/tags" Target="../tags/tag303.xml"/><Relationship Id="rId24" Type="http://schemas.openxmlformats.org/officeDocument/2006/relationships/image" Target="../media/image81.png"/><Relationship Id="rId5" Type="http://schemas.openxmlformats.org/officeDocument/2006/relationships/tags" Target="../tags/tag297.xml"/><Relationship Id="rId15" Type="http://schemas.openxmlformats.org/officeDocument/2006/relationships/image" Target="../media/image74.png"/><Relationship Id="rId23" Type="http://schemas.openxmlformats.org/officeDocument/2006/relationships/image" Target="../media/image56.png"/><Relationship Id="rId10" Type="http://schemas.openxmlformats.org/officeDocument/2006/relationships/tags" Target="../tags/tag302.xml"/><Relationship Id="rId19" Type="http://schemas.openxmlformats.org/officeDocument/2006/relationships/image" Target="../media/image77.png"/><Relationship Id="rId4" Type="http://schemas.openxmlformats.org/officeDocument/2006/relationships/tags" Target="../tags/tag296.xml"/><Relationship Id="rId9" Type="http://schemas.openxmlformats.org/officeDocument/2006/relationships/tags" Target="../tags/tag301.xml"/><Relationship Id="rId14" Type="http://schemas.openxmlformats.org/officeDocument/2006/relationships/image" Target="../media/image65.png"/><Relationship Id="rId22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4.xml"/><Relationship Id="rId6" Type="http://schemas.openxmlformats.org/officeDocument/2006/relationships/image" Target="../media/image50.jpeg"/><Relationship Id="rId5" Type="http://schemas.microsoft.com/office/2007/relationships/hdphoto" Target="../media/hdphoto7.wdp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7.xml"/><Relationship Id="rId32" Type="http://schemas.openxmlformats.org/officeDocument/2006/relationships/image" Target="../media/image59.png"/><Relationship Id="rId5" Type="http://schemas.openxmlformats.org/officeDocument/2006/relationships/image" Target="../media/image55.png"/><Relationship Id="rId31" Type="http://schemas.openxmlformats.org/officeDocument/2006/relationships/image" Target="../media/image550.png"/><Relationship Id="rId4" Type="http://schemas.openxmlformats.org/officeDocument/2006/relationships/image" Target="../media/image78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56.png"/><Relationship Id="rId3" Type="http://schemas.openxmlformats.org/officeDocument/2006/relationships/tags" Target="../tags/tag307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59.png"/><Relationship Id="rId2" Type="http://schemas.openxmlformats.org/officeDocument/2006/relationships/tags" Target="../tags/tag306.xml"/><Relationship Id="rId1" Type="http://schemas.openxmlformats.org/officeDocument/2006/relationships/tags" Target="../tags/tag305.xml"/><Relationship Id="rId6" Type="http://schemas.openxmlformats.org/officeDocument/2006/relationships/tags" Target="../tags/tag310.xml"/><Relationship Id="rId11" Type="http://schemas.openxmlformats.org/officeDocument/2006/relationships/image" Target="../media/image85.png"/><Relationship Id="rId5" Type="http://schemas.openxmlformats.org/officeDocument/2006/relationships/tags" Target="../tags/tag309.xml"/><Relationship Id="rId10" Type="http://schemas.openxmlformats.org/officeDocument/2006/relationships/image" Target="../media/image55.png"/><Relationship Id="rId4" Type="http://schemas.openxmlformats.org/officeDocument/2006/relationships/tags" Target="../tags/tag308.xml"/><Relationship Id="rId9" Type="http://schemas.openxmlformats.org/officeDocument/2006/relationships/image" Target="../media/image8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12.xml"/><Relationship Id="rId1" Type="http://schemas.openxmlformats.org/officeDocument/2006/relationships/tags" Target="../tags/tag311.xml"/><Relationship Id="rId6" Type="http://schemas.openxmlformats.org/officeDocument/2006/relationships/image" Target="../media/image50.jpeg"/><Relationship Id="rId5" Type="http://schemas.microsoft.com/office/2007/relationships/hdphoto" Target="../media/hdphoto7.wdp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tags" Target="../tags/tag46.xml"/><Relationship Id="rId18" Type="http://schemas.openxmlformats.org/officeDocument/2006/relationships/tags" Target="../tags/tag51.xml"/><Relationship Id="rId3" Type="http://schemas.openxmlformats.org/officeDocument/2006/relationships/tags" Target="../tags/tag36.xml"/><Relationship Id="rId21" Type="http://schemas.openxmlformats.org/officeDocument/2006/relationships/notesSlide" Target="../notesSlides/notesSlide3.xml"/><Relationship Id="rId7" Type="http://schemas.openxmlformats.org/officeDocument/2006/relationships/tags" Target="../tags/tag40.xml"/><Relationship Id="rId12" Type="http://schemas.openxmlformats.org/officeDocument/2006/relationships/tags" Target="../tags/tag45.xml"/><Relationship Id="rId17" Type="http://schemas.openxmlformats.org/officeDocument/2006/relationships/tags" Target="../tags/tag50.xml"/><Relationship Id="rId2" Type="http://schemas.openxmlformats.org/officeDocument/2006/relationships/tags" Target="../tags/tag35.xml"/><Relationship Id="rId16" Type="http://schemas.openxmlformats.org/officeDocument/2006/relationships/tags" Target="../tags/tag49.xml"/><Relationship Id="rId20" Type="http://schemas.openxmlformats.org/officeDocument/2006/relationships/slideLayout" Target="../slideLayouts/slideLayout7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tags" Target="../tags/tag44.xml"/><Relationship Id="rId24" Type="http://schemas.openxmlformats.org/officeDocument/2006/relationships/image" Target="../media/image12.jpeg"/><Relationship Id="rId5" Type="http://schemas.openxmlformats.org/officeDocument/2006/relationships/tags" Target="../tags/tag38.xml"/><Relationship Id="rId15" Type="http://schemas.openxmlformats.org/officeDocument/2006/relationships/tags" Target="../tags/tag48.xml"/><Relationship Id="rId23" Type="http://schemas.openxmlformats.org/officeDocument/2006/relationships/image" Target="../media/image9.jpeg"/><Relationship Id="rId10" Type="http://schemas.openxmlformats.org/officeDocument/2006/relationships/tags" Target="../tags/tag43.xml"/><Relationship Id="rId19" Type="http://schemas.openxmlformats.org/officeDocument/2006/relationships/tags" Target="../tags/tag52.xml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tags" Target="../tags/tag47.xml"/><Relationship Id="rId22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3.xml"/></Relationships>
</file>

<file path=ppt/slides/_rels/slide41.xml.rels><?xml version="1.0" encoding="UTF-8" standalone="yes"?>
<Relationships xmlns="http://schemas.openxmlformats.org/package/2006/relationships"><Relationship Id="rId26" Type="http://schemas.openxmlformats.org/officeDocument/2006/relationships/tags" Target="../tags/tag339.xml"/><Relationship Id="rId21" Type="http://schemas.openxmlformats.org/officeDocument/2006/relationships/tags" Target="../tags/tag334.xml"/><Relationship Id="rId34" Type="http://schemas.openxmlformats.org/officeDocument/2006/relationships/tags" Target="../tags/tag347.xml"/><Relationship Id="rId42" Type="http://schemas.openxmlformats.org/officeDocument/2006/relationships/tags" Target="../tags/tag355.xml"/><Relationship Id="rId47" Type="http://schemas.openxmlformats.org/officeDocument/2006/relationships/tags" Target="../tags/tag360.xml"/><Relationship Id="rId50" Type="http://schemas.openxmlformats.org/officeDocument/2006/relationships/tags" Target="../tags/tag363.xml"/><Relationship Id="rId55" Type="http://schemas.openxmlformats.org/officeDocument/2006/relationships/tags" Target="../tags/tag368.xml"/><Relationship Id="rId63" Type="http://schemas.openxmlformats.org/officeDocument/2006/relationships/image" Target="../media/image55.png"/><Relationship Id="rId7" Type="http://schemas.openxmlformats.org/officeDocument/2006/relationships/tags" Target="../tags/tag320.xml"/><Relationship Id="rId2" Type="http://schemas.openxmlformats.org/officeDocument/2006/relationships/tags" Target="../tags/tag315.xml"/><Relationship Id="rId16" Type="http://schemas.openxmlformats.org/officeDocument/2006/relationships/tags" Target="../tags/tag329.xml"/><Relationship Id="rId29" Type="http://schemas.openxmlformats.org/officeDocument/2006/relationships/tags" Target="../tags/tag342.xml"/><Relationship Id="rId11" Type="http://schemas.openxmlformats.org/officeDocument/2006/relationships/tags" Target="../tags/tag324.xml"/><Relationship Id="rId24" Type="http://schemas.openxmlformats.org/officeDocument/2006/relationships/tags" Target="../tags/tag337.xml"/><Relationship Id="rId32" Type="http://schemas.openxmlformats.org/officeDocument/2006/relationships/tags" Target="../tags/tag345.xml"/><Relationship Id="rId37" Type="http://schemas.openxmlformats.org/officeDocument/2006/relationships/tags" Target="../tags/tag350.xml"/><Relationship Id="rId40" Type="http://schemas.openxmlformats.org/officeDocument/2006/relationships/tags" Target="../tags/tag353.xml"/><Relationship Id="rId45" Type="http://schemas.openxmlformats.org/officeDocument/2006/relationships/tags" Target="../tags/tag358.xml"/><Relationship Id="rId53" Type="http://schemas.openxmlformats.org/officeDocument/2006/relationships/tags" Target="../tags/tag366.xml"/><Relationship Id="rId58" Type="http://schemas.openxmlformats.org/officeDocument/2006/relationships/tags" Target="../tags/tag371.xml"/><Relationship Id="rId5" Type="http://schemas.openxmlformats.org/officeDocument/2006/relationships/tags" Target="../tags/tag318.xml"/><Relationship Id="rId61" Type="http://schemas.openxmlformats.org/officeDocument/2006/relationships/slideLayout" Target="../slideLayouts/slideLayout7.xml"/><Relationship Id="rId19" Type="http://schemas.openxmlformats.org/officeDocument/2006/relationships/tags" Target="../tags/tag332.xml"/><Relationship Id="rId14" Type="http://schemas.openxmlformats.org/officeDocument/2006/relationships/tags" Target="../tags/tag327.xml"/><Relationship Id="rId22" Type="http://schemas.openxmlformats.org/officeDocument/2006/relationships/tags" Target="../tags/tag335.xml"/><Relationship Id="rId27" Type="http://schemas.openxmlformats.org/officeDocument/2006/relationships/tags" Target="../tags/tag340.xml"/><Relationship Id="rId30" Type="http://schemas.openxmlformats.org/officeDocument/2006/relationships/tags" Target="../tags/tag343.xml"/><Relationship Id="rId35" Type="http://schemas.openxmlformats.org/officeDocument/2006/relationships/tags" Target="../tags/tag348.xml"/><Relationship Id="rId43" Type="http://schemas.openxmlformats.org/officeDocument/2006/relationships/tags" Target="../tags/tag356.xml"/><Relationship Id="rId48" Type="http://schemas.openxmlformats.org/officeDocument/2006/relationships/tags" Target="../tags/tag361.xml"/><Relationship Id="rId56" Type="http://schemas.openxmlformats.org/officeDocument/2006/relationships/tags" Target="../tags/tag369.xml"/><Relationship Id="rId64" Type="http://schemas.openxmlformats.org/officeDocument/2006/relationships/image" Target="../media/image56.png"/><Relationship Id="rId8" Type="http://schemas.openxmlformats.org/officeDocument/2006/relationships/tags" Target="../tags/tag321.xml"/><Relationship Id="rId51" Type="http://schemas.openxmlformats.org/officeDocument/2006/relationships/tags" Target="../tags/tag364.xml"/><Relationship Id="rId3" Type="http://schemas.openxmlformats.org/officeDocument/2006/relationships/tags" Target="../tags/tag316.xml"/><Relationship Id="rId12" Type="http://schemas.openxmlformats.org/officeDocument/2006/relationships/tags" Target="../tags/tag325.xml"/><Relationship Id="rId17" Type="http://schemas.openxmlformats.org/officeDocument/2006/relationships/tags" Target="../tags/tag330.xml"/><Relationship Id="rId25" Type="http://schemas.openxmlformats.org/officeDocument/2006/relationships/tags" Target="../tags/tag338.xml"/><Relationship Id="rId33" Type="http://schemas.openxmlformats.org/officeDocument/2006/relationships/tags" Target="../tags/tag346.xml"/><Relationship Id="rId38" Type="http://schemas.openxmlformats.org/officeDocument/2006/relationships/tags" Target="../tags/tag351.xml"/><Relationship Id="rId46" Type="http://schemas.openxmlformats.org/officeDocument/2006/relationships/tags" Target="../tags/tag359.xml"/><Relationship Id="rId59" Type="http://schemas.openxmlformats.org/officeDocument/2006/relationships/tags" Target="../tags/tag372.xml"/><Relationship Id="rId20" Type="http://schemas.openxmlformats.org/officeDocument/2006/relationships/tags" Target="../tags/tag333.xml"/><Relationship Id="rId41" Type="http://schemas.openxmlformats.org/officeDocument/2006/relationships/tags" Target="../tags/tag354.xml"/><Relationship Id="rId54" Type="http://schemas.openxmlformats.org/officeDocument/2006/relationships/tags" Target="../tags/tag367.xml"/><Relationship Id="rId62" Type="http://schemas.openxmlformats.org/officeDocument/2006/relationships/image" Target="../media/image50.jpeg"/><Relationship Id="rId1" Type="http://schemas.openxmlformats.org/officeDocument/2006/relationships/tags" Target="../tags/tag314.xml"/><Relationship Id="rId6" Type="http://schemas.openxmlformats.org/officeDocument/2006/relationships/tags" Target="../tags/tag319.xml"/><Relationship Id="rId15" Type="http://schemas.openxmlformats.org/officeDocument/2006/relationships/tags" Target="../tags/tag328.xml"/><Relationship Id="rId23" Type="http://schemas.openxmlformats.org/officeDocument/2006/relationships/tags" Target="../tags/tag336.xml"/><Relationship Id="rId28" Type="http://schemas.openxmlformats.org/officeDocument/2006/relationships/tags" Target="../tags/tag341.xml"/><Relationship Id="rId36" Type="http://schemas.openxmlformats.org/officeDocument/2006/relationships/tags" Target="../tags/tag349.xml"/><Relationship Id="rId49" Type="http://schemas.openxmlformats.org/officeDocument/2006/relationships/tags" Target="../tags/tag362.xml"/><Relationship Id="rId57" Type="http://schemas.openxmlformats.org/officeDocument/2006/relationships/tags" Target="../tags/tag370.xml"/><Relationship Id="rId10" Type="http://schemas.openxmlformats.org/officeDocument/2006/relationships/tags" Target="../tags/tag323.xml"/><Relationship Id="rId31" Type="http://schemas.openxmlformats.org/officeDocument/2006/relationships/tags" Target="../tags/tag344.xml"/><Relationship Id="rId44" Type="http://schemas.openxmlformats.org/officeDocument/2006/relationships/tags" Target="../tags/tag357.xml"/><Relationship Id="rId52" Type="http://schemas.openxmlformats.org/officeDocument/2006/relationships/tags" Target="../tags/tag365.xml"/><Relationship Id="rId60" Type="http://schemas.openxmlformats.org/officeDocument/2006/relationships/tags" Target="../tags/tag373.xml"/><Relationship Id="rId65" Type="http://schemas.openxmlformats.org/officeDocument/2006/relationships/image" Target="../media/image84.png"/><Relationship Id="rId4" Type="http://schemas.openxmlformats.org/officeDocument/2006/relationships/tags" Target="../tags/tag317.xml"/><Relationship Id="rId9" Type="http://schemas.openxmlformats.org/officeDocument/2006/relationships/tags" Target="../tags/tag322.xml"/><Relationship Id="rId13" Type="http://schemas.openxmlformats.org/officeDocument/2006/relationships/tags" Target="../tags/tag326.xml"/><Relationship Id="rId18" Type="http://schemas.openxmlformats.org/officeDocument/2006/relationships/tags" Target="../tags/tag331.xml"/><Relationship Id="rId39" Type="http://schemas.openxmlformats.org/officeDocument/2006/relationships/tags" Target="../tags/tag352.xml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tags" Target="../tags/tag386.xml"/><Relationship Id="rId18" Type="http://schemas.openxmlformats.org/officeDocument/2006/relationships/tags" Target="../tags/tag391.xml"/><Relationship Id="rId26" Type="http://schemas.openxmlformats.org/officeDocument/2006/relationships/tags" Target="../tags/tag399.xml"/><Relationship Id="rId39" Type="http://schemas.openxmlformats.org/officeDocument/2006/relationships/tags" Target="../tags/tag412.xml"/><Relationship Id="rId21" Type="http://schemas.openxmlformats.org/officeDocument/2006/relationships/tags" Target="../tags/tag394.xml"/><Relationship Id="rId34" Type="http://schemas.openxmlformats.org/officeDocument/2006/relationships/tags" Target="../tags/tag407.xml"/><Relationship Id="rId42" Type="http://schemas.openxmlformats.org/officeDocument/2006/relationships/tags" Target="../tags/tag415.xml"/><Relationship Id="rId47" Type="http://schemas.openxmlformats.org/officeDocument/2006/relationships/tags" Target="../tags/tag420.xml"/><Relationship Id="rId50" Type="http://schemas.openxmlformats.org/officeDocument/2006/relationships/tags" Target="../tags/tag423.xml"/><Relationship Id="rId55" Type="http://schemas.openxmlformats.org/officeDocument/2006/relationships/image" Target="../media/image86.png"/><Relationship Id="rId7" Type="http://schemas.openxmlformats.org/officeDocument/2006/relationships/tags" Target="../tags/tag380.xml"/><Relationship Id="rId2" Type="http://schemas.openxmlformats.org/officeDocument/2006/relationships/tags" Target="../tags/tag375.xml"/><Relationship Id="rId16" Type="http://schemas.openxmlformats.org/officeDocument/2006/relationships/tags" Target="../tags/tag389.xml"/><Relationship Id="rId29" Type="http://schemas.openxmlformats.org/officeDocument/2006/relationships/tags" Target="../tags/tag402.xml"/><Relationship Id="rId11" Type="http://schemas.openxmlformats.org/officeDocument/2006/relationships/tags" Target="../tags/tag384.xml"/><Relationship Id="rId24" Type="http://schemas.openxmlformats.org/officeDocument/2006/relationships/tags" Target="../tags/tag397.xml"/><Relationship Id="rId32" Type="http://schemas.openxmlformats.org/officeDocument/2006/relationships/tags" Target="../tags/tag405.xml"/><Relationship Id="rId37" Type="http://schemas.openxmlformats.org/officeDocument/2006/relationships/tags" Target="../tags/tag410.xml"/><Relationship Id="rId40" Type="http://schemas.openxmlformats.org/officeDocument/2006/relationships/tags" Target="../tags/tag413.xml"/><Relationship Id="rId45" Type="http://schemas.openxmlformats.org/officeDocument/2006/relationships/tags" Target="../tags/tag418.xml"/><Relationship Id="rId53" Type="http://schemas.openxmlformats.org/officeDocument/2006/relationships/notesSlide" Target="../notesSlides/notesSlide8.xml"/><Relationship Id="rId5" Type="http://schemas.openxmlformats.org/officeDocument/2006/relationships/tags" Target="../tags/tag378.xml"/><Relationship Id="rId19" Type="http://schemas.openxmlformats.org/officeDocument/2006/relationships/tags" Target="../tags/tag392.xml"/><Relationship Id="rId4" Type="http://schemas.openxmlformats.org/officeDocument/2006/relationships/tags" Target="../tags/tag377.xml"/><Relationship Id="rId9" Type="http://schemas.openxmlformats.org/officeDocument/2006/relationships/tags" Target="../tags/tag382.xml"/><Relationship Id="rId14" Type="http://schemas.openxmlformats.org/officeDocument/2006/relationships/tags" Target="../tags/tag387.xml"/><Relationship Id="rId22" Type="http://schemas.openxmlformats.org/officeDocument/2006/relationships/tags" Target="../tags/tag395.xml"/><Relationship Id="rId27" Type="http://schemas.openxmlformats.org/officeDocument/2006/relationships/tags" Target="../tags/tag400.xml"/><Relationship Id="rId30" Type="http://schemas.openxmlformats.org/officeDocument/2006/relationships/tags" Target="../tags/tag403.xml"/><Relationship Id="rId35" Type="http://schemas.openxmlformats.org/officeDocument/2006/relationships/tags" Target="../tags/tag408.xml"/><Relationship Id="rId43" Type="http://schemas.openxmlformats.org/officeDocument/2006/relationships/tags" Target="../tags/tag416.xml"/><Relationship Id="rId48" Type="http://schemas.openxmlformats.org/officeDocument/2006/relationships/tags" Target="../tags/tag421.xml"/><Relationship Id="rId56" Type="http://schemas.openxmlformats.org/officeDocument/2006/relationships/image" Target="../media/image87.png"/><Relationship Id="rId8" Type="http://schemas.openxmlformats.org/officeDocument/2006/relationships/tags" Target="../tags/tag381.xml"/><Relationship Id="rId51" Type="http://schemas.openxmlformats.org/officeDocument/2006/relationships/tags" Target="../tags/tag424.xml"/><Relationship Id="rId3" Type="http://schemas.openxmlformats.org/officeDocument/2006/relationships/tags" Target="../tags/tag376.xml"/><Relationship Id="rId12" Type="http://schemas.openxmlformats.org/officeDocument/2006/relationships/tags" Target="../tags/tag385.xml"/><Relationship Id="rId17" Type="http://schemas.openxmlformats.org/officeDocument/2006/relationships/tags" Target="../tags/tag390.xml"/><Relationship Id="rId25" Type="http://schemas.openxmlformats.org/officeDocument/2006/relationships/tags" Target="../tags/tag398.xml"/><Relationship Id="rId33" Type="http://schemas.openxmlformats.org/officeDocument/2006/relationships/tags" Target="../tags/tag406.xml"/><Relationship Id="rId38" Type="http://schemas.openxmlformats.org/officeDocument/2006/relationships/tags" Target="../tags/tag411.xml"/><Relationship Id="rId46" Type="http://schemas.openxmlformats.org/officeDocument/2006/relationships/tags" Target="../tags/tag419.xml"/><Relationship Id="rId20" Type="http://schemas.openxmlformats.org/officeDocument/2006/relationships/tags" Target="../tags/tag393.xml"/><Relationship Id="rId41" Type="http://schemas.openxmlformats.org/officeDocument/2006/relationships/tags" Target="../tags/tag414.xml"/><Relationship Id="rId54" Type="http://schemas.openxmlformats.org/officeDocument/2006/relationships/image" Target="../media/image50.jpeg"/><Relationship Id="rId1" Type="http://schemas.openxmlformats.org/officeDocument/2006/relationships/tags" Target="../tags/tag374.xml"/><Relationship Id="rId6" Type="http://schemas.openxmlformats.org/officeDocument/2006/relationships/tags" Target="../tags/tag379.xml"/><Relationship Id="rId15" Type="http://schemas.openxmlformats.org/officeDocument/2006/relationships/tags" Target="../tags/tag388.xml"/><Relationship Id="rId23" Type="http://schemas.openxmlformats.org/officeDocument/2006/relationships/tags" Target="../tags/tag396.xml"/><Relationship Id="rId28" Type="http://schemas.openxmlformats.org/officeDocument/2006/relationships/tags" Target="../tags/tag401.xml"/><Relationship Id="rId36" Type="http://schemas.openxmlformats.org/officeDocument/2006/relationships/tags" Target="../tags/tag409.xml"/><Relationship Id="rId49" Type="http://schemas.openxmlformats.org/officeDocument/2006/relationships/tags" Target="../tags/tag422.xml"/><Relationship Id="rId57" Type="http://schemas.openxmlformats.org/officeDocument/2006/relationships/image" Target="../media/image88.png"/><Relationship Id="rId10" Type="http://schemas.openxmlformats.org/officeDocument/2006/relationships/tags" Target="../tags/tag383.xml"/><Relationship Id="rId31" Type="http://schemas.openxmlformats.org/officeDocument/2006/relationships/tags" Target="../tags/tag404.xml"/><Relationship Id="rId44" Type="http://schemas.openxmlformats.org/officeDocument/2006/relationships/tags" Target="../tags/tag417.xml"/><Relationship Id="rId52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.jpeg"/><Relationship Id="rId3" Type="http://schemas.microsoft.com/office/2007/relationships/hdphoto" Target="../media/hdphoto8.wdp"/><Relationship Id="rId12" Type="http://schemas.openxmlformats.org/officeDocument/2006/relationships/image" Target="../media/image5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811.png"/><Relationship Id="rId5" Type="http://schemas.openxmlformats.org/officeDocument/2006/relationships/image" Target="../media/image55.png"/><Relationship Id="rId4" Type="http://schemas.openxmlformats.org/officeDocument/2006/relationships/image" Target="../media/image90.jpeg"/><Relationship Id="rId14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0.jpeg"/><Relationship Id="rId2" Type="http://schemas.openxmlformats.org/officeDocument/2006/relationships/tags" Target="../tags/tag426.xml"/><Relationship Id="rId1" Type="http://schemas.openxmlformats.org/officeDocument/2006/relationships/tags" Target="../tags/tag425.xml"/><Relationship Id="rId6" Type="http://schemas.openxmlformats.org/officeDocument/2006/relationships/image" Target="../media/image861.png"/><Relationship Id="rId10" Type="http://schemas.openxmlformats.org/officeDocument/2006/relationships/image" Target="../media/image59.png"/><Relationship Id="rId9" Type="http://schemas.microsoft.com/office/2007/relationships/hdphoto" Target="../media/hdphoto9.wdp"/><Relationship Id="rId4" Type="http://schemas.openxmlformats.org/officeDocument/2006/relationships/image" Target="../media/image851.png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2.png"/><Relationship Id="rId12" Type="http://schemas.openxmlformats.org/officeDocument/2006/relationships/image" Target="../media/image59.png"/><Relationship Id="rId2" Type="http://schemas.openxmlformats.org/officeDocument/2006/relationships/tags" Target="../tags/tag428.xml"/><Relationship Id="rId1" Type="http://schemas.openxmlformats.org/officeDocument/2006/relationships/tags" Target="../tags/tag427.xml"/><Relationship Id="rId6" Type="http://schemas.openxmlformats.org/officeDocument/2006/relationships/image" Target="../media/image50.jpeg"/><Relationship Id="rId11" Type="http://schemas.openxmlformats.org/officeDocument/2006/relationships/image" Target="../media/image811.png"/><Relationship Id="rId5" Type="http://schemas.openxmlformats.org/officeDocument/2006/relationships/image" Target="../media/image881.png"/><Relationship Id="rId4" Type="http://schemas.openxmlformats.org/officeDocument/2006/relationships/image" Target="../media/image861.png"/><Relationship Id="rId9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9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0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1.xml"/><Relationship Id="rId5" Type="http://schemas.microsoft.com/office/2007/relationships/hdphoto" Target="../media/hdphoto10.wdp"/><Relationship Id="rId4" Type="http://schemas.openxmlformats.org/officeDocument/2006/relationships/image" Target="../media/image9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slideLayout" Target="../slideLayouts/slideLayout7.xml"/><Relationship Id="rId7" Type="http://schemas.microsoft.com/office/2007/relationships/hdphoto" Target="../media/hdphoto11.wdp"/><Relationship Id="rId2" Type="http://schemas.openxmlformats.org/officeDocument/2006/relationships/tags" Target="../tags/tag433.xml"/><Relationship Id="rId1" Type="http://schemas.openxmlformats.org/officeDocument/2006/relationships/tags" Target="../tags/tag432.xml"/><Relationship Id="rId6" Type="http://schemas.openxmlformats.org/officeDocument/2006/relationships/image" Target="../media/image97.png"/><Relationship Id="rId5" Type="http://schemas.openxmlformats.org/officeDocument/2006/relationships/image" Target="../media/image56.png"/><Relationship Id="rId4" Type="http://schemas.openxmlformats.org/officeDocument/2006/relationships/image" Target="../media/image96.png"/><Relationship Id="rId9" Type="http://schemas.microsoft.com/office/2007/relationships/hdphoto" Target="../media/hdphoto1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60.xml"/><Relationship Id="rId3" Type="http://schemas.openxmlformats.org/officeDocument/2006/relationships/tags" Target="../tags/tag55.xml"/><Relationship Id="rId7" Type="http://schemas.openxmlformats.org/officeDocument/2006/relationships/tags" Target="../tags/tag59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1" Type="http://schemas.openxmlformats.org/officeDocument/2006/relationships/image" Target="../media/image14.png"/><Relationship Id="rId5" Type="http://schemas.openxmlformats.org/officeDocument/2006/relationships/tags" Target="../tags/tag57.xml"/><Relationship Id="rId10" Type="http://schemas.openxmlformats.org/officeDocument/2006/relationships/image" Target="../media/image13.png"/><Relationship Id="rId4" Type="http://schemas.openxmlformats.org/officeDocument/2006/relationships/tags" Target="../tags/tag56.xml"/><Relationship Id="rId9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3" Type="http://schemas.openxmlformats.org/officeDocument/2006/relationships/image" Target="../media/image97.png"/><Relationship Id="rId7" Type="http://schemas.openxmlformats.org/officeDocument/2006/relationships/image" Target="../media/image9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4.xml"/><Relationship Id="rId6" Type="http://schemas.microsoft.com/office/2007/relationships/hdphoto" Target="../media/hdphoto12.wdp"/><Relationship Id="rId5" Type="http://schemas.openxmlformats.org/officeDocument/2006/relationships/image" Target="../media/image98.png"/><Relationship Id="rId4" Type="http://schemas.microsoft.com/office/2007/relationships/hdphoto" Target="../media/hdphoto11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50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5.xml"/><Relationship Id="rId6" Type="http://schemas.microsoft.com/office/2007/relationships/hdphoto" Target="../media/hdphoto12.wdp"/><Relationship Id="rId5" Type="http://schemas.openxmlformats.org/officeDocument/2006/relationships/image" Target="../media/image98.png"/><Relationship Id="rId4" Type="http://schemas.microsoft.com/office/2007/relationships/hdphoto" Target="../media/hdphoto1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6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3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microsoft.com/office/2007/relationships/hdphoto" Target="../media/hdphoto13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8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tags" Target="../tags/tag446.xml"/><Relationship Id="rId13" Type="http://schemas.openxmlformats.org/officeDocument/2006/relationships/slideLayout" Target="../slideLayouts/slideLayout7.xml"/><Relationship Id="rId18" Type="http://schemas.openxmlformats.org/officeDocument/2006/relationships/image" Target="../media/image83.jpeg"/><Relationship Id="rId3" Type="http://schemas.openxmlformats.org/officeDocument/2006/relationships/tags" Target="../tags/tag441.xml"/><Relationship Id="rId7" Type="http://schemas.openxmlformats.org/officeDocument/2006/relationships/tags" Target="../tags/tag445.xml"/><Relationship Id="rId12" Type="http://schemas.openxmlformats.org/officeDocument/2006/relationships/tags" Target="../tags/tag450.xml"/><Relationship Id="rId17" Type="http://schemas.openxmlformats.org/officeDocument/2006/relationships/image" Target="../media/image106.png"/><Relationship Id="rId2" Type="http://schemas.openxmlformats.org/officeDocument/2006/relationships/tags" Target="../tags/tag440.xml"/><Relationship Id="rId16" Type="http://schemas.openxmlformats.org/officeDocument/2006/relationships/image" Target="../media/image55.png"/><Relationship Id="rId1" Type="http://schemas.openxmlformats.org/officeDocument/2006/relationships/tags" Target="../tags/tag439.xml"/><Relationship Id="rId6" Type="http://schemas.openxmlformats.org/officeDocument/2006/relationships/tags" Target="../tags/tag444.xml"/><Relationship Id="rId11" Type="http://schemas.openxmlformats.org/officeDocument/2006/relationships/tags" Target="../tags/tag449.xml"/><Relationship Id="rId5" Type="http://schemas.openxmlformats.org/officeDocument/2006/relationships/tags" Target="../tags/tag443.xml"/><Relationship Id="rId15" Type="http://schemas.openxmlformats.org/officeDocument/2006/relationships/image" Target="../media/image1050.png"/><Relationship Id="rId10" Type="http://schemas.openxmlformats.org/officeDocument/2006/relationships/tags" Target="../tags/tag448.xml"/><Relationship Id="rId4" Type="http://schemas.openxmlformats.org/officeDocument/2006/relationships/tags" Target="../tags/tag442.xml"/><Relationship Id="rId9" Type="http://schemas.openxmlformats.org/officeDocument/2006/relationships/tags" Target="../tags/tag447.xml"/><Relationship Id="rId14" Type="http://schemas.openxmlformats.org/officeDocument/2006/relationships/image" Target="../media/image104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51.xml"/><Relationship Id="rId5" Type="http://schemas.openxmlformats.org/officeDocument/2006/relationships/image" Target="../media/image50.jpeg"/><Relationship Id="rId4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tags" Target="../tags/tag464.xml"/><Relationship Id="rId18" Type="http://schemas.openxmlformats.org/officeDocument/2006/relationships/tags" Target="../tags/tag469.xml"/><Relationship Id="rId26" Type="http://schemas.openxmlformats.org/officeDocument/2006/relationships/tags" Target="../tags/tag477.xml"/><Relationship Id="rId39" Type="http://schemas.microsoft.com/office/2007/relationships/hdphoto" Target="../media/hdphoto14.wdp"/><Relationship Id="rId21" Type="http://schemas.openxmlformats.org/officeDocument/2006/relationships/tags" Target="../tags/tag472.xml"/><Relationship Id="rId34" Type="http://schemas.openxmlformats.org/officeDocument/2006/relationships/tags" Target="../tags/tag485.xml"/><Relationship Id="rId42" Type="http://schemas.openxmlformats.org/officeDocument/2006/relationships/image" Target="../media/image55.png"/><Relationship Id="rId7" Type="http://schemas.openxmlformats.org/officeDocument/2006/relationships/tags" Target="../tags/tag458.xml"/><Relationship Id="rId2" Type="http://schemas.openxmlformats.org/officeDocument/2006/relationships/tags" Target="../tags/tag453.xml"/><Relationship Id="rId16" Type="http://schemas.openxmlformats.org/officeDocument/2006/relationships/tags" Target="../tags/tag467.xml"/><Relationship Id="rId20" Type="http://schemas.openxmlformats.org/officeDocument/2006/relationships/tags" Target="../tags/tag471.xml"/><Relationship Id="rId29" Type="http://schemas.openxmlformats.org/officeDocument/2006/relationships/tags" Target="../tags/tag480.xml"/><Relationship Id="rId41" Type="http://schemas.microsoft.com/office/2007/relationships/hdphoto" Target="../media/hdphoto15.wdp"/><Relationship Id="rId1" Type="http://schemas.openxmlformats.org/officeDocument/2006/relationships/tags" Target="../tags/tag452.xml"/><Relationship Id="rId6" Type="http://schemas.openxmlformats.org/officeDocument/2006/relationships/tags" Target="../tags/tag457.xml"/><Relationship Id="rId11" Type="http://schemas.openxmlformats.org/officeDocument/2006/relationships/tags" Target="../tags/tag462.xml"/><Relationship Id="rId24" Type="http://schemas.openxmlformats.org/officeDocument/2006/relationships/tags" Target="../tags/tag475.xml"/><Relationship Id="rId32" Type="http://schemas.openxmlformats.org/officeDocument/2006/relationships/tags" Target="../tags/tag483.xml"/><Relationship Id="rId37" Type="http://schemas.openxmlformats.org/officeDocument/2006/relationships/image" Target="../media/image37.jpeg"/><Relationship Id="rId40" Type="http://schemas.openxmlformats.org/officeDocument/2006/relationships/image" Target="../media/image109.png"/><Relationship Id="rId5" Type="http://schemas.openxmlformats.org/officeDocument/2006/relationships/tags" Target="../tags/tag456.xml"/><Relationship Id="rId15" Type="http://schemas.openxmlformats.org/officeDocument/2006/relationships/tags" Target="../tags/tag466.xml"/><Relationship Id="rId23" Type="http://schemas.openxmlformats.org/officeDocument/2006/relationships/tags" Target="../tags/tag474.xml"/><Relationship Id="rId28" Type="http://schemas.openxmlformats.org/officeDocument/2006/relationships/tags" Target="../tags/tag479.xml"/><Relationship Id="rId36" Type="http://schemas.openxmlformats.org/officeDocument/2006/relationships/image" Target="../media/image107.png"/><Relationship Id="rId10" Type="http://schemas.openxmlformats.org/officeDocument/2006/relationships/tags" Target="../tags/tag461.xml"/><Relationship Id="rId19" Type="http://schemas.openxmlformats.org/officeDocument/2006/relationships/tags" Target="../tags/tag470.xml"/><Relationship Id="rId31" Type="http://schemas.openxmlformats.org/officeDocument/2006/relationships/tags" Target="../tags/tag482.xml"/><Relationship Id="rId4" Type="http://schemas.openxmlformats.org/officeDocument/2006/relationships/tags" Target="../tags/tag455.xml"/><Relationship Id="rId9" Type="http://schemas.openxmlformats.org/officeDocument/2006/relationships/tags" Target="../tags/tag460.xml"/><Relationship Id="rId14" Type="http://schemas.openxmlformats.org/officeDocument/2006/relationships/tags" Target="../tags/tag465.xml"/><Relationship Id="rId22" Type="http://schemas.openxmlformats.org/officeDocument/2006/relationships/tags" Target="../tags/tag473.xml"/><Relationship Id="rId27" Type="http://schemas.openxmlformats.org/officeDocument/2006/relationships/tags" Target="../tags/tag478.xml"/><Relationship Id="rId30" Type="http://schemas.openxmlformats.org/officeDocument/2006/relationships/tags" Target="../tags/tag481.xml"/><Relationship Id="rId35" Type="http://schemas.openxmlformats.org/officeDocument/2006/relationships/slideLayout" Target="../slideLayouts/slideLayout7.xml"/><Relationship Id="rId43" Type="http://schemas.openxmlformats.org/officeDocument/2006/relationships/image" Target="../media/image110.png"/><Relationship Id="rId8" Type="http://schemas.openxmlformats.org/officeDocument/2006/relationships/tags" Target="../tags/tag459.xml"/><Relationship Id="rId3" Type="http://schemas.openxmlformats.org/officeDocument/2006/relationships/tags" Target="../tags/tag454.xml"/><Relationship Id="rId12" Type="http://schemas.openxmlformats.org/officeDocument/2006/relationships/tags" Target="../tags/tag463.xml"/><Relationship Id="rId17" Type="http://schemas.openxmlformats.org/officeDocument/2006/relationships/tags" Target="../tags/tag468.xml"/><Relationship Id="rId25" Type="http://schemas.openxmlformats.org/officeDocument/2006/relationships/tags" Target="../tags/tag476.xml"/><Relationship Id="rId33" Type="http://schemas.openxmlformats.org/officeDocument/2006/relationships/tags" Target="../tags/tag484.xml"/><Relationship Id="rId38" Type="http://schemas.openxmlformats.org/officeDocument/2006/relationships/image" Target="../media/image10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tags" Target="../tags/tag73.xml"/><Relationship Id="rId18" Type="http://schemas.openxmlformats.org/officeDocument/2006/relationships/image" Target="../media/image17.png"/><Relationship Id="rId3" Type="http://schemas.openxmlformats.org/officeDocument/2006/relationships/tags" Target="../tags/tag63.xml"/><Relationship Id="rId21" Type="http://schemas.openxmlformats.org/officeDocument/2006/relationships/image" Target="../media/image19.png"/><Relationship Id="rId7" Type="http://schemas.openxmlformats.org/officeDocument/2006/relationships/tags" Target="../tags/tag67.xml"/><Relationship Id="rId12" Type="http://schemas.openxmlformats.org/officeDocument/2006/relationships/tags" Target="../tags/tag72.xml"/><Relationship Id="rId17" Type="http://schemas.openxmlformats.org/officeDocument/2006/relationships/image" Target="../media/image16.jpeg"/><Relationship Id="rId2" Type="http://schemas.openxmlformats.org/officeDocument/2006/relationships/tags" Target="../tags/tag62.xml"/><Relationship Id="rId16" Type="http://schemas.openxmlformats.org/officeDocument/2006/relationships/image" Target="../media/image15.png"/><Relationship Id="rId20" Type="http://schemas.microsoft.com/office/2007/relationships/hdphoto" Target="../media/hdphoto6.wdp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tags" Target="../tags/tag71.xml"/><Relationship Id="rId5" Type="http://schemas.openxmlformats.org/officeDocument/2006/relationships/tags" Target="../tags/tag65.xml"/><Relationship Id="rId15" Type="http://schemas.openxmlformats.org/officeDocument/2006/relationships/image" Target="../media/image13.png"/><Relationship Id="rId10" Type="http://schemas.openxmlformats.org/officeDocument/2006/relationships/tags" Target="../tags/tag70.xml"/><Relationship Id="rId19" Type="http://schemas.openxmlformats.org/officeDocument/2006/relationships/image" Target="../media/image18.png"/><Relationship Id="rId4" Type="http://schemas.openxmlformats.org/officeDocument/2006/relationships/tags" Target="../tags/tag64.xml"/><Relationship Id="rId9" Type="http://schemas.openxmlformats.org/officeDocument/2006/relationships/tags" Target="../tags/tag69.xml"/><Relationship Id="rId14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3.png"/><Relationship Id="rId18" Type="http://schemas.openxmlformats.org/officeDocument/2006/relationships/image" Target="../media/image118.png"/><Relationship Id="rId26" Type="http://schemas.openxmlformats.org/officeDocument/2006/relationships/image" Target="../media/image126.png"/><Relationship Id="rId39" Type="http://schemas.openxmlformats.org/officeDocument/2006/relationships/image" Target="../media/image87.png"/><Relationship Id="rId21" Type="http://schemas.openxmlformats.org/officeDocument/2006/relationships/image" Target="../media/image121.png"/><Relationship Id="rId34" Type="http://schemas.openxmlformats.org/officeDocument/2006/relationships/image" Target="../media/image134.png"/><Relationship Id="rId7" Type="http://schemas.openxmlformats.org/officeDocument/2006/relationships/tags" Target="../tags/tag492.xml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5" Type="http://schemas.openxmlformats.org/officeDocument/2006/relationships/image" Target="../media/image125.png"/><Relationship Id="rId33" Type="http://schemas.openxmlformats.org/officeDocument/2006/relationships/image" Target="../media/image133.png"/><Relationship Id="rId38" Type="http://schemas.openxmlformats.org/officeDocument/2006/relationships/image" Target="../media/image138.png"/><Relationship Id="rId2" Type="http://schemas.openxmlformats.org/officeDocument/2006/relationships/tags" Target="../tags/tag487.xml"/><Relationship Id="rId16" Type="http://schemas.openxmlformats.org/officeDocument/2006/relationships/image" Target="../media/image116.png"/><Relationship Id="rId20" Type="http://schemas.openxmlformats.org/officeDocument/2006/relationships/image" Target="../media/image120.png"/><Relationship Id="rId29" Type="http://schemas.openxmlformats.org/officeDocument/2006/relationships/image" Target="../media/image129.png"/><Relationship Id="rId1" Type="http://schemas.openxmlformats.org/officeDocument/2006/relationships/tags" Target="../tags/tag486.xml"/><Relationship Id="rId6" Type="http://schemas.openxmlformats.org/officeDocument/2006/relationships/tags" Target="../tags/tag491.xml"/><Relationship Id="rId11" Type="http://schemas.openxmlformats.org/officeDocument/2006/relationships/image" Target="../media/image111.png"/><Relationship Id="rId24" Type="http://schemas.openxmlformats.org/officeDocument/2006/relationships/image" Target="../media/image124.png"/><Relationship Id="rId32" Type="http://schemas.openxmlformats.org/officeDocument/2006/relationships/image" Target="../media/image132.png"/><Relationship Id="rId37" Type="http://schemas.openxmlformats.org/officeDocument/2006/relationships/image" Target="../media/image137.png"/><Relationship Id="rId5" Type="http://schemas.openxmlformats.org/officeDocument/2006/relationships/tags" Target="../tags/tag490.xml"/><Relationship Id="rId15" Type="http://schemas.openxmlformats.org/officeDocument/2006/relationships/image" Target="../media/image115.png"/><Relationship Id="rId23" Type="http://schemas.openxmlformats.org/officeDocument/2006/relationships/image" Target="../media/image123.png"/><Relationship Id="rId28" Type="http://schemas.openxmlformats.org/officeDocument/2006/relationships/image" Target="../media/image128.png"/><Relationship Id="rId36" Type="http://schemas.openxmlformats.org/officeDocument/2006/relationships/image" Target="../media/image136.png"/><Relationship Id="rId10" Type="http://schemas.openxmlformats.org/officeDocument/2006/relationships/slideLayout" Target="../slideLayouts/slideLayout7.xml"/><Relationship Id="rId19" Type="http://schemas.openxmlformats.org/officeDocument/2006/relationships/image" Target="../media/image119.png"/><Relationship Id="rId31" Type="http://schemas.openxmlformats.org/officeDocument/2006/relationships/image" Target="../media/image131.png"/><Relationship Id="rId4" Type="http://schemas.openxmlformats.org/officeDocument/2006/relationships/tags" Target="../tags/tag489.xml"/><Relationship Id="rId9" Type="http://schemas.openxmlformats.org/officeDocument/2006/relationships/tags" Target="../tags/tag494.xml"/><Relationship Id="rId14" Type="http://schemas.openxmlformats.org/officeDocument/2006/relationships/image" Target="../media/image114.png"/><Relationship Id="rId22" Type="http://schemas.openxmlformats.org/officeDocument/2006/relationships/image" Target="../media/image122.png"/><Relationship Id="rId27" Type="http://schemas.openxmlformats.org/officeDocument/2006/relationships/image" Target="../media/image127.png"/><Relationship Id="rId30" Type="http://schemas.openxmlformats.org/officeDocument/2006/relationships/image" Target="../media/image130.png"/><Relationship Id="rId35" Type="http://schemas.openxmlformats.org/officeDocument/2006/relationships/image" Target="../media/image135.png"/><Relationship Id="rId8" Type="http://schemas.openxmlformats.org/officeDocument/2006/relationships/tags" Target="../tags/tag493.xml"/><Relationship Id="rId3" Type="http://schemas.openxmlformats.org/officeDocument/2006/relationships/tags" Target="../tags/tag488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tags" Target="../tags/tag502.xml"/><Relationship Id="rId13" Type="http://schemas.openxmlformats.org/officeDocument/2006/relationships/tags" Target="../tags/tag507.xml"/><Relationship Id="rId18" Type="http://schemas.openxmlformats.org/officeDocument/2006/relationships/image" Target="../media/image87.png"/><Relationship Id="rId3" Type="http://schemas.openxmlformats.org/officeDocument/2006/relationships/tags" Target="../tags/tag497.xml"/><Relationship Id="rId21" Type="http://schemas.openxmlformats.org/officeDocument/2006/relationships/image" Target="../media/image83.jpeg"/><Relationship Id="rId7" Type="http://schemas.openxmlformats.org/officeDocument/2006/relationships/tags" Target="../tags/tag501.xml"/><Relationship Id="rId12" Type="http://schemas.openxmlformats.org/officeDocument/2006/relationships/tags" Target="../tags/tag506.xml"/><Relationship Id="rId17" Type="http://schemas.openxmlformats.org/officeDocument/2006/relationships/slideLayout" Target="../slideLayouts/slideLayout7.xml"/><Relationship Id="rId2" Type="http://schemas.openxmlformats.org/officeDocument/2006/relationships/tags" Target="../tags/tag496.xml"/><Relationship Id="rId16" Type="http://schemas.openxmlformats.org/officeDocument/2006/relationships/tags" Target="../tags/tag510.xml"/><Relationship Id="rId20" Type="http://schemas.openxmlformats.org/officeDocument/2006/relationships/image" Target="../media/image1370.png"/><Relationship Id="rId1" Type="http://schemas.openxmlformats.org/officeDocument/2006/relationships/tags" Target="../tags/tag495.xml"/><Relationship Id="rId6" Type="http://schemas.openxmlformats.org/officeDocument/2006/relationships/tags" Target="../tags/tag500.xml"/><Relationship Id="rId11" Type="http://schemas.openxmlformats.org/officeDocument/2006/relationships/tags" Target="../tags/tag505.xml"/><Relationship Id="rId5" Type="http://schemas.openxmlformats.org/officeDocument/2006/relationships/tags" Target="../tags/tag499.xml"/><Relationship Id="rId15" Type="http://schemas.openxmlformats.org/officeDocument/2006/relationships/tags" Target="../tags/tag509.xml"/><Relationship Id="rId10" Type="http://schemas.openxmlformats.org/officeDocument/2006/relationships/tags" Target="../tags/tag504.xml"/><Relationship Id="rId4" Type="http://schemas.openxmlformats.org/officeDocument/2006/relationships/tags" Target="../tags/tag498.xml"/><Relationship Id="rId9" Type="http://schemas.openxmlformats.org/officeDocument/2006/relationships/tags" Target="../tags/tag503.xml"/><Relationship Id="rId14" Type="http://schemas.openxmlformats.org/officeDocument/2006/relationships/tags" Target="../tags/tag508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tags" Target="../tags/tag518.xml"/><Relationship Id="rId13" Type="http://schemas.openxmlformats.org/officeDocument/2006/relationships/tags" Target="../tags/tag523.xml"/><Relationship Id="rId3" Type="http://schemas.openxmlformats.org/officeDocument/2006/relationships/tags" Target="../tags/tag513.xml"/><Relationship Id="rId7" Type="http://schemas.openxmlformats.org/officeDocument/2006/relationships/tags" Target="../tags/tag517.xml"/><Relationship Id="rId12" Type="http://schemas.openxmlformats.org/officeDocument/2006/relationships/tags" Target="../tags/tag522.xml"/><Relationship Id="rId2" Type="http://schemas.openxmlformats.org/officeDocument/2006/relationships/tags" Target="../tags/tag512.xml"/><Relationship Id="rId16" Type="http://schemas.openxmlformats.org/officeDocument/2006/relationships/image" Target="../media/image1380.png"/><Relationship Id="rId1" Type="http://schemas.openxmlformats.org/officeDocument/2006/relationships/tags" Target="../tags/tag511.xml"/><Relationship Id="rId6" Type="http://schemas.openxmlformats.org/officeDocument/2006/relationships/tags" Target="../tags/tag516.xml"/><Relationship Id="rId11" Type="http://schemas.openxmlformats.org/officeDocument/2006/relationships/tags" Target="../tags/tag521.xml"/><Relationship Id="rId5" Type="http://schemas.openxmlformats.org/officeDocument/2006/relationships/tags" Target="../tags/tag515.xml"/><Relationship Id="rId15" Type="http://schemas.openxmlformats.org/officeDocument/2006/relationships/image" Target="../media/image87.png"/><Relationship Id="rId10" Type="http://schemas.openxmlformats.org/officeDocument/2006/relationships/tags" Target="../tags/tag520.xml"/><Relationship Id="rId4" Type="http://schemas.openxmlformats.org/officeDocument/2006/relationships/tags" Target="../tags/tag514.xml"/><Relationship Id="rId9" Type="http://schemas.openxmlformats.org/officeDocument/2006/relationships/tags" Target="../tags/tag519.xml"/><Relationship Id="rId14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tags" Target="../tags/tag531.xml"/><Relationship Id="rId13" Type="http://schemas.openxmlformats.org/officeDocument/2006/relationships/tags" Target="../tags/tag536.xml"/><Relationship Id="rId18" Type="http://schemas.openxmlformats.org/officeDocument/2006/relationships/tags" Target="../tags/tag541.xml"/><Relationship Id="rId3" Type="http://schemas.openxmlformats.org/officeDocument/2006/relationships/tags" Target="../tags/tag526.xml"/><Relationship Id="rId21" Type="http://schemas.openxmlformats.org/officeDocument/2006/relationships/image" Target="../media/image50.jpeg"/><Relationship Id="rId7" Type="http://schemas.openxmlformats.org/officeDocument/2006/relationships/tags" Target="../tags/tag530.xml"/><Relationship Id="rId12" Type="http://schemas.openxmlformats.org/officeDocument/2006/relationships/tags" Target="../tags/tag535.xml"/><Relationship Id="rId17" Type="http://schemas.openxmlformats.org/officeDocument/2006/relationships/tags" Target="../tags/tag540.xml"/><Relationship Id="rId2" Type="http://schemas.openxmlformats.org/officeDocument/2006/relationships/tags" Target="../tags/tag525.xml"/><Relationship Id="rId16" Type="http://schemas.openxmlformats.org/officeDocument/2006/relationships/tags" Target="../tags/tag539.xml"/><Relationship Id="rId20" Type="http://schemas.openxmlformats.org/officeDocument/2006/relationships/image" Target="../media/image87.png"/><Relationship Id="rId1" Type="http://schemas.openxmlformats.org/officeDocument/2006/relationships/tags" Target="../tags/tag524.xml"/><Relationship Id="rId6" Type="http://schemas.openxmlformats.org/officeDocument/2006/relationships/tags" Target="../tags/tag529.xml"/><Relationship Id="rId11" Type="http://schemas.openxmlformats.org/officeDocument/2006/relationships/tags" Target="../tags/tag534.xml"/><Relationship Id="rId5" Type="http://schemas.openxmlformats.org/officeDocument/2006/relationships/tags" Target="../tags/tag528.xml"/><Relationship Id="rId15" Type="http://schemas.openxmlformats.org/officeDocument/2006/relationships/tags" Target="../tags/tag538.xml"/><Relationship Id="rId10" Type="http://schemas.openxmlformats.org/officeDocument/2006/relationships/tags" Target="../tags/tag533.xml"/><Relationship Id="rId19" Type="http://schemas.openxmlformats.org/officeDocument/2006/relationships/slideLayout" Target="../slideLayouts/slideLayout7.xml"/><Relationship Id="rId4" Type="http://schemas.openxmlformats.org/officeDocument/2006/relationships/tags" Target="../tags/tag527.xml"/><Relationship Id="rId9" Type="http://schemas.openxmlformats.org/officeDocument/2006/relationships/tags" Target="../tags/tag532.xml"/><Relationship Id="rId14" Type="http://schemas.openxmlformats.org/officeDocument/2006/relationships/tags" Target="../tags/tag53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6.wdp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tags" Target="../tags/tag554.xml"/><Relationship Id="rId18" Type="http://schemas.openxmlformats.org/officeDocument/2006/relationships/tags" Target="../tags/tag559.xml"/><Relationship Id="rId26" Type="http://schemas.openxmlformats.org/officeDocument/2006/relationships/tags" Target="../tags/tag567.xml"/><Relationship Id="rId39" Type="http://schemas.openxmlformats.org/officeDocument/2006/relationships/image" Target="../media/image142.png"/><Relationship Id="rId21" Type="http://schemas.openxmlformats.org/officeDocument/2006/relationships/tags" Target="../tags/tag562.xml"/><Relationship Id="rId34" Type="http://schemas.openxmlformats.org/officeDocument/2006/relationships/tags" Target="../tags/tag575.xml"/><Relationship Id="rId7" Type="http://schemas.openxmlformats.org/officeDocument/2006/relationships/tags" Target="../tags/tag548.xml"/><Relationship Id="rId12" Type="http://schemas.openxmlformats.org/officeDocument/2006/relationships/tags" Target="../tags/tag553.xml"/><Relationship Id="rId17" Type="http://schemas.openxmlformats.org/officeDocument/2006/relationships/tags" Target="../tags/tag558.xml"/><Relationship Id="rId25" Type="http://schemas.openxmlformats.org/officeDocument/2006/relationships/tags" Target="../tags/tag566.xml"/><Relationship Id="rId33" Type="http://schemas.openxmlformats.org/officeDocument/2006/relationships/tags" Target="../tags/tag574.xml"/><Relationship Id="rId38" Type="http://schemas.openxmlformats.org/officeDocument/2006/relationships/image" Target="../media/image141.png"/><Relationship Id="rId2" Type="http://schemas.openxmlformats.org/officeDocument/2006/relationships/tags" Target="../tags/tag543.xml"/><Relationship Id="rId16" Type="http://schemas.openxmlformats.org/officeDocument/2006/relationships/tags" Target="../tags/tag557.xml"/><Relationship Id="rId20" Type="http://schemas.openxmlformats.org/officeDocument/2006/relationships/tags" Target="../tags/tag561.xml"/><Relationship Id="rId29" Type="http://schemas.openxmlformats.org/officeDocument/2006/relationships/tags" Target="../tags/tag570.xml"/><Relationship Id="rId1" Type="http://schemas.openxmlformats.org/officeDocument/2006/relationships/tags" Target="../tags/tag542.xml"/><Relationship Id="rId6" Type="http://schemas.openxmlformats.org/officeDocument/2006/relationships/tags" Target="../tags/tag547.xml"/><Relationship Id="rId11" Type="http://schemas.openxmlformats.org/officeDocument/2006/relationships/tags" Target="../tags/tag552.xml"/><Relationship Id="rId24" Type="http://schemas.openxmlformats.org/officeDocument/2006/relationships/tags" Target="../tags/tag565.xml"/><Relationship Id="rId32" Type="http://schemas.openxmlformats.org/officeDocument/2006/relationships/tags" Target="../tags/tag573.xml"/><Relationship Id="rId37" Type="http://schemas.openxmlformats.org/officeDocument/2006/relationships/image" Target="../media/image37.jpeg"/><Relationship Id="rId5" Type="http://schemas.openxmlformats.org/officeDocument/2006/relationships/tags" Target="../tags/tag546.xml"/><Relationship Id="rId15" Type="http://schemas.openxmlformats.org/officeDocument/2006/relationships/tags" Target="../tags/tag556.xml"/><Relationship Id="rId23" Type="http://schemas.openxmlformats.org/officeDocument/2006/relationships/tags" Target="../tags/tag564.xml"/><Relationship Id="rId28" Type="http://schemas.openxmlformats.org/officeDocument/2006/relationships/tags" Target="../tags/tag569.xml"/><Relationship Id="rId36" Type="http://schemas.openxmlformats.org/officeDocument/2006/relationships/image" Target="../media/image140.png"/><Relationship Id="rId10" Type="http://schemas.openxmlformats.org/officeDocument/2006/relationships/tags" Target="../tags/tag551.xml"/><Relationship Id="rId19" Type="http://schemas.openxmlformats.org/officeDocument/2006/relationships/tags" Target="../tags/tag560.xml"/><Relationship Id="rId31" Type="http://schemas.openxmlformats.org/officeDocument/2006/relationships/tags" Target="../tags/tag572.xml"/><Relationship Id="rId4" Type="http://schemas.openxmlformats.org/officeDocument/2006/relationships/tags" Target="../tags/tag545.xml"/><Relationship Id="rId9" Type="http://schemas.openxmlformats.org/officeDocument/2006/relationships/tags" Target="../tags/tag550.xml"/><Relationship Id="rId14" Type="http://schemas.openxmlformats.org/officeDocument/2006/relationships/tags" Target="../tags/tag555.xml"/><Relationship Id="rId22" Type="http://schemas.openxmlformats.org/officeDocument/2006/relationships/tags" Target="../tags/tag563.xml"/><Relationship Id="rId27" Type="http://schemas.openxmlformats.org/officeDocument/2006/relationships/tags" Target="../tags/tag568.xml"/><Relationship Id="rId30" Type="http://schemas.openxmlformats.org/officeDocument/2006/relationships/tags" Target="../tags/tag571.xml"/><Relationship Id="rId35" Type="http://schemas.openxmlformats.org/officeDocument/2006/relationships/slideLayout" Target="../slideLayouts/slideLayout7.xml"/><Relationship Id="rId8" Type="http://schemas.openxmlformats.org/officeDocument/2006/relationships/tags" Target="../tags/tag549.xml"/><Relationship Id="rId3" Type="http://schemas.openxmlformats.org/officeDocument/2006/relationships/tags" Target="../tags/tag54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tags" Target="../tags/tag578.xml"/><Relationship Id="rId2" Type="http://schemas.openxmlformats.org/officeDocument/2006/relationships/tags" Target="../tags/tag577.xml"/><Relationship Id="rId1" Type="http://schemas.openxmlformats.org/officeDocument/2006/relationships/tags" Target="../tags/tag576.xml"/><Relationship Id="rId5" Type="http://schemas.openxmlformats.org/officeDocument/2006/relationships/image" Target="../media/image143.jpeg"/><Relationship Id="rId4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tags" Target="../tags/tag581.xml"/><Relationship Id="rId2" Type="http://schemas.openxmlformats.org/officeDocument/2006/relationships/tags" Target="../tags/tag580.xml"/><Relationship Id="rId1" Type="http://schemas.openxmlformats.org/officeDocument/2006/relationships/tags" Target="../tags/tag579.xml"/><Relationship Id="rId6" Type="http://schemas.microsoft.com/office/2007/relationships/hdphoto" Target="../media/hdphoto17.wdp"/><Relationship Id="rId5" Type="http://schemas.openxmlformats.org/officeDocument/2006/relationships/image" Target="../media/image144.png"/><Relationship Id="rId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76.xml"/><Relationship Id="rId7" Type="http://schemas.openxmlformats.org/officeDocument/2006/relationships/image" Target="../media/image13.png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9" Type="http://schemas.openxmlformats.org/officeDocument/2006/relationships/image" Target="../media/image12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tags" Target="../tags/tag584.xml"/><Relationship Id="rId2" Type="http://schemas.openxmlformats.org/officeDocument/2006/relationships/tags" Target="../tags/tag583.xml"/><Relationship Id="rId1" Type="http://schemas.openxmlformats.org/officeDocument/2006/relationships/tags" Target="../tags/tag582.xml"/><Relationship Id="rId5" Type="http://schemas.openxmlformats.org/officeDocument/2006/relationships/image" Target="../media/image143.jpeg"/><Relationship Id="rId4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tags" Target="../tags/tag592.xml"/><Relationship Id="rId13" Type="http://schemas.openxmlformats.org/officeDocument/2006/relationships/image" Target="../media/image1400.png"/><Relationship Id="rId18" Type="http://schemas.openxmlformats.org/officeDocument/2006/relationships/image" Target="../media/image55.png"/><Relationship Id="rId3" Type="http://schemas.openxmlformats.org/officeDocument/2006/relationships/tags" Target="../tags/tag587.xml"/><Relationship Id="rId7" Type="http://schemas.openxmlformats.org/officeDocument/2006/relationships/tags" Target="../tags/tag591.xml"/><Relationship Id="rId12" Type="http://schemas.openxmlformats.org/officeDocument/2006/relationships/slideLayout" Target="../slideLayouts/slideLayout7.xml"/><Relationship Id="rId17" Type="http://schemas.openxmlformats.org/officeDocument/2006/relationships/image" Target="../media/image1440.png"/><Relationship Id="rId2" Type="http://schemas.openxmlformats.org/officeDocument/2006/relationships/tags" Target="../tags/tag586.xml"/><Relationship Id="rId16" Type="http://schemas.openxmlformats.org/officeDocument/2006/relationships/image" Target="../media/image143.png"/><Relationship Id="rId1" Type="http://schemas.openxmlformats.org/officeDocument/2006/relationships/tags" Target="../tags/tag585.xml"/><Relationship Id="rId6" Type="http://schemas.openxmlformats.org/officeDocument/2006/relationships/tags" Target="../tags/tag590.xml"/><Relationship Id="rId11" Type="http://schemas.openxmlformats.org/officeDocument/2006/relationships/tags" Target="../tags/tag595.xml"/><Relationship Id="rId5" Type="http://schemas.openxmlformats.org/officeDocument/2006/relationships/tags" Target="../tags/tag589.xml"/><Relationship Id="rId15" Type="http://schemas.openxmlformats.org/officeDocument/2006/relationships/image" Target="../media/image1420.png"/><Relationship Id="rId10" Type="http://schemas.openxmlformats.org/officeDocument/2006/relationships/tags" Target="../tags/tag594.xml"/><Relationship Id="rId19" Type="http://schemas.openxmlformats.org/officeDocument/2006/relationships/image" Target="../media/image106.png"/><Relationship Id="rId4" Type="http://schemas.openxmlformats.org/officeDocument/2006/relationships/tags" Target="../tags/tag588.xml"/><Relationship Id="rId9" Type="http://schemas.openxmlformats.org/officeDocument/2006/relationships/tags" Target="../tags/tag593.xml"/><Relationship Id="rId14" Type="http://schemas.openxmlformats.org/officeDocument/2006/relationships/image" Target="../media/image141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tags" Target="../tags/tag603.xml"/><Relationship Id="rId13" Type="http://schemas.openxmlformats.org/officeDocument/2006/relationships/tags" Target="../tags/tag608.xml"/><Relationship Id="rId3" Type="http://schemas.openxmlformats.org/officeDocument/2006/relationships/tags" Target="../tags/tag598.xml"/><Relationship Id="rId21" Type="http://schemas.openxmlformats.org/officeDocument/2006/relationships/image" Target="../media/image1410.png"/><Relationship Id="rId7" Type="http://schemas.openxmlformats.org/officeDocument/2006/relationships/tags" Target="../tags/tag602.xml"/><Relationship Id="rId12" Type="http://schemas.openxmlformats.org/officeDocument/2006/relationships/tags" Target="../tags/tag607.xml"/><Relationship Id="rId17" Type="http://schemas.openxmlformats.org/officeDocument/2006/relationships/image" Target="../media/image145.png"/><Relationship Id="rId2" Type="http://schemas.openxmlformats.org/officeDocument/2006/relationships/tags" Target="../tags/tag597.xml"/><Relationship Id="rId16" Type="http://schemas.openxmlformats.org/officeDocument/2006/relationships/slideLayout" Target="../slideLayouts/slideLayout7.xml"/><Relationship Id="rId20" Type="http://schemas.openxmlformats.org/officeDocument/2006/relationships/image" Target="../media/image1400.png"/><Relationship Id="rId1" Type="http://schemas.openxmlformats.org/officeDocument/2006/relationships/tags" Target="../tags/tag596.xml"/><Relationship Id="rId6" Type="http://schemas.openxmlformats.org/officeDocument/2006/relationships/tags" Target="../tags/tag601.xml"/><Relationship Id="rId11" Type="http://schemas.openxmlformats.org/officeDocument/2006/relationships/tags" Target="../tags/tag606.xml"/><Relationship Id="rId24" Type="http://schemas.openxmlformats.org/officeDocument/2006/relationships/image" Target="../media/image106.png"/><Relationship Id="rId5" Type="http://schemas.openxmlformats.org/officeDocument/2006/relationships/tags" Target="../tags/tag600.xml"/><Relationship Id="rId15" Type="http://schemas.openxmlformats.org/officeDocument/2006/relationships/tags" Target="../tags/tag610.xml"/><Relationship Id="rId23" Type="http://schemas.openxmlformats.org/officeDocument/2006/relationships/image" Target="../media/image55.png"/><Relationship Id="rId10" Type="http://schemas.openxmlformats.org/officeDocument/2006/relationships/tags" Target="../tags/tag605.xml"/><Relationship Id="rId4" Type="http://schemas.openxmlformats.org/officeDocument/2006/relationships/tags" Target="../tags/tag599.xml"/><Relationship Id="rId9" Type="http://schemas.openxmlformats.org/officeDocument/2006/relationships/tags" Target="../tags/tag604.xml"/><Relationship Id="rId14" Type="http://schemas.openxmlformats.org/officeDocument/2006/relationships/tags" Target="../tags/tag609.xml"/><Relationship Id="rId22" Type="http://schemas.openxmlformats.org/officeDocument/2006/relationships/image" Target="../media/image145.jpeg"/></Relationships>
</file>

<file path=ppt/slides/_rels/slide7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46.png"/><Relationship Id="rId3" Type="http://schemas.openxmlformats.org/officeDocument/2006/relationships/tags" Target="../tags/tag613.xml"/><Relationship Id="rId17" Type="http://schemas.openxmlformats.org/officeDocument/2006/relationships/image" Target="../media/image1410.png"/><Relationship Id="rId25" Type="http://schemas.openxmlformats.org/officeDocument/2006/relationships/image" Target="../media/image56.png"/><Relationship Id="rId2" Type="http://schemas.openxmlformats.org/officeDocument/2006/relationships/tags" Target="../tags/tag612.xml"/><Relationship Id="rId16" Type="http://schemas.openxmlformats.org/officeDocument/2006/relationships/image" Target="../media/image1400.png"/><Relationship Id="rId1" Type="http://schemas.openxmlformats.org/officeDocument/2006/relationships/tags" Target="../tags/tag611.xml"/><Relationship Id="rId6" Type="http://schemas.openxmlformats.org/officeDocument/2006/relationships/slideLayout" Target="../slideLayouts/slideLayout7.xml"/><Relationship Id="rId24" Type="http://schemas.openxmlformats.org/officeDocument/2006/relationships/image" Target="../media/image55.png"/><Relationship Id="rId5" Type="http://schemas.openxmlformats.org/officeDocument/2006/relationships/tags" Target="../tags/tag615.xml"/><Relationship Id="rId23" Type="http://schemas.openxmlformats.org/officeDocument/2006/relationships/image" Target="../media/image148.png"/><Relationship Id="rId19" Type="http://schemas.openxmlformats.org/officeDocument/2006/relationships/image" Target="../media/image147.png"/><Relationship Id="rId4" Type="http://schemas.openxmlformats.org/officeDocument/2006/relationships/tags" Target="../tags/tag614.xml"/><Relationship Id="rId22" Type="http://schemas.openxmlformats.org/officeDocument/2006/relationships/image" Target="../media/image1470.png"/></Relationships>
</file>

<file path=ppt/slides/_rels/slide7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5.png"/><Relationship Id="rId3" Type="http://schemas.openxmlformats.org/officeDocument/2006/relationships/tags" Target="../tags/tag618.xml"/><Relationship Id="rId17" Type="http://schemas.openxmlformats.org/officeDocument/2006/relationships/image" Target="../media/image1410.png"/><Relationship Id="rId2" Type="http://schemas.openxmlformats.org/officeDocument/2006/relationships/tags" Target="../tags/tag617.xml"/><Relationship Id="rId16" Type="http://schemas.openxmlformats.org/officeDocument/2006/relationships/image" Target="../media/image1400.png"/><Relationship Id="rId20" Type="http://schemas.openxmlformats.org/officeDocument/2006/relationships/image" Target="../media/image149.png"/><Relationship Id="rId1" Type="http://schemas.openxmlformats.org/officeDocument/2006/relationships/tags" Target="../tags/tag616.xml"/><Relationship Id="rId19" Type="http://schemas.openxmlformats.org/officeDocument/2006/relationships/image" Target="../media/image56.png"/><Relationship Id="rId4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45.jpeg"/><Relationship Id="rId3" Type="http://schemas.openxmlformats.org/officeDocument/2006/relationships/tags" Target="../tags/tag621.xml"/><Relationship Id="rId17" Type="http://schemas.openxmlformats.org/officeDocument/2006/relationships/image" Target="../media/image1410.png"/><Relationship Id="rId2" Type="http://schemas.openxmlformats.org/officeDocument/2006/relationships/tags" Target="../tags/tag620.xml"/><Relationship Id="rId16" Type="http://schemas.openxmlformats.org/officeDocument/2006/relationships/image" Target="../media/image1400.png"/><Relationship Id="rId1" Type="http://schemas.openxmlformats.org/officeDocument/2006/relationships/tags" Target="../tags/tag619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623.xml"/><Relationship Id="rId4" Type="http://schemas.openxmlformats.org/officeDocument/2006/relationships/tags" Target="../tags/tag622.xml"/></Relationships>
</file>

<file path=ppt/slides/_rels/slide76.xml.rels><?xml version="1.0" encoding="UTF-8" standalone="yes"?>
<Relationships xmlns="http://schemas.openxmlformats.org/package/2006/relationships"><Relationship Id="rId13" Type="http://schemas.openxmlformats.org/officeDocument/2006/relationships/tags" Target="../tags/tag636.xml"/><Relationship Id="rId18" Type="http://schemas.openxmlformats.org/officeDocument/2006/relationships/tags" Target="../tags/tag641.xml"/><Relationship Id="rId26" Type="http://schemas.openxmlformats.org/officeDocument/2006/relationships/tags" Target="../tags/tag649.xml"/><Relationship Id="rId21" Type="http://schemas.openxmlformats.org/officeDocument/2006/relationships/tags" Target="../tags/tag644.xml"/><Relationship Id="rId34" Type="http://schemas.openxmlformats.org/officeDocument/2006/relationships/tags" Target="../tags/tag657.xml"/><Relationship Id="rId7" Type="http://schemas.openxmlformats.org/officeDocument/2006/relationships/tags" Target="../tags/tag630.xml"/><Relationship Id="rId12" Type="http://schemas.openxmlformats.org/officeDocument/2006/relationships/tags" Target="../tags/tag635.xml"/><Relationship Id="rId17" Type="http://schemas.openxmlformats.org/officeDocument/2006/relationships/tags" Target="../tags/tag640.xml"/><Relationship Id="rId25" Type="http://schemas.openxmlformats.org/officeDocument/2006/relationships/tags" Target="../tags/tag648.xml"/><Relationship Id="rId33" Type="http://schemas.openxmlformats.org/officeDocument/2006/relationships/tags" Target="../tags/tag656.xml"/><Relationship Id="rId38" Type="http://schemas.openxmlformats.org/officeDocument/2006/relationships/image" Target="../media/image56.png"/><Relationship Id="rId2" Type="http://schemas.openxmlformats.org/officeDocument/2006/relationships/tags" Target="../tags/tag625.xml"/><Relationship Id="rId16" Type="http://schemas.openxmlformats.org/officeDocument/2006/relationships/tags" Target="../tags/tag639.xml"/><Relationship Id="rId20" Type="http://schemas.openxmlformats.org/officeDocument/2006/relationships/tags" Target="../tags/tag643.xml"/><Relationship Id="rId29" Type="http://schemas.openxmlformats.org/officeDocument/2006/relationships/tags" Target="../tags/tag652.xml"/><Relationship Id="rId1" Type="http://schemas.openxmlformats.org/officeDocument/2006/relationships/tags" Target="../tags/tag624.xml"/><Relationship Id="rId6" Type="http://schemas.openxmlformats.org/officeDocument/2006/relationships/tags" Target="../tags/tag629.xml"/><Relationship Id="rId11" Type="http://schemas.openxmlformats.org/officeDocument/2006/relationships/tags" Target="../tags/tag634.xml"/><Relationship Id="rId24" Type="http://schemas.openxmlformats.org/officeDocument/2006/relationships/tags" Target="../tags/tag647.xml"/><Relationship Id="rId32" Type="http://schemas.openxmlformats.org/officeDocument/2006/relationships/tags" Target="../tags/tag655.xml"/><Relationship Id="rId37" Type="http://schemas.openxmlformats.org/officeDocument/2006/relationships/image" Target="../media/image150.png"/><Relationship Id="rId5" Type="http://schemas.openxmlformats.org/officeDocument/2006/relationships/tags" Target="../tags/tag628.xml"/><Relationship Id="rId15" Type="http://schemas.openxmlformats.org/officeDocument/2006/relationships/tags" Target="../tags/tag638.xml"/><Relationship Id="rId23" Type="http://schemas.openxmlformats.org/officeDocument/2006/relationships/tags" Target="../tags/tag646.xml"/><Relationship Id="rId28" Type="http://schemas.openxmlformats.org/officeDocument/2006/relationships/tags" Target="../tags/tag651.xml"/><Relationship Id="rId36" Type="http://schemas.openxmlformats.org/officeDocument/2006/relationships/image" Target="../media/image37.jpeg"/><Relationship Id="rId10" Type="http://schemas.openxmlformats.org/officeDocument/2006/relationships/tags" Target="../tags/tag633.xml"/><Relationship Id="rId19" Type="http://schemas.openxmlformats.org/officeDocument/2006/relationships/tags" Target="../tags/tag642.xml"/><Relationship Id="rId31" Type="http://schemas.openxmlformats.org/officeDocument/2006/relationships/tags" Target="../tags/tag654.xml"/><Relationship Id="rId4" Type="http://schemas.openxmlformats.org/officeDocument/2006/relationships/tags" Target="../tags/tag627.xml"/><Relationship Id="rId9" Type="http://schemas.openxmlformats.org/officeDocument/2006/relationships/tags" Target="../tags/tag632.xml"/><Relationship Id="rId14" Type="http://schemas.openxmlformats.org/officeDocument/2006/relationships/tags" Target="../tags/tag637.xml"/><Relationship Id="rId22" Type="http://schemas.openxmlformats.org/officeDocument/2006/relationships/tags" Target="../tags/tag645.xml"/><Relationship Id="rId27" Type="http://schemas.openxmlformats.org/officeDocument/2006/relationships/tags" Target="../tags/tag650.xml"/><Relationship Id="rId30" Type="http://schemas.openxmlformats.org/officeDocument/2006/relationships/tags" Target="../tags/tag653.xml"/><Relationship Id="rId35" Type="http://schemas.openxmlformats.org/officeDocument/2006/relationships/slideLayout" Target="../slideLayouts/slideLayout7.xml"/><Relationship Id="rId8" Type="http://schemas.openxmlformats.org/officeDocument/2006/relationships/tags" Target="../tags/tag631.xml"/><Relationship Id="rId3" Type="http://schemas.openxmlformats.org/officeDocument/2006/relationships/tags" Target="../tags/tag626.xml"/></Relationships>
</file>

<file path=ppt/slides/_rels/slide77.xml.rels><?xml version="1.0" encoding="UTF-8" standalone="yes"?>
<Relationships xmlns="http://schemas.openxmlformats.org/package/2006/relationships"><Relationship Id="rId13" Type="http://schemas.openxmlformats.org/officeDocument/2006/relationships/tags" Target="../tags/tag670.xml"/><Relationship Id="rId18" Type="http://schemas.openxmlformats.org/officeDocument/2006/relationships/tags" Target="../tags/tag675.xml"/><Relationship Id="rId26" Type="http://schemas.openxmlformats.org/officeDocument/2006/relationships/tags" Target="../tags/tag683.xml"/><Relationship Id="rId39" Type="http://schemas.openxmlformats.org/officeDocument/2006/relationships/tags" Target="../tags/tag696.xml"/><Relationship Id="rId21" Type="http://schemas.openxmlformats.org/officeDocument/2006/relationships/tags" Target="../tags/tag678.xml"/><Relationship Id="rId34" Type="http://schemas.openxmlformats.org/officeDocument/2006/relationships/tags" Target="../tags/tag691.xml"/><Relationship Id="rId42" Type="http://schemas.openxmlformats.org/officeDocument/2006/relationships/image" Target="../media/image150.png"/><Relationship Id="rId7" Type="http://schemas.openxmlformats.org/officeDocument/2006/relationships/tags" Target="../tags/tag664.xml"/><Relationship Id="rId2" Type="http://schemas.openxmlformats.org/officeDocument/2006/relationships/tags" Target="../tags/tag659.xml"/><Relationship Id="rId16" Type="http://schemas.openxmlformats.org/officeDocument/2006/relationships/tags" Target="../tags/tag673.xml"/><Relationship Id="rId20" Type="http://schemas.openxmlformats.org/officeDocument/2006/relationships/tags" Target="../tags/tag677.xml"/><Relationship Id="rId29" Type="http://schemas.openxmlformats.org/officeDocument/2006/relationships/tags" Target="../tags/tag686.xml"/><Relationship Id="rId41" Type="http://schemas.openxmlformats.org/officeDocument/2006/relationships/slideLayout" Target="../slideLayouts/slideLayout7.xml"/><Relationship Id="rId1" Type="http://schemas.openxmlformats.org/officeDocument/2006/relationships/tags" Target="../tags/tag658.xml"/><Relationship Id="rId6" Type="http://schemas.openxmlformats.org/officeDocument/2006/relationships/tags" Target="../tags/tag663.xml"/><Relationship Id="rId11" Type="http://schemas.openxmlformats.org/officeDocument/2006/relationships/tags" Target="../tags/tag668.xml"/><Relationship Id="rId24" Type="http://schemas.openxmlformats.org/officeDocument/2006/relationships/tags" Target="../tags/tag681.xml"/><Relationship Id="rId32" Type="http://schemas.openxmlformats.org/officeDocument/2006/relationships/tags" Target="../tags/tag689.xml"/><Relationship Id="rId37" Type="http://schemas.openxmlformats.org/officeDocument/2006/relationships/tags" Target="../tags/tag694.xml"/><Relationship Id="rId40" Type="http://schemas.openxmlformats.org/officeDocument/2006/relationships/tags" Target="../tags/tag697.xml"/><Relationship Id="rId5" Type="http://schemas.openxmlformats.org/officeDocument/2006/relationships/tags" Target="../tags/tag662.xml"/><Relationship Id="rId15" Type="http://schemas.openxmlformats.org/officeDocument/2006/relationships/tags" Target="../tags/tag672.xml"/><Relationship Id="rId23" Type="http://schemas.openxmlformats.org/officeDocument/2006/relationships/tags" Target="../tags/tag680.xml"/><Relationship Id="rId28" Type="http://schemas.openxmlformats.org/officeDocument/2006/relationships/tags" Target="../tags/tag685.xml"/><Relationship Id="rId36" Type="http://schemas.openxmlformats.org/officeDocument/2006/relationships/tags" Target="../tags/tag693.xml"/><Relationship Id="rId10" Type="http://schemas.openxmlformats.org/officeDocument/2006/relationships/tags" Target="../tags/tag667.xml"/><Relationship Id="rId19" Type="http://schemas.openxmlformats.org/officeDocument/2006/relationships/tags" Target="../tags/tag676.xml"/><Relationship Id="rId31" Type="http://schemas.openxmlformats.org/officeDocument/2006/relationships/tags" Target="../tags/tag688.xml"/><Relationship Id="rId4" Type="http://schemas.openxmlformats.org/officeDocument/2006/relationships/tags" Target="../tags/tag661.xml"/><Relationship Id="rId9" Type="http://schemas.openxmlformats.org/officeDocument/2006/relationships/tags" Target="../tags/tag666.xml"/><Relationship Id="rId14" Type="http://schemas.openxmlformats.org/officeDocument/2006/relationships/tags" Target="../tags/tag671.xml"/><Relationship Id="rId22" Type="http://schemas.openxmlformats.org/officeDocument/2006/relationships/tags" Target="../tags/tag679.xml"/><Relationship Id="rId27" Type="http://schemas.openxmlformats.org/officeDocument/2006/relationships/tags" Target="../tags/tag684.xml"/><Relationship Id="rId30" Type="http://schemas.openxmlformats.org/officeDocument/2006/relationships/tags" Target="../tags/tag687.xml"/><Relationship Id="rId35" Type="http://schemas.openxmlformats.org/officeDocument/2006/relationships/tags" Target="../tags/tag692.xml"/><Relationship Id="rId43" Type="http://schemas.openxmlformats.org/officeDocument/2006/relationships/image" Target="../media/image56.png"/><Relationship Id="rId8" Type="http://schemas.openxmlformats.org/officeDocument/2006/relationships/tags" Target="../tags/tag665.xml"/><Relationship Id="rId3" Type="http://schemas.openxmlformats.org/officeDocument/2006/relationships/tags" Target="../tags/tag660.xml"/><Relationship Id="rId12" Type="http://schemas.openxmlformats.org/officeDocument/2006/relationships/tags" Target="../tags/tag669.xml"/><Relationship Id="rId17" Type="http://schemas.openxmlformats.org/officeDocument/2006/relationships/tags" Target="../tags/tag674.xml"/><Relationship Id="rId25" Type="http://schemas.openxmlformats.org/officeDocument/2006/relationships/tags" Target="../tags/tag682.xml"/><Relationship Id="rId33" Type="http://schemas.openxmlformats.org/officeDocument/2006/relationships/tags" Target="../tags/tag690.xml"/><Relationship Id="rId38" Type="http://schemas.openxmlformats.org/officeDocument/2006/relationships/tags" Target="../tags/tag695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tags" Target="../tags/tag705.xml"/><Relationship Id="rId13" Type="http://schemas.openxmlformats.org/officeDocument/2006/relationships/tags" Target="../tags/tag710.xml"/><Relationship Id="rId18" Type="http://schemas.openxmlformats.org/officeDocument/2006/relationships/tags" Target="../tags/tag715.xml"/><Relationship Id="rId26" Type="http://schemas.openxmlformats.org/officeDocument/2006/relationships/image" Target="../media/image36.png"/><Relationship Id="rId3" Type="http://schemas.openxmlformats.org/officeDocument/2006/relationships/tags" Target="../tags/tag700.xml"/><Relationship Id="rId21" Type="http://schemas.openxmlformats.org/officeDocument/2006/relationships/tags" Target="../tags/tag718.xml"/><Relationship Id="rId7" Type="http://schemas.openxmlformats.org/officeDocument/2006/relationships/tags" Target="../tags/tag704.xml"/><Relationship Id="rId12" Type="http://schemas.openxmlformats.org/officeDocument/2006/relationships/tags" Target="../tags/tag709.xml"/><Relationship Id="rId17" Type="http://schemas.openxmlformats.org/officeDocument/2006/relationships/tags" Target="../tags/tag714.xml"/><Relationship Id="rId25" Type="http://schemas.openxmlformats.org/officeDocument/2006/relationships/slideLayout" Target="../slideLayouts/slideLayout7.xml"/><Relationship Id="rId2" Type="http://schemas.openxmlformats.org/officeDocument/2006/relationships/tags" Target="../tags/tag699.xml"/><Relationship Id="rId16" Type="http://schemas.openxmlformats.org/officeDocument/2006/relationships/tags" Target="../tags/tag713.xml"/><Relationship Id="rId20" Type="http://schemas.openxmlformats.org/officeDocument/2006/relationships/tags" Target="../tags/tag717.xml"/><Relationship Id="rId1" Type="http://schemas.openxmlformats.org/officeDocument/2006/relationships/tags" Target="../tags/tag698.xml"/><Relationship Id="rId6" Type="http://schemas.openxmlformats.org/officeDocument/2006/relationships/tags" Target="../tags/tag703.xml"/><Relationship Id="rId11" Type="http://schemas.openxmlformats.org/officeDocument/2006/relationships/tags" Target="../tags/tag708.xml"/><Relationship Id="rId24" Type="http://schemas.openxmlformats.org/officeDocument/2006/relationships/tags" Target="../tags/tag721.xml"/><Relationship Id="rId5" Type="http://schemas.openxmlformats.org/officeDocument/2006/relationships/tags" Target="../tags/tag702.xml"/><Relationship Id="rId15" Type="http://schemas.openxmlformats.org/officeDocument/2006/relationships/tags" Target="../tags/tag712.xml"/><Relationship Id="rId23" Type="http://schemas.openxmlformats.org/officeDocument/2006/relationships/tags" Target="../tags/tag720.xml"/><Relationship Id="rId28" Type="http://schemas.openxmlformats.org/officeDocument/2006/relationships/image" Target="../media/image37.jpeg"/><Relationship Id="rId10" Type="http://schemas.openxmlformats.org/officeDocument/2006/relationships/tags" Target="../tags/tag707.xml"/><Relationship Id="rId19" Type="http://schemas.openxmlformats.org/officeDocument/2006/relationships/tags" Target="../tags/tag716.xml"/><Relationship Id="rId4" Type="http://schemas.openxmlformats.org/officeDocument/2006/relationships/tags" Target="../tags/tag701.xml"/><Relationship Id="rId9" Type="http://schemas.openxmlformats.org/officeDocument/2006/relationships/tags" Target="../tags/tag706.xml"/><Relationship Id="rId14" Type="http://schemas.openxmlformats.org/officeDocument/2006/relationships/tags" Target="../tags/tag711.xml"/><Relationship Id="rId22" Type="http://schemas.openxmlformats.org/officeDocument/2006/relationships/tags" Target="../tags/tag719.xml"/><Relationship Id="rId27" Type="http://schemas.microsoft.com/office/2007/relationships/hdphoto" Target="../media/hdphoto7.wdp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0.png"/><Relationship Id="rId13" Type="http://schemas.openxmlformats.org/officeDocument/2006/relationships/image" Target="../media/image781.png"/><Relationship Id="rId3" Type="http://schemas.openxmlformats.org/officeDocument/2006/relationships/tags" Target="../tags/tag724.xml"/><Relationship Id="rId7" Type="http://schemas.openxmlformats.org/officeDocument/2006/relationships/image" Target="../media/image820.png"/><Relationship Id="rId12" Type="http://schemas.openxmlformats.org/officeDocument/2006/relationships/image" Target="../media/image155.png"/><Relationship Id="rId2" Type="http://schemas.openxmlformats.org/officeDocument/2006/relationships/tags" Target="../tags/tag723.xml"/><Relationship Id="rId16" Type="http://schemas.openxmlformats.org/officeDocument/2006/relationships/image" Target="../media/image37.jpeg"/><Relationship Id="rId1" Type="http://schemas.openxmlformats.org/officeDocument/2006/relationships/tags" Target="../tags/tag722.xml"/><Relationship Id="rId6" Type="http://schemas.openxmlformats.org/officeDocument/2006/relationships/image" Target="../media/image810.png"/><Relationship Id="rId11" Type="http://schemas.openxmlformats.org/officeDocument/2006/relationships/image" Target="../media/image154.png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56.png"/><Relationship Id="rId10" Type="http://schemas.openxmlformats.org/officeDocument/2006/relationships/image" Target="../media/image153.png"/><Relationship Id="rId4" Type="http://schemas.openxmlformats.org/officeDocument/2006/relationships/tags" Target="../tags/tag725.xml"/><Relationship Id="rId9" Type="http://schemas.openxmlformats.org/officeDocument/2006/relationships/image" Target="../media/image152.png"/><Relationship Id="rId14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86.xml"/><Relationship Id="rId13" Type="http://schemas.openxmlformats.org/officeDocument/2006/relationships/tags" Target="../tags/tag91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81.xml"/><Relationship Id="rId21" Type="http://schemas.openxmlformats.org/officeDocument/2006/relationships/image" Target="../media/image22.jpeg"/><Relationship Id="rId7" Type="http://schemas.openxmlformats.org/officeDocument/2006/relationships/tags" Target="../tags/tag85.xml"/><Relationship Id="rId12" Type="http://schemas.openxmlformats.org/officeDocument/2006/relationships/tags" Target="../tags/tag90.xml"/><Relationship Id="rId17" Type="http://schemas.openxmlformats.org/officeDocument/2006/relationships/tags" Target="../tags/tag95.xml"/><Relationship Id="rId25" Type="http://schemas.openxmlformats.org/officeDocument/2006/relationships/image" Target="../media/image26.jpeg"/><Relationship Id="rId33" Type="http://schemas.openxmlformats.org/officeDocument/2006/relationships/image" Target="../media/image33.png"/><Relationship Id="rId2" Type="http://schemas.openxmlformats.org/officeDocument/2006/relationships/tags" Target="../tags/tag80.xml"/><Relationship Id="rId16" Type="http://schemas.openxmlformats.org/officeDocument/2006/relationships/tags" Target="../tags/tag94.xml"/><Relationship Id="rId20" Type="http://schemas.openxmlformats.org/officeDocument/2006/relationships/image" Target="../media/image21.jpeg"/><Relationship Id="rId29" Type="http://schemas.openxmlformats.org/officeDocument/2006/relationships/image" Target="../media/image30.png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tags" Target="../tags/tag89.xml"/><Relationship Id="rId24" Type="http://schemas.openxmlformats.org/officeDocument/2006/relationships/image" Target="../media/image25.jpeg"/><Relationship Id="rId32" Type="http://schemas.openxmlformats.org/officeDocument/2006/relationships/image" Target="../media/image29.png"/><Relationship Id="rId5" Type="http://schemas.openxmlformats.org/officeDocument/2006/relationships/tags" Target="../tags/tag83.xml"/><Relationship Id="rId15" Type="http://schemas.openxmlformats.org/officeDocument/2006/relationships/tags" Target="../tags/tag93.xml"/><Relationship Id="rId23" Type="http://schemas.openxmlformats.org/officeDocument/2006/relationships/image" Target="../media/image24.jpeg"/><Relationship Id="rId10" Type="http://schemas.openxmlformats.org/officeDocument/2006/relationships/tags" Target="../tags/tag88.xml"/><Relationship Id="rId19" Type="http://schemas.openxmlformats.org/officeDocument/2006/relationships/image" Target="../media/image20.jpeg"/><Relationship Id="rId31" Type="http://schemas.openxmlformats.org/officeDocument/2006/relationships/image" Target="../media/image28.png"/><Relationship Id="rId4" Type="http://schemas.openxmlformats.org/officeDocument/2006/relationships/tags" Target="../tags/tag82.xml"/><Relationship Id="rId9" Type="http://schemas.openxmlformats.org/officeDocument/2006/relationships/tags" Target="../tags/tag87.xml"/><Relationship Id="rId14" Type="http://schemas.openxmlformats.org/officeDocument/2006/relationships/tags" Target="../tags/tag92.xml"/><Relationship Id="rId22" Type="http://schemas.openxmlformats.org/officeDocument/2006/relationships/image" Target="../media/image23.jpeg"/><Relationship Id="rId30" Type="http://schemas.openxmlformats.org/officeDocument/2006/relationships/image" Target="../media/image27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0.png"/><Relationship Id="rId7" Type="http://schemas.openxmlformats.org/officeDocument/2006/relationships/image" Target="../media/image56.png"/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910.png"/><Relationship Id="rId4" Type="http://schemas.openxmlformats.org/officeDocument/2006/relationships/image" Target="../media/image90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tags" Target="../tags/tag733.xml"/><Relationship Id="rId13" Type="http://schemas.openxmlformats.org/officeDocument/2006/relationships/tags" Target="../tags/tag738.xml"/><Relationship Id="rId18" Type="http://schemas.openxmlformats.org/officeDocument/2006/relationships/image" Target="../media/image56.png"/><Relationship Id="rId3" Type="http://schemas.openxmlformats.org/officeDocument/2006/relationships/tags" Target="../tags/tag728.xml"/><Relationship Id="rId7" Type="http://schemas.openxmlformats.org/officeDocument/2006/relationships/tags" Target="../tags/tag732.xml"/><Relationship Id="rId12" Type="http://schemas.openxmlformats.org/officeDocument/2006/relationships/tags" Target="../tags/tag737.xml"/><Relationship Id="rId17" Type="http://schemas.openxmlformats.org/officeDocument/2006/relationships/image" Target="../media/image55.png"/><Relationship Id="rId2" Type="http://schemas.openxmlformats.org/officeDocument/2006/relationships/tags" Target="../tags/tag727.xml"/><Relationship Id="rId16" Type="http://schemas.openxmlformats.org/officeDocument/2006/relationships/image" Target="../media/image37.jpeg"/><Relationship Id="rId1" Type="http://schemas.openxmlformats.org/officeDocument/2006/relationships/tags" Target="../tags/tag726.xml"/><Relationship Id="rId6" Type="http://schemas.openxmlformats.org/officeDocument/2006/relationships/tags" Target="../tags/tag731.xml"/><Relationship Id="rId11" Type="http://schemas.openxmlformats.org/officeDocument/2006/relationships/tags" Target="../tags/tag736.xml"/><Relationship Id="rId5" Type="http://schemas.openxmlformats.org/officeDocument/2006/relationships/tags" Target="../tags/tag730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735.xml"/><Relationship Id="rId4" Type="http://schemas.openxmlformats.org/officeDocument/2006/relationships/tags" Target="../tags/tag729.xml"/><Relationship Id="rId9" Type="http://schemas.openxmlformats.org/officeDocument/2006/relationships/tags" Target="../tags/tag734.xml"/><Relationship Id="rId14" Type="http://schemas.openxmlformats.org/officeDocument/2006/relationships/tags" Target="../tags/tag739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tags" Target="../tags/tag747.xml"/><Relationship Id="rId13" Type="http://schemas.openxmlformats.org/officeDocument/2006/relationships/image" Target="../media/image37.jpeg"/><Relationship Id="rId3" Type="http://schemas.openxmlformats.org/officeDocument/2006/relationships/tags" Target="../tags/tag742.xml"/><Relationship Id="rId7" Type="http://schemas.openxmlformats.org/officeDocument/2006/relationships/tags" Target="../tags/tag746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741.xml"/><Relationship Id="rId1" Type="http://schemas.openxmlformats.org/officeDocument/2006/relationships/tags" Target="../tags/tag740.xml"/><Relationship Id="rId6" Type="http://schemas.openxmlformats.org/officeDocument/2006/relationships/tags" Target="../tags/tag745.xml"/><Relationship Id="rId11" Type="http://schemas.openxmlformats.org/officeDocument/2006/relationships/tags" Target="../tags/tag750.xml"/><Relationship Id="rId5" Type="http://schemas.openxmlformats.org/officeDocument/2006/relationships/tags" Target="../tags/tag744.xml"/><Relationship Id="rId15" Type="http://schemas.openxmlformats.org/officeDocument/2006/relationships/image" Target="../media/image56.png"/><Relationship Id="rId10" Type="http://schemas.openxmlformats.org/officeDocument/2006/relationships/tags" Target="../tags/tag749.xml"/><Relationship Id="rId4" Type="http://schemas.openxmlformats.org/officeDocument/2006/relationships/tags" Target="../tags/tag743.xml"/><Relationship Id="rId9" Type="http://schemas.openxmlformats.org/officeDocument/2006/relationships/tags" Target="../tags/tag748.xml"/><Relationship Id="rId14" Type="http://schemas.openxmlformats.org/officeDocument/2006/relationships/image" Target="../media/image55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tags" Target="../tags/tag758.xml"/><Relationship Id="rId13" Type="http://schemas.openxmlformats.org/officeDocument/2006/relationships/image" Target="../media/image152.gif"/><Relationship Id="rId3" Type="http://schemas.openxmlformats.org/officeDocument/2006/relationships/tags" Target="../tags/tag753.xml"/><Relationship Id="rId7" Type="http://schemas.openxmlformats.org/officeDocument/2006/relationships/tags" Target="../tags/tag757.xml"/><Relationship Id="rId12" Type="http://schemas.microsoft.com/office/2007/relationships/hdphoto" Target="../media/hdphoto18.wdp"/><Relationship Id="rId2" Type="http://schemas.openxmlformats.org/officeDocument/2006/relationships/tags" Target="../tags/tag752.xml"/><Relationship Id="rId1" Type="http://schemas.openxmlformats.org/officeDocument/2006/relationships/tags" Target="../tags/tag751.xml"/><Relationship Id="rId6" Type="http://schemas.openxmlformats.org/officeDocument/2006/relationships/tags" Target="../tags/tag756.xml"/><Relationship Id="rId11" Type="http://schemas.openxmlformats.org/officeDocument/2006/relationships/image" Target="../media/image151.jpeg"/><Relationship Id="rId5" Type="http://schemas.openxmlformats.org/officeDocument/2006/relationships/tags" Target="../tags/tag755.xml"/><Relationship Id="rId15" Type="http://schemas.microsoft.com/office/2007/relationships/hdphoto" Target="../media/hdphoto19.wdp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754.xml"/><Relationship Id="rId9" Type="http://schemas.openxmlformats.org/officeDocument/2006/relationships/tags" Target="../tags/tag759.xml"/><Relationship Id="rId14" Type="http://schemas.openxmlformats.org/officeDocument/2006/relationships/image" Target="../media/image156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jpeg"/><Relationship Id="rId3" Type="http://schemas.openxmlformats.org/officeDocument/2006/relationships/tags" Target="../tags/tag762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761.xml"/><Relationship Id="rId1" Type="http://schemas.openxmlformats.org/officeDocument/2006/relationships/tags" Target="../tags/tag760.xml"/><Relationship Id="rId6" Type="http://schemas.openxmlformats.org/officeDocument/2006/relationships/tags" Target="../tags/tag765.xml"/><Relationship Id="rId11" Type="http://schemas.openxmlformats.org/officeDocument/2006/relationships/image" Target="../media/image1560.png"/><Relationship Id="rId5" Type="http://schemas.openxmlformats.org/officeDocument/2006/relationships/tags" Target="../tags/tag764.xml"/><Relationship Id="rId10" Type="http://schemas.openxmlformats.org/officeDocument/2006/relationships/image" Target="../media/image37.jpeg"/><Relationship Id="rId4" Type="http://schemas.openxmlformats.org/officeDocument/2006/relationships/tags" Target="../tags/tag763.xml"/><Relationship Id="rId9" Type="http://schemas.microsoft.com/office/2007/relationships/hdphoto" Target="../media/hdphoto18.wdp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03.xml"/><Relationship Id="rId13" Type="http://schemas.openxmlformats.org/officeDocument/2006/relationships/tags" Target="../tags/tag108.xml"/><Relationship Id="rId18" Type="http://schemas.openxmlformats.org/officeDocument/2006/relationships/image" Target="../media/image30.jpeg"/><Relationship Id="rId3" Type="http://schemas.openxmlformats.org/officeDocument/2006/relationships/tags" Target="../tags/tag98.xml"/><Relationship Id="rId21" Type="http://schemas.openxmlformats.org/officeDocument/2006/relationships/image" Target="../media/image33.jpeg"/><Relationship Id="rId7" Type="http://schemas.openxmlformats.org/officeDocument/2006/relationships/tags" Target="../tags/tag102.xml"/><Relationship Id="rId12" Type="http://schemas.openxmlformats.org/officeDocument/2006/relationships/tags" Target="../tags/tag107.xml"/><Relationship Id="rId17" Type="http://schemas.openxmlformats.org/officeDocument/2006/relationships/image" Target="../media/image20.jpeg"/><Relationship Id="rId25" Type="http://schemas.openxmlformats.org/officeDocument/2006/relationships/image" Target="../media/image39.png"/><Relationship Id="rId2" Type="http://schemas.openxmlformats.org/officeDocument/2006/relationships/tags" Target="../tags/tag97.xml"/><Relationship Id="rId16" Type="http://schemas.openxmlformats.org/officeDocument/2006/relationships/slideLayout" Target="../slideLayouts/slideLayout7.xml"/><Relationship Id="rId20" Type="http://schemas.openxmlformats.org/officeDocument/2006/relationships/image" Target="../media/image32.jpeg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tags" Target="../tags/tag106.xml"/><Relationship Id="rId24" Type="http://schemas.openxmlformats.org/officeDocument/2006/relationships/image" Target="../media/image38.png"/><Relationship Id="rId5" Type="http://schemas.openxmlformats.org/officeDocument/2006/relationships/tags" Target="../tags/tag100.xml"/><Relationship Id="rId15" Type="http://schemas.openxmlformats.org/officeDocument/2006/relationships/tags" Target="../tags/tag110.xml"/><Relationship Id="rId23" Type="http://schemas.openxmlformats.org/officeDocument/2006/relationships/image" Target="../media/image35.jpeg"/><Relationship Id="rId10" Type="http://schemas.openxmlformats.org/officeDocument/2006/relationships/tags" Target="../tags/tag105.xml"/><Relationship Id="rId19" Type="http://schemas.openxmlformats.org/officeDocument/2006/relationships/image" Target="../media/image31.jpeg"/><Relationship Id="rId4" Type="http://schemas.openxmlformats.org/officeDocument/2006/relationships/tags" Target="../tags/tag99.xml"/><Relationship Id="rId9" Type="http://schemas.openxmlformats.org/officeDocument/2006/relationships/tags" Target="../tags/tag104.xml"/><Relationship Id="rId14" Type="http://schemas.openxmlformats.org/officeDocument/2006/relationships/tags" Target="../tags/tag109.xml"/><Relationship Id="rId22" Type="http://schemas.openxmlformats.org/officeDocument/2006/relationships/image" Target="../media/image34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2" Type="http://schemas.openxmlformats.org/officeDocument/2006/relationships/image" Target="../media/image159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9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microsoft.com/office/2007/relationships/hdphoto" Target="../media/hdphoto7.wdp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2.png"/><Relationship Id="rId4" Type="http://schemas.openxmlformats.org/officeDocument/2006/relationships/image" Target="../media/image8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40128" y="3112"/>
            <a:ext cx="9224254" cy="5208887"/>
            <a:chOff x="-40128" y="-29546"/>
            <a:chExt cx="9224254" cy="5208887"/>
          </a:xfrm>
        </p:grpSpPr>
        <p:pic>
          <p:nvPicPr>
            <p:cNvPr id="2052" name="Picture 4" descr="Image resul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0128" y="14769"/>
              <a:ext cx="9224254" cy="5076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-40128" y="-29546"/>
              <a:ext cx="9224254" cy="5208887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AutoShape 8" descr="Image resul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0" descr="Image resul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188056" y="1130737"/>
            <a:ext cx="6767888" cy="2882026"/>
            <a:chOff x="424095" y="1936654"/>
            <a:chExt cx="6767888" cy="2620024"/>
          </a:xfrm>
        </p:grpSpPr>
        <p:sp>
          <p:nvSpPr>
            <p:cNvPr id="4" name="TextBox 3"/>
            <p:cNvSpPr txBox="1"/>
            <p:nvPr/>
          </p:nvSpPr>
          <p:spPr>
            <a:xfrm>
              <a:off x="2097319" y="2144506"/>
              <a:ext cx="5094664" cy="7554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cap="all" dirty="0" smtClean="0">
                  <a:ln w="9000" cmpd="sng">
                    <a:solidFill>
                      <a:srgbClr val="002060"/>
                    </a:solidFill>
                    <a:prstDash val="solid"/>
                  </a:ln>
                  <a:solidFill>
                    <a:srgbClr val="FF0000"/>
                  </a:solidFill>
                  <a:effectLst>
                    <a:glow rad="63500">
                      <a:srgbClr val="FFFF00">
                        <a:alpha val="45000"/>
                      </a:srgbClr>
                    </a:glow>
                    <a:reflection blurRad="6350" stA="50000" endA="300" endPos="50000" dist="60007" dir="5400000" sy="-100000" algn="bl" rotWithShape="0"/>
                  </a:effectLst>
                  <a:latin typeface="Comic Sans MS" pitchFamily="66" charset="0"/>
                </a:rPr>
                <a:t>MENSURATION</a:t>
              </a:r>
              <a:endParaRPr lang="en-US" sz="4800" b="1" cap="all" dirty="0">
                <a:ln w="9000" cmpd="sng">
                  <a:solidFill>
                    <a:srgbClr val="002060"/>
                  </a:solidFill>
                  <a:prstDash val="solid"/>
                </a:ln>
                <a:solidFill>
                  <a:srgbClr val="FF0000"/>
                </a:solidFill>
                <a:effectLst>
                  <a:glow rad="63500">
                    <a:srgbClr val="FFFF00">
                      <a:alpha val="45000"/>
                    </a:srgbClr>
                  </a:glow>
                  <a:reflection blurRad="6350" stA="50000" endA="300" endPos="50000" dist="60007" dir="5400000" sy="-100000" algn="bl" rotWithShape="0"/>
                </a:effectLst>
                <a:latin typeface="Comic Sans MS" pitchFamily="66" charset="0"/>
              </a:endParaRPr>
            </a:p>
          </p:txBody>
        </p:sp>
        <p:pic>
          <p:nvPicPr>
            <p:cNvPr id="2059" name="Picture 11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58427" y1="50339" x2="60112" y2="84424"/>
                          <a14:foregroundMark x1="50562" y1="51467" x2="41854" y2="69752"/>
                          <a14:foregroundMark x1="41854" y1="46050" x2="38202" y2="75169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095" y="1936654"/>
              <a:ext cx="2105483" cy="26200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4822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Horizontal Scroll 115"/>
          <p:cNvSpPr/>
          <p:nvPr/>
        </p:nvSpPr>
        <p:spPr>
          <a:xfrm>
            <a:off x="467893" y="3759620"/>
            <a:ext cx="2928854" cy="393662"/>
          </a:xfrm>
          <a:prstGeom prst="horizontalScroll">
            <a:avLst/>
          </a:prstGeom>
          <a:gradFill flip="none" rotWithShape="1">
            <a:gsLst>
              <a:gs pos="0">
                <a:srgbClr val="9900FF">
                  <a:lumMod val="84000"/>
                  <a:lumOff val="16000"/>
                  <a:alpha val="59000"/>
                </a:srgbClr>
              </a:gs>
              <a:gs pos="100000">
                <a:sysClr val="window" lastClr="FFFFFF">
                  <a:lumMod val="97000"/>
                </a:sysClr>
              </a:gs>
              <a:gs pos="81000">
                <a:sysClr val="window" lastClr="FFFFFF"/>
              </a:gs>
            </a:gsLst>
            <a:lin ang="81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7" name="Rounded Rectangle 116"/>
          <p:cNvSpPr/>
          <p:nvPr>
            <p:custDataLst>
              <p:tags r:id="rId1"/>
            </p:custDataLst>
          </p:nvPr>
        </p:nvSpPr>
        <p:spPr>
          <a:xfrm>
            <a:off x="719605" y="2764309"/>
            <a:ext cx="3165988" cy="223421"/>
          </a:xfrm>
          <a:prstGeom prst="roundRect">
            <a:avLst/>
          </a:prstGeom>
          <a:solidFill>
            <a:srgbClr val="00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18" name="Rounded Rectangle 117"/>
          <p:cNvSpPr/>
          <p:nvPr>
            <p:custDataLst>
              <p:tags r:id="rId2"/>
            </p:custDataLst>
          </p:nvPr>
        </p:nvSpPr>
        <p:spPr>
          <a:xfrm>
            <a:off x="4133343" y="3143477"/>
            <a:ext cx="1175521" cy="223421"/>
          </a:xfrm>
          <a:prstGeom prst="roundRect">
            <a:avLst/>
          </a:prstGeom>
          <a:solidFill>
            <a:srgbClr val="00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19" name="Rounded Rectangle 118"/>
          <p:cNvSpPr/>
          <p:nvPr>
            <p:custDataLst>
              <p:tags r:id="rId3"/>
            </p:custDataLst>
          </p:nvPr>
        </p:nvSpPr>
        <p:spPr>
          <a:xfrm>
            <a:off x="2262022" y="3143635"/>
            <a:ext cx="1685014" cy="223421"/>
          </a:xfrm>
          <a:prstGeom prst="roundRect">
            <a:avLst/>
          </a:prstGeom>
          <a:solidFill>
            <a:srgbClr val="00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20" name="Rounded Rectangle 119"/>
          <p:cNvSpPr/>
          <p:nvPr>
            <p:custDataLst>
              <p:tags r:id="rId4"/>
            </p:custDataLst>
          </p:nvPr>
        </p:nvSpPr>
        <p:spPr>
          <a:xfrm>
            <a:off x="950769" y="1740869"/>
            <a:ext cx="2544059" cy="223361"/>
          </a:xfrm>
          <a:prstGeom prst="roundRect">
            <a:avLst/>
          </a:prstGeom>
          <a:solidFill>
            <a:srgbClr val="00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21" name="Rounded Rectangle 120"/>
          <p:cNvSpPr/>
          <p:nvPr>
            <p:custDataLst>
              <p:tags r:id="rId5"/>
            </p:custDataLst>
          </p:nvPr>
        </p:nvSpPr>
        <p:spPr>
          <a:xfrm>
            <a:off x="3573954" y="2118667"/>
            <a:ext cx="154645" cy="201378"/>
          </a:xfrm>
          <a:prstGeom prst="roundRect">
            <a:avLst/>
          </a:prstGeom>
          <a:solidFill>
            <a:srgbClr val="00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22" name="Rounded Rectangle 121"/>
          <p:cNvSpPr/>
          <p:nvPr>
            <p:custDataLst>
              <p:tags r:id="rId6"/>
            </p:custDataLst>
          </p:nvPr>
        </p:nvSpPr>
        <p:spPr>
          <a:xfrm>
            <a:off x="4440769" y="1554833"/>
            <a:ext cx="728767" cy="213282"/>
          </a:xfrm>
          <a:prstGeom prst="roundRect">
            <a:avLst/>
          </a:prstGeom>
          <a:solidFill>
            <a:srgbClr val="00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23" name="Rounded Rectangle 122"/>
          <p:cNvSpPr/>
          <p:nvPr>
            <p:custDataLst>
              <p:tags r:id="rId7"/>
            </p:custDataLst>
          </p:nvPr>
        </p:nvSpPr>
        <p:spPr>
          <a:xfrm>
            <a:off x="981984" y="1500464"/>
            <a:ext cx="1879737" cy="224118"/>
          </a:xfrm>
          <a:prstGeom prst="roundRect">
            <a:avLst/>
          </a:prstGeom>
          <a:solidFill>
            <a:srgbClr val="00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24" name="Rounded Rectangle 123"/>
          <p:cNvSpPr/>
          <p:nvPr>
            <p:custDataLst>
              <p:tags r:id="rId8"/>
            </p:custDataLst>
          </p:nvPr>
        </p:nvSpPr>
        <p:spPr>
          <a:xfrm>
            <a:off x="3265102" y="2107650"/>
            <a:ext cx="154645" cy="201378"/>
          </a:xfrm>
          <a:prstGeom prst="roundRect">
            <a:avLst/>
          </a:prstGeom>
          <a:solidFill>
            <a:srgbClr val="00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25" name="Rounded Rectangle 124"/>
          <p:cNvSpPr/>
          <p:nvPr/>
        </p:nvSpPr>
        <p:spPr>
          <a:xfrm>
            <a:off x="902637" y="259292"/>
            <a:ext cx="6302495" cy="778949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483486" y="325476"/>
            <a:ext cx="687003" cy="624548"/>
            <a:chOff x="508513" y="-702286"/>
            <a:chExt cx="687003" cy="624548"/>
          </a:xfrm>
        </p:grpSpPr>
        <p:sp>
          <p:nvSpPr>
            <p:cNvPr id="127" name="Plaque 126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itchFamily="18" charset="0"/>
                </a:rPr>
                <a:t>Q.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sp>
        <p:nvSpPr>
          <p:cNvPr id="129" name="Rounded Rectangle 128"/>
          <p:cNvSpPr/>
          <p:nvPr/>
        </p:nvSpPr>
        <p:spPr>
          <a:xfrm>
            <a:off x="561691" y="4482264"/>
            <a:ext cx="4892985" cy="333790"/>
          </a:xfrm>
          <a:prstGeom prst="roundRect">
            <a:avLst/>
          </a:prstGeom>
          <a:solidFill>
            <a:srgbClr val="FFFF99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524372" y="4478733"/>
            <a:ext cx="17700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  <a:tab pos="1435100" algn="l"/>
              </a:tabLst>
            </a:pPr>
            <a:r>
              <a:rPr lang="en-US" sz="1600" b="1" dirty="0" err="1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ar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(Garden) 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1928775" y="4478733"/>
            <a:ext cx="20794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  <a:tab pos="143510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2 × </a:t>
            </a:r>
            <a:r>
              <a:rPr lang="en-US" sz="1600" b="1" dirty="0" err="1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ar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(semicircle)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grpSp>
        <p:nvGrpSpPr>
          <p:cNvPr id="132" name="Group 131"/>
          <p:cNvGrpSpPr/>
          <p:nvPr/>
        </p:nvGrpSpPr>
        <p:grpSpPr>
          <a:xfrm>
            <a:off x="433197" y="999004"/>
            <a:ext cx="3831122" cy="526674"/>
            <a:chOff x="433197" y="999004"/>
            <a:chExt cx="3831122" cy="526674"/>
          </a:xfrm>
        </p:grpSpPr>
        <p:sp>
          <p:nvSpPr>
            <p:cNvPr id="133" name="Rectangle 132"/>
            <p:cNvSpPr/>
            <p:nvPr>
              <p:custDataLst>
                <p:tags r:id="rId17"/>
              </p:custDataLst>
            </p:nvPr>
          </p:nvSpPr>
          <p:spPr>
            <a:xfrm>
              <a:off x="433197" y="1057645"/>
              <a:ext cx="651282" cy="284693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anose="02050604050505020204" pitchFamily="18" charset="0"/>
                  <a:ea typeface="Cambria Math" panose="02040503050406030204" pitchFamily="18" charset="0"/>
                </a:rPr>
                <a:t>Sol.</a:t>
              </a:r>
            </a:p>
          </p:txBody>
        </p:sp>
        <p:sp>
          <p:nvSpPr>
            <p:cNvPr id="134" name="Rectangle 133"/>
            <p:cNvSpPr/>
            <p:nvPr>
              <p:custDataLst>
                <p:tags r:id="rId18"/>
              </p:custDataLst>
            </p:nvPr>
          </p:nvSpPr>
          <p:spPr>
            <a:xfrm>
              <a:off x="916066" y="1082613"/>
              <a:ext cx="2740398" cy="284693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693721" algn="l"/>
                  <a:tab pos="1025499" algn="l"/>
                  <a:tab pos="1377916" algn="l"/>
                </a:tabLst>
                <a:defRPr/>
              </a:pPr>
              <a:r>
                <a:rPr kumimoji="0" lang="en-US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okman Old Style" panose="02050604050505020204" pitchFamily="18" charset="0"/>
                </a:rPr>
                <a:t>Radius </a:t>
              </a: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okman Old Style" panose="02050604050505020204" pitchFamily="18" charset="0"/>
                </a:rPr>
                <a:t>of </a:t>
              </a:r>
              <a:r>
                <a:rPr kumimoji="0" lang="en-US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okman Old Style" panose="02050604050505020204" pitchFamily="18" charset="0"/>
                </a:rPr>
                <a:t>semicircle</a:t>
              </a:r>
              <a:endPara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man Old Style" panose="02050604050505020204" pitchFamily="18" charset="0"/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2823006" y="1081119"/>
              <a:ext cx="29206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693721" algn="l"/>
                  <a:tab pos="1025499" algn="l"/>
                  <a:tab pos="1377916" algn="l"/>
                </a:tabLst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okman Old Style" panose="02050604050505020204" pitchFamily="18" charset="0"/>
                </a:rPr>
                <a:t>=</a:t>
              </a: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3093459" y="999004"/>
              <a:ext cx="30328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okman Old Style" panose="02050604050505020204" pitchFamily="18" charset="0"/>
                </a:rPr>
                <a:t>7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 pitchFamily="18" charset="0"/>
              </a:endParaRPr>
            </a:p>
          </p:txBody>
        </p:sp>
        <p:cxnSp>
          <p:nvCxnSpPr>
            <p:cNvPr id="137" name="Straight Connector 136"/>
            <p:cNvCxnSpPr/>
            <p:nvPr/>
          </p:nvCxnSpPr>
          <p:spPr>
            <a:xfrm>
              <a:off x="3116450" y="1257495"/>
              <a:ext cx="244664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38" name="Rectangle 137"/>
            <p:cNvSpPr/>
            <p:nvPr/>
          </p:nvSpPr>
          <p:spPr>
            <a:xfrm>
              <a:off x="3093459" y="1217901"/>
              <a:ext cx="30328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okman Old Style" panose="02050604050505020204" pitchFamily="18" charset="0"/>
                </a:rPr>
                <a:t>2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 pitchFamily="18" charset="0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3334429" y="1088356"/>
              <a:ext cx="29206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693721" algn="l"/>
                  <a:tab pos="1025499" algn="l"/>
                  <a:tab pos="1377916" algn="l"/>
                </a:tabLst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okman Old Style" panose="02050604050505020204" pitchFamily="18" charset="0"/>
                </a:rPr>
                <a:t>=</a:t>
              </a: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3541044" y="1088356"/>
              <a:ext cx="72327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anose="02050604050505020204" pitchFamily="18" charset="0"/>
                  <a:ea typeface="Cambria Math" panose="02040503050406030204" pitchFamily="18" charset="0"/>
                </a:rPr>
                <a:t>3.5 m</a:t>
              </a: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977717" y="1464179"/>
            <a:ext cx="4239273" cy="323568"/>
            <a:chOff x="977717" y="1464179"/>
            <a:chExt cx="4239273" cy="323568"/>
          </a:xfrm>
        </p:grpSpPr>
        <p:sp>
          <p:nvSpPr>
            <p:cNvPr id="142" name="Rectangle 141"/>
            <p:cNvSpPr/>
            <p:nvPr>
              <p:custDataLst>
                <p:tags r:id="rId16"/>
              </p:custDataLst>
            </p:nvPr>
          </p:nvSpPr>
          <p:spPr>
            <a:xfrm>
              <a:off x="977717" y="1464179"/>
              <a:ext cx="1964147" cy="284693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>
                <a:tabLst>
                  <a:tab pos="693721" algn="l"/>
                  <a:tab pos="1025499" algn="l"/>
                  <a:tab pos="1377916" algn="l"/>
                </a:tabLst>
              </a:pPr>
              <a:r>
                <a:rPr lang="en-US" b="1" dirty="0" smtClean="0">
                  <a:solidFill>
                    <a:srgbClr val="000000"/>
                  </a:solidFill>
                  <a:latin typeface="Bookman Old Style" panose="02050604050505020204" pitchFamily="18" charset="0"/>
                </a:rPr>
                <a:t>Length of rectangle</a:t>
              </a:r>
              <a:endParaRPr lang="en-US" b="1" dirty="0">
                <a:solidFill>
                  <a:srgbClr val="0000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2823006" y="1472733"/>
              <a:ext cx="29206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tabLst>
                  <a:tab pos="693721" algn="l"/>
                  <a:tab pos="1025499" algn="l"/>
                  <a:tab pos="1377916" algn="l"/>
                </a:tabLst>
              </a:pPr>
              <a:r>
                <a:rPr lang="en-US" b="1" dirty="0">
                  <a:solidFill>
                    <a:srgbClr val="000000"/>
                  </a:solidFill>
                  <a:latin typeface="Bookman Old Style" panose="02050604050505020204" pitchFamily="18" charset="0"/>
                </a:rPr>
                <a:t>=</a:t>
              </a: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3004707" y="1471002"/>
              <a:ext cx="42191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000000"/>
                  </a:solidFill>
                  <a:latin typeface="Bookman Old Style" panose="02050604050505020204" pitchFamily="18" charset="0"/>
                </a:rPr>
                <a:t>20</a:t>
              </a:r>
              <a:endParaRPr lang="en-US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3326062" y="1479970"/>
              <a:ext cx="66746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693721" algn="l"/>
                  <a:tab pos="1025499" algn="l"/>
                  <a:tab pos="1377916" algn="l"/>
                </a:tabLst>
              </a:pPr>
              <a:r>
                <a:rPr lang="en-US" b="1" dirty="0" smtClean="0">
                  <a:solidFill>
                    <a:srgbClr val="000000"/>
                  </a:solidFill>
                  <a:latin typeface="Bookman Old Style" panose="02050604050505020204" pitchFamily="18" charset="0"/>
                </a:rPr>
                <a:t>– </a:t>
              </a:r>
              <a:r>
                <a:rPr lang="en-US" b="1" dirty="0" smtClean="0">
                  <a:solidFill>
                    <a:prstClr val="black"/>
                  </a:solidFill>
                  <a:latin typeface="Bookman Old Style" panose="02050604050505020204" pitchFamily="18" charset="0"/>
                  <a:ea typeface="Cambria Math" panose="02040503050406030204" pitchFamily="18" charset="0"/>
                </a:rPr>
                <a:t>3.5</a:t>
              </a:r>
              <a:endParaRPr lang="en-US" b="1" dirty="0">
                <a:solidFill>
                  <a:srgbClr val="0000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3854212" y="1479970"/>
              <a:ext cx="69442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prstClr val="black"/>
                  </a:solidFill>
                  <a:latin typeface="Bookman Old Style" panose="02050604050505020204" pitchFamily="18" charset="0"/>
                  <a:ea typeface="Cambria Math" panose="02040503050406030204" pitchFamily="18" charset="0"/>
                </a:rPr>
                <a:t>– 3.5 </a:t>
              </a:r>
              <a:endParaRPr lang="en-US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4386313" y="1479970"/>
              <a:ext cx="83067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prstClr val="black"/>
                  </a:solidFill>
                  <a:latin typeface="Bookman Old Style" panose="02050604050505020204" pitchFamily="18" charset="0"/>
                  <a:ea typeface="Cambria Math" panose="02040503050406030204" pitchFamily="18" charset="0"/>
                </a:rPr>
                <a:t>= 13 m</a:t>
              </a:r>
              <a:endParaRPr lang="en-US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901338" y="1693698"/>
            <a:ext cx="2669882" cy="316331"/>
            <a:chOff x="920794" y="1693698"/>
            <a:chExt cx="2669882" cy="316331"/>
          </a:xfrm>
        </p:grpSpPr>
        <p:sp>
          <p:nvSpPr>
            <p:cNvPr id="149" name="Rectangle 148"/>
            <p:cNvSpPr/>
            <p:nvPr>
              <p:custDataLst>
                <p:tags r:id="rId15"/>
              </p:custDataLst>
            </p:nvPr>
          </p:nvSpPr>
          <p:spPr>
            <a:xfrm>
              <a:off x="920794" y="1693698"/>
              <a:ext cx="2262037" cy="284693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>
                <a:tabLst>
                  <a:tab pos="693721" algn="l"/>
                  <a:tab pos="1025499" algn="l"/>
                  <a:tab pos="1377916" algn="l"/>
                </a:tabLst>
              </a:pPr>
              <a:r>
                <a:rPr lang="en-US" b="1" dirty="0" smtClean="0">
                  <a:solidFill>
                    <a:srgbClr val="000000"/>
                  </a:solidFill>
                  <a:latin typeface="Bookman Old Style" panose="02050604050505020204" pitchFamily="18" charset="0"/>
                </a:rPr>
                <a:t>Breadth of rectangle</a:t>
              </a:r>
              <a:endParaRPr lang="en-US" b="1" dirty="0">
                <a:solidFill>
                  <a:srgbClr val="0000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2865236" y="1702252"/>
              <a:ext cx="29206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tabLst>
                  <a:tab pos="693721" algn="l"/>
                  <a:tab pos="1025499" algn="l"/>
                  <a:tab pos="1377916" algn="l"/>
                </a:tabLst>
              </a:pPr>
              <a:r>
                <a:rPr lang="en-US" b="1" dirty="0">
                  <a:solidFill>
                    <a:srgbClr val="000000"/>
                  </a:solidFill>
                  <a:latin typeface="Bookman Old Style" panose="02050604050505020204" pitchFamily="18" charset="0"/>
                </a:rPr>
                <a:t>=</a:t>
              </a: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3046937" y="1700521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000000"/>
                  </a:solidFill>
                  <a:latin typeface="Bookman Old Style" panose="02050604050505020204" pitchFamily="18" charset="0"/>
                </a:rPr>
                <a:t>7 m</a:t>
              </a:r>
              <a:endParaRPr lang="en-US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152" name="Rounded Rectangle 151"/>
          <p:cNvSpPr/>
          <p:nvPr>
            <p:custDataLst>
              <p:tags r:id="rId9"/>
            </p:custDataLst>
          </p:nvPr>
        </p:nvSpPr>
        <p:spPr>
          <a:xfrm>
            <a:off x="4053840" y="4543474"/>
            <a:ext cx="1385561" cy="240218"/>
          </a:xfrm>
          <a:prstGeom prst="round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3802627" y="4487548"/>
            <a:ext cx="17443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+ </a:t>
            </a:r>
            <a:r>
              <a:rPr lang="en-US" sz="1600" b="1" dirty="0" err="1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ar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(rectangle)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grpSp>
        <p:nvGrpSpPr>
          <p:cNvPr id="154" name="Group 153"/>
          <p:cNvGrpSpPr/>
          <p:nvPr/>
        </p:nvGrpSpPr>
        <p:grpSpPr>
          <a:xfrm>
            <a:off x="5227716" y="1143799"/>
            <a:ext cx="3562180" cy="1403727"/>
            <a:chOff x="5227716" y="1143799"/>
            <a:chExt cx="3562180" cy="1403727"/>
          </a:xfrm>
        </p:grpSpPr>
        <p:grpSp>
          <p:nvGrpSpPr>
            <p:cNvPr id="155" name="Group 154"/>
            <p:cNvGrpSpPr/>
            <p:nvPr/>
          </p:nvGrpSpPr>
          <p:grpSpPr>
            <a:xfrm>
              <a:off x="5227716" y="1205678"/>
              <a:ext cx="3070347" cy="1062300"/>
              <a:chOff x="5510273" y="1303652"/>
              <a:chExt cx="3070347" cy="1062300"/>
            </a:xfrm>
          </p:grpSpPr>
          <p:grpSp>
            <p:nvGrpSpPr>
              <p:cNvPr id="164" name="Group 163"/>
              <p:cNvGrpSpPr/>
              <p:nvPr/>
            </p:nvGrpSpPr>
            <p:grpSpPr>
              <a:xfrm>
                <a:off x="5511626" y="1309443"/>
                <a:ext cx="3068994" cy="1050074"/>
                <a:chOff x="526231" y="1956665"/>
                <a:chExt cx="5436908" cy="1860268"/>
              </a:xfrm>
            </p:grpSpPr>
            <p:grpSp>
              <p:nvGrpSpPr>
                <p:cNvPr id="166" name="Group 165"/>
                <p:cNvGrpSpPr/>
                <p:nvPr/>
              </p:nvGrpSpPr>
              <p:grpSpPr>
                <a:xfrm>
                  <a:off x="539637" y="1957809"/>
                  <a:ext cx="5423502" cy="1859124"/>
                  <a:chOff x="756062" y="2898023"/>
                  <a:chExt cx="4930456" cy="1536466"/>
                </a:xfrm>
              </p:grpSpPr>
              <p:grpSp>
                <p:nvGrpSpPr>
                  <p:cNvPr id="170" name="Group 169"/>
                  <p:cNvGrpSpPr/>
                  <p:nvPr/>
                </p:nvGrpSpPr>
                <p:grpSpPr>
                  <a:xfrm>
                    <a:off x="756062" y="2898023"/>
                    <a:ext cx="4930456" cy="1536466"/>
                    <a:chOff x="1838325" y="1363980"/>
                    <a:chExt cx="4958080" cy="1531620"/>
                  </a:xfrm>
                </p:grpSpPr>
                <p:pic>
                  <p:nvPicPr>
                    <p:cNvPr id="196" name="Picture 4" descr="Image result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46400"/>
                    <a:stretch/>
                  </p:blipFill>
                  <p:spPr bwMode="auto">
                    <a:xfrm>
                      <a:off x="2928620" y="1363980"/>
                      <a:ext cx="2458720" cy="1531620"/>
                    </a:xfrm>
                    <a:prstGeom prst="flowChartAlternateProcess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97" name="Picture 196" descr="Image result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46400"/>
                    <a:stretch/>
                  </p:blipFill>
                  <p:spPr bwMode="auto">
                    <a:xfrm>
                      <a:off x="5061585" y="1363980"/>
                      <a:ext cx="1734820" cy="1531620"/>
                    </a:xfrm>
                    <a:prstGeom prst="flowChartDelay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98" name="Picture 197" descr="Image result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46400"/>
                    <a:stretch/>
                  </p:blipFill>
                  <p:spPr bwMode="auto">
                    <a:xfrm flipH="1">
                      <a:off x="1838325" y="1363980"/>
                      <a:ext cx="1734820" cy="1531620"/>
                    </a:xfrm>
                    <a:prstGeom prst="flowChartDelay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171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2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0575" t="60452" r="70570" b="20273"/>
                  <a:stretch/>
                </p:blipFill>
                <p:spPr bwMode="auto">
                  <a:xfrm rot="16200000">
                    <a:off x="1564904" y="3340704"/>
                    <a:ext cx="460375" cy="50203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2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3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4923" t="57123" b="8745"/>
                  <a:stretch/>
                </p:blipFill>
                <p:spPr bwMode="auto">
                  <a:xfrm>
                    <a:off x="4964430" y="3343276"/>
                    <a:ext cx="472604" cy="49053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3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4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4923" t="57123" b="8745"/>
                  <a:stretch/>
                </p:blipFill>
                <p:spPr bwMode="auto">
                  <a:xfrm rot="15990821">
                    <a:off x="4951660" y="3346450"/>
                    <a:ext cx="472604" cy="49053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4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5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577" r="71489" b="69104"/>
                  <a:stretch/>
                </p:blipFill>
                <p:spPr bwMode="auto">
                  <a:xfrm rot="16200000">
                    <a:off x="1782667" y="3609647"/>
                    <a:ext cx="332626" cy="80468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5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5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577" r="71489" b="69104"/>
                  <a:stretch/>
                </p:blipFill>
                <p:spPr bwMode="auto">
                  <a:xfrm rot="16200000">
                    <a:off x="2587351" y="3609647"/>
                    <a:ext cx="332626" cy="80468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6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5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577" r="71489" b="69104"/>
                  <a:stretch/>
                </p:blipFill>
                <p:spPr bwMode="auto">
                  <a:xfrm rot="16200000">
                    <a:off x="3425877" y="3609647"/>
                    <a:ext cx="332626" cy="80468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7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5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577" r="71489" b="69104"/>
                  <a:stretch/>
                </p:blipFill>
                <p:spPr bwMode="auto">
                  <a:xfrm rot="16200000">
                    <a:off x="4283923" y="3609647"/>
                    <a:ext cx="332626" cy="80468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8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5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577" r="71489" b="69104"/>
                  <a:stretch/>
                </p:blipFill>
                <p:spPr bwMode="auto">
                  <a:xfrm rot="16200000">
                    <a:off x="1782667" y="2781376"/>
                    <a:ext cx="332626" cy="80468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9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5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577" r="71489" b="69104"/>
                  <a:stretch/>
                </p:blipFill>
                <p:spPr bwMode="auto">
                  <a:xfrm rot="16200000">
                    <a:off x="2587351" y="2781376"/>
                    <a:ext cx="332626" cy="80468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0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5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577" r="71489" b="69104"/>
                  <a:stretch/>
                </p:blipFill>
                <p:spPr bwMode="auto">
                  <a:xfrm rot="16200000">
                    <a:off x="3425877" y="2781376"/>
                    <a:ext cx="332626" cy="80468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1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5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577" r="71489" b="69104"/>
                  <a:stretch/>
                </p:blipFill>
                <p:spPr bwMode="auto">
                  <a:xfrm rot="16200000">
                    <a:off x="4283923" y="2781376"/>
                    <a:ext cx="332626" cy="80468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2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3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4923" t="57123" b="8745"/>
                  <a:stretch/>
                </p:blipFill>
                <p:spPr bwMode="auto">
                  <a:xfrm>
                    <a:off x="935770" y="3349627"/>
                    <a:ext cx="472604" cy="49053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3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4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4923" t="57123" b="8745"/>
                  <a:stretch/>
                </p:blipFill>
                <p:spPr bwMode="auto">
                  <a:xfrm rot="15990821">
                    <a:off x="923000" y="3346450"/>
                    <a:ext cx="472604" cy="49053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4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2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0575" t="60452" r="70570" b="20273"/>
                  <a:stretch/>
                </p:blipFill>
                <p:spPr bwMode="auto">
                  <a:xfrm rot="16200000">
                    <a:off x="1982459" y="3340704"/>
                    <a:ext cx="460375" cy="50203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5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2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0575" t="60452" r="70570" b="20273"/>
                  <a:stretch/>
                </p:blipFill>
                <p:spPr bwMode="auto">
                  <a:xfrm rot="16200000">
                    <a:off x="2421877" y="3340704"/>
                    <a:ext cx="460375" cy="50203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6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2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0575" t="60452" r="70570" b="20273"/>
                  <a:stretch/>
                </p:blipFill>
                <p:spPr bwMode="auto">
                  <a:xfrm rot="16200000">
                    <a:off x="3399030" y="3340704"/>
                    <a:ext cx="460375" cy="50203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7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2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0575" t="60452" r="70570" b="20273"/>
                  <a:stretch/>
                </p:blipFill>
                <p:spPr bwMode="auto">
                  <a:xfrm rot="16200000">
                    <a:off x="3894138" y="3340704"/>
                    <a:ext cx="460375" cy="50203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8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2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0575" t="60452" r="70570" b="20273"/>
                  <a:stretch/>
                </p:blipFill>
                <p:spPr bwMode="auto">
                  <a:xfrm rot="16200000">
                    <a:off x="4404055" y="3340704"/>
                    <a:ext cx="460375" cy="50203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9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6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9474" t="77208" r="71021" b="6704"/>
                  <a:stretch/>
                </p:blipFill>
                <p:spPr bwMode="auto">
                  <a:xfrm rot="16200000">
                    <a:off x="2727639" y="3320150"/>
                    <a:ext cx="692152" cy="60897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0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7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2742" t="79233" r="50000" b="7953"/>
                  <a:stretch/>
                </p:blipFill>
                <p:spPr bwMode="auto">
                  <a:xfrm>
                    <a:off x="3039508" y="3927100"/>
                    <a:ext cx="300679" cy="17817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1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7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2742" t="79233" r="50000" b="7953"/>
                  <a:stretch/>
                </p:blipFill>
                <p:spPr bwMode="auto">
                  <a:xfrm>
                    <a:off x="3879747" y="3952874"/>
                    <a:ext cx="300679" cy="17817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2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7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2742" t="79233" r="50000" b="7953"/>
                  <a:stretch/>
                </p:blipFill>
                <p:spPr bwMode="auto">
                  <a:xfrm>
                    <a:off x="3897554" y="3106737"/>
                    <a:ext cx="300679" cy="17817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3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7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2742" t="79233" r="50000" b="7953"/>
                  <a:stretch/>
                </p:blipFill>
                <p:spPr bwMode="auto">
                  <a:xfrm>
                    <a:off x="3039507" y="3106737"/>
                    <a:ext cx="300679" cy="17817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4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7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2742" t="79233" r="50000" b="7953"/>
                  <a:stretch/>
                </p:blipFill>
                <p:spPr bwMode="auto">
                  <a:xfrm>
                    <a:off x="2200982" y="3113926"/>
                    <a:ext cx="300679" cy="17817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5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7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2742" t="79233" r="50000" b="7953"/>
                  <a:stretch/>
                </p:blipFill>
                <p:spPr bwMode="auto">
                  <a:xfrm>
                    <a:off x="2200982" y="3952875"/>
                    <a:ext cx="300679" cy="17817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67" name="Arc 166"/>
                <p:cNvSpPr/>
                <p:nvPr/>
              </p:nvSpPr>
              <p:spPr>
                <a:xfrm>
                  <a:off x="4088313" y="1956665"/>
                  <a:ext cx="1872819" cy="1860041"/>
                </a:xfrm>
                <a:prstGeom prst="arc">
                  <a:avLst>
                    <a:gd name="adj1" fmla="val 16027095"/>
                    <a:gd name="adj2" fmla="val 5576082"/>
                  </a:avLst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Arc 167"/>
                <p:cNvSpPr/>
                <p:nvPr/>
              </p:nvSpPr>
              <p:spPr>
                <a:xfrm flipH="1">
                  <a:off x="526231" y="1956665"/>
                  <a:ext cx="1872819" cy="1860042"/>
                </a:xfrm>
                <a:prstGeom prst="arc">
                  <a:avLst>
                    <a:gd name="adj1" fmla="val 16187023"/>
                    <a:gd name="adj2" fmla="val 5379323"/>
                  </a:avLst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Rectangle 168"/>
                <p:cNvSpPr/>
                <p:nvPr/>
              </p:nvSpPr>
              <p:spPr>
                <a:xfrm>
                  <a:off x="1432850" y="1957809"/>
                  <a:ext cx="3544341" cy="1859124"/>
                </a:xfrm>
                <a:prstGeom prst="rect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65" name="Flowchart: Terminator 164"/>
              <p:cNvSpPr/>
              <p:nvPr/>
            </p:nvSpPr>
            <p:spPr>
              <a:xfrm>
                <a:off x="5510273" y="1303652"/>
                <a:ext cx="3069847" cy="1062300"/>
              </a:xfrm>
              <a:prstGeom prst="flowChartTerminator">
                <a:avLst/>
              </a:prstGeom>
              <a:solidFill>
                <a:sysClr val="window" lastClr="FFFFFF">
                  <a:alpha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5307433" y="2270527"/>
              <a:ext cx="3183835" cy="276999"/>
              <a:chOff x="1747295" y="3830353"/>
              <a:chExt cx="2631268" cy="276999"/>
            </a:xfrm>
          </p:grpSpPr>
          <p:cxnSp>
            <p:nvCxnSpPr>
              <p:cNvPr id="161" name="Straight Arrow Connector 160"/>
              <p:cNvCxnSpPr/>
              <p:nvPr/>
            </p:nvCxnSpPr>
            <p:spPr>
              <a:xfrm flipH="1" flipV="1">
                <a:off x="1747295" y="3981450"/>
                <a:ext cx="109728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/>
              </a:ln>
              <a:effectLst/>
            </p:spPr>
          </p:cxnSp>
          <p:cxnSp>
            <p:nvCxnSpPr>
              <p:cNvPr id="162" name="Straight Arrow Connector 161"/>
              <p:cNvCxnSpPr/>
              <p:nvPr/>
            </p:nvCxnSpPr>
            <p:spPr>
              <a:xfrm flipV="1">
                <a:off x="3372723" y="3961601"/>
                <a:ext cx="10058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/>
              </a:ln>
              <a:effectLst/>
            </p:spPr>
          </p:cxnSp>
          <p:sp>
            <p:nvSpPr>
              <p:cNvPr id="163" name="TextBox 162"/>
              <p:cNvSpPr txBox="1"/>
              <p:nvPr/>
            </p:nvSpPr>
            <p:spPr>
              <a:xfrm>
                <a:off x="2901910" y="3830353"/>
                <a:ext cx="53948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ookman Old Style" pitchFamily="18" charset="0"/>
                  </a:rPr>
                  <a:t>20 m</a:t>
                </a:r>
                <a:endPara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endParaRPr>
              </a:p>
            </p:txBody>
          </p:sp>
        </p:grpSp>
        <p:grpSp>
          <p:nvGrpSpPr>
            <p:cNvPr id="157" name="Group 156"/>
            <p:cNvGrpSpPr/>
            <p:nvPr/>
          </p:nvGrpSpPr>
          <p:grpSpPr>
            <a:xfrm>
              <a:off x="8297453" y="1143799"/>
              <a:ext cx="492443" cy="1152120"/>
              <a:chOff x="2638272" y="3231931"/>
              <a:chExt cx="492443" cy="1152120"/>
            </a:xfrm>
          </p:grpSpPr>
          <p:cxnSp>
            <p:nvCxnSpPr>
              <p:cNvPr id="158" name="Straight Arrow Connector 157"/>
              <p:cNvCxnSpPr/>
              <p:nvPr/>
            </p:nvCxnSpPr>
            <p:spPr>
              <a:xfrm rot="5400000" flipH="1" flipV="1">
                <a:off x="2642935" y="3460531"/>
                <a:ext cx="4572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/>
              </a:ln>
              <a:effectLst/>
            </p:spPr>
          </p:cxnSp>
          <p:cxnSp>
            <p:nvCxnSpPr>
              <p:cNvPr id="159" name="Straight Arrow Connector 158"/>
              <p:cNvCxnSpPr/>
              <p:nvPr/>
            </p:nvCxnSpPr>
            <p:spPr>
              <a:xfrm rot="5400000" flipV="1">
                <a:off x="2642935" y="4155451"/>
                <a:ext cx="4572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/>
              </a:ln>
              <a:effectLst/>
            </p:spPr>
          </p:cxnSp>
          <p:sp>
            <p:nvSpPr>
              <p:cNvPr id="160" name="TextBox 159"/>
              <p:cNvSpPr txBox="1"/>
              <p:nvPr/>
            </p:nvSpPr>
            <p:spPr>
              <a:xfrm>
                <a:off x="2638272" y="3663198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ookman Old Style" pitchFamily="18" charset="0"/>
                  </a:rPr>
                  <a:t>7 m</a:t>
                </a:r>
                <a:endPara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endParaRPr>
              </a:p>
            </p:txBody>
          </p:sp>
        </p:grpSp>
      </p:grpSp>
      <p:sp>
        <p:nvSpPr>
          <p:cNvPr id="199" name="Rectangle 198"/>
          <p:cNvSpPr/>
          <p:nvPr/>
        </p:nvSpPr>
        <p:spPr>
          <a:xfrm>
            <a:off x="2845569" y="4122876"/>
            <a:ext cx="6463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glow rad="101600">
                    <a:srgbClr val="ED7D31">
                      <a:satMod val="175000"/>
                      <a:alpha val="40000"/>
                    </a:srgbClr>
                  </a:glow>
                </a:effectLst>
                <a:uLnTx/>
                <a:uFillTx/>
                <a:latin typeface="Bookman Old Style" panose="02050604050505020204" pitchFamily="18" charset="0"/>
                <a:ea typeface="Cambria Math" panose="02040503050406030204" pitchFamily="18" charset="0"/>
              </a:rPr>
              <a:t>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glow rad="101600">
                  <a:srgbClr val="ED7D31">
                    <a:satMod val="175000"/>
                    <a:alpha val="40000"/>
                  </a:srgbClr>
                </a:glow>
              </a:effectLst>
              <a:uLnTx/>
              <a:uFillTx/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642321" y="2052130"/>
            <a:ext cx="32262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Area </a:t>
            </a:r>
            <a:r>
              <a:rPr lang="en-US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of </a:t>
            </a:r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rectangular field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201" name="Rectangle 200"/>
          <p:cNvSpPr/>
          <p:nvPr/>
        </p:nvSpPr>
        <p:spPr>
          <a:xfrm>
            <a:off x="2986275" y="205428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=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202" name="Rectangle 201"/>
          <p:cNvSpPr/>
          <p:nvPr/>
        </p:nvSpPr>
        <p:spPr>
          <a:xfrm>
            <a:off x="3200033" y="2054289"/>
            <a:ext cx="5822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l</a:t>
            </a:r>
            <a:r>
              <a:rPr lang="en-US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 </a:t>
            </a:r>
            <a:r>
              <a:rPr lang="en-US" b="1" dirty="0" smtClean="0">
                <a:solidFill>
                  <a:prstClr val="black"/>
                </a:solidFill>
                <a:latin typeface="Symbol" panose="05050102010706020507" pitchFamily="18" charset="2"/>
                <a:ea typeface="Cambria Math" panose="02040503050406030204" pitchFamily="18" charset="0"/>
              </a:rPr>
              <a:t></a:t>
            </a:r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 </a:t>
            </a:r>
            <a:r>
              <a:rPr lang="en-US" b="1" i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b</a:t>
            </a:r>
            <a:endParaRPr lang="en-US" b="1" i="1" dirty="0">
              <a:solidFill>
                <a:prstClr val="black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203" name="Rectangle 202"/>
          <p:cNvSpPr/>
          <p:nvPr/>
        </p:nvSpPr>
        <p:spPr>
          <a:xfrm>
            <a:off x="2986275" y="2409026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=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204" name="Rectangle 203"/>
          <p:cNvSpPr/>
          <p:nvPr/>
        </p:nvSpPr>
        <p:spPr>
          <a:xfrm>
            <a:off x="3153504" y="2409026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13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3456727" y="2409026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  <a:sym typeface="Symbol"/>
              </a:rPr>
              <a:t></a:t>
            </a:r>
            <a:r>
              <a:rPr lang="en-US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 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6" name="Rectangle 205"/>
          <p:cNvSpPr/>
          <p:nvPr/>
        </p:nvSpPr>
        <p:spPr>
          <a:xfrm>
            <a:off x="3654967" y="2409026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7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442026" y="2720903"/>
            <a:ext cx="26662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ymbol" pitchFamily="18" charset="2"/>
                <a:ea typeface="Cambria Math" panose="02040503050406030204" pitchFamily="18" charset="0"/>
              </a:rPr>
              <a:t>\</a:t>
            </a:r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 Area </a:t>
            </a:r>
            <a:r>
              <a:rPr lang="en-US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of </a:t>
            </a:r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rectangular field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2986275" y="2718606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=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3217347" y="2718606"/>
            <a:ext cx="7409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91 m</a:t>
            </a:r>
            <a:r>
              <a:rPr lang="en-US" b="1" baseline="30000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2</a:t>
            </a:r>
            <a:endParaRPr lang="en-US" baseline="30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10" name="Rectangle 209"/>
          <p:cNvSpPr/>
          <p:nvPr/>
        </p:nvSpPr>
        <p:spPr>
          <a:xfrm>
            <a:off x="4440769" y="4107303"/>
            <a:ext cx="6463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glow rad="101600">
                    <a:srgbClr val="ED7D31">
                      <a:satMod val="175000"/>
                      <a:alpha val="40000"/>
                    </a:srgbClr>
                  </a:glow>
                </a:effectLst>
                <a:uLnTx/>
                <a:uFillTx/>
                <a:latin typeface="Bookman Old Style" panose="02050604050505020204" pitchFamily="18" charset="0"/>
                <a:ea typeface="Cambria Math" panose="02040503050406030204" pitchFamily="18" charset="0"/>
              </a:rPr>
              <a:t>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glow rad="101600">
                  <a:srgbClr val="ED7D31">
                    <a:satMod val="175000"/>
                    <a:alpha val="40000"/>
                  </a:srgbClr>
                </a:glow>
              </a:effectLst>
              <a:uLnTx/>
              <a:uFillTx/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211" name="Group 210"/>
          <p:cNvGrpSpPr/>
          <p:nvPr/>
        </p:nvGrpSpPr>
        <p:grpSpPr>
          <a:xfrm>
            <a:off x="981072" y="3092485"/>
            <a:ext cx="4466722" cy="316592"/>
            <a:chOff x="837851" y="3092485"/>
            <a:chExt cx="4466722" cy="316592"/>
          </a:xfrm>
        </p:grpSpPr>
        <p:sp>
          <p:nvSpPr>
            <p:cNvPr id="212" name="Rectangle 211"/>
            <p:cNvSpPr/>
            <p:nvPr/>
          </p:nvSpPr>
          <p:spPr>
            <a:xfrm>
              <a:off x="837851" y="3092485"/>
              <a:ext cx="177005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693738" algn="l"/>
                  <a:tab pos="1025525" algn="l"/>
                  <a:tab pos="1377950" algn="l"/>
                  <a:tab pos="1435100" algn="l"/>
                </a:tabLst>
              </a:pPr>
              <a:r>
                <a:rPr lang="en-US" b="1" dirty="0" err="1" smtClean="0">
                  <a:solidFill>
                    <a:srgbClr val="000000"/>
                  </a:solidFill>
                  <a:latin typeface="Bookman Old Style" pitchFamily="18" charset="0"/>
                  <a:ea typeface="Cambria Math" pitchFamily="18" charset="0"/>
                </a:rPr>
                <a:t>ar</a:t>
              </a:r>
              <a:r>
                <a:rPr lang="en-US" b="1" dirty="0" smtClean="0">
                  <a:solidFill>
                    <a:srgbClr val="000000"/>
                  </a:solidFill>
                  <a:latin typeface="Bookman Old Style" pitchFamily="18" charset="0"/>
                  <a:ea typeface="Cambria Math" pitchFamily="18" charset="0"/>
                </a:rPr>
                <a:t>(Garden) =</a:t>
              </a:r>
              <a:endParaRPr lang="en-US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endParaRPr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2076999" y="3092485"/>
              <a:ext cx="184056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tabLst>
                  <a:tab pos="693738" algn="l"/>
                  <a:tab pos="1025525" algn="l"/>
                  <a:tab pos="1377950" algn="l"/>
                  <a:tab pos="1435100" algn="l"/>
                </a:tabLst>
              </a:pPr>
              <a:r>
                <a:rPr lang="en-US" b="1" dirty="0" smtClean="0">
                  <a:solidFill>
                    <a:srgbClr val="000000"/>
                  </a:solidFill>
                  <a:latin typeface="Bookman Old Style" pitchFamily="18" charset="0"/>
                  <a:ea typeface="Cambria Math" pitchFamily="18" charset="0"/>
                </a:rPr>
                <a:t>2 × </a:t>
              </a:r>
              <a:r>
                <a:rPr lang="en-US" b="1" dirty="0" err="1" smtClean="0">
                  <a:solidFill>
                    <a:srgbClr val="000000"/>
                  </a:solidFill>
                  <a:latin typeface="Bookman Old Style" pitchFamily="18" charset="0"/>
                  <a:ea typeface="Cambria Math" pitchFamily="18" charset="0"/>
                </a:rPr>
                <a:t>ar</a:t>
              </a:r>
              <a:r>
                <a:rPr lang="en-US" b="1" dirty="0" smtClean="0">
                  <a:solidFill>
                    <a:srgbClr val="000000"/>
                  </a:solidFill>
                  <a:latin typeface="Bookman Old Style" pitchFamily="18" charset="0"/>
                  <a:ea typeface="Cambria Math" pitchFamily="18" charset="0"/>
                </a:rPr>
                <a:t>(semicircle)</a:t>
              </a:r>
              <a:endParaRPr lang="en-US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3752545" y="3101300"/>
              <a:ext cx="155202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000000"/>
                  </a:solidFill>
                  <a:latin typeface="Bookman Old Style" pitchFamily="18" charset="0"/>
                  <a:ea typeface="Cambria Math" pitchFamily="18" charset="0"/>
                </a:rPr>
                <a:t>+ </a:t>
              </a:r>
              <a:r>
                <a:rPr lang="en-US" b="1" dirty="0" err="1" smtClean="0">
                  <a:solidFill>
                    <a:srgbClr val="000000"/>
                  </a:solidFill>
                  <a:latin typeface="Bookman Old Style" pitchFamily="18" charset="0"/>
                  <a:ea typeface="Cambria Math" pitchFamily="18" charset="0"/>
                </a:rPr>
                <a:t>ar</a:t>
              </a:r>
              <a:r>
                <a:rPr lang="en-US" b="1" dirty="0" smtClean="0">
                  <a:solidFill>
                    <a:srgbClr val="000000"/>
                  </a:solidFill>
                  <a:latin typeface="Bookman Old Style" pitchFamily="18" charset="0"/>
                  <a:ea typeface="Cambria Math" pitchFamily="18" charset="0"/>
                </a:rPr>
                <a:t>(rectangle)</a:t>
              </a:r>
              <a:endParaRPr lang="en-US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endParaRPr>
            </a:p>
          </p:txBody>
        </p:sp>
      </p:grpSp>
      <p:sp>
        <p:nvSpPr>
          <p:cNvPr id="215" name="Rectangle 214"/>
          <p:cNvSpPr/>
          <p:nvPr/>
        </p:nvSpPr>
        <p:spPr>
          <a:xfrm>
            <a:off x="769563" y="3854763"/>
            <a:ext cx="2892208" cy="368686"/>
          </a:xfrm>
          <a:prstGeom prst="rect">
            <a:avLst/>
          </a:prstGeom>
          <a:solidFill>
            <a:srgbClr val="0000FF"/>
          </a:solidFill>
          <a:ln>
            <a:solidFill>
              <a:sysClr val="window" lastClr="FFFFFF"/>
            </a:solidFill>
          </a:ln>
          <a:effectLst>
            <a:glow rad="63500">
              <a:srgbClr val="4472C4">
                <a:satMod val="175000"/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anose="02050604050505020204" pitchFamily="18" charset="0"/>
                <a:ea typeface="Cambria Math" panose="02040503050406030204" pitchFamily="18" charset="0"/>
              </a:rPr>
              <a:t>Area of two 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anose="02050604050505020204" pitchFamily="18" charset="0"/>
                <a:ea typeface="Cambria Math" panose="02040503050406030204" pitchFamily="18" charset="0"/>
              </a:rPr>
              <a:t>semicircles = 38.5 m</a:t>
            </a:r>
            <a:r>
              <a:rPr kumimoji="0" lang="en-US" sz="1200" b="1" i="0" u="none" strike="noStrike" kern="0" cap="none" spc="0" normalizeH="0" baseline="3000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anose="02050604050505020204" pitchFamily="18" charset="0"/>
                <a:ea typeface="Cambria Math" panose="02040503050406030204" pitchFamily="18" charset="0"/>
              </a:rPr>
              <a:t>2</a:t>
            </a:r>
            <a:endParaRPr kumimoji="0" lang="en-US" sz="1200" b="1" i="0" u="none" strike="noStrike" kern="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pic>
        <p:nvPicPr>
          <p:cNvPr id="216" name="Picture 215"/>
          <p:cNvPicPr>
            <a:picLocks noChangeAspect="1"/>
          </p:cNvPicPr>
          <p:nvPr/>
        </p:nvPicPr>
        <p:blipFill>
          <a:blip r:embed="rId28" cstate="print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73" y="3744489"/>
            <a:ext cx="518630" cy="575380"/>
          </a:xfrm>
          <a:prstGeom prst="rect">
            <a:avLst/>
          </a:prstGeom>
        </p:spPr>
      </p:pic>
      <p:sp>
        <p:nvSpPr>
          <p:cNvPr id="217" name="Rounded Rectangle 216"/>
          <p:cNvSpPr/>
          <p:nvPr>
            <p:custDataLst>
              <p:tags r:id="rId10"/>
            </p:custDataLst>
          </p:nvPr>
        </p:nvSpPr>
        <p:spPr>
          <a:xfrm>
            <a:off x="835567" y="3908873"/>
            <a:ext cx="2804792" cy="260465"/>
          </a:xfrm>
          <a:prstGeom prst="roundRect">
            <a:avLst/>
          </a:prstGeom>
          <a:noFill/>
          <a:ln w="19050" cap="flat" cmpd="sng" algn="ctr">
            <a:solidFill>
              <a:srgbClr val="FFFF00"/>
            </a:solidFill>
            <a:prstDash val="sysDash"/>
            <a:miter lim="800000"/>
          </a:ln>
          <a:effectLst>
            <a:glow rad="63500">
              <a:srgbClr val="ED7D31">
                <a:satMod val="175000"/>
                <a:alpha val="40000"/>
              </a:srgbClr>
            </a:glow>
          </a:effectLst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218" name="Rectangle 217"/>
          <p:cNvSpPr/>
          <p:nvPr/>
        </p:nvSpPr>
        <p:spPr>
          <a:xfrm>
            <a:off x="2027940" y="3486196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=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219" name="Rectangle 218"/>
          <p:cNvSpPr/>
          <p:nvPr/>
        </p:nvSpPr>
        <p:spPr>
          <a:xfrm>
            <a:off x="2262022" y="3486196"/>
            <a:ext cx="6014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38.5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20" name="Rectangle 219"/>
          <p:cNvSpPr/>
          <p:nvPr/>
        </p:nvSpPr>
        <p:spPr>
          <a:xfrm>
            <a:off x="2798709" y="348619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  <a:sym typeface="Symbol"/>
              </a:rPr>
              <a:t>+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21" name="Rectangle 220"/>
          <p:cNvSpPr/>
          <p:nvPr/>
        </p:nvSpPr>
        <p:spPr>
          <a:xfrm>
            <a:off x="3052034" y="3486195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91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22" name="Rectangle 221"/>
          <p:cNvSpPr/>
          <p:nvPr/>
        </p:nvSpPr>
        <p:spPr>
          <a:xfrm>
            <a:off x="413736" y="3809912"/>
            <a:ext cx="18211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ymbol" pitchFamily="18" charset="2"/>
                <a:ea typeface="Cambria Math" panose="02040503050406030204" pitchFamily="18" charset="0"/>
              </a:rPr>
              <a:t>\</a:t>
            </a:r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 Area </a:t>
            </a:r>
            <a:r>
              <a:rPr lang="en-US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of </a:t>
            </a:r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garden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223" name="Rectangle 222"/>
          <p:cNvSpPr/>
          <p:nvPr/>
        </p:nvSpPr>
        <p:spPr>
          <a:xfrm>
            <a:off x="2027940" y="382588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=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224" name="Rectangle 223"/>
          <p:cNvSpPr/>
          <p:nvPr/>
        </p:nvSpPr>
        <p:spPr>
          <a:xfrm>
            <a:off x="2282218" y="3825885"/>
            <a:ext cx="10390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129.5 m</a:t>
            </a:r>
            <a:r>
              <a:rPr lang="en-US" b="1" baseline="30000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2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225" name="Picture 5" descr="D:\Roshan\Roshan\Mthas 8th\VIII STD STB\clipart\28264926-little-boy-student-holding-a-big-pencil.jpg"/>
          <p:cNvPicPr>
            <a:picLocks noChangeAspect="1" noChangeArrowheads="1"/>
          </p:cNvPicPr>
          <p:nvPr/>
        </p:nvPicPr>
        <p:blipFill>
          <a:blip r:embed="rId3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18261" y="3648990"/>
            <a:ext cx="609600" cy="60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6" name="Rounded Rectangle 225"/>
          <p:cNvSpPr/>
          <p:nvPr>
            <p:custDataLst>
              <p:tags r:id="rId11"/>
            </p:custDataLst>
          </p:nvPr>
        </p:nvSpPr>
        <p:spPr>
          <a:xfrm>
            <a:off x="1194178" y="791147"/>
            <a:ext cx="5067340" cy="211019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227" name="Rounded Rectangle 226"/>
          <p:cNvSpPr/>
          <p:nvPr>
            <p:custDataLst>
              <p:tags r:id="rId12"/>
            </p:custDataLst>
          </p:nvPr>
        </p:nvSpPr>
        <p:spPr>
          <a:xfrm>
            <a:off x="1176736" y="790889"/>
            <a:ext cx="1483669" cy="198527"/>
          </a:xfrm>
          <a:prstGeom prst="round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228" name="Rounded Rectangle 227"/>
          <p:cNvSpPr/>
          <p:nvPr>
            <p:custDataLst>
              <p:tags r:id="rId13"/>
            </p:custDataLst>
          </p:nvPr>
        </p:nvSpPr>
        <p:spPr>
          <a:xfrm>
            <a:off x="4659040" y="798439"/>
            <a:ext cx="1566538" cy="211019"/>
          </a:xfrm>
          <a:prstGeom prst="round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229" name="Rectangle 228"/>
          <p:cNvSpPr/>
          <p:nvPr>
            <p:custDataLst>
              <p:tags r:id="rId14"/>
            </p:custDataLst>
          </p:nvPr>
        </p:nvSpPr>
        <p:spPr>
          <a:xfrm>
            <a:off x="1153555" y="244809"/>
            <a:ext cx="6170173" cy="80791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marL="292100" indent="-292100" defTabSz="7772400"/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The </a:t>
            </a:r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shape of a garden is rectangular in the middle </a:t>
            </a: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and</a:t>
            </a:r>
          </a:p>
          <a:p>
            <a:pPr marL="292100" indent="-292100" defTabSz="7772400"/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semi-circular </a:t>
            </a:r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at the </a:t>
            </a: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ends </a:t>
            </a:r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as shown in the </a:t>
            </a: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diagram.</a:t>
            </a:r>
          </a:p>
          <a:p>
            <a:pPr marL="292100" indent="-292100" defTabSz="7772400"/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Find </a:t>
            </a:r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the area and the perimeter of this </a:t>
            </a: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garden.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19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5" presetClass="emph" presetSubtype="0" repeatCount="3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4" dur="4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500"/>
                            </p:stCondLst>
                            <p:childTnLst>
                              <p:par>
                                <p:cTn id="18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500"/>
                            </p:stCondLst>
                            <p:childTnLst>
                              <p:par>
                                <p:cTn id="2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1000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9" grpId="0" animBg="1"/>
      <p:bldP spid="129" grpId="1" animBg="1"/>
      <p:bldP spid="130" grpId="0"/>
      <p:bldP spid="131" grpId="0"/>
      <p:bldP spid="152" grpId="0" animBg="1"/>
      <p:bldP spid="152" grpId="1" animBg="1"/>
      <p:bldP spid="153" grpId="0"/>
      <p:bldP spid="199" grpId="0"/>
      <p:bldP spid="200" grpId="0"/>
      <p:bldP spid="201" grpId="0"/>
      <p:bldP spid="202" grpId="0"/>
      <p:bldP spid="203" grpId="0"/>
      <p:bldP spid="204" grpId="0"/>
      <p:bldP spid="205" grpId="0"/>
      <p:bldP spid="206" grpId="0"/>
      <p:bldP spid="207" grpId="0"/>
      <p:bldP spid="208" grpId="0"/>
      <p:bldP spid="209" grpId="0"/>
      <p:bldP spid="210" grpId="0"/>
      <p:bldP spid="210" grpId="1"/>
      <p:bldP spid="215" grpId="0" animBg="1"/>
      <p:bldP spid="217" grpId="0" animBg="1"/>
      <p:bldP spid="217" grpId="1" animBg="1"/>
      <p:bldP spid="217" grpId="2" animBg="1"/>
      <p:bldP spid="218" grpId="0"/>
      <p:bldP spid="219" grpId="0"/>
      <p:bldP spid="220" grpId="0"/>
      <p:bldP spid="221" grpId="0"/>
      <p:bldP spid="222" grpId="0"/>
      <p:bldP spid="223" grpId="0"/>
      <p:bldP spid="2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08464" y="253741"/>
            <a:ext cx="6443127" cy="695285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sz="1800" kern="0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44183" y="307956"/>
            <a:ext cx="687003" cy="624548"/>
            <a:chOff x="508513" y="-702286"/>
            <a:chExt cx="687003" cy="624548"/>
          </a:xfrm>
        </p:grpSpPr>
        <p:sp>
          <p:nvSpPr>
            <p:cNvPr id="4" name="Plaque 3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800" kern="0" dirty="0">
                <a:solidFill>
                  <a:prstClr val="white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sz="1800" b="1" kern="0" dirty="0" smtClean="0">
                  <a:solidFill>
                    <a:prstClr val="white"/>
                  </a:solidFill>
                  <a:latin typeface="Bookman Old Style" pitchFamily="18" charset="0"/>
                </a:rPr>
                <a:t>Q.</a:t>
              </a:r>
              <a:endParaRPr lang="en-US" sz="1800" b="1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99717" y="991737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21" name="Rounded Rectangle 220"/>
          <p:cNvSpPr/>
          <p:nvPr/>
        </p:nvSpPr>
        <p:spPr>
          <a:xfrm>
            <a:off x="3072677" y="614714"/>
            <a:ext cx="3733837" cy="237565"/>
          </a:xfrm>
          <a:prstGeom prst="roundRect">
            <a:avLst/>
          </a:prstGeom>
          <a:solidFill>
            <a:srgbClr val="FFC000"/>
          </a:soli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eaLnBrk="0" hangingPunct="0"/>
            <a:endParaRPr lang="en-US" sz="1800" b="1" kern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097905" y="299825"/>
            <a:ext cx="631049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None/>
            </a:pPr>
            <a:r>
              <a:rPr lang="en-US" altLang="en-US" sz="1600" b="1" dirty="0" smtClean="0">
                <a:latin typeface="Bookman Old Style" pitchFamily="18" charset="0"/>
              </a:rPr>
              <a:t>seg </a:t>
            </a:r>
            <a:r>
              <a:rPr lang="en-US" altLang="en-US" sz="1600" b="1" dirty="0">
                <a:latin typeface="Bookman Old Style" pitchFamily="18" charset="0"/>
              </a:rPr>
              <a:t>AB and seg CD are perpendicular diameters of a circle </a:t>
            </a:r>
            <a:r>
              <a:rPr lang="en-US" altLang="en-US" sz="1600" b="1" dirty="0" smtClean="0">
                <a:latin typeface="Bookman Old Style" pitchFamily="18" charset="0"/>
              </a:rPr>
              <a:t>with </a:t>
            </a:r>
            <a:r>
              <a:rPr lang="en-US" altLang="en-US" sz="1600" b="1" dirty="0">
                <a:latin typeface="Bookman Old Style" pitchFamily="18" charset="0"/>
              </a:rPr>
              <a:t>radius 7 cm. Find the area of the shaded region.</a:t>
            </a:r>
          </a:p>
        </p:txBody>
      </p:sp>
      <p:sp>
        <p:nvSpPr>
          <p:cNvPr id="74" name="Rounded Rectangle 73"/>
          <p:cNvSpPr/>
          <p:nvPr/>
        </p:nvSpPr>
        <p:spPr>
          <a:xfrm>
            <a:off x="507264" y="4316856"/>
            <a:ext cx="5045215" cy="507147"/>
          </a:xfrm>
          <a:prstGeom prst="roundRect">
            <a:avLst/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5" name="Rectangle 74"/>
          <p:cNvSpPr>
            <a:spLocks noChangeArrowheads="1"/>
          </p:cNvSpPr>
          <p:nvPr/>
        </p:nvSpPr>
        <p:spPr bwMode="auto">
          <a:xfrm>
            <a:off x="488468" y="4314047"/>
            <a:ext cx="18474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spcBef>
                <a:spcPct val="0"/>
              </a:spcBef>
              <a:buFontTx/>
              <a:buNone/>
            </a:pPr>
            <a:r>
              <a:rPr lang="en-US" altLang="en-US" sz="1400" b="1" dirty="0">
                <a:solidFill>
                  <a:prstClr val="black"/>
                </a:solidFill>
                <a:latin typeface="Bookman Old Style" pitchFamily="18" charset="0"/>
              </a:rPr>
              <a:t>Area of </a:t>
            </a:r>
            <a:r>
              <a:rPr lang="en-US" alt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remaining  </a:t>
            </a:r>
            <a:r>
              <a:rPr lang="en-US" altLang="en-US" sz="1400" b="1" dirty="0">
                <a:solidFill>
                  <a:prstClr val="black"/>
                </a:solidFill>
                <a:latin typeface="Bookman Old Style" pitchFamily="18" charset="0"/>
              </a:rPr>
              <a:t>shaded </a:t>
            </a:r>
            <a:r>
              <a:rPr lang="en-US" alt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region</a:t>
            </a:r>
            <a:endParaRPr lang="en-US" altLang="en-US" sz="14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2234449" y="4408670"/>
            <a:ext cx="35298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spcBef>
                <a:spcPct val="0"/>
              </a:spcBef>
              <a:buFontTx/>
              <a:buNone/>
            </a:pPr>
            <a:r>
              <a:rPr lang="en-US" altLang="en-US" sz="1400" b="1" dirty="0">
                <a:solidFill>
                  <a:prstClr val="black"/>
                </a:solidFill>
                <a:latin typeface="Bookman Old Style" pitchFamily="18" charset="0"/>
              </a:rPr>
              <a:t>= </a:t>
            </a:r>
            <a:endParaRPr lang="en-US" altLang="en-US" sz="14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77" name="Rectangle 76"/>
          <p:cNvSpPr>
            <a:spLocks noChangeArrowheads="1"/>
          </p:cNvSpPr>
          <p:nvPr/>
        </p:nvSpPr>
        <p:spPr bwMode="auto">
          <a:xfrm>
            <a:off x="3739975" y="4408670"/>
            <a:ext cx="2744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spcBef>
                <a:spcPct val="0"/>
              </a:spcBef>
              <a:buFontTx/>
              <a:buNone/>
            </a:pPr>
            <a:r>
              <a:rPr lang="en-US" alt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–</a:t>
            </a:r>
            <a:endParaRPr lang="en-US" altLang="en-US" sz="14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80" name="Rectangle 21"/>
          <p:cNvSpPr>
            <a:spLocks noChangeArrowheads="1"/>
          </p:cNvSpPr>
          <p:nvPr/>
        </p:nvSpPr>
        <p:spPr bwMode="auto">
          <a:xfrm>
            <a:off x="2397860" y="4314047"/>
            <a:ext cx="14545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spcBef>
                <a:spcPct val="0"/>
              </a:spcBef>
              <a:buFontTx/>
              <a:buNone/>
            </a:pPr>
            <a:r>
              <a:rPr lang="en-US" altLang="en-US" sz="1400" b="1" dirty="0">
                <a:solidFill>
                  <a:prstClr val="black"/>
                </a:solidFill>
                <a:latin typeface="Bookman Old Style" pitchFamily="18" charset="0"/>
              </a:rPr>
              <a:t>Area of </a:t>
            </a:r>
            <a:r>
              <a:rPr lang="en-US" alt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semi-circle CBD</a:t>
            </a:r>
            <a:endParaRPr lang="en-US" alt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997541" y="2482991"/>
            <a:ext cx="2048605" cy="280549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prstClr val="white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5075131" y="2845703"/>
            <a:ext cx="790282" cy="463717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prstClr val="white"/>
              </a:solidFill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1706830" y="2941694"/>
            <a:ext cx="1594762" cy="259978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prstClr val="white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3551156" y="2841334"/>
            <a:ext cx="1237308" cy="463717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prstClr val="white"/>
              </a:solidFill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3567839" y="1062756"/>
            <a:ext cx="813104" cy="268114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prstClr val="white"/>
              </a:solidFill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2786613" y="1086022"/>
            <a:ext cx="553036" cy="221582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prstClr val="white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016880" y="890426"/>
            <a:ext cx="3360942" cy="576679"/>
            <a:chOff x="1016880" y="890426"/>
            <a:chExt cx="3360942" cy="576679"/>
          </a:xfrm>
        </p:grpSpPr>
        <p:sp>
          <p:nvSpPr>
            <p:cNvPr id="88" name="Rectangle 87"/>
            <p:cNvSpPr>
              <a:spLocks noChangeArrowheads="1"/>
            </p:cNvSpPr>
            <p:nvPr/>
          </p:nvSpPr>
          <p:spPr bwMode="auto">
            <a:xfrm>
              <a:off x="1016880" y="1012147"/>
              <a:ext cx="104868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 dirty="0" smtClean="0">
                  <a:solidFill>
                    <a:prstClr val="black"/>
                  </a:solidFill>
                  <a:latin typeface="Bookman Old Style" pitchFamily="18" charset="0"/>
                </a:rPr>
                <a:t>A(</a:t>
              </a:r>
              <a:r>
                <a:rPr lang="en-US" altLang="en-US" sz="1600" b="1" dirty="0" smtClean="0">
                  <a:solidFill>
                    <a:prstClr val="black"/>
                  </a:solidFill>
                  <a:latin typeface="Symbol" pitchFamily="18" charset="2"/>
                </a:rPr>
                <a:t>D</a:t>
              </a:r>
              <a:r>
                <a:rPr lang="en-US" altLang="en-US" sz="1600" b="1" dirty="0" smtClean="0">
                  <a:solidFill>
                    <a:prstClr val="black"/>
                  </a:solidFill>
                  <a:latin typeface="Bookman Old Style" pitchFamily="18" charset="0"/>
                </a:rPr>
                <a:t>CBD)</a:t>
              </a:r>
              <a:endParaRPr lang="en-US" altLang="en-US" sz="16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89" name="Rectangle 88"/>
            <p:cNvSpPr>
              <a:spLocks noChangeArrowheads="1"/>
            </p:cNvSpPr>
            <p:nvPr/>
          </p:nvSpPr>
          <p:spPr bwMode="auto">
            <a:xfrm>
              <a:off x="1951048" y="1011869"/>
              <a:ext cx="30809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 dirty="0">
                  <a:solidFill>
                    <a:prstClr val="black"/>
                  </a:solidFill>
                  <a:latin typeface="Bookman Old Style" pitchFamily="18" charset="0"/>
                </a:rPr>
                <a:t>=</a:t>
              </a:r>
            </a:p>
          </p:txBody>
        </p:sp>
        <p:sp>
          <p:nvSpPr>
            <p:cNvPr id="90" name="Rectangle 89"/>
            <p:cNvSpPr>
              <a:spLocks noChangeArrowheads="1"/>
            </p:cNvSpPr>
            <p:nvPr/>
          </p:nvSpPr>
          <p:spPr bwMode="auto">
            <a:xfrm>
              <a:off x="2527205" y="1011869"/>
              <a:ext cx="30809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>
                  <a:solidFill>
                    <a:prstClr val="black"/>
                  </a:solidFill>
                  <a:latin typeface="Bookman Old Style" pitchFamily="18" charset="0"/>
                </a:rPr>
                <a:t>×</a:t>
              </a:r>
            </a:p>
          </p:txBody>
        </p:sp>
        <p:sp>
          <p:nvSpPr>
            <p:cNvPr id="91" name="Rectangle 90"/>
            <p:cNvSpPr>
              <a:spLocks noChangeArrowheads="1"/>
            </p:cNvSpPr>
            <p:nvPr/>
          </p:nvSpPr>
          <p:spPr bwMode="auto">
            <a:xfrm>
              <a:off x="2746940" y="1012147"/>
              <a:ext cx="65274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>
                  <a:solidFill>
                    <a:prstClr val="black"/>
                  </a:solidFill>
                  <a:latin typeface="Bookman Old Style" pitchFamily="18" charset="0"/>
                </a:rPr>
                <a:t>base</a:t>
              </a:r>
            </a:p>
          </p:txBody>
        </p:sp>
        <p:sp>
          <p:nvSpPr>
            <p:cNvPr id="92" name="Rectangle 91"/>
            <p:cNvSpPr>
              <a:spLocks noChangeArrowheads="1"/>
            </p:cNvSpPr>
            <p:nvPr/>
          </p:nvSpPr>
          <p:spPr bwMode="auto">
            <a:xfrm>
              <a:off x="3278428" y="1011869"/>
              <a:ext cx="30809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>
                  <a:solidFill>
                    <a:prstClr val="black"/>
                  </a:solidFill>
                  <a:latin typeface="Bookman Old Style" pitchFamily="18" charset="0"/>
                </a:rPr>
                <a:t>×</a:t>
              </a:r>
            </a:p>
          </p:txBody>
        </p:sp>
        <p:sp>
          <p:nvSpPr>
            <p:cNvPr id="93" name="Rectangle 92"/>
            <p:cNvSpPr>
              <a:spLocks noChangeArrowheads="1"/>
            </p:cNvSpPr>
            <p:nvPr/>
          </p:nvSpPr>
          <p:spPr bwMode="auto">
            <a:xfrm>
              <a:off x="3508673" y="1012147"/>
              <a:ext cx="8691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 dirty="0">
                  <a:solidFill>
                    <a:prstClr val="black"/>
                  </a:solidFill>
                  <a:latin typeface="Bookman Old Style" pitchFamily="18" charset="0"/>
                </a:rPr>
                <a:t>height</a:t>
              </a:r>
            </a:p>
          </p:txBody>
        </p:sp>
        <p:sp>
          <p:nvSpPr>
            <p:cNvPr id="94" name="Rectangle 93"/>
            <p:cNvSpPr>
              <a:spLocks noChangeArrowheads="1"/>
            </p:cNvSpPr>
            <p:nvPr/>
          </p:nvSpPr>
          <p:spPr bwMode="auto">
            <a:xfrm>
              <a:off x="2217040" y="890426"/>
              <a:ext cx="32092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 dirty="0">
                  <a:solidFill>
                    <a:prstClr val="black"/>
                  </a:solidFill>
                  <a:latin typeface="Bookman Old Style" pitchFamily="18" charset="0"/>
                </a:rPr>
                <a:t>1</a:t>
              </a:r>
            </a:p>
          </p:txBody>
        </p:sp>
        <p:cxnSp>
          <p:nvCxnSpPr>
            <p:cNvPr id="95" name="Straight Connector 94"/>
            <p:cNvCxnSpPr>
              <a:cxnSpLocks noChangeShapeType="1"/>
            </p:cNvCxnSpPr>
            <p:nvPr/>
          </p:nvCxnSpPr>
          <p:spPr bwMode="auto">
            <a:xfrm>
              <a:off x="2240445" y="1194241"/>
              <a:ext cx="297295" cy="0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6" name="Rectangle 95"/>
            <p:cNvSpPr>
              <a:spLocks noChangeArrowheads="1"/>
            </p:cNvSpPr>
            <p:nvPr/>
          </p:nvSpPr>
          <p:spPr bwMode="auto">
            <a:xfrm>
              <a:off x="2226565" y="1128551"/>
              <a:ext cx="32092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 dirty="0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</a:p>
          </p:txBody>
        </p:sp>
      </p:grpSp>
      <p:sp>
        <p:nvSpPr>
          <p:cNvPr id="97" name="Rectangle 96"/>
          <p:cNvSpPr>
            <a:spLocks noChangeArrowheads="1"/>
          </p:cNvSpPr>
          <p:nvPr/>
        </p:nvSpPr>
        <p:spPr bwMode="auto">
          <a:xfrm>
            <a:off x="1951048" y="1503038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98" name="Rectangle 97"/>
          <p:cNvSpPr>
            <a:spLocks noChangeArrowheads="1"/>
          </p:cNvSpPr>
          <p:nvPr/>
        </p:nvSpPr>
        <p:spPr bwMode="auto">
          <a:xfrm>
            <a:off x="2536730" y="1503038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99" name="Rectangle 98"/>
          <p:cNvSpPr>
            <a:spLocks noChangeArrowheads="1"/>
          </p:cNvSpPr>
          <p:nvPr/>
        </p:nvSpPr>
        <p:spPr bwMode="auto">
          <a:xfrm>
            <a:off x="2732815" y="1503038"/>
            <a:ext cx="49725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CD</a:t>
            </a:r>
          </a:p>
        </p:txBody>
      </p:sp>
      <p:sp>
        <p:nvSpPr>
          <p:cNvPr id="100" name="Rectangle 99"/>
          <p:cNvSpPr>
            <a:spLocks noChangeArrowheads="1"/>
          </p:cNvSpPr>
          <p:nvPr/>
        </p:nvSpPr>
        <p:spPr bwMode="auto">
          <a:xfrm>
            <a:off x="3125368" y="1503038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101" name="Rectangle 100"/>
          <p:cNvSpPr>
            <a:spLocks noChangeArrowheads="1"/>
          </p:cNvSpPr>
          <p:nvPr/>
        </p:nvSpPr>
        <p:spPr bwMode="auto">
          <a:xfrm>
            <a:off x="3345103" y="1503038"/>
            <a:ext cx="49564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OB</a:t>
            </a:r>
          </a:p>
        </p:txBody>
      </p:sp>
      <p:sp>
        <p:nvSpPr>
          <p:cNvPr id="102" name="Rectangle 101"/>
          <p:cNvSpPr>
            <a:spLocks noChangeArrowheads="1"/>
          </p:cNvSpPr>
          <p:nvPr/>
        </p:nvSpPr>
        <p:spPr bwMode="auto">
          <a:xfrm>
            <a:off x="2216055" y="1406202"/>
            <a:ext cx="32092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1</a:t>
            </a:r>
          </a:p>
        </p:txBody>
      </p:sp>
      <p:cxnSp>
        <p:nvCxnSpPr>
          <p:cNvPr id="103" name="Straight Connector 102"/>
          <p:cNvCxnSpPr>
            <a:cxnSpLocks noChangeShapeType="1"/>
          </p:cNvCxnSpPr>
          <p:nvPr/>
        </p:nvCxnSpPr>
        <p:spPr bwMode="auto">
          <a:xfrm>
            <a:off x="2235105" y="1695126"/>
            <a:ext cx="327025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4" name="Rectangle 103"/>
          <p:cNvSpPr>
            <a:spLocks noChangeArrowheads="1"/>
          </p:cNvSpPr>
          <p:nvPr/>
        </p:nvSpPr>
        <p:spPr bwMode="auto">
          <a:xfrm>
            <a:off x="2225580" y="1627393"/>
            <a:ext cx="32092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105" name="Rectangle 104"/>
          <p:cNvSpPr>
            <a:spLocks noChangeArrowheads="1"/>
          </p:cNvSpPr>
          <p:nvPr/>
        </p:nvSpPr>
        <p:spPr bwMode="auto">
          <a:xfrm>
            <a:off x="1944193" y="2035453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06" name="Rectangle 105"/>
          <p:cNvSpPr>
            <a:spLocks noChangeArrowheads="1"/>
          </p:cNvSpPr>
          <p:nvPr/>
        </p:nvSpPr>
        <p:spPr bwMode="auto">
          <a:xfrm>
            <a:off x="2556765" y="2035453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107" name="Rectangle 106"/>
          <p:cNvSpPr>
            <a:spLocks noChangeArrowheads="1"/>
          </p:cNvSpPr>
          <p:nvPr/>
        </p:nvSpPr>
        <p:spPr bwMode="auto">
          <a:xfrm>
            <a:off x="2752850" y="2035731"/>
            <a:ext cx="4571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14</a:t>
            </a:r>
          </a:p>
        </p:txBody>
      </p:sp>
      <p:sp>
        <p:nvSpPr>
          <p:cNvPr id="108" name="Rectangle 107"/>
          <p:cNvSpPr>
            <a:spLocks noChangeArrowheads="1"/>
          </p:cNvSpPr>
          <p:nvPr/>
        </p:nvSpPr>
        <p:spPr bwMode="auto">
          <a:xfrm>
            <a:off x="3134893" y="2035453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109" name="Rectangle 108"/>
          <p:cNvSpPr>
            <a:spLocks noChangeArrowheads="1"/>
          </p:cNvSpPr>
          <p:nvPr/>
        </p:nvSpPr>
        <p:spPr bwMode="auto">
          <a:xfrm>
            <a:off x="3354628" y="2035731"/>
            <a:ext cx="32092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7</a:t>
            </a:r>
          </a:p>
        </p:txBody>
      </p:sp>
      <p:sp>
        <p:nvSpPr>
          <p:cNvPr id="110" name="Rectangle 109"/>
          <p:cNvSpPr>
            <a:spLocks noChangeArrowheads="1"/>
          </p:cNvSpPr>
          <p:nvPr/>
        </p:nvSpPr>
        <p:spPr bwMode="auto">
          <a:xfrm>
            <a:off x="2244557" y="1932267"/>
            <a:ext cx="32092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1</a:t>
            </a:r>
          </a:p>
        </p:txBody>
      </p:sp>
      <p:cxnSp>
        <p:nvCxnSpPr>
          <p:cNvPr id="111" name="Straight Connector 110"/>
          <p:cNvCxnSpPr>
            <a:cxnSpLocks noChangeShapeType="1"/>
          </p:cNvCxnSpPr>
          <p:nvPr/>
        </p:nvCxnSpPr>
        <p:spPr bwMode="auto">
          <a:xfrm>
            <a:off x="2255140" y="2221191"/>
            <a:ext cx="327025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" name="Rectangle 111"/>
          <p:cNvSpPr>
            <a:spLocks noChangeArrowheads="1"/>
          </p:cNvSpPr>
          <p:nvPr/>
        </p:nvSpPr>
        <p:spPr bwMode="auto">
          <a:xfrm>
            <a:off x="2245615" y="2151341"/>
            <a:ext cx="32092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113" name="Rectangle 112"/>
          <p:cNvSpPr>
            <a:spLocks noChangeArrowheads="1"/>
          </p:cNvSpPr>
          <p:nvPr/>
        </p:nvSpPr>
        <p:spPr bwMode="auto">
          <a:xfrm>
            <a:off x="1944193" y="2430702"/>
            <a:ext cx="3080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14" name="Rectangle 113"/>
          <p:cNvSpPr>
            <a:spLocks noChangeArrowheads="1"/>
          </p:cNvSpPr>
          <p:nvPr/>
        </p:nvSpPr>
        <p:spPr bwMode="auto">
          <a:xfrm>
            <a:off x="2181675" y="2430980"/>
            <a:ext cx="94128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49 cm</a:t>
            </a:r>
            <a:r>
              <a:rPr lang="en-US" altLang="en-US" sz="1600" b="1" baseline="30000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115" name="Rectangle 114"/>
          <p:cNvSpPr>
            <a:spLocks noChangeArrowheads="1"/>
          </p:cNvSpPr>
          <p:nvPr/>
        </p:nvSpPr>
        <p:spPr bwMode="auto">
          <a:xfrm>
            <a:off x="411219" y="2780805"/>
            <a:ext cx="11886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spcBef>
                <a:spcPct val="50000"/>
              </a:spcBef>
              <a:buFontTx/>
              <a:buNone/>
            </a:pPr>
            <a:r>
              <a:rPr lang="en-US" altLang="en-US" sz="1400" b="1" dirty="0">
                <a:solidFill>
                  <a:prstClr val="black"/>
                </a:solidFill>
                <a:latin typeface="Bookman Old Style" pitchFamily="18" charset="0"/>
              </a:rPr>
              <a:t>A </a:t>
            </a:r>
            <a:r>
              <a:rPr lang="en-US" alt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(shaded </a:t>
            </a:r>
            <a:r>
              <a:rPr lang="en-US" altLang="en-US" sz="1400" b="1" dirty="0">
                <a:solidFill>
                  <a:prstClr val="black"/>
                </a:solidFill>
                <a:latin typeface="Bookman Old Style" pitchFamily="18" charset="0"/>
              </a:rPr>
              <a:t>region)</a:t>
            </a:r>
          </a:p>
        </p:txBody>
      </p:sp>
      <p:sp>
        <p:nvSpPr>
          <p:cNvPr id="116" name="Rectangle 115"/>
          <p:cNvSpPr>
            <a:spLocks noChangeArrowheads="1"/>
          </p:cNvSpPr>
          <p:nvPr/>
        </p:nvSpPr>
        <p:spPr bwMode="auto">
          <a:xfrm>
            <a:off x="1504950" y="3355929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17" name="Rectangle 116"/>
          <p:cNvSpPr>
            <a:spLocks noChangeArrowheads="1"/>
          </p:cNvSpPr>
          <p:nvPr/>
        </p:nvSpPr>
        <p:spPr bwMode="auto">
          <a:xfrm>
            <a:off x="1729752" y="3355413"/>
            <a:ext cx="66396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38.5</a:t>
            </a:r>
            <a:endParaRPr lang="en-US" alt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8" name="Rectangle 117"/>
          <p:cNvSpPr>
            <a:spLocks noChangeArrowheads="1"/>
          </p:cNvSpPr>
          <p:nvPr/>
        </p:nvSpPr>
        <p:spPr bwMode="auto">
          <a:xfrm>
            <a:off x="2340817" y="3355135"/>
            <a:ext cx="3080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+</a:t>
            </a:r>
          </a:p>
        </p:txBody>
      </p:sp>
      <p:sp>
        <p:nvSpPr>
          <p:cNvPr id="119" name="Rectangle 118"/>
          <p:cNvSpPr>
            <a:spLocks noChangeArrowheads="1"/>
          </p:cNvSpPr>
          <p:nvPr/>
        </p:nvSpPr>
        <p:spPr bwMode="auto">
          <a:xfrm>
            <a:off x="2601289" y="3355413"/>
            <a:ext cx="5229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(</a:t>
            </a: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77</a:t>
            </a:r>
            <a:endParaRPr lang="en-US" alt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0" name="Rectangle 119"/>
          <p:cNvSpPr>
            <a:spLocks noChangeArrowheads="1"/>
          </p:cNvSpPr>
          <p:nvPr/>
        </p:nvSpPr>
        <p:spPr bwMode="auto">
          <a:xfrm>
            <a:off x="1504950" y="3671899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21" name="Rectangle 120"/>
          <p:cNvSpPr>
            <a:spLocks noChangeArrowheads="1"/>
          </p:cNvSpPr>
          <p:nvPr/>
        </p:nvSpPr>
        <p:spPr bwMode="auto">
          <a:xfrm>
            <a:off x="1739277" y="3671383"/>
            <a:ext cx="66396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38.5</a:t>
            </a:r>
            <a:endParaRPr lang="en-US" alt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2" name="Rectangle 121"/>
          <p:cNvSpPr>
            <a:spLocks noChangeArrowheads="1"/>
          </p:cNvSpPr>
          <p:nvPr/>
        </p:nvSpPr>
        <p:spPr bwMode="auto">
          <a:xfrm>
            <a:off x="2339832" y="3671105"/>
            <a:ext cx="3080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+</a:t>
            </a:r>
          </a:p>
        </p:txBody>
      </p:sp>
      <p:sp>
        <p:nvSpPr>
          <p:cNvPr id="123" name="Rectangle 122"/>
          <p:cNvSpPr>
            <a:spLocks noChangeArrowheads="1"/>
          </p:cNvSpPr>
          <p:nvPr/>
        </p:nvSpPr>
        <p:spPr bwMode="auto">
          <a:xfrm>
            <a:off x="2589794" y="3671383"/>
            <a:ext cx="4571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28</a:t>
            </a:r>
            <a:endParaRPr lang="en-US" alt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4" name="Rectangle 123"/>
          <p:cNvSpPr>
            <a:spLocks noChangeArrowheads="1"/>
          </p:cNvSpPr>
          <p:nvPr/>
        </p:nvSpPr>
        <p:spPr bwMode="auto">
          <a:xfrm>
            <a:off x="1494440" y="3970855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25" name="Rectangle 124"/>
          <p:cNvSpPr>
            <a:spLocks noChangeArrowheads="1"/>
          </p:cNvSpPr>
          <p:nvPr/>
        </p:nvSpPr>
        <p:spPr bwMode="auto">
          <a:xfrm>
            <a:off x="1739277" y="3970339"/>
            <a:ext cx="114807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66.5 cm</a:t>
            </a:r>
            <a:r>
              <a:rPr lang="en-US" altLang="en-US" sz="1600" b="1" baseline="30000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136" name="Rounded Rectangle 135"/>
          <p:cNvSpPr/>
          <p:nvPr/>
        </p:nvSpPr>
        <p:spPr>
          <a:xfrm>
            <a:off x="4743422" y="1040471"/>
            <a:ext cx="1581084" cy="379042"/>
          </a:xfrm>
          <a:prstGeom prst="roundRect">
            <a:avLst/>
          </a:prstGeom>
          <a:gradFill flip="none" rotWithShape="1">
            <a:gsLst>
              <a:gs pos="0">
                <a:srgbClr val="FFFF00">
                  <a:alpha val="65000"/>
                </a:srgbClr>
              </a:gs>
              <a:gs pos="100000">
                <a:sysClr val="window" lastClr="FFFFFF"/>
              </a:gs>
            </a:gsLst>
            <a:lin ang="8100000" scaled="1"/>
            <a:tileRect/>
          </a:gra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lang="en-US" sz="1200" b="1" kern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37" name="TextBox 136"/>
          <p:cNvSpPr txBox="1">
            <a:spLocks noChangeArrowheads="1"/>
          </p:cNvSpPr>
          <p:nvPr/>
        </p:nvSpPr>
        <p:spPr bwMode="auto">
          <a:xfrm>
            <a:off x="4643221" y="1086493"/>
            <a:ext cx="17640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>
                <a:latin typeface="Bookman Old Style" pitchFamily="18" charset="0"/>
              </a:rPr>
              <a:t>Consider </a:t>
            </a:r>
            <a:r>
              <a:rPr lang="en-US" altLang="en-US" sz="1400" b="1" dirty="0" smtClean="0">
                <a:latin typeface="Symbol" pitchFamily="18" charset="2"/>
              </a:rPr>
              <a:t>D</a:t>
            </a:r>
            <a:r>
              <a:rPr lang="en-US" altLang="en-US" sz="1400" b="1" dirty="0" smtClean="0">
                <a:latin typeface="Bookman Old Style" pitchFamily="18" charset="0"/>
              </a:rPr>
              <a:t>CBD</a:t>
            </a:r>
            <a:endParaRPr lang="en-US" altLang="en-US" sz="1400" b="1" dirty="0">
              <a:latin typeface="Bookman Old Style" pitchFamily="18" charset="0"/>
            </a:endParaRPr>
          </a:p>
        </p:txBody>
      </p:sp>
      <p:sp>
        <p:nvSpPr>
          <p:cNvPr id="138" name="Freeform 27"/>
          <p:cNvSpPr>
            <a:spLocks/>
          </p:cNvSpPr>
          <p:nvPr/>
        </p:nvSpPr>
        <p:spPr bwMode="auto">
          <a:xfrm>
            <a:off x="7126575" y="2426621"/>
            <a:ext cx="1257300" cy="1233487"/>
          </a:xfrm>
          <a:custGeom>
            <a:avLst/>
            <a:gdLst>
              <a:gd name="T0" fmla="*/ 2147483647 w 792"/>
              <a:gd name="T1" fmla="*/ 2147483647 h 777"/>
              <a:gd name="T2" fmla="*/ 0 w 792"/>
              <a:gd name="T3" fmla="*/ 2147483647 h 777"/>
              <a:gd name="T4" fmla="*/ 2147483647 w 792"/>
              <a:gd name="T5" fmla="*/ 0 h 777"/>
              <a:gd name="T6" fmla="*/ 2147483647 w 792"/>
              <a:gd name="T7" fmla="*/ 2147483647 h 777"/>
              <a:gd name="T8" fmla="*/ 2147483647 w 792"/>
              <a:gd name="T9" fmla="*/ 2147483647 h 777"/>
              <a:gd name="T10" fmla="*/ 2147483647 w 792"/>
              <a:gd name="T11" fmla="*/ 2147483647 h 777"/>
              <a:gd name="T12" fmla="*/ 2147483647 w 792"/>
              <a:gd name="T13" fmla="*/ 2147483647 h 777"/>
              <a:gd name="T14" fmla="*/ 2147483647 w 792"/>
              <a:gd name="T15" fmla="*/ 2147483647 h 777"/>
              <a:gd name="T16" fmla="*/ 2147483647 w 792"/>
              <a:gd name="T17" fmla="*/ 2147483647 h 777"/>
              <a:gd name="T18" fmla="*/ 2147483647 w 792"/>
              <a:gd name="T19" fmla="*/ 2147483647 h 777"/>
              <a:gd name="T20" fmla="*/ 2147483647 w 792"/>
              <a:gd name="T21" fmla="*/ 2147483647 h 777"/>
              <a:gd name="T22" fmla="*/ 2147483647 w 792"/>
              <a:gd name="T23" fmla="*/ 2147483647 h 777"/>
              <a:gd name="T24" fmla="*/ 2147483647 w 792"/>
              <a:gd name="T25" fmla="*/ 2147483647 h 77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792"/>
              <a:gd name="T40" fmla="*/ 0 h 777"/>
              <a:gd name="T41" fmla="*/ 792 w 792"/>
              <a:gd name="T42" fmla="*/ 777 h 77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792" h="777">
                <a:moveTo>
                  <a:pt x="63" y="777"/>
                </a:moveTo>
                <a:lnTo>
                  <a:pt x="0" y="768"/>
                </a:lnTo>
                <a:lnTo>
                  <a:pt x="768" y="0"/>
                </a:lnTo>
                <a:lnTo>
                  <a:pt x="792" y="6"/>
                </a:lnTo>
                <a:lnTo>
                  <a:pt x="783" y="75"/>
                </a:lnTo>
                <a:lnTo>
                  <a:pt x="747" y="243"/>
                </a:lnTo>
                <a:lnTo>
                  <a:pt x="693" y="363"/>
                </a:lnTo>
                <a:lnTo>
                  <a:pt x="624" y="480"/>
                </a:lnTo>
                <a:lnTo>
                  <a:pt x="528" y="579"/>
                </a:lnTo>
                <a:lnTo>
                  <a:pt x="411" y="669"/>
                </a:lnTo>
                <a:lnTo>
                  <a:pt x="291" y="723"/>
                </a:lnTo>
                <a:lnTo>
                  <a:pt x="189" y="759"/>
                </a:lnTo>
                <a:lnTo>
                  <a:pt x="63" y="777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914400"/>
            <a:endParaRPr lang="en-US" sz="1800" b="1">
              <a:solidFill>
                <a:prstClr val="black"/>
              </a:solidFill>
            </a:endParaRPr>
          </a:p>
        </p:txBody>
      </p:sp>
      <p:sp>
        <p:nvSpPr>
          <p:cNvPr id="139" name="Freeform 26"/>
          <p:cNvSpPr>
            <a:spLocks/>
          </p:cNvSpPr>
          <p:nvPr/>
        </p:nvSpPr>
        <p:spPr bwMode="auto">
          <a:xfrm>
            <a:off x="7131337" y="1155033"/>
            <a:ext cx="1238250" cy="1238250"/>
          </a:xfrm>
          <a:custGeom>
            <a:avLst/>
            <a:gdLst>
              <a:gd name="T0" fmla="*/ 0 w 780"/>
              <a:gd name="T1" fmla="*/ 0 h 780"/>
              <a:gd name="T2" fmla="*/ 2147483647 w 780"/>
              <a:gd name="T3" fmla="*/ 2147483647 h 780"/>
              <a:gd name="T4" fmla="*/ 2147483647 w 780"/>
              <a:gd name="T5" fmla="*/ 2147483647 h 780"/>
              <a:gd name="T6" fmla="*/ 2147483647 w 780"/>
              <a:gd name="T7" fmla="*/ 2147483647 h 780"/>
              <a:gd name="T8" fmla="*/ 2147483647 w 780"/>
              <a:gd name="T9" fmla="*/ 2147483647 h 780"/>
              <a:gd name="T10" fmla="*/ 2147483647 w 780"/>
              <a:gd name="T11" fmla="*/ 2147483647 h 780"/>
              <a:gd name="T12" fmla="*/ 2147483647 w 780"/>
              <a:gd name="T13" fmla="*/ 2147483647 h 780"/>
              <a:gd name="T14" fmla="*/ 0 w 780"/>
              <a:gd name="T15" fmla="*/ 0 h 7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80"/>
              <a:gd name="T25" fmla="*/ 0 h 780"/>
              <a:gd name="T26" fmla="*/ 780 w 780"/>
              <a:gd name="T27" fmla="*/ 780 h 7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780" h="780">
                <a:moveTo>
                  <a:pt x="0" y="0"/>
                </a:moveTo>
                <a:lnTo>
                  <a:pt x="780" y="780"/>
                </a:lnTo>
                <a:lnTo>
                  <a:pt x="762" y="591"/>
                </a:lnTo>
                <a:lnTo>
                  <a:pt x="672" y="381"/>
                </a:lnTo>
                <a:lnTo>
                  <a:pt x="549" y="228"/>
                </a:lnTo>
                <a:lnTo>
                  <a:pt x="369" y="93"/>
                </a:lnTo>
                <a:lnTo>
                  <a:pt x="195" y="30"/>
                </a:lnTo>
                <a:lnTo>
                  <a:pt x="0" y="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914400"/>
            <a:endParaRPr lang="en-US" sz="1800" b="1">
              <a:solidFill>
                <a:prstClr val="black"/>
              </a:solidFill>
            </a:endParaRPr>
          </a:p>
        </p:txBody>
      </p:sp>
      <p:sp>
        <p:nvSpPr>
          <p:cNvPr id="140" name="Oval 24"/>
          <p:cNvSpPr>
            <a:spLocks noChangeArrowheads="1"/>
          </p:cNvSpPr>
          <p:nvPr/>
        </p:nvSpPr>
        <p:spPr bwMode="auto">
          <a:xfrm>
            <a:off x="5901025" y="1775746"/>
            <a:ext cx="1244600" cy="1244600"/>
          </a:xfrm>
          <a:prstGeom prst="ellipse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endParaRPr lang="en-US" altLang="en-US" sz="1800" b="1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141" name="Group 25"/>
          <p:cNvGrpSpPr>
            <a:grpSpLocks/>
          </p:cNvGrpSpPr>
          <p:nvPr/>
        </p:nvGrpSpPr>
        <p:grpSpPr bwMode="auto">
          <a:xfrm>
            <a:off x="5581937" y="835946"/>
            <a:ext cx="3065463" cy="3162300"/>
            <a:chOff x="3668" y="681"/>
            <a:chExt cx="1931" cy="1992"/>
          </a:xfrm>
        </p:grpSpPr>
        <p:sp>
          <p:nvSpPr>
            <p:cNvPr id="142" name="Oval 12"/>
            <p:cNvSpPr>
              <a:spLocks noChangeArrowheads="1"/>
            </p:cNvSpPr>
            <p:nvPr/>
          </p:nvSpPr>
          <p:spPr bwMode="auto">
            <a:xfrm>
              <a:off x="3864" y="888"/>
              <a:ext cx="1572" cy="157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defTabSz="914400">
                <a:spcBef>
                  <a:spcPct val="0"/>
                </a:spcBef>
                <a:buFontTx/>
                <a:buNone/>
              </a:pPr>
              <a:endParaRPr lang="en-US" altLang="en-US" sz="1800" b="1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43" name="Line 13"/>
            <p:cNvSpPr>
              <a:spLocks noChangeShapeType="1"/>
            </p:cNvSpPr>
            <p:nvPr/>
          </p:nvSpPr>
          <p:spPr bwMode="auto">
            <a:xfrm>
              <a:off x="3860" y="1676"/>
              <a:ext cx="156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/>
              <a:endParaRPr lang="en-US" sz="1800" b="1">
                <a:solidFill>
                  <a:prstClr val="black"/>
                </a:solidFill>
              </a:endParaRPr>
            </a:p>
          </p:txBody>
        </p:sp>
        <p:sp>
          <p:nvSpPr>
            <p:cNvPr id="144" name="Line 14"/>
            <p:cNvSpPr>
              <a:spLocks noChangeShapeType="1"/>
            </p:cNvSpPr>
            <p:nvPr/>
          </p:nvSpPr>
          <p:spPr bwMode="auto">
            <a:xfrm flipV="1">
              <a:off x="4652" y="880"/>
              <a:ext cx="0" cy="15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/>
              <a:endParaRPr lang="en-US" sz="1800" b="1">
                <a:solidFill>
                  <a:prstClr val="black"/>
                </a:solidFill>
              </a:endParaRPr>
            </a:p>
          </p:txBody>
        </p:sp>
        <p:sp>
          <p:nvSpPr>
            <p:cNvPr id="145" name="Oval 15"/>
            <p:cNvSpPr>
              <a:spLocks noChangeArrowheads="1"/>
            </p:cNvSpPr>
            <p:nvPr/>
          </p:nvSpPr>
          <p:spPr bwMode="auto">
            <a:xfrm>
              <a:off x="3866" y="1282"/>
              <a:ext cx="784" cy="78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defTabSz="914400">
                <a:spcBef>
                  <a:spcPct val="0"/>
                </a:spcBef>
                <a:buFontTx/>
                <a:buNone/>
              </a:pPr>
              <a:endParaRPr lang="en-US" altLang="en-US" sz="1800" b="1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46" name="Line 16"/>
            <p:cNvSpPr>
              <a:spLocks noChangeShapeType="1"/>
            </p:cNvSpPr>
            <p:nvPr/>
          </p:nvSpPr>
          <p:spPr bwMode="auto">
            <a:xfrm>
              <a:off x="4652" y="895"/>
              <a:ext cx="773" cy="77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/>
              <a:endParaRPr lang="en-US" sz="1800" b="1">
                <a:solidFill>
                  <a:prstClr val="black"/>
                </a:solidFill>
              </a:endParaRPr>
            </a:p>
          </p:txBody>
        </p:sp>
        <p:sp>
          <p:nvSpPr>
            <p:cNvPr id="147" name="Line 17"/>
            <p:cNvSpPr>
              <a:spLocks noChangeShapeType="1"/>
            </p:cNvSpPr>
            <p:nvPr/>
          </p:nvSpPr>
          <p:spPr bwMode="auto">
            <a:xfrm flipV="1">
              <a:off x="4650" y="1681"/>
              <a:ext cx="777" cy="77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/>
              <a:endParaRPr lang="en-US" sz="1800" b="1">
                <a:solidFill>
                  <a:prstClr val="black"/>
                </a:solidFill>
              </a:endParaRPr>
            </a:p>
          </p:txBody>
        </p:sp>
        <p:sp>
          <p:nvSpPr>
            <p:cNvPr id="148" name="Text Box 18"/>
            <p:cNvSpPr txBox="1">
              <a:spLocks noChangeArrowheads="1"/>
            </p:cNvSpPr>
            <p:nvPr/>
          </p:nvSpPr>
          <p:spPr bwMode="auto">
            <a:xfrm>
              <a:off x="3668" y="1555"/>
              <a:ext cx="1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800" b="1">
                  <a:solidFill>
                    <a:prstClr val="black"/>
                  </a:solidFill>
                  <a:latin typeface="Bookman Old Style" pitchFamily="18" charset="0"/>
                </a:rPr>
                <a:t>A</a:t>
              </a:r>
            </a:p>
          </p:txBody>
        </p:sp>
        <p:sp>
          <p:nvSpPr>
            <p:cNvPr id="149" name="Text Box 19"/>
            <p:cNvSpPr txBox="1">
              <a:spLocks noChangeArrowheads="1"/>
            </p:cNvSpPr>
            <p:nvPr/>
          </p:nvSpPr>
          <p:spPr bwMode="auto">
            <a:xfrm>
              <a:off x="4631" y="1666"/>
              <a:ext cx="1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800" b="1">
                  <a:solidFill>
                    <a:prstClr val="black"/>
                  </a:solidFill>
                  <a:latin typeface="Bookman Old Style" pitchFamily="18" charset="0"/>
                </a:rPr>
                <a:t>O</a:t>
              </a:r>
            </a:p>
          </p:txBody>
        </p:sp>
        <p:sp>
          <p:nvSpPr>
            <p:cNvPr id="150" name="Text Box 20"/>
            <p:cNvSpPr txBox="1">
              <a:spLocks noChangeArrowheads="1"/>
            </p:cNvSpPr>
            <p:nvPr/>
          </p:nvSpPr>
          <p:spPr bwMode="auto">
            <a:xfrm>
              <a:off x="4540" y="681"/>
              <a:ext cx="1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800" b="1" dirty="0">
                  <a:solidFill>
                    <a:prstClr val="black"/>
                  </a:solidFill>
                  <a:latin typeface="Bookman Old Style" pitchFamily="18" charset="0"/>
                </a:rPr>
                <a:t>C</a:t>
              </a:r>
            </a:p>
          </p:txBody>
        </p:sp>
        <p:sp>
          <p:nvSpPr>
            <p:cNvPr id="151" name="Text Box 21"/>
            <p:cNvSpPr txBox="1">
              <a:spLocks noChangeArrowheads="1"/>
            </p:cNvSpPr>
            <p:nvPr/>
          </p:nvSpPr>
          <p:spPr bwMode="auto">
            <a:xfrm>
              <a:off x="4540" y="2442"/>
              <a:ext cx="1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800" b="1">
                  <a:solidFill>
                    <a:prstClr val="black"/>
                  </a:solidFill>
                  <a:latin typeface="Bookman Old Style" pitchFamily="18" charset="0"/>
                </a:rPr>
                <a:t>D</a:t>
              </a:r>
            </a:p>
          </p:txBody>
        </p:sp>
        <p:sp>
          <p:nvSpPr>
            <p:cNvPr id="152" name="Text Box 22"/>
            <p:cNvSpPr txBox="1">
              <a:spLocks noChangeArrowheads="1"/>
            </p:cNvSpPr>
            <p:nvPr/>
          </p:nvSpPr>
          <p:spPr bwMode="auto">
            <a:xfrm>
              <a:off x="5407" y="1566"/>
              <a:ext cx="1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800" b="1">
                  <a:solidFill>
                    <a:prstClr val="black"/>
                  </a:solidFill>
                  <a:latin typeface="Bookman Old Style" pitchFamily="18" charset="0"/>
                </a:rPr>
                <a:t>B</a:t>
              </a:r>
            </a:p>
          </p:txBody>
        </p:sp>
      </p:grpSp>
      <p:sp>
        <p:nvSpPr>
          <p:cNvPr id="153" name="Text Box 31"/>
          <p:cNvSpPr txBox="1">
            <a:spLocks noChangeArrowheads="1"/>
          </p:cNvSpPr>
          <p:nvPr/>
        </p:nvSpPr>
        <p:spPr bwMode="auto">
          <a:xfrm>
            <a:off x="6185187" y="2405983"/>
            <a:ext cx="704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400" b="1" dirty="0">
                <a:solidFill>
                  <a:prstClr val="black"/>
                </a:solidFill>
                <a:latin typeface="Bookman Old Style" pitchFamily="18" charset="0"/>
              </a:rPr>
              <a:t>7 cm</a:t>
            </a:r>
          </a:p>
        </p:txBody>
      </p:sp>
      <p:sp>
        <p:nvSpPr>
          <p:cNvPr id="154" name="Text Box 31"/>
          <p:cNvSpPr txBox="1">
            <a:spLocks noChangeArrowheads="1"/>
          </p:cNvSpPr>
          <p:nvPr/>
        </p:nvSpPr>
        <p:spPr bwMode="auto">
          <a:xfrm>
            <a:off x="7428993" y="2417890"/>
            <a:ext cx="704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400" b="1" dirty="0">
                <a:solidFill>
                  <a:prstClr val="black"/>
                </a:solidFill>
                <a:latin typeface="Bookman Old Style" pitchFamily="18" charset="0"/>
              </a:rPr>
              <a:t>7 cm</a:t>
            </a:r>
          </a:p>
        </p:txBody>
      </p:sp>
      <p:sp>
        <p:nvSpPr>
          <p:cNvPr id="155" name="Text Box 31"/>
          <p:cNvSpPr txBox="1">
            <a:spLocks noChangeArrowheads="1"/>
          </p:cNvSpPr>
          <p:nvPr/>
        </p:nvSpPr>
        <p:spPr bwMode="auto">
          <a:xfrm>
            <a:off x="7138481" y="1746377"/>
            <a:ext cx="704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400" b="1" dirty="0">
                <a:solidFill>
                  <a:prstClr val="black"/>
                </a:solidFill>
                <a:latin typeface="Bookman Old Style" pitchFamily="18" charset="0"/>
              </a:rPr>
              <a:t>7 cm</a:t>
            </a:r>
          </a:p>
        </p:txBody>
      </p:sp>
      <p:sp>
        <p:nvSpPr>
          <p:cNvPr id="156" name="Text Box 31"/>
          <p:cNvSpPr txBox="1">
            <a:spLocks noChangeArrowheads="1"/>
          </p:cNvSpPr>
          <p:nvPr/>
        </p:nvSpPr>
        <p:spPr bwMode="auto">
          <a:xfrm>
            <a:off x="6572537" y="3000616"/>
            <a:ext cx="704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400" b="1" dirty="0">
                <a:solidFill>
                  <a:prstClr val="black"/>
                </a:solidFill>
                <a:latin typeface="Bookman Old Style" pitchFamily="18" charset="0"/>
              </a:rPr>
              <a:t>7 cm</a:t>
            </a:r>
          </a:p>
        </p:txBody>
      </p:sp>
      <p:sp>
        <p:nvSpPr>
          <p:cNvPr id="159" name="Isosceles Triangle 158"/>
          <p:cNvSpPr/>
          <p:nvPr/>
        </p:nvSpPr>
        <p:spPr>
          <a:xfrm rot="5400000">
            <a:off x="6516425" y="1783137"/>
            <a:ext cx="2489202" cy="1255219"/>
          </a:xfrm>
          <a:prstGeom prst="triangle">
            <a:avLst>
              <a:gd name="adj" fmla="val 5025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60" name="Line 14"/>
          <p:cNvSpPr>
            <a:spLocks noChangeShapeType="1"/>
          </p:cNvSpPr>
          <p:nvPr/>
        </p:nvSpPr>
        <p:spPr bwMode="auto">
          <a:xfrm flipV="1">
            <a:off x="7127799" y="1150270"/>
            <a:ext cx="0" cy="251301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>
              <a:defRPr/>
            </a:pPr>
            <a:endParaRPr lang="en-US" sz="1800" b="1">
              <a:solidFill>
                <a:prstClr val="black"/>
              </a:solidFill>
            </a:endParaRPr>
          </a:p>
        </p:txBody>
      </p:sp>
      <p:sp>
        <p:nvSpPr>
          <p:cNvPr id="161" name="Line 13"/>
          <p:cNvSpPr>
            <a:spLocks noChangeShapeType="1"/>
          </p:cNvSpPr>
          <p:nvPr/>
        </p:nvSpPr>
        <p:spPr bwMode="auto">
          <a:xfrm>
            <a:off x="7137912" y="2413710"/>
            <a:ext cx="1243584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defTabSz="914400" eaLnBrk="0" hangingPunct="0">
              <a:defRPr/>
            </a:pPr>
            <a:endParaRPr lang="en-US" sz="1800" b="1">
              <a:solidFill>
                <a:prstClr val="black"/>
              </a:solidFill>
            </a:endParaRPr>
          </a:p>
        </p:txBody>
      </p:sp>
      <p:sp>
        <p:nvSpPr>
          <p:cNvPr id="162" name="Line 22"/>
          <p:cNvSpPr>
            <a:spLocks noChangeShapeType="1"/>
          </p:cNvSpPr>
          <p:nvPr/>
        </p:nvSpPr>
        <p:spPr bwMode="auto">
          <a:xfrm rot="1080000" flipH="1">
            <a:off x="2308895" y="2256889"/>
            <a:ext cx="192088" cy="177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/>
            <a:endParaRPr lang="en-US" sz="1600" b="1">
              <a:solidFill>
                <a:prstClr val="black"/>
              </a:solidFill>
            </a:endParaRPr>
          </a:p>
        </p:txBody>
      </p:sp>
      <p:sp>
        <p:nvSpPr>
          <p:cNvPr id="163" name="Line 22"/>
          <p:cNvSpPr>
            <a:spLocks noChangeShapeType="1"/>
          </p:cNvSpPr>
          <p:nvPr/>
        </p:nvSpPr>
        <p:spPr bwMode="auto">
          <a:xfrm rot="960000" flipH="1">
            <a:off x="2890554" y="2111690"/>
            <a:ext cx="211164" cy="21675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/>
            <a:endParaRPr lang="en-US" sz="1600" b="1">
              <a:solidFill>
                <a:prstClr val="black"/>
              </a:solidFill>
            </a:endParaRPr>
          </a:p>
        </p:txBody>
      </p:sp>
      <p:sp>
        <p:nvSpPr>
          <p:cNvPr id="164" name="Text Box 24"/>
          <p:cNvSpPr txBox="1">
            <a:spLocks noChangeArrowheads="1"/>
          </p:cNvSpPr>
          <p:nvPr/>
        </p:nvSpPr>
        <p:spPr bwMode="auto">
          <a:xfrm>
            <a:off x="2882315" y="1876801"/>
            <a:ext cx="3365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200" b="1" dirty="0" smtClean="0">
                <a:solidFill>
                  <a:srgbClr val="FF0000"/>
                </a:solidFill>
                <a:latin typeface="Bookman Old Style" panose="02050604050505020204" pitchFamily="18" charset="0"/>
              </a:rPr>
              <a:t>7</a:t>
            </a:r>
            <a:endParaRPr lang="en-US" altLang="en-US" sz="1200" b="1" dirty="0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5" name="Rectangle 164"/>
          <p:cNvSpPr>
            <a:spLocks noChangeArrowheads="1"/>
          </p:cNvSpPr>
          <p:nvPr/>
        </p:nvSpPr>
        <p:spPr bwMode="auto">
          <a:xfrm>
            <a:off x="1429843" y="2892881"/>
            <a:ext cx="34824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spcBef>
                <a:spcPct val="0"/>
              </a:spcBef>
              <a:buFontTx/>
              <a:buNone/>
            </a:pP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altLang="en-US" sz="16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66" name="Rectangle 165"/>
          <p:cNvSpPr>
            <a:spLocks noChangeArrowheads="1"/>
          </p:cNvSpPr>
          <p:nvPr/>
        </p:nvSpPr>
        <p:spPr bwMode="auto">
          <a:xfrm>
            <a:off x="4789534" y="2903915"/>
            <a:ext cx="2744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spcBef>
                <a:spcPct val="0"/>
              </a:spcBef>
              <a:buFontTx/>
              <a:buNone/>
            </a:pPr>
            <a:r>
              <a:rPr lang="en-US" alt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–</a:t>
            </a:r>
            <a:endParaRPr lang="en-US" altLang="en-US" sz="14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67" name="Rectangle 21"/>
          <p:cNvSpPr>
            <a:spLocks noChangeArrowheads="1"/>
          </p:cNvSpPr>
          <p:nvPr/>
        </p:nvSpPr>
        <p:spPr bwMode="auto">
          <a:xfrm>
            <a:off x="3481560" y="2780805"/>
            <a:ext cx="158950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0"/>
              </a:spcBef>
              <a:buFontTx/>
              <a:buNone/>
            </a:pPr>
            <a:r>
              <a:rPr lang="en-US" alt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Area of semi-circle CBD</a:t>
            </a:r>
            <a:endParaRPr lang="en-US" alt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8" name="Rectangle 23"/>
          <p:cNvSpPr>
            <a:spLocks noChangeArrowheads="1"/>
          </p:cNvSpPr>
          <p:nvPr/>
        </p:nvSpPr>
        <p:spPr bwMode="auto">
          <a:xfrm>
            <a:off x="5000565" y="2780805"/>
            <a:ext cx="106041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ts val="0"/>
              </a:spcBef>
              <a:buFontTx/>
              <a:buNone/>
            </a:pPr>
            <a:r>
              <a:rPr lang="en-US" altLang="en-US" sz="1400" b="1" dirty="0">
                <a:solidFill>
                  <a:prstClr val="black"/>
                </a:solidFill>
                <a:latin typeface="Bookman Old Style" pitchFamily="18" charset="0"/>
              </a:rPr>
              <a:t>Area </a:t>
            </a:r>
            <a:r>
              <a:rPr lang="en-US" alt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of  </a:t>
            </a:r>
            <a:r>
              <a:rPr lang="en-US" altLang="en-US" sz="1400" b="1" dirty="0" smtClean="0">
                <a:solidFill>
                  <a:prstClr val="black"/>
                </a:solidFill>
                <a:latin typeface="Symbol" panose="05050102010706020507" pitchFamily="18" charset="2"/>
              </a:rPr>
              <a:t>D</a:t>
            </a:r>
            <a:r>
              <a:rPr lang="en-US" alt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CBD</a:t>
            </a:r>
            <a:endParaRPr lang="en-US" alt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9" name="Rectangle 168"/>
          <p:cNvSpPr>
            <a:spLocks noChangeArrowheads="1"/>
          </p:cNvSpPr>
          <p:nvPr/>
        </p:nvSpPr>
        <p:spPr bwMode="auto">
          <a:xfrm>
            <a:off x="987521" y="2430980"/>
            <a:ext cx="104868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A(</a:t>
            </a:r>
            <a:r>
              <a:rPr lang="en-US" altLang="en-US" sz="1600" b="1" dirty="0" smtClean="0">
                <a:solidFill>
                  <a:prstClr val="black"/>
                </a:solidFill>
                <a:latin typeface="Symbol" pitchFamily="18" charset="2"/>
              </a:rPr>
              <a:t>D</a:t>
            </a: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CBD)</a:t>
            </a:r>
            <a:endParaRPr lang="en-US" alt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71" name="Rectangle 21"/>
          <p:cNvSpPr>
            <a:spLocks noChangeArrowheads="1"/>
          </p:cNvSpPr>
          <p:nvPr/>
        </p:nvSpPr>
        <p:spPr bwMode="auto">
          <a:xfrm>
            <a:off x="1662886" y="2892881"/>
            <a:ext cx="168893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0"/>
              </a:spcBef>
              <a:buFontTx/>
              <a:buNone/>
            </a:pPr>
            <a:r>
              <a:rPr lang="en-US" alt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A(smaller circle)</a:t>
            </a:r>
            <a:endParaRPr lang="en-US" alt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72" name="Rectangle 171"/>
          <p:cNvSpPr>
            <a:spLocks noChangeArrowheads="1"/>
          </p:cNvSpPr>
          <p:nvPr/>
        </p:nvSpPr>
        <p:spPr bwMode="auto">
          <a:xfrm>
            <a:off x="3219590" y="2903915"/>
            <a:ext cx="34824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spcBef>
                <a:spcPct val="0"/>
              </a:spcBef>
              <a:buFontTx/>
              <a:buNone/>
            </a:pP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altLang="en-US" sz="16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73" name="Double Bracket 172"/>
          <p:cNvSpPr/>
          <p:nvPr/>
        </p:nvSpPr>
        <p:spPr>
          <a:xfrm>
            <a:off x="3520938" y="2805208"/>
            <a:ext cx="2365800" cy="546384"/>
          </a:xfrm>
          <a:prstGeom prst="bracketPair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black"/>
              </a:solidFill>
            </a:endParaRPr>
          </a:p>
        </p:txBody>
      </p:sp>
      <p:sp>
        <p:nvSpPr>
          <p:cNvPr id="175" name="Rectangle 174"/>
          <p:cNvSpPr>
            <a:spLocks noChangeArrowheads="1"/>
          </p:cNvSpPr>
          <p:nvPr/>
        </p:nvSpPr>
        <p:spPr bwMode="auto">
          <a:xfrm>
            <a:off x="3038780" y="3354021"/>
            <a:ext cx="69602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– 49)</a:t>
            </a:r>
            <a:endParaRPr lang="en-US" alt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77" name="Rounded Rectangle 176"/>
          <p:cNvSpPr>
            <a:spLocks noChangeArrowheads="1"/>
          </p:cNvSpPr>
          <p:nvPr/>
        </p:nvSpPr>
        <p:spPr bwMode="auto">
          <a:xfrm>
            <a:off x="4012731" y="4459020"/>
            <a:ext cx="1358260" cy="253723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r" defTabSz="914400">
              <a:spcBef>
                <a:spcPct val="0"/>
              </a:spcBef>
            </a:pPr>
            <a:endParaRPr lang="en-US" altLang="en-US" sz="1800" b="1" dirty="0">
              <a:solidFill>
                <a:srgbClr val="FF0000"/>
              </a:solidFill>
              <a:latin typeface="Maiandra GD" pitchFamily="34" charset="0"/>
            </a:endParaRPr>
          </a:p>
        </p:txBody>
      </p:sp>
      <p:sp>
        <p:nvSpPr>
          <p:cNvPr id="78" name="Rectangle 23"/>
          <p:cNvSpPr>
            <a:spLocks noChangeArrowheads="1"/>
          </p:cNvSpPr>
          <p:nvPr/>
        </p:nvSpPr>
        <p:spPr bwMode="auto">
          <a:xfrm>
            <a:off x="3937378" y="4427985"/>
            <a:ext cx="1580570" cy="295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ts val="0"/>
              </a:spcBef>
              <a:buFontTx/>
              <a:buNone/>
            </a:pPr>
            <a:r>
              <a:rPr lang="en-US" altLang="en-US" sz="1400" b="1" dirty="0">
                <a:solidFill>
                  <a:prstClr val="black"/>
                </a:solidFill>
                <a:latin typeface="Bookman Old Style" pitchFamily="18" charset="0"/>
              </a:rPr>
              <a:t>Area </a:t>
            </a:r>
            <a:r>
              <a:rPr lang="en-US" alt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of  </a:t>
            </a:r>
            <a:r>
              <a:rPr lang="en-US" altLang="en-US" sz="1400" b="1" dirty="0" smtClean="0">
                <a:solidFill>
                  <a:prstClr val="black"/>
                </a:solidFill>
                <a:latin typeface="Symbol" panose="05050102010706020507" pitchFamily="18" charset="2"/>
              </a:rPr>
              <a:t>D</a:t>
            </a:r>
            <a:r>
              <a:rPr lang="en-US" alt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CBD</a:t>
            </a:r>
            <a:endParaRPr lang="en-US" alt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01" name="Rectangle 37"/>
          <p:cNvSpPr>
            <a:spLocks noChangeArrowheads="1"/>
          </p:cNvSpPr>
          <p:nvPr/>
        </p:nvSpPr>
        <p:spPr bwMode="auto">
          <a:xfrm>
            <a:off x="824915" y="4228647"/>
            <a:ext cx="3761274" cy="451062"/>
          </a:xfrm>
          <a:prstGeom prst="horizontalScroll">
            <a:avLst/>
          </a:prstGeom>
          <a:gradFill flip="none" rotWithShape="1">
            <a:gsLst>
              <a:gs pos="0">
                <a:srgbClr val="9900FF">
                  <a:lumMod val="84000"/>
                  <a:lumOff val="16000"/>
                  <a:alpha val="59000"/>
                </a:srgbClr>
              </a:gs>
              <a:gs pos="100000">
                <a:sysClr val="window" lastClr="FFFFFF">
                  <a:lumMod val="97000"/>
                </a:sysClr>
              </a:gs>
              <a:gs pos="81000">
                <a:sysClr val="window" lastClr="FFFFFF"/>
              </a:gs>
            </a:gsLst>
            <a:lin ang="81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lang="en-US" altLang="en-US" sz="18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2" name="Rectangle 201"/>
          <p:cNvSpPr>
            <a:spLocks noChangeArrowheads="1"/>
          </p:cNvSpPr>
          <p:nvPr/>
        </p:nvSpPr>
        <p:spPr bwMode="auto">
          <a:xfrm>
            <a:off x="816596" y="4289434"/>
            <a:ext cx="387526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ts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Area of shaded region is 66.5 cm</a:t>
            </a:r>
            <a:r>
              <a:rPr lang="en-US" altLang="en-US" sz="1600" b="1" baseline="30000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 </a:t>
            </a:r>
          </a:p>
        </p:txBody>
      </p:sp>
      <p:pic>
        <p:nvPicPr>
          <p:cNvPr id="204" name="Picture 5" descr="D:\Roshan\Roshan\Mthas 8th\VIII STD STB\clipart\28264926-little-boy-student-holding-a-big-pencil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05139" y="4115341"/>
            <a:ext cx="609600" cy="60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3" name="Rectangle 202"/>
          <p:cNvSpPr>
            <a:spLocks noChangeArrowheads="1"/>
          </p:cNvSpPr>
          <p:nvPr/>
        </p:nvSpPr>
        <p:spPr bwMode="auto">
          <a:xfrm>
            <a:off x="473997" y="4289434"/>
            <a:ext cx="36259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Symbol" pitchFamily="18" charset="2"/>
              </a:rPr>
              <a:t>\</a:t>
            </a:r>
            <a:endParaRPr lang="en-US" altLang="en-US" sz="1600" b="1" dirty="0">
              <a:solidFill>
                <a:prstClr val="white"/>
              </a:solidFill>
              <a:latin typeface="Maiandra GD" pitchFamily="34" charset="0"/>
            </a:endParaRPr>
          </a:p>
        </p:txBody>
      </p:sp>
      <p:sp>
        <p:nvSpPr>
          <p:cNvPr id="205" name="Rounded Rectangle 59"/>
          <p:cNvSpPr/>
          <p:nvPr/>
        </p:nvSpPr>
        <p:spPr>
          <a:xfrm>
            <a:off x="2974788" y="1648030"/>
            <a:ext cx="2390045" cy="667266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CC00FF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Book Antiqua" pitchFamily="18" charset="0"/>
            </a:endParaRPr>
          </a:p>
        </p:txBody>
      </p:sp>
      <p:pic>
        <p:nvPicPr>
          <p:cNvPr id="20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6242" y="1468165"/>
            <a:ext cx="491495" cy="102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7" name="TextBox 206"/>
          <p:cNvSpPr txBox="1"/>
          <p:nvPr/>
        </p:nvSpPr>
        <p:spPr>
          <a:xfrm>
            <a:off x="2944587" y="1692222"/>
            <a:ext cx="2450446" cy="578882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What is the formula for </a:t>
            </a:r>
            <a:endParaRPr lang="en-US" b="1" dirty="0" smtClean="0">
              <a:solidFill>
                <a:schemeClr val="bg1"/>
              </a:solidFill>
              <a:latin typeface="Bookman Old Style" pitchFamily="18" charset="0"/>
              <a:ea typeface="Cambria Math" pitchFamily="18" charset="0"/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area of triangle?</a:t>
            </a:r>
            <a:endParaRPr lang="en-US" b="1" dirty="0">
              <a:solidFill>
                <a:schemeClr val="bg1"/>
              </a:solidFill>
              <a:latin typeface="Bookman Old Style" pitchFamily="18" charset="0"/>
              <a:ea typeface="Cambria Math" pitchFamily="18" charset="0"/>
            </a:endParaRPr>
          </a:p>
        </p:txBody>
      </p:sp>
      <p:pic>
        <p:nvPicPr>
          <p:cNvPr id="208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3826" y="1464096"/>
            <a:ext cx="443188" cy="9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TextBox 208"/>
              <p:cNvSpPr txBox="1"/>
              <p:nvPr/>
            </p:nvSpPr>
            <p:spPr>
              <a:xfrm>
                <a:off x="3144572" y="1735025"/>
                <a:ext cx="1983235" cy="493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ctr" defTabSz="914400" eaLnBrk="0" hangingPunct="0">
                  <a:spcBef>
                    <a:spcPct val="0"/>
                  </a:spcBef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1600" b="1" i="1" kern="0" smtClean="0">
                            <a:solidFill>
                              <a:srgbClr val="FFFF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en-US" sz="1600" b="1" i="0" kern="0" smtClean="0">
                            <a:solidFill>
                              <a:srgbClr val="FFFF00"/>
                            </a:solidFill>
                            <a:latin typeface="Bookman Old Style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en-US" sz="1600" b="1" i="0" kern="0" smtClean="0">
                            <a:solidFill>
                              <a:srgbClr val="FFFF00"/>
                            </a:solidFill>
                            <a:latin typeface="Bookman Old Style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en-US" sz="1600" b="1" kern="0" dirty="0" smtClean="0">
                    <a:solidFill>
                      <a:srgbClr val="FFFF00"/>
                    </a:solidFill>
                    <a:latin typeface="Symbol" pitchFamily="18" charset="2"/>
                  </a:rPr>
                  <a:t> </a:t>
                </a:r>
                <a:r>
                  <a:rPr lang="en-US" altLang="en-US" sz="1600" b="1" kern="0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× base × height</a:t>
                </a:r>
                <a:endParaRPr lang="en-US" altLang="en-US" sz="1600" b="1" kern="0" dirty="0">
                  <a:solidFill>
                    <a:srgbClr val="FFFF00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209" name="TextBox 2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572" y="1735025"/>
                <a:ext cx="1983235" cy="493277"/>
              </a:xfrm>
              <a:prstGeom prst="rect">
                <a:avLst/>
              </a:prstGeom>
              <a:blipFill rotWithShape="1">
                <a:blip r:embed="rId5"/>
                <a:stretch>
                  <a:fillRect r="-615" b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6" name="Rectangle 195"/>
          <p:cNvSpPr/>
          <p:nvPr/>
        </p:nvSpPr>
        <p:spPr>
          <a:xfrm>
            <a:off x="876392" y="3711651"/>
            <a:ext cx="3457581" cy="461665"/>
          </a:xfrm>
          <a:prstGeom prst="rect">
            <a:avLst/>
          </a:prstGeom>
          <a:solidFill>
            <a:srgbClr val="0000FF"/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200" b="1" dirty="0">
                <a:solidFill>
                  <a:schemeClr val="bg1"/>
                </a:solidFill>
                <a:latin typeface="Bookman Old Style" pitchFamily="18" charset="0"/>
              </a:rPr>
              <a:t>Area of the semicircle CBD = 77 cm</a:t>
            </a:r>
            <a:r>
              <a:rPr lang="en-US" altLang="en-US" sz="1200" b="1" baseline="30000" dirty="0">
                <a:solidFill>
                  <a:schemeClr val="bg1"/>
                </a:solidFill>
                <a:latin typeface="Bookman Old Style" pitchFamily="18" charset="0"/>
              </a:rPr>
              <a:t>2</a:t>
            </a:r>
            <a:r>
              <a:rPr lang="en-US" altLang="en-US" sz="1200" b="1" dirty="0">
                <a:solidFill>
                  <a:schemeClr val="bg1"/>
                </a:solidFill>
                <a:latin typeface="Bookman Old Style" pitchFamily="18" charset="0"/>
              </a:rPr>
              <a:t> </a:t>
            </a:r>
          </a:p>
          <a:p>
            <a:pPr defTabSz="914400"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chemeClr val="bg1"/>
                </a:solidFill>
                <a:latin typeface="Bookman Old Style" pitchFamily="18" charset="0"/>
              </a:rPr>
              <a:t>A(Circle with OA as diameter) = 38.5 cm</a:t>
            </a:r>
            <a:r>
              <a:rPr lang="en-US" altLang="en-US" sz="1200" b="1" baseline="30000" dirty="0">
                <a:solidFill>
                  <a:schemeClr val="bg1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198" name="Rounded Rectangle 197"/>
          <p:cNvSpPr/>
          <p:nvPr/>
        </p:nvSpPr>
        <p:spPr bwMode="auto">
          <a:xfrm>
            <a:off x="880037" y="3927952"/>
            <a:ext cx="3387599" cy="232088"/>
          </a:xfrm>
          <a:prstGeom prst="roundRect">
            <a:avLst/>
          </a:prstGeom>
          <a:noFill/>
          <a:ln w="19050">
            <a:solidFill>
              <a:srgbClr val="FFFF00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9" name="Rounded Rectangle 198"/>
          <p:cNvSpPr/>
          <p:nvPr/>
        </p:nvSpPr>
        <p:spPr bwMode="auto">
          <a:xfrm>
            <a:off x="868096" y="3726464"/>
            <a:ext cx="3063239" cy="246366"/>
          </a:xfrm>
          <a:prstGeom prst="roundRect">
            <a:avLst/>
          </a:prstGeom>
          <a:noFill/>
          <a:ln w="19050">
            <a:solidFill>
              <a:srgbClr val="FFFF00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00" name="Picture 199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83" y="3622633"/>
            <a:ext cx="631012" cy="70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0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500"/>
                            </p:stCondLst>
                            <p:childTnLst>
                              <p:par>
                                <p:cTn id="1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500"/>
                            </p:stCondLst>
                            <p:childTnLst>
                              <p:par>
                                <p:cTn id="2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2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500"/>
                            </p:stCondLst>
                            <p:childTnLst>
                              <p:par>
                                <p:cTn id="29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500"/>
                            </p:stCondLst>
                            <p:childTnLst>
                              <p:par>
                                <p:cTn id="32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5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4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8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9" fill="hold">
                            <p:stCondLst>
                              <p:cond delay="500"/>
                            </p:stCondLst>
                            <p:childTnLst>
                              <p:par>
                                <p:cTn id="4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/>
      <p:bldP spid="76" grpId="0"/>
      <p:bldP spid="77" grpId="0"/>
      <p:bldP spid="80" grpId="0"/>
      <p:bldP spid="97" grpId="0"/>
      <p:bldP spid="98" grpId="0"/>
      <p:bldP spid="99" grpId="0"/>
      <p:bldP spid="100" grpId="0"/>
      <p:bldP spid="101" grpId="0"/>
      <p:bldP spid="102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37" grpId="0"/>
      <p:bldP spid="137" grpId="1"/>
      <p:bldP spid="159" grpId="0" animBg="1"/>
      <p:bldP spid="159" grpId="1" animBg="1"/>
      <p:bldP spid="162" grpId="0" animBg="1"/>
      <p:bldP spid="163" grpId="0" animBg="1"/>
      <p:bldP spid="164" grpId="0"/>
      <p:bldP spid="165" grpId="0"/>
      <p:bldP spid="166" grpId="0"/>
      <p:bldP spid="167" grpId="0"/>
      <p:bldP spid="168" grpId="0"/>
      <p:bldP spid="169" grpId="0"/>
      <p:bldP spid="171" grpId="0"/>
      <p:bldP spid="172" grpId="0"/>
      <p:bldP spid="173" grpId="0" animBg="1"/>
      <p:bldP spid="175" grpId="0"/>
      <p:bldP spid="177" grpId="0" animBg="1"/>
      <p:bldP spid="177" grpId="1" animBg="1"/>
      <p:bldP spid="78" grpId="0"/>
      <p:bldP spid="202" grpId="0"/>
      <p:bldP spid="203" grpId="0"/>
      <p:bldP spid="205" grpId="0" animBg="1"/>
      <p:bldP spid="205" grpId="1" animBg="1"/>
      <p:bldP spid="207" grpId="0"/>
      <p:bldP spid="207" grpId="1"/>
      <p:bldP spid="209" grpId="0"/>
      <p:bldP spid="209" grpId="1"/>
      <p:bldP spid="196" grpId="0" animBg="1"/>
      <p:bldP spid="198" grpId="0" animBg="1"/>
      <p:bldP spid="198" grpId="1" animBg="1"/>
      <p:bldP spid="199" grpId="0" animBg="1"/>
      <p:bldP spid="199" grpId="1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ounded Rectangle 98"/>
          <p:cNvSpPr>
            <a:spLocks noChangeArrowheads="1"/>
          </p:cNvSpPr>
          <p:nvPr/>
        </p:nvSpPr>
        <p:spPr bwMode="auto">
          <a:xfrm>
            <a:off x="3275130" y="1395992"/>
            <a:ext cx="181645" cy="229326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00" b="1" dirty="0">
              <a:solidFill>
                <a:prstClr val="white"/>
              </a:solidFill>
            </a:endParaRPr>
          </a:p>
        </p:txBody>
      </p:sp>
      <p:sp>
        <p:nvSpPr>
          <p:cNvPr id="97" name="Rounded Rectangle 96"/>
          <p:cNvSpPr>
            <a:spLocks noChangeArrowheads="1"/>
          </p:cNvSpPr>
          <p:nvPr/>
        </p:nvSpPr>
        <p:spPr bwMode="auto">
          <a:xfrm>
            <a:off x="3132813" y="1401833"/>
            <a:ext cx="181645" cy="229326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00" b="1" dirty="0">
              <a:solidFill>
                <a:prstClr val="white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008464" y="253741"/>
            <a:ext cx="6443127" cy="695285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sz="1800" kern="0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44183" y="307956"/>
            <a:ext cx="687003" cy="624548"/>
            <a:chOff x="508513" y="-702286"/>
            <a:chExt cx="687003" cy="624548"/>
          </a:xfrm>
        </p:grpSpPr>
        <p:sp>
          <p:nvSpPr>
            <p:cNvPr id="4" name="Plaque 3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800" kern="0" dirty="0">
                <a:solidFill>
                  <a:prstClr val="white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sz="1800" b="1" kern="0" dirty="0" smtClean="0">
                  <a:solidFill>
                    <a:prstClr val="white"/>
                  </a:solidFill>
                  <a:latin typeface="Bookman Old Style" pitchFamily="18" charset="0"/>
                </a:rPr>
                <a:t>Q.</a:t>
              </a:r>
              <a:endParaRPr lang="en-US" sz="1800" b="1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99717" y="991737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" name="Rounded Rectangle 10"/>
          <p:cNvSpPr>
            <a:spLocks noChangeArrowheads="1"/>
          </p:cNvSpPr>
          <p:nvPr/>
        </p:nvSpPr>
        <p:spPr bwMode="auto">
          <a:xfrm>
            <a:off x="1040214" y="1022909"/>
            <a:ext cx="4218745" cy="277485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00" b="1" dirty="0">
              <a:solidFill>
                <a:prstClr val="white"/>
              </a:solidFill>
            </a:endParaRPr>
          </a:p>
        </p:txBody>
      </p:sp>
      <p:sp>
        <p:nvSpPr>
          <p:cNvPr id="12" name="Rounded Rectangle 11"/>
          <p:cNvSpPr>
            <a:spLocks noChangeArrowheads="1"/>
          </p:cNvSpPr>
          <p:nvPr/>
        </p:nvSpPr>
        <p:spPr bwMode="auto">
          <a:xfrm>
            <a:off x="3720327" y="585671"/>
            <a:ext cx="3444388" cy="253723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  <a:defRPr/>
            </a:pPr>
            <a:endParaRPr lang="en-US" altLang="en-US" sz="1800" b="1" dirty="0" smtClean="0">
              <a:solidFill>
                <a:srgbClr val="FF0000"/>
              </a:solidFill>
              <a:latin typeface="Maiandra GD" pitchFamily="34" charset="0"/>
            </a:endParaRPr>
          </a:p>
        </p:txBody>
      </p:sp>
      <p:sp>
        <p:nvSpPr>
          <p:cNvPr id="13" name="Rounded Rectangle 12"/>
          <p:cNvSpPr>
            <a:spLocks noChangeArrowheads="1"/>
          </p:cNvSpPr>
          <p:nvPr/>
        </p:nvSpPr>
        <p:spPr bwMode="auto">
          <a:xfrm>
            <a:off x="6758224" y="587629"/>
            <a:ext cx="334285" cy="249286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  <a:defRPr/>
            </a:pPr>
            <a:endParaRPr lang="en-US" altLang="en-US" sz="1800" b="1" dirty="0" smtClean="0">
              <a:solidFill>
                <a:srgbClr val="FF0000"/>
              </a:solidFill>
              <a:latin typeface="Maiandra GD" pitchFamily="34" charset="0"/>
            </a:endParaRPr>
          </a:p>
        </p:txBody>
      </p:sp>
      <p:sp>
        <p:nvSpPr>
          <p:cNvPr id="14" name="Rounded Rectangle 13"/>
          <p:cNvSpPr>
            <a:spLocks noChangeArrowheads="1"/>
          </p:cNvSpPr>
          <p:nvPr/>
        </p:nvSpPr>
        <p:spPr bwMode="auto">
          <a:xfrm>
            <a:off x="1164422" y="332089"/>
            <a:ext cx="5891438" cy="253723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  <a:defRPr/>
            </a:pPr>
            <a:endParaRPr lang="en-US" altLang="en-US" sz="1800" b="1" dirty="0" smtClean="0">
              <a:solidFill>
                <a:srgbClr val="FF0000"/>
              </a:solidFill>
              <a:latin typeface="Maiandra GD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318251" y="1395992"/>
            <a:ext cx="3197625" cy="760549"/>
            <a:chOff x="3873107" y="7425120"/>
            <a:chExt cx="3197625" cy="760549"/>
          </a:xfrm>
        </p:grpSpPr>
        <p:sp>
          <p:nvSpPr>
            <p:cNvPr id="16" name="Rounded Rectangle 15"/>
            <p:cNvSpPr/>
            <p:nvPr/>
          </p:nvSpPr>
          <p:spPr>
            <a:xfrm>
              <a:off x="3925010" y="7425120"/>
              <a:ext cx="3077001" cy="760549"/>
            </a:xfrm>
            <a:prstGeom prst="roundRect">
              <a:avLst/>
            </a:prstGeom>
            <a:gradFill flip="none" rotWithShape="1">
              <a:gsLst>
                <a:gs pos="0">
                  <a:srgbClr val="FFFF00">
                    <a:alpha val="65000"/>
                  </a:srgbClr>
                </a:gs>
                <a:gs pos="100000">
                  <a:sysClr val="window" lastClr="FFFFFF"/>
                </a:gs>
              </a:gsLst>
              <a:lin ang="8100000" scaled="1"/>
              <a:tileRect/>
            </a:gradFill>
            <a:ln w="127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200" b="1" kern="0">
                <a:solidFill>
                  <a:srgbClr val="0000FF"/>
                </a:solidFill>
                <a:latin typeface="Bookman Old Style" pitchFamily="18" charset="0"/>
              </a:endParaRPr>
            </a:p>
          </p:txBody>
        </p:sp>
        <p:sp>
          <p:nvSpPr>
            <p:cNvPr id="17" name="TextBox 16"/>
            <p:cNvSpPr txBox="1">
              <a:spLocks noChangeArrowheads="1"/>
            </p:cNvSpPr>
            <p:nvPr/>
          </p:nvSpPr>
          <p:spPr bwMode="auto">
            <a:xfrm>
              <a:off x="3873107" y="7447005"/>
              <a:ext cx="3197625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 b="1" dirty="0" smtClean="0">
                  <a:latin typeface="Bookman Old Style" pitchFamily="18" charset="0"/>
                </a:rPr>
                <a:t>We have to calculate the distance covered by the wheel of the bus in </a:t>
              </a:r>
              <a:r>
                <a:rPr lang="en-US" altLang="en-US" sz="1400" b="1" dirty="0">
                  <a:solidFill>
                    <a:srgbClr val="FF0000"/>
                  </a:solidFill>
                  <a:effectLst>
                    <a:glow rad="101600">
                      <a:srgbClr val="FFFF00">
                        <a:alpha val="60000"/>
                      </a:srgbClr>
                    </a:glow>
                  </a:effectLst>
                  <a:latin typeface="Bookman Old Style" panose="02050604050505020204" pitchFamily="18" charset="0"/>
                </a:rPr>
                <a:t>210 revolutions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520593" y="1423436"/>
            <a:ext cx="1640887" cy="578393"/>
            <a:chOff x="4234374" y="3686182"/>
            <a:chExt cx="1640887" cy="578393"/>
          </a:xfrm>
        </p:grpSpPr>
        <p:sp>
          <p:nvSpPr>
            <p:cNvPr id="19" name="Rounded Rectangle 18"/>
            <p:cNvSpPr/>
            <p:nvPr/>
          </p:nvSpPr>
          <p:spPr>
            <a:xfrm>
              <a:off x="4241275" y="3686182"/>
              <a:ext cx="1626833" cy="578393"/>
            </a:xfrm>
            <a:prstGeom prst="roundRect">
              <a:avLst/>
            </a:prstGeom>
            <a:gradFill flip="none" rotWithShape="1">
              <a:gsLst>
                <a:gs pos="0">
                  <a:srgbClr val="FFFF00">
                    <a:alpha val="65000"/>
                  </a:srgbClr>
                </a:gs>
                <a:gs pos="100000">
                  <a:sysClr val="window" lastClr="FFFFFF"/>
                </a:gs>
              </a:gsLst>
              <a:lin ang="8100000" scaled="1"/>
              <a:tileRect/>
            </a:gradFill>
            <a:ln w="127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200" b="1" kern="0">
                <a:solidFill>
                  <a:srgbClr val="0000FF"/>
                </a:solidFill>
                <a:latin typeface="Bookman Old Style" pitchFamily="18" charset="0"/>
              </a:endParaRPr>
            </a:p>
          </p:txBody>
        </p:sp>
        <p:sp>
          <p:nvSpPr>
            <p:cNvPr id="20" name="TextBox 19"/>
            <p:cNvSpPr txBox="1">
              <a:spLocks noChangeArrowheads="1"/>
            </p:cNvSpPr>
            <p:nvPr/>
          </p:nvSpPr>
          <p:spPr bwMode="auto">
            <a:xfrm>
              <a:off x="4234374" y="3715908"/>
              <a:ext cx="164088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 b="1" dirty="0" smtClean="0">
                  <a:latin typeface="Bookman Old Style" pitchFamily="18" charset="0"/>
                </a:rPr>
                <a:t>Let us consider 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 b="1" dirty="0" smtClean="0">
                  <a:solidFill>
                    <a:srgbClr val="FF0000"/>
                  </a:solidFill>
                  <a:effectLst>
                    <a:glow rad="101600">
                      <a:srgbClr val="FFFF00">
                        <a:alpha val="60000"/>
                      </a:srgbClr>
                    </a:glow>
                  </a:effectLst>
                  <a:latin typeface="Bookman Old Style" panose="02050604050505020204" pitchFamily="18" charset="0"/>
                </a:rPr>
                <a:t>one </a:t>
              </a:r>
              <a:r>
                <a:rPr lang="en-US" altLang="en-US" sz="1400" b="1" dirty="0">
                  <a:solidFill>
                    <a:srgbClr val="FF0000"/>
                  </a:solidFill>
                  <a:effectLst>
                    <a:glow rad="101600">
                      <a:srgbClr val="FFFF00">
                        <a:alpha val="60000"/>
                      </a:srgbClr>
                    </a:glow>
                  </a:effectLst>
                  <a:latin typeface="Bookman Old Style" panose="02050604050505020204" pitchFamily="18" charset="0"/>
                </a:rPr>
                <a:t>revolution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241353" y="1437502"/>
            <a:ext cx="2060224" cy="395050"/>
            <a:chOff x="4020880" y="3756337"/>
            <a:chExt cx="2060224" cy="395050"/>
          </a:xfrm>
        </p:grpSpPr>
        <p:sp>
          <p:nvSpPr>
            <p:cNvPr id="25" name="Rounded Rectangle 24"/>
            <p:cNvSpPr/>
            <p:nvPr/>
          </p:nvSpPr>
          <p:spPr>
            <a:xfrm>
              <a:off x="4020880" y="3756337"/>
              <a:ext cx="2060224" cy="395050"/>
            </a:xfrm>
            <a:prstGeom prst="roundRect">
              <a:avLst/>
            </a:prstGeom>
            <a:gradFill flip="none" rotWithShape="1">
              <a:gsLst>
                <a:gs pos="0">
                  <a:srgbClr val="FFFF00">
                    <a:alpha val="65000"/>
                  </a:srgbClr>
                </a:gs>
                <a:gs pos="100000">
                  <a:sysClr val="window" lastClr="FFFFFF"/>
                </a:gs>
              </a:gsLst>
              <a:lin ang="8100000" scaled="1"/>
              <a:tileRect/>
            </a:gradFill>
            <a:ln w="127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200" b="1" kern="0">
                <a:solidFill>
                  <a:srgbClr val="0000FF"/>
                </a:solidFill>
                <a:latin typeface="Bookman Old Style" pitchFamily="18" charset="0"/>
              </a:endParaRPr>
            </a:p>
          </p:txBody>
        </p:sp>
        <p:sp>
          <p:nvSpPr>
            <p:cNvPr id="26" name="TextBox 25"/>
            <p:cNvSpPr txBox="1">
              <a:spLocks noChangeArrowheads="1"/>
            </p:cNvSpPr>
            <p:nvPr/>
          </p:nvSpPr>
          <p:spPr bwMode="auto">
            <a:xfrm>
              <a:off x="4035075" y="3790950"/>
              <a:ext cx="198547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defTabSz="914400">
                <a:spcBef>
                  <a:spcPct val="0"/>
                </a:spcBef>
                <a:buFontTx/>
                <a:buNone/>
              </a:pPr>
              <a:r>
                <a:rPr lang="en-US" altLang="en-US" sz="1400" b="1" dirty="0" smtClean="0">
                  <a:latin typeface="Bookman Old Style" pitchFamily="18" charset="0"/>
                </a:rPr>
                <a:t>Circumference = </a:t>
              </a:r>
              <a:r>
                <a:rPr lang="en-US" altLang="en-US" sz="1400" b="1" dirty="0" smtClean="0">
                  <a:latin typeface="Symbol" pitchFamily="18" charset="2"/>
                </a:rPr>
                <a:t>p</a:t>
              </a:r>
              <a:r>
                <a:rPr lang="en-US" altLang="en-US" sz="1400" b="1" dirty="0" smtClean="0">
                  <a:latin typeface="Bookman Old Style" pitchFamily="18" charset="0"/>
                </a:rPr>
                <a:t>d </a:t>
              </a:r>
              <a:endParaRPr lang="en-US" altLang="en-US" sz="1400" b="1" dirty="0">
                <a:latin typeface="Bookman Old Style" pitchFamily="18" charset="0"/>
              </a:endParaRPr>
            </a:p>
          </p:txBody>
        </p:sp>
      </p:grpSp>
      <p:sp>
        <p:nvSpPr>
          <p:cNvPr id="27" name="Rounded Rectangle 26"/>
          <p:cNvSpPr>
            <a:spLocks noChangeArrowheads="1"/>
          </p:cNvSpPr>
          <p:nvPr/>
        </p:nvSpPr>
        <p:spPr bwMode="auto">
          <a:xfrm>
            <a:off x="1827453" y="335132"/>
            <a:ext cx="3997599" cy="253723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  <a:defRPr/>
            </a:pPr>
            <a:endParaRPr lang="en-US" altLang="en-US" sz="1800" dirty="0" smtClean="0">
              <a:solidFill>
                <a:srgbClr val="FF0000"/>
              </a:solidFill>
              <a:latin typeface="Maiandra GD" pitchFamily="34" charset="0"/>
            </a:endParaRP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979472" y="998694"/>
            <a:ext cx="373300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Diameter of the wheel of bus</a:t>
            </a: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4149417" y="998694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4395834" y="998694"/>
            <a:ext cx="85151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90 cm</a:t>
            </a:r>
            <a:endParaRPr lang="en-US" alt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517670" y="1327185"/>
            <a:ext cx="36259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Symbol" pitchFamily="18" charset="2"/>
              </a:rPr>
              <a:t>\</a:t>
            </a:r>
            <a:endParaRPr lang="en-US" altLang="en-US" sz="1600" b="1">
              <a:solidFill>
                <a:prstClr val="white"/>
              </a:solidFill>
              <a:latin typeface="Symbol" pitchFamily="18" charset="2"/>
            </a:endParaRP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882650" y="1327185"/>
            <a:ext cx="210666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Circumference (C)</a:t>
            </a:r>
            <a:endParaRPr lang="en-US" altLang="en-US" sz="1600" b="1" baseline="3000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2851541" y="1336710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altLang="en-US" sz="1600" b="1" baseline="3000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3076467" y="1327185"/>
            <a:ext cx="55403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Symbol" pitchFamily="18" charset="2"/>
              </a:rPr>
              <a:t>p</a:t>
            </a: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d</a:t>
            </a: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2854949" y="1811097"/>
            <a:ext cx="3080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altLang="en-US" sz="1600" b="1">
              <a:solidFill>
                <a:prstClr val="black"/>
              </a:solidFill>
              <a:latin typeface="Maiandra GD" pitchFamily="34" charset="0"/>
            </a:endParaRPr>
          </a:p>
        </p:txBody>
      </p:sp>
      <p:sp>
        <p:nvSpPr>
          <p:cNvPr id="36" name="Rectangle 35"/>
          <p:cNvSpPr>
            <a:spLocks noChangeArrowheads="1"/>
          </p:cNvSpPr>
          <p:nvPr/>
        </p:nvSpPr>
        <p:spPr bwMode="auto">
          <a:xfrm>
            <a:off x="3084973" y="1663275"/>
            <a:ext cx="4571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22</a:t>
            </a:r>
          </a:p>
        </p:txBody>
      </p:sp>
      <p:cxnSp>
        <p:nvCxnSpPr>
          <p:cNvPr id="37" name="Straight Connector 36"/>
          <p:cNvCxnSpPr>
            <a:cxnSpLocks noChangeShapeType="1"/>
          </p:cNvCxnSpPr>
          <p:nvPr/>
        </p:nvCxnSpPr>
        <p:spPr bwMode="auto">
          <a:xfrm>
            <a:off x="3158707" y="1980960"/>
            <a:ext cx="319088" cy="3175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3128545" y="1965439"/>
            <a:ext cx="32092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7</a:t>
            </a: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3474683" y="1806335"/>
            <a:ext cx="3080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×</a:t>
            </a:r>
            <a:endParaRPr lang="en-US" altLang="en-US" sz="1600" b="1">
              <a:solidFill>
                <a:prstClr val="black"/>
              </a:solidFill>
              <a:latin typeface="Maiandra GD" pitchFamily="34" charset="0"/>
            </a:endParaRP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3732334" y="1792047"/>
            <a:ext cx="4571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90</a:t>
            </a:r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2822675" y="2463681"/>
            <a:ext cx="3080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altLang="en-US" sz="1600" b="1">
              <a:solidFill>
                <a:prstClr val="black"/>
              </a:solidFill>
              <a:latin typeface="Maiandra GD" pitchFamily="34" charset="0"/>
            </a:endParaRPr>
          </a:p>
        </p:txBody>
      </p:sp>
      <p:sp>
        <p:nvSpPr>
          <p:cNvPr id="42" name="Rectangle 41"/>
          <p:cNvSpPr>
            <a:spLocks noChangeArrowheads="1"/>
          </p:cNvSpPr>
          <p:nvPr/>
        </p:nvSpPr>
        <p:spPr bwMode="auto">
          <a:xfrm>
            <a:off x="3041323" y="2305101"/>
            <a:ext cx="7296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1980</a:t>
            </a:r>
          </a:p>
        </p:txBody>
      </p:sp>
      <p:cxnSp>
        <p:nvCxnSpPr>
          <p:cNvPr id="43" name="Straight Connector 42"/>
          <p:cNvCxnSpPr>
            <a:cxnSpLocks noChangeShapeType="1"/>
          </p:cNvCxnSpPr>
          <p:nvPr/>
        </p:nvCxnSpPr>
        <p:spPr bwMode="auto">
          <a:xfrm>
            <a:off x="3177848" y="2633544"/>
            <a:ext cx="514350" cy="3175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3255635" y="2607265"/>
            <a:ext cx="32092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7</a:t>
            </a:r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3688684" y="2444631"/>
            <a:ext cx="50847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cm</a:t>
            </a:r>
          </a:p>
        </p:txBody>
      </p: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517670" y="3501954"/>
            <a:ext cx="36259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Symbol" pitchFamily="18" charset="2"/>
              </a:rPr>
              <a:t>\</a:t>
            </a:r>
            <a:endParaRPr lang="en-US" altLang="en-US" sz="1600" b="1">
              <a:solidFill>
                <a:prstClr val="white"/>
              </a:solidFill>
              <a:latin typeface="Symbol" pitchFamily="18" charset="2"/>
            </a:endParaRPr>
          </a:p>
        </p:txBody>
      </p:sp>
      <p:sp>
        <p:nvSpPr>
          <p:cNvPr id="47" name="Rectangle 46"/>
          <p:cNvSpPr>
            <a:spLocks noChangeArrowheads="1"/>
          </p:cNvSpPr>
          <p:nvPr/>
        </p:nvSpPr>
        <p:spPr bwMode="auto">
          <a:xfrm>
            <a:off x="882650" y="3549856"/>
            <a:ext cx="413446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Distance covered in  210 revolutions</a:t>
            </a:r>
            <a:endParaRPr lang="en-US" alt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8" name="Rectangle 47"/>
          <p:cNvSpPr>
            <a:spLocks noChangeArrowheads="1"/>
          </p:cNvSpPr>
          <p:nvPr/>
        </p:nvSpPr>
        <p:spPr bwMode="auto">
          <a:xfrm>
            <a:off x="4889223" y="3549579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altLang="en-US" sz="1600" b="1" baseline="3000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5093441" y="3549856"/>
            <a:ext cx="59343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210</a:t>
            </a:r>
          </a:p>
        </p:txBody>
      </p:sp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5559935" y="3550372"/>
            <a:ext cx="3080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51" name="Rectangle 50"/>
          <p:cNvSpPr>
            <a:spLocks noChangeArrowheads="1"/>
          </p:cNvSpPr>
          <p:nvPr/>
        </p:nvSpPr>
        <p:spPr bwMode="auto">
          <a:xfrm>
            <a:off x="5799770" y="3443255"/>
            <a:ext cx="7296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1980</a:t>
            </a:r>
          </a:p>
        </p:txBody>
      </p:sp>
      <p:cxnSp>
        <p:nvCxnSpPr>
          <p:cNvPr id="52" name="Straight Connector 51"/>
          <p:cNvCxnSpPr>
            <a:cxnSpLocks noChangeShapeType="1"/>
          </p:cNvCxnSpPr>
          <p:nvPr/>
        </p:nvCxnSpPr>
        <p:spPr bwMode="auto">
          <a:xfrm flipV="1">
            <a:off x="5902398" y="3737022"/>
            <a:ext cx="595549" cy="1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6014082" y="3713212"/>
            <a:ext cx="32092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7</a:t>
            </a:r>
          </a:p>
        </p:txBody>
      </p:sp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4860357" y="3997317"/>
            <a:ext cx="3080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5116690" y="3997317"/>
            <a:ext cx="141446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30 × 1980</a:t>
            </a:r>
            <a:endParaRPr lang="en-US" alt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6" name="Line 14"/>
          <p:cNvSpPr>
            <a:spLocks noChangeShapeType="1"/>
          </p:cNvSpPr>
          <p:nvPr/>
        </p:nvSpPr>
        <p:spPr bwMode="auto">
          <a:xfrm flipH="1">
            <a:off x="6077208" y="3827935"/>
            <a:ext cx="228600" cy="125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/>
            <a:endParaRPr lang="en-US" sz="1600" b="1">
              <a:solidFill>
                <a:prstClr val="black"/>
              </a:solidFill>
            </a:endParaRPr>
          </a:p>
        </p:txBody>
      </p:sp>
      <p:sp>
        <p:nvSpPr>
          <p:cNvPr id="57" name="Text Box 15"/>
          <p:cNvSpPr txBox="1">
            <a:spLocks noChangeArrowheads="1"/>
          </p:cNvSpPr>
          <p:nvPr/>
        </p:nvSpPr>
        <p:spPr bwMode="auto">
          <a:xfrm>
            <a:off x="6217282" y="3835449"/>
            <a:ext cx="33178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200" b="1" dirty="0">
                <a:solidFill>
                  <a:srgbClr val="FF0000"/>
                </a:solidFill>
                <a:latin typeface="Bookman Old Style" pitchFamily="18" charset="0"/>
              </a:rPr>
              <a:t>1</a:t>
            </a:r>
          </a:p>
        </p:txBody>
      </p:sp>
      <p:sp>
        <p:nvSpPr>
          <p:cNvPr id="58" name="Line 16"/>
          <p:cNvSpPr>
            <a:spLocks noChangeShapeType="1"/>
          </p:cNvSpPr>
          <p:nvPr/>
        </p:nvSpPr>
        <p:spPr bwMode="auto">
          <a:xfrm flipH="1">
            <a:off x="5191025" y="3644389"/>
            <a:ext cx="387035" cy="1587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/>
            <a:endParaRPr lang="en-US" sz="1600" b="1">
              <a:solidFill>
                <a:prstClr val="black"/>
              </a:solidFill>
            </a:endParaRPr>
          </a:p>
        </p:txBody>
      </p:sp>
      <p:sp>
        <p:nvSpPr>
          <p:cNvPr id="59" name="Text Box 17"/>
          <p:cNvSpPr txBox="1">
            <a:spLocks noChangeArrowheads="1"/>
          </p:cNvSpPr>
          <p:nvPr/>
        </p:nvSpPr>
        <p:spPr bwMode="auto">
          <a:xfrm>
            <a:off x="5192790" y="3397297"/>
            <a:ext cx="4699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200" b="1" dirty="0">
                <a:solidFill>
                  <a:srgbClr val="FF0000"/>
                </a:solidFill>
                <a:latin typeface="Bookman Old Style" pitchFamily="18" charset="0"/>
              </a:rPr>
              <a:t>30</a:t>
            </a:r>
          </a:p>
        </p:txBody>
      </p:sp>
      <p:sp>
        <p:nvSpPr>
          <p:cNvPr id="61" name="Rounded Rectangle 60"/>
          <p:cNvSpPr>
            <a:spLocks noChangeArrowheads="1"/>
          </p:cNvSpPr>
          <p:nvPr/>
        </p:nvSpPr>
        <p:spPr bwMode="auto">
          <a:xfrm>
            <a:off x="6570231" y="335131"/>
            <a:ext cx="480713" cy="253723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  <a:defRPr/>
            </a:pPr>
            <a:endParaRPr lang="en-US" altLang="en-US" sz="1800" dirty="0" smtClean="0">
              <a:solidFill>
                <a:srgbClr val="FF0000"/>
              </a:solidFill>
              <a:latin typeface="Maiandra GD" pitchFamily="34" charset="0"/>
            </a:endParaRPr>
          </a:p>
        </p:txBody>
      </p:sp>
      <p:sp>
        <p:nvSpPr>
          <p:cNvPr id="62" name="Rectangle 61"/>
          <p:cNvSpPr>
            <a:spLocks noChangeArrowheads="1"/>
          </p:cNvSpPr>
          <p:nvPr/>
        </p:nvSpPr>
        <p:spPr bwMode="auto">
          <a:xfrm>
            <a:off x="4860357" y="4296719"/>
            <a:ext cx="3080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5116690" y="4296719"/>
            <a:ext cx="141446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59400 cm</a:t>
            </a:r>
            <a:endParaRPr lang="en-US" alt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1737921" y="3913800"/>
            <a:ext cx="2795598" cy="636232"/>
            <a:chOff x="1766681" y="6089006"/>
            <a:chExt cx="2795598" cy="636232"/>
          </a:xfrm>
        </p:grpSpPr>
        <p:sp>
          <p:nvSpPr>
            <p:cNvPr id="65" name="Rounded Rectangle 64"/>
            <p:cNvSpPr/>
            <p:nvPr/>
          </p:nvSpPr>
          <p:spPr>
            <a:xfrm>
              <a:off x="1766681" y="6089006"/>
              <a:ext cx="2753678" cy="636232"/>
            </a:xfrm>
            <a:prstGeom prst="roundRect">
              <a:avLst/>
            </a:prstGeom>
            <a:gradFill flip="none" rotWithShape="1">
              <a:gsLst>
                <a:gs pos="0">
                  <a:srgbClr val="FFFF00">
                    <a:alpha val="65000"/>
                  </a:srgbClr>
                </a:gs>
                <a:gs pos="100000">
                  <a:sysClr val="window" lastClr="FFFFFF"/>
                </a:gs>
              </a:gsLst>
              <a:lin ang="8100000" scaled="1"/>
              <a:tileRect/>
            </a:gradFill>
            <a:ln w="127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200" b="1" kern="0">
                <a:solidFill>
                  <a:srgbClr val="0000FF"/>
                </a:solidFill>
                <a:latin typeface="Bookman Old Style" pitchFamily="18" charset="0"/>
              </a:endParaRPr>
            </a:p>
          </p:txBody>
        </p:sp>
        <p:sp>
          <p:nvSpPr>
            <p:cNvPr id="66" name="TextBox 65"/>
            <p:cNvSpPr txBox="1">
              <a:spLocks noChangeArrowheads="1"/>
            </p:cNvSpPr>
            <p:nvPr/>
          </p:nvSpPr>
          <p:spPr bwMode="auto">
            <a:xfrm>
              <a:off x="1781732" y="6117982"/>
              <a:ext cx="278054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 b="1" dirty="0" smtClean="0">
                  <a:latin typeface="Bookman Old Style" pitchFamily="18" charset="0"/>
                </a:rPr>
                <a:t>Now, let us calculate the distance in </a:t>
              </a:r>
              <a:r>
                <a:rPr lang="en-US" altLang="en-US" sz="1400" b="1" dirty="0">
                  <a:solidFill>
                    <a:srgbClr val="FF0000"/>
                  </a:solidFill>
                  <a:effectLst>
                    <a:glow rad="101600">
                      <a:srgbClr val="FFFF00">
                        <a:alpha val="60000"/>
                      </a:srgbClr>
                    </a:glow>
                  </a:effectLst>
                  <a:latin typeface="Bookman Old Style" panose="02050604050505020204" pitchFamily="18" charset="0"/>
                </a:rPr>
                <a:t>210 revolutions 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2100632" y="3946361"/>
            <a:ext cx="2297974" cy="578393"/>
            <a:chOff x="2100817" y="6117529"/>
            <a:chExt cx="2089067" cy="578393"/>
          </a:xfrm>
        </p:grpSpPr>
        <p:sp>
          <p:nvSpPr>
            <p:cNvPr id="68" name="Rounded Rectangle 67"/>
            <p:cNvSpPr/>
            <p:nvPr/>
          </p:nvSpPr>
          <p:spPr>
            <a:xfrm>
              <a:off x="2213888" y="6117529"/>
              <a:ext cx="1910576" cy="578393"/>
            </a:xfrm>
            <a:prstGeom prst="roundRect">
              <a:avLst/>
            </a:prstGeom>
            <a:gradFill flip="none" rotWithShape="1">
              <a:gsLst>
                <a:gs pos="0">
                  <a:srgbClr val="FFFF00">
                    <a:alpha val="65000"/>
                  </a:srgbClr>
                </a:gs>
                <a:gs pos="100000">
                  <a:sysClr val="window" lastClr="FFFFFF"/>
                </a:gs>
              </a:gsLst>
              <a:lin ang="8100000" scaled="1"/>
              <a:tileRect/>
            </a:gradFill>
            <a:ln w="127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200" b="1" kern="0">
                <a:solidFill>
                  <a:srgbClr val="0000FF"/>
                </a:solidFill>
                <a:latin typeface="Bookman Old Style" pitchFamily="18" charset="0"/>
              </a:endParaRPr>
            </a:p>
          </p:txBody>
        </p:sp>
        <p:sp>
          <p:nvSpPr>
            <p:cNvPr id="69" name="TextBox 68"/>
            <p:cNvSpPr txBox="1">
              <a:spLocks noChangeArrowheads="1"/>
            </p:cNvSpPr>
            <p:nvPr/>
          </p:nvSpPr>
          <p:spPr bwMode="auto">
            <a:xfrm>
              <a:off x="2100817" y="6145116"/>
              <a:ext cx="208906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defTabSz="914400">
                <a:spcBef>
                  <a:spcPct val="0"/>
                </a:spcBef>
                <a:buFontTx/>
                <a:buNone/>
              </a:pPr>
              <a:r>
                <a:rPr lang="en-US" altLang="en-US" sz="1400" b="1" dirty="0" smtClean="0">
                  <a:latin typeface="Bookman Old Style" pitchFamily="18" charset="0"/>
                </a:rPr>
                <a:t>This is distance covered in 1 minute</a:t>
              </a:r>
              <a:endParaRPr lang="en-US" altLang="en-US" sz="1400" b="1" dirty="0">
                <a:latin typeface="Bookman Old Style" pitchFamily="18" charset="0"/>
              </a:endParaRPr>
            </a:p>
          </p:txBody>
        </p:sp>
      </p:grp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517670" y="4550826"/>
            <a:ext cx="36259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Symbol" pitchFamily="18" charset="2"/>
              </a:rPr>
              <a:t>\</a:t>
            </a:r>
            <a:endParaRPr lang="en-US" altLang="en-US" sz="1600" b="1">
              <a:solidFill>
                <a:prstClr val="white"/>
              </a:solidFill>
              <a:latin typeface="Symbol" pitchFamily="18" charset="2"/>
            </a:endParaRPr>
          </a:p>
        </p:txBody>
      </p:sp>
      <p:sp>
        <p:nvSpPr>
          <p:cNvPr id="71" name="Rectangle 70"/>
          <p:cNvSpPr>
            <a:spLocks noChangeArrowheads="1"/>
          </p:cNvSpPr>
          <p:nvPr/>
        </p:nvSpPr>
        <p:spPr bwMode="auto">
          <a:xfrm>
            <a:off x="1571162" y="4550310"/>
            <a:ext cx="33473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Distance covered in 1 minute</a:t>
            </a:r>
            <a:endParaRPr lang="en-US" alt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2" name="Rectangle 71"/>
          <p:cNvSpPr>
            <a:spLocks noChangeArrowheads="1"/>
          </p:cNvSpPr>
          <p:nvPr/>
        </p:nvSpPr>
        <p:spPr bwMode="auto">
          <a:xfrm>
            <a:off x="4871451" y="4550032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altLang="en-US" sz="1600" b="1" baseline="3000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3" name="Rectangle 72"/>
          <p:cNvSpPr>
            <a:spLocks noChangeArrowheads="1"/>
          </p:cNvSpPr>
          <p:nvPr/>
        </p:nvSpPr>
        <p:spPr bwMode="auto">
          <a:xfrm>
            <a:off x="5116690" y="4550310"/>
            <a:ext cx="12602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59400 cm</a:t>
            </a:r>
          </a:p>
        </p:txBody>
      </p:sp>
      <p:pic>
        <p:nvPicPr>
          <p:cNvPr id="74" name="Picture 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5479708">
            <a:off x="6576619" y="1003939"/>
            <a:ext cx="1889256" cy="1889256"/>
          </a:xfrm>
          <a:prstGeom prst="rect">
            <a:avLst/>
          </a:prstGeom>
          <a:noFill/>
        </p:spPr>
      </p:pic>
      <p:sp>
        <p:nvSpPr>
          <p:cNvPr id="75" name="Rounded Rectangle 74"/>
          <p:cNvSpPr/>
          <p:nvPr/>
        </p:nvSpPr>
        <p:spPr>
          <a:xfrm>
            <a:off x="734945" y="1887468"/>
            <a:ext cx="1836025" cy="769841"/>
          </a:xfrm>
          <a:prstGeom prst="roundRect">
            <a:avLst/>
          </a:prstGeom>
          <a:gradFill flip="none" rotWithShape="1">
            <a:gsLst>
              <a:gs pos="0">
                <a:srgbClr val="FFFF00">
                  <a:alpha val="65000"/>
                </a:srgbClr>
              </a:gs>
              <a:gs pos="100000">
                <a:sysClr val="window" lastClr="FFFFFF"/>
              </a:gs>
            </a:gsLst>
            <a:lin ang="8100000" scaled="1"/>
            <a:tileRect/>
          </a:gra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lang="en-US" sz="1200" b="1" kern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76" name="Rounded Rectangle 75"/>
          <p:cNvSpPr>
            <a:spLocks noChangeArrowheads="1"/>
          </p:cNvSpPr>
          <p:nvPr/>
        </p:nvSpPr>
        <p:spPr bwMode="auto">
          <a:xfrm>
            <a:off x="1737921" y="2335057"/>
            <a:ext cx="487089" cy="208478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00" b="1" dirty="0">
              <a:solidFill>
                <a:prstClr val="white"/>
              </a:solidFill>
            </a:endParaRPr>
          </a:p>
        </p:txBody>
      </p:sp>
      <p:sp>
        <p:nvSpPr>
          <p:cNvPr id="77" name="Rounded Rectangle 76"/>
          <p:cNvSpPr>
            <a:spLocks noChangeArrowheads="1"/>
          </p:cNvSpPr>
          <p:nvPr/>
        </p:nvSpPr>
        <p:spPr bwMode="auto">
          <a:xfrm>
            <a:off x="1568446" y="2122660"/>
            <a:ext cx="810588" cy="229326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00" b="1" dirty="0">
              <a:solidFill>
                <a:prstClr val="white"/>
              </a:solidFill>
            </a:endParaRPr>
          </a:p>
        </p:txBody>
      </p:sp>
      <p:grpSp>
        <p:nvGrpSpPr>
          <p:cNvPr id="78" name="Group 77"/>
          <p:cNvGrpSpPr>
            <a:grpSpLocks/>
          </p:cNvGrpSpPr>
          <p:nvPr/>
        </p:nvGrpSpPr>
        <p:grpSpPr bwMode="auto">
          <a:xfrm>
            <a:off x="724015" y="2076522"/>
            <a:ext cx="1655326" cy="520188"/>
            <a:chOff x="1345556" y="1642762"/>
            <a:chExt cx="1654284" cy="520917"/>
          </a:xfrm>
        </p:grpSpPr>
        <p:sp>
          <p:nvSpPr>
            <p:cNvPr id="79" name="Rectangle 88"/>
            <p:cNvSpPr>
              <a:spLocks noChangeArrowheads="1"/>
            </p:cNvSpPr>
            <p:nvPr/>
          </p:nvSpPr>
          <p:spPr bwMode="auto">
            <a:xfrm>
              <a:off x="2114078" y="1642762"/>
              <a:ext cx="885762" cy="308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400" b="1" dirty="0">
                  <a:solidFill>
                    <a:sysClr val="windowText" lastClr="000000"/>
                  </a:solidFill>
                  <a:latin typeface="Bookman Old Style" pitchFamily="18" charset="0"/>
                </a:rPr>
                <a:t>distance</a:t>
              </a:r>
            </a:p>
          </p:txBody>
        </p:sp>
        <p:cxnSp>
          <p:nvCxnSpPr>
            <p:cNvPr id="80" name="Straight Connector 89"/>
            <p:cNvCxnSpPr>
              <a:cxnSpLocks noChangeShapeType="1"/>
            </p:cNvCxnSpPr>
            <p:nvPr/>
          </p:nvCxnSpPr>
          <p:spPr bwMode="auto">
            <a:xfrm>
              <a:off x="2190681" y="1913260"/>
              <a:ext cx="798686" cy="3175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1" name="Rectangle 90"/>
            <p:cNvSpPr>
              <a:spLocks noChangeArrowheads="1"/>
            </p:cNvSpPr>
            <p:nvPr/>
          </p:nvSpPr>
          <p:spPr bwMode="auto">
            <a:xfrm>
              <a:off x="2298889" y="1855469"/>
              <a:ext cx="615489" cy="308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400" b="1" dirty="0">
                  <a:solidFill>
                    <a:sysClr val="windowText" lastClr="000000"/>
                  </a:solidFill>
                  <a:latin typeface="Bookman Old Style" pitchFamily="18" charset="0"/>
                </a:rPr>
                <a:t>time</a:t>
              </a:r>
            </a:p>
          </p:txBody>
        </p:sp>
        <p:sp>
          <p:nvSpPr>
            <p:cNvPr id="82" name="Rectangle 90"/>
            <p:cNvSpPr>
              <a:spLocks noChangeArrowheads="1"/>
            </p:cNvSpPr>
            <p:nvPr/>
          </p:nvSpPr>
          <p:spPr bwMode="auto">
            <a:xfrm>
              <a:off x="1345556" y="1759299"/>
              <a:ext cx="910258" cy="308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400" b="1" dirty="0" smtClean="0">
                  <a:solidFill>
                    <a:sysClr val="windowText" lastClr="000000"/>
                  </a:solidFill>
                  <a:latin typeface="Bookman Old Style" pitchFamily="18" charset="0"/>
                </a:rPr>
                <a:t>Speed =</a:t>
              </a:r>
              <a:endParaRPr lang="en-US" altLang="en-US" sz="1400" b="1" dirty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</p:grpSp>
      <p:sp>
        <p:nvSpPr>
          <p:cNvPr id="83" name="Rectangle 82"/>
          <p:cNvSpPr/>
          <p:nvPr/>
        </p:nvSpPr>
        <p:spPr>
          <a:xfrm>
            <a:off x="2032624" y="2175291"/>
            <a:ext cx="704039" cy="646331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>
            <a:spAutoFit/>
          </a:bodyPr>
          <a:lstStyle/>
          <a:p>
            <a:pPr marL="342900" indent="-342900" algn="ctr" defTabSz="914400">
              <a:buFont typeface="Wingdings" panose="05000000000000000000" pitchFamily="2" charset="2"/>
              <a:buChar char="ü"/>
              <a:defRPr/>
            </a:pPr>
            <a:r>
              <a:rPr lang="en-US" sz="3600" b="1" dirty="0">
                <a:solidFill>
                  <a:srgbClr val="00B050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ea typeface="Calibri" pitchFamily="34" charset="0"/>
                <a:cs typeface="Calibri" pitchFamily="34" charset="0"/>
                <a:sym typeface="Symbol"/>
              </a:rPr>
              <a:t> </a:t>
            </a:r>
            <a:endParaRPr lang="en-IN" sz="3600" b="1" baseline="30000" dirty="0">
              <a:solidFill>
                <a:srgbClr val="00B050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787001" y="1813824"/>
            <a:ext cx="699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b="1" dirty="0" smtClean="0">
                <a:solidFill>
                  <a:srgbClr val="FF000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</a:rPr>
              <a:t>?</a:t>
            </a:r>
            <a:endParaRPr lang="en-US" sz="2400" b="1" dirty="0">
              <a:solidFill>
                <a:srgbClr val="FF0000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</a:endParaRPr>
          </a:p>
        </p:txBody>
      </p:sp>
      <p:sp>
        <p:nvSpPr>
          <p:cNvPr id="85" name="Rounded Rectangle 84"/>
          <p:cNvSpPr>
            <a:spLocks noChangeArrowheads="1"/>
          </p:cNvSpPr>
          <p:nvPr/>
        </p:nvSpPr>
        <p:spPr bwMode="auto">
          <a:xfrm>
            <a:off x="1806626" y="319046"/>
            <a:ext cx="4014394" cy="253723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  <a:defRPr/>
            </a:pPr>
            <a:endParaRPr lang="en-US" altLang="en-US" sz="1800" dirty="0" smtClean="0">
              <a:solidFill>
                <a:srgbClr val="FF0000"/>
              </a:solidFill>
              <a:latin typeface="Maiandra GD" pitchFamily="34" charset="0"/>
            </a:endParaRPr>
          </a:p>
        </p:txBody>
      </p:sp>
      <p:cxnSp>
        <p:nvCxnSpPr>
          <p:cNvPr id="86" name="Straight Connector 85"/>
          <p:cNvCxnSpPr/>
          <p:nvPr/>
        </p:nvCxnSpPr>
        <p:spPr>
          <a:xfrm>
            <a:off x="6590235" y="1949768"/>
            <a:ext cx="184118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/>
          <p:cNvSpPr>
            <a:spLocks noChangeArrowheads="1"/>
          </p:cNvSpPr>
          <p:nvPr/>
        </p:nvSpPr>
        <p:spPr bwMode="auto">
          <a:xfrm>
            <a:off x="7148512" y="1915656"/>
            <a:ext cx="9005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 smtClean="0">
                <a:solidFill>
                  <a:srgbClr val="FF0000"/>
                </a:solidFill>
                <a:effectLst>
                  <a:glow rad="101600">
                    <a:srgbClr val="FFFF00">
                      <a:alpha val="60000"/>
                    </a:srgbClr>
                  </a:glow>
                </a:effectLst>
                <a:latin typeface="Bookman Old Style" pitchFamily="18" charset="0"/>
              </a:rPr>
              <a:t>90 cm</a:t>
            </a:r>
            <a:endParaRPr lang="en-US" altLang="en-US" sz="1600" b="1" dirty="0">
              <a:solidFill>
                <a:srgbClr val="FF0000"/>
              </a:solidFill>
              <a:effectLst>
                <a:glow rad="101600">
                  <a:srgbClr val="FFFF00">
                    <a:alpha val="60000"/>
                  </a:srgbClr>
                </a:glow>
              </a:effectLst>
              <a:latin typeface="Bookman Old Style" pitchFamily="18" charset="0"/>
            </a:endParaRPr>
          </a:p>
        </p:txBody>
      </p:sp>
      <p:sp>
        <p:nvSpPr>
          <p:cNvPr id="88" name="Oval 87"/>
          <p:cNvSpPr/>
          <p:nvPr/>
        </p:nvSpPr>
        <p:spPr>
          <a:xfrm>
            <a:off x="6574360" y="995446"/>
            <a:ext cx="1892808" cy="1892808"/>
          </a:xfrm>
          <a:prstGeom prst="ellipse">
            <a:avLst/>
          </a:prstGeom>
          <a:noFill/>
          <a:ln w="38100">
            <a:solidFill>
              <a:srgbClr val="C00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9" name="Rectangle 88"/>
          <p:cNvSpPr>
            <a:spLocks noChangeArrowheads="1"/>
          </p:cNvSpPr>
          <p:nvPr/>
        </p:nvSpPr>
        <p:spPr bwMode="auto">
          <a:xfrm>
            <a:off x="517670" y="2978400"/>
            <a:ext cx="36259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Symbol" pitchFamily="18" charset="2"/>
              </a:rPr>
              <a:t>\</a:t>
            </a:r>
            <a:endParaRPr lang="en-US" altLang="en-US" sz="1600" b="1" dirty="0">
              <a:solidFill>
                <a:prstClr val="white"/>
              </a:solidFill>
              <a:latin typeface="Symbol" pitchFamily="18" charset="2"/>
            </a:endParaRPr>
          </a:p>
        </p:txBody>
      </p:sp>
      <p:sp>
        <p:nvSpPr>
          <p:cNvPr id="90" name="Rectangle 89"/>
          <p:cNvSpPr>
            <a:spLocks noChangeArrowheads="1"/>
          </p:cNvSpPr>
          <p:nvPr/>
        </p:nvSpPr>
        <p:spPr bwMode="auto">
          <a:xfrm>
            <a:off x="844550" y="2978677"/>
            <a:ext cx="38250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Distance covered in </a:t>
            </a: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 revolution </a:t>
            </a:r>
            <a:endParaRPr lang="en-US" alt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4382192" y="2847356"/>
            <a:ext cx="1385240" cy="652716"/>
            <a:chOff x="4898576" y="3050306"/>
            <a:chExt cx="1385240" cy="652716"/>
          </a:xfrm>
        </p:grpSpPr>
        <p:sp>
          <p:nvSpPr>
            <p:cNvPr id="92" name="Rectangle 91"/>
            <p:cNvSpPr>
              <a:spLocks noChangeArrowheads="1"/>
            </p:cNvSpPr>
            <p:nvPr/>
          </p:nvSpPr>
          <p:spPr bwMode="auto">
            <a:xfrm>
              <a:off x="4898576" y="3199368"/>
              <a:ext cx="30809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defTabSz="914400">
                <a:spcBef>
                  <a:spcPct val="0"/>
                </a:spcBef>
                <a:buFontTx/>
                <a:buNone/>
              </a:pPr>
              <a:r>
                <a:rPr lang="en-US" altLang="en-US" sz="1600" b="1">
                  <a:solidFill>
                    <a:prstClr val="black"/>
                  </a:solidFill>
                  <a:latin typeface="Bookman Old Style" pitchFamily="18" charset="0"/>
                </a:rPr>
                <a:t>=</a:t>
              </a:r>
              <a:endParaRPr lang="en-US" altLang="en-US" sz="1600" b="1">
                <a:solidFill>
                  <a:prstClr val="black"/>
                </a:solidFill>
                <a:latin typeface="Maiandra GD" pitchFamily="34" charset="0"/>
              </a:endParaRPr>
            </a:p>
          </p:txBody>
        </p:sp>
        <p:sp>
          <p:nvSpPr>
            <p:cNvPr id="93" name="Rectangle 92"/>
            <p:cNvSpPr>
              <a:spLocks noChangeArrowheads="1"/>
            </p:cNvSpPr>
            <p:nvPr/>
          </p:nvSpPr>
          <p:spPr bwMode="auto">
            <a:xfrm>
              <a:off x="5127734" y="3050306"/>
              <a:ext cx="72968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 dirty="0">
                  <a:solidFill>
                    <a:prstClr val="black"/>
                  </a:solidFill>
                  <a:latin typeface="Bookman Old Style" pitchFamily="18" charset="0"/>
                </a:rPr>
                <a:t>1980</a:t>
              </a:r>
            </a:p>
          </p:txBody>
        </p:sp>
        <p:cxnSp>
          <p:nvCxnSpPr>
            <p:cNvPr id="94" name="Straight Connector 93"/>
            <p:cNvCxnSpPr>
              <a:cxnSpLocks noChangeShapeType="1"/>
            </p:cNvCxnSpPr>
            <p:nvPr/>
          </p:nvCxnSpPr>
          <p:spPr bwMode="auto">
            <a:xfrm>
              <a:off x="5253749" y="3369231"/>
              <a:ext cx="514350" cy="3175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5" name="Rectangle 94"/>
            <p:cNvSpPr>
              <a:spLocks noChangeArrowheads="1"/>
            </p:cNvSpPr>
            <p:nvPr/>
          </p:nvSpPr>
          <p:spPr bwMode="auto">
            <a:xfrm>
              <a:off x="5331536" y="3364468"/>
              <a:ext cx="32092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>
                  <a:solidFill>
                    <a:prstClr val="black"/>
                  </a:solidFill>
                  <a:latin typeface="Bookman Old Style" pitchFamily="18" charset="0"/>
                </a:rPr>
                <a:t>7</a:t>
              </a:r>
            </a:p>
          </p:txBody>
        </p:sp>
        <p:sp>
          <p:nvSpPr>
            <p:cNvPr id="96" name="Rectangle 95"/>
            <p:cNvSpPr>
              <a:spLocks noChangeArrowheads="1"/>
            </p:cNvSpPr>
            <p:nvPr/>
          </p:nvSpPr>
          <p:spPr bwMode="auto">
            <a:xfrm>
              <a:off x="5775343" y="3143250"/>
              <a:ext cx="50847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 dirty="0">
                  <a:solidFill>
                    <a:prstClr val="black"/>
                  </a:solidFill>
                  <a:latin typeface="Bookman Old Style" pitchFamily="18" charset="0"/>
                </a:rPr>
                <a:t>cm</a:t>
              </a:r>
            </a:p>
          </p:txBody>
        </p:sp>
      </p:grpSp>
      <p:sp>
        <p:nvSpPr>
          <p:cNvPr id="98" name="Rounded Rectangle 97"/>
          <p:cNvSpPr>
            <a:spLocks noChangeArrowheads="1"/>
          </p:cNvSpPr>
          <p:nvPr/>
        </p:nvSpPr>
        <p:spPr bwMode="auto">
          <a:xfrm>
            <a:off x="1155662" y="628988"/>
            <a:ext cx="2533022" cy="210406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  <a:defRPr/>
            </a:pPr>
            <a:endParaRPr lang="en-US" altLang="en-US" sz="1800" dirty="0" smtClean="0">
              <a:solidFill>
                <a:srgbClr val="FF0000"/>
              </a:solidFill>
              <a:latin typeface="Maiandra GD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097905" y="299825"/>
            <a:ext cx="631049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latin typeface="Bookman Old Style" pitchFamily="18" charset="0"/>
              </a:rPr>
              <a:t>If the wheel of the bus with 90cm diameter makes 210 </a:t>
            </a:r>
            <a:r>
              <a:rPr lang="en-US" altLang="en-US" sz="1600" b="1" dirty="0" smtClean="0">
                <a:latin typeface="Bookman Old Style" pitchFamily="18" charset="0"/>
              </a:rPr>
              <a:t>revolutions per </a:t>
            </a:r>
            <a:r>
              <a:rPr lang="en-US" altLang="en-US" sz="1600" b="1" dirty="0">
                <a:latin typeface="Bookman Old Style" pitchFamily="18" charset="0"/>
              </a:rPr>
              <a:t>minute, find the speed of bus in </a:t>
            </a:r>
            <a:r>
              <a:rPr lang="en-US" altLang="en-US" sz="1600" b="1" dirty="0" smtClean="0">
                <a:latin typeface="Bookman Old Style" pitchFamily="18" charset="0"/>
              </a:rPr>
              <a:t>km/hr</a:t>
            </a:r>
            <a:r>
              <a:rPr lang="en-US" altLang="en-US" sz="1600" b="1" dirty="0">
                <a:latin typeface="Bookman Old Style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591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3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500"/>
                            </p:stCondLst>
                            <p:childTnLst>
                              <p:par>
                                <p:cTn id="18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500"/>
                            </p:stCondLst>
                            <p:childTnLst>
                              <p:par>
                                <p:cTn id="2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500"/>
                            </p:stCondLst>
                            <p:childTnLst>
                              <p:par>
                                <p:cTn id="2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500"/>
                            </p:stCondLst>
                            <p:childTnLst>
                              <p:par>
                                <p:cTn id="28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500"/>
                            </p:stCondLst>
                            <p:childTnLst>
                              <p:par>
                                <p:cTn id="2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0" fill="hold">
                            <p:stCondLst>
                              <p:cond delay="500"/>
                            </p:stCondLst>
                            <p:childTnLst>
                              <p:par>
                                <p:cTn id="3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500"/>
                            </p:stCondLst>
                            <p:childTnLst>
                              <p:par>
                                <p:cTn id="3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hold">
                      <p:stCondLst>
                        <p:cond delay="indefinite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>
                      <p:stCondLst>
                        <p:cond delay="indefinite"/>
                      </p:stCondLst>
                      <p:childTnLst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8" grpId="0"/>
      <p:bldP spid="39" grpId="0"/>
      <p:bldP spid="40" grpId="0"/>
      <p:bldP spid="41" grpId="0"/>
      <p:bldP spid="42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3" grpId="0"/>
      <p:bldP spid="54" grpId="0"/>
      <p:bldP spid="55" grpId="0"/>
      <p:bldP spid="56" grpId="0" animBg="1"/>
      <p:bldP spid="57" grpId="0"/>
      <p:bldP spid="58" grpId="0" animBg="1"/>
      <p:bldP spid="59" grpId="0"/>
      <p:bldP spid="62" grpId="0"/>
      <p:bldP spid="63" grpId="0"/>
      <p:bldP spid="70" grpId="0"/>
      <p:bldP spid="71" grpId="0"/>
      <p:bldP spid="72" grpId="0"/>
      <p:bldP spid="73" grpId="0"/>
      <p:bldP spid="84" grpId="0"/>
      <p:bldP spid="84" grpId="1"/>
      <p:bldP spid="87" grpId="0"/>
      <p:bldP spid="88" grpId="0" animBg="1"/>
      <p:bldP spid="88" grpId="1" animBg="1"/>
      <p:bldP spid="89" grpId="0"/>
      <p:bldP spid="90" grpId="0"/>
      <p:bldP spid="9" grpId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08464" y="253741"/>
            <a:ext cx="6443127" cy="695285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sz="1800" kern="0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44183" y="307956"/>
            <a:ext cx="687003" cy="624548"/>
            <a:chOff x="508513" y="-702286"/>
            <a:chExt cx="687003" cy="624548"/>
          </a:xfrm>
        </p:grpSpPr>
        <p:sp>
          <p:nvSpPr>
            <p:cNvPr id="4" name="Plaque 3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800" kern="0" dirty="0">
                <a:solidFill>
                  <a:prstClr val="white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sz="1800" b="1" kern="0" dirty="0" smtClean="0">
                  <a:solidFill>
                    <a:prstClr val="white"/>
                  </a:solidFill>
                  <a:latin typeface="Bookman Old Style" pitchFamily="18" charset="0"/>
                </a:rPr>
                <a:t>Q.</a:t>
              </a:r>
              <a:endParaRPr lang="en-US" sz="1800" b="1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99717" y="991737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7" name="Rounded Rectangle 66"/>
          <p:cNvSpPr>
            <a:spLocks noChangeArrowheads="1"/>
          </p:cNvSpPr>
          <p:nvPr/>
        </p:nvSpPr>
        <p:spPr bwMode="auto">
          <a:xfrm>
            <a:off x="6327230" y="591962"/>
            <a:ext cx="365993" cy="276655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  <a:defRPr/>
            </a:pPr>
            <a:endParaRPr lang="en-US" altLang="en-US" sz="1800" b="1" dirty="0" smtClean="0">
              <a:solidFill>
                <a:srgbClr val="FF0000"/>
              </a:solidFill>
              <a:latin typeface="Maiandra GD" pitchFamily="34" charset="0"/>
            </a:endParaRPr>
          </a:p>
        </p:txBody>
      </p:sp>
      <p:sp>
        <p:nvSpPr>
          <p:cNvPr id="68" name="Rounded Rectangle 67"/>
          <p:cNvSpPr>
            <a:spLocks noChangeArrowheads="1"/>
          </p:cNvSpPr>
          <p:nvPr/>
        </p:nvSpPr>
        <p:spPr bwMode="auto">
          <a:xfrm>
            <a:off x="6779374" y="603095"/>
            <a:ext cx="310335" cy="249286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  <a:defRPr/>
            </a:pPr>
            <a:endParaRPr lang="en-US" altLang="en-US" sz="1800" b="1" dirty="0" smtClean="0">
              <a:solidFill>
                <a:srgbClr val="FF0000"/>
              </a:solidFill>
              <a:latin typeface="Maiandra GD" pitchFamily="34" charset="0"/>
            </a:endParaRPr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1023366" y="1009226"/>
            <a:ext cx="36259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Symbol" pitchFamily="18" charset="2"/>
              </a:rPr>
              <a:t>\</a:t>
            </a:r>
            <a:endParaRPr lang="en-US" altLang="en-US" sz="1600" b="1">
              <a:solidFill>
                <a:prstClr val="white"/>
              </a:solidFill>
              <a:latin typeface="Symbol" pitchFamily="18" charset="2"/>
            </a:endParaRP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1350246" y="1009226"/>
            <a:ext cx="33473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Distance covered in 1 minute</a:t>
            </a:r>
            <a:endParaRPr lang="en-US" altLang="en-US" sz="1600" b="1" baseline="3000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1" name="Rectangle 70"/>
          <p:cNvSpPr>
            <a:spLocks noChangeArrowheads="1"/>
          </p:cNvSpPr>
          <p:nvPr/>
        </p:nvSpPr>
        <p:spPr bwMode="auto">
          <a:xfrm>
            <a:off x="4578591" y="1009226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altLang="en-US" sz="1600" b="1" baseline="3000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2" name="Rectangle 71"/>
          <p:cNvSpPr>
            <a:spLocks noChangeArrowheads="1"/>
          </p:cNvSpPr>
          <p:nvPr/>
        </p:nvSpPr>
        <p:spPr bwMode="auto">
          <a:xfrm>
            <a:off x="4807989" y="1009226"/>
            <a:ext cx="12602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59400 cm</a:t>
            </a:r>
          </a:p>
        </p:txBody>
      </p:sp>
      <p:sp>
        <p:nvSpPr>
          <p:cNvPr id="73" name="Rectangle 72"/>
          <p:cNvSpPr>
            <a:spLocks noChangeArrowheads="1"/>
          </p:cNvSpPr>
          <p:nvPr/>
        </p:nvSpPr>
        <p:spPr bwMode="auto">
          <a:xfrm>
            <a:off x="1023366" y="1359992"/>
            <a:ext cx="36259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Symbol" pitchFamily="18" charset="2"/>
              </a:rPr>
              <a:t>\</a:t>
            </a:r>
            <a:endParaRPr lang="en-US" altLang="en-US" sz="1600" b="1">
              <a:solidFill>
                <a:prstClr val="white"/>
              </a:solidFill>
              <a:latin typeface="Symbol" pitchFamily="18" charset="2"/>
            </a:endParaRPr>
          </a:p>
        </p:txBody>
      </p:sp>
      <p:sp>
        <p:nvSpPr>
          <p:cNvPr id="74" name="Rectangle 73"/>
          <p:cNvSpPr>
            <a:spLocks noChangeArrowheads="1"/>
          </p:cNvSpPr>
          <p:nvPr/>
        </p:nvSpPr>
        <p:spPr bwMode="auto">
          <a:xfrm>
            <a:off x="1596822" y="1360269"/>
            <a:ext cx="307648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Distance covered in 1 </a:t>
            </a: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hour</a:t>
            </a:r>
            <a:endParaRPr lang="en-US" alt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5" name="Rectangle 74"/>
          <p:cNvSpPr>
            <a:spLocks noChangeArrowheads="1"/>
          </p:cNvSpPr>
          <p:nvPr/>
        </p:nvSpPr>
        <p:spPr bwMode="auto">
          <a:xfrm>
            <a:off x="4578591" y="1359992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altLang="en-US" sz="1600" b="1" baseline="3000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4807989" y="1360269"/>
            <a:ext cx="86594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59400</a:t>
            </a:r>
          </a:p>
        </p:txBody>
      </p:sp>
      <p:sp>
        <p:nvSpPr>
          <p:cNvPr id="77" name="Rectangle 76"/>
          <p:cNvSpPr>
            <a:spLocks noChangeArrowheads="1"/>
          </p:cNvSpPr>
          <p:nvPr/>
        </p:nvSpPr>
        <p:spPr bwMode="auto">
          <a:xfrm>
            <a:off x="5579197" y="1360785"/>
            <a:ext cx="3080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×</a:t>
            </a:r>
            <a:endParaRPr lang="en-US" altLang="en-US" sz="1600" b="1">
              <a:solidFill>
                <a:prstClr val="black"/>
              </a:solidFill>
              <a:latin typeface="Maiandra GD" pitchFamily="34" charset="0"/>
            </a:endParaRPr>
          </a:p>
        </p:txBody>
      </p:sp>
      <p:sp>
        <p:nvSpPr>
          <p:cNvPr id="78" name="Rectangle 77"/>
          <p:cNvSpPr>
            <a:spLocks noChangeArrowheads="1"/>
          </p:cNvSpPr>
          <p:nvPr/>
        </p:nvSpPr>
        <p:spPr bwMode="auto">
          <a:xfrm>
            <a:off x="5811094" y="1360269"/>
            <a:ext cx="4571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60</a:t>
            </a:r>
          </a:p>
        </p:txBody>
      </p:sp>
      <p:sp>
        <p:nvSpPr>
          <p:cNvPr id="79" name="Rectangle 78"/>
          <p:cNvSpPr>
            <a:spLocks noChangeArrowheads="1"/>
          </p:cNvSpPr>
          <p:nvPr/>
        </p:nvSpPr>
        <p:spPr bwMode="auto">
          <a:xfrm>
            <a:off x="4578591" y="1703053"/>
            <a:ext cx="3080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80" name="Rectangle 79"/>
          <p:cNvSpPr>
            <a:spLocks noChangeArrowheads="1"/>
          </p:cNvSpPr>
          <p:nvPr/>
        </p:nvSpPr>
        <p:spPr bwMode="auto">
          <a:xfrm>
            <a:off x="4807989" y="1703053"/>
            <a:ext cx="17145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3564000 cm</a:t>
            </a:r>
            <a:endParaRPr lang="en-US" alt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1617505" y="2299232"/>
            <a:ext cx="1968465" cy="877154"/>
            <a:chOff x="4090851" y="3594604"/>
            <a:chExt cx="1789513" cy="877154"/>
          </a:xfrm>
        </p:grpSpPr>
        <p:sp>
          <p:nvSpPr>
            <p:cNvPr id="82" name="Rounded Rectangle 81"/>
            <p:cNvSpPr/>
            <p:nvPr/>
          </p:nvSpPr>
          <p:spPr>
            <a:xfrm>
              <a:off x="4090851" y="3620102"/>
              <a:ext cx="1789513" cy="851656"/>
            </a:xfrm>
            <a:prstGeom prst="roundRect">
              <a:avLst/>
            </a:prstGeom>
            <a:gradFill flip="none" rotWithShape="1">
              <a:gsLst>
                <a:gs pos="0">
                  <a:srgbClr val="FFFF00">
                    <a:alpha val="65000"/>
                  </a:srgbClr>
                </a:gs>
                <a:gs pos="100000">
                  <a:sysClr val="window" lastClr="FFFFFF"/>
                </a:gs>
              </a:gsLst>
              <a:lin ang="8100000" scaled="1"/>
              <a:tileRect/>
            </a:gradFill>
            <a:ln w="127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/>
              <a:endParaRPr lang="en-US" b="1" kern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sp>
          <p:nvSpPr>
            <p:cNvPr id="83" name="TextBox 82"/>
            <p:cNvSpPr txBox="1">
              <a:spLocks noChangeArrowheads="1"/>
            </p:cNvSpPr>
            <p:nvPr/>
          </p:nvSpPr>
          <p:spPr bwMode="auto">
            <a:xfrm>
              <a:off x="4304904" y="3594604"/>
              <a:ext cx="151657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rPr>
                <a:t>1 m = 100 cm</a:t>
              </a:r>
              <a:endPara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sp>
        <p:nvSpPr>
          <p:cNvPr id="84" name="Rectangle 83"/>
          <p:cNvSpPr>
            <a:spLocks noChangeArrowheads="1"/>
          </p:cNvSpPr>
          <p:nvPr/>
        </p:nvSpPr>
        <p:spPr bwMode="auto">
          <a:xfrm>
            <a:off x="1673253" y="2774944"/>
            <a:ext cx="3288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400" b="1" dirty="0" smtClean="0">
                <a:solidFill>
                  <a:sysClr val="windowText" lastClr="000000"/>
                </a:solidFill>
                <a:latin typeface="Symbol" panose="05050102010706020507" pitchFamily="18" charset="2"/>
              </a:rPr>
              <a:t>\</a:t>
            </a:r>
            <a:endParaRPr lang="en-US" altLang="en-US" sz="1400" b="1" baseline="30000" dirty="0">
              <a:solidFill>
                <a:sysClr val="windowText" lastClr="000000"/>
              </a:solidFill>
              <a:latin typeface="Symbol" panose="05050102010706020507" pitchFamily="18" charset="2"/>
            </a:endParaRPr>
          </a:p>
        </p:txBody>
      </p:sp>
      <p:sp>
        <p:nvSpPr>
          <p:cNvPr id="85" name="Rectangle 84"/>
          <p:cNvSpPr>
            <a:spLocks noChangeArrowheads="1"/>
          </p:cNvSpPr>
          <p:nvPr/>
        </p:nvSpPr>
        <p:spPr bwMode="auto">
          <a:xfrm>
            <a:off x="1869275" y="2785541"/>
            <a:ext cx="10279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400" b="1" dirty="0" smtClean="0">
                <a:solidFill>
                  <a:sysClr val="windowText" lastClr="000000"/>
                </a:solidFill>
                <a:latin typeface="Bookman Old Style" pitchFamily="18" charset="0"/>
              </a:rPr>
              <a:t>1 cm = </a:t>
            </a:r>
            <a:endParaRPr lang="en-US" altLang="en-US" sz="1400" b="1" baseline="3000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86" name="Rectangle 85"/>
          <p:cNvSpPr>
            <a:spLocks noChangeArrowheads="1"/>
          </p:cNvSpPr>
          <p:nvPr/>
        </p:nvSpPr>
        <p:spPr bwMode="auto">
          <a:xfrm>
            <a:off x="2679903" y="2664858"/>
            <a:ext cx="3847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400" b="1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US" altLang="en-US" sz="1400" b="1" baseline="3000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cxnSp>
        <p:nvCxnSpPr>
          <p:cNvPr id="87" name="Straight Connector 86"/>
          <p:cNvCxnSpPr>
            <a:cxnSpLocks noChangeShapeType="1"/>
          </p:cNvCxnSpPr>
          <p:nvPr/>
        </p:nvCxnSpPr>
        <p:spPr bwMode="auto">
          <a:xfrm>
            <a:off x="2647607" y="2936488"/>
            <a:ext cx="387655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8" name="Rectangle 87"/>
          <p:cNvSpPr>
            <a:spLocks noChangeArrowheads="1"/>
          </p:cNvSpPr>
          <p:nvPr/>
        </p:nvSpPr>
        <p:spPr bwMode="auto">
          <a:xfrm>
            <a:off x="2570674" y="2872252"/>
            <a:ext cx="64426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400" b="1" dirty="0" smtClean="0">
                <a:solidFill>
                  <a:sysClr val="windowText" lastClr="000000"/>
                </a:solidFill>
                <a:latin typeface="Bookman Old Style" pitchFamily="18" charset="0"/>
              </a:rPr>
              <a:t>100</a:t>
            </a:r>
            <a:endParaRPr lang="en-US" altLang="en-US" sz="1400" b="1" baseline="3000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89" name="Rectangle 88"/>
          <p:cNvSpPr>
            <a:spLocks noChangeArrowheads="1"/>
          </p:cNvSpPr>
          <p:nvPr/>
        </p:nvSpPr>
        <p:spPr bwMode="auto">
          <a:xfrm>
            <a:off x="3052951" y="2780749"/>
            <a:ext cx="457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400" b="1" dirty="0" smtClean="0">
                <a:solidFill>
                  <a:sysClr val="windowText" lastClr="000000"/>
                </a:solidFill>
                <a:latin typeface="Bookman Old Style" pitchFamily="18" charset="0"/>
              </a:rPr>
              <a:t>m</a:t>
            </a:r>
            <a:endParaRPr lang="en-US" altLang="en-US" sz="1400" b="1" baseline="3000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90" name="Curved Up Arrow 89"/>
          <p:cNvSpPr/>
          <p:nvPr/>
        </p:nvSpPr>
        <p:spPr>
          <a:xfrm flipH="1">
            <a:off x="2331872" y="2571083"/>
            <a:ext cx="457196" cy="166689"/>
          </a:xfrm>
          <a:prstGeom prst="curvedUpArrow">
            <a:avLst>
              <a:gd name="adj1" fmla="val 19374"/>
              <a:gd name="adj2" fmla="val 50000"/>
              <a:gd name="adj3" fmla="val 25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Rectangle 90"/>
          <p:cNvSpPr>
            <a:spLocks noChangeArrowheads="1"/>
          </p:cNvSpPr>
          <p:nvPr/>
        </p:nvSpPr>
        <p:spPr bwMode="auto">
          <a:xfrm>
            <a:off x="4578591" y="2229559"/>
            <a:ext cx="3080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92" name="Rectangle 91"/>
          <p:cNvSpPr>
            <a:spLocks noChangeArrowheads="1"/>
          </p:cNvSpPr>
          <p:nvPr/>
        </p:nvSpPr>
        <p:spPr bwMode="auto">
          <a:xfrm>
            <a:off x="4843035" y="2091288"/>
            <a:ext cx="129064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3564000</a:t>
            </a:r>
            <a:endParaRPr lang="en-US" alt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93" name="Straight Connector 92"/>
          <p:cNvCxnSpPr>
            <a:cxnSpLocks noChangeShapeType="1"/>
          </p:cNvCxnSpPr>
          <p:nvPr/>
        </p:nvCxnSpPr>
        <p:spPr bwMode="auto">
          <a:xfrm>
            <a:off x="4926380" y="2416728"/>
            <a:ext cx="914400" cy="0"/>
          </a:xfrm>
          <a:prstGeom prst="line">
            <a:avLst/>
          </a:prstGeom>
          <a:noFill/>
          <a:ln w="19050" algn="ctr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4" name="Rectangle 93"/>
          <p:cNvSpPr>
            <a:spLocks noChangeArrowheads="1"/>
          </p:cNvSpPr>
          <p:nvPr/>
        </p:nvSpPr>
        <p:spPr bwMode="auto">
          <a:xfrm>
            <a:off x="5130799" y="2355371"/>
            <a:ext cx="67127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100</a:t>
            </a:r>
            <a:endParaRPr lang="en-US" alt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5" name="Rectangle 94"/>
          <p:cNvSpPr>
            <a:spLocks noChangeArrowheads="1"/>
          </p:cNvSpPr>
          <p:nvPr/>
        </p:nvSpPr>
        <p:spPr bwMode="auto">
          <a:xfrm>
            <a:off x="5853492" y="2218764"/>
            <a:ext cx="37559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endParaRPr lang="en-US" alt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6" name="Line 14"/>
          <p:cNvSpPr>
            <a:spLocks noChangeShapeType="1"/>
          </p:cNvSpPr>
          <p:nvPr/>
        </p:nvSpPr>
        <p:spPr bwMode="auto">
          <a:xfrm flipH="1">
            <a:off x="5331130" y="2476575"/>
            <a:ext cx="303696" cy="1143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7" name="Line 14"/>
          <p:cNvSpPr>
            <a:spLocks noChangeShapeType="1"/>
          </p:cNvSpPr>
          <p:nvPr/>
        </p:nvSpPr>
        <p:spPr bwMode="auto">
          <a:xfrm flipH="1">
            <a:off x="5571605" y="2192908"/>
            <a:ext cx="303696" cy="1143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8" name="Rectangle 97"/>
          <p:cNvSpPr>
            <a:spLocks noChangeArrowheads="1"/>
          </p:cNvSpPr>
          <p:nvPr/>
        </p:nvSpPr>
        <p:spPr bwMode="auto">
          <a:xfrm>
            <a:off x="4578591" y="2754378"/>
            <a:ext cx="3080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99" name="Rectangle 98"/>
          <p:cNvSpPr>
            <a:spLocks noChangeArrowheads="1"/>
          </p:cNvSpPr>
          <p:nvPr/>
        </p:nvSpPr>
        <p:spPr bwMode="auto">
          <a:xfrm>
            <a:off x="4807989" y="2752592"/>
            <a:ext cx="98378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35640</a:t>
            </a:r>
            <a:endParaRPr lang="en-US" alt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0" name="Rectangle 99"/>
          <p:cNvSpPr>
            <a:spLocks noChangeArrowheads="1"/>
          </p:cNvSpPr>
          <p:nvPr/>
        </p:nvSpPr>
        <p:spPr bwMode="auto">
          <a:xfrm>
            <a:off x="5542914" y="2752592"/>
            <a:ext cx="37559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endParaRPr lang="en-US" alt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101" name="Group 100"/>
          <p:cNvGrpSpPr/>
          <p:nvPr/>
        </p:nvGrpSpPr>
        <p:grpSpPr>
          <a:xfrm>
            <a:off x="1612351" y="2299232"/>
            <a:ext cx="2019628" cy="936822"/>
            <a:chOff x="4263737" y="3587793"/>
            <a:chExt cx="1836025" cy="936822"/>
          </a:xfrm>
        </p:grpSpPr>
        <p:sp>
          <p:nvSpPr>
            <p:cNvPr id="102" name="Rounded Rectangle 101"/>
            <p:cNvSpPr/>
            <p:nvPr/>
          </p:nvSpPr>
          <p:spPr>
            <a:xfrm>
              <a:off x="4263737" y="3587793"/>
              <a:ext cx="1836025" cy="936822"/>
            </a:xfrm>
            <a:prstGeom prst="roundRect">
              <a:avLst/>
            </a:prstGeom>
            <a:gradFill flip="none" rotWithShape="1">
              <a:gsLst>
                <a:gs pos="0">
                  <a:srgbClr val="FFFF00">
                    <a:alpha val="65000"/>
                  </a:srgbClr>
                </a:gs>
                <a:gs pos="100000">
                  <a:sysClr val="window" lastClr="FFFFFF"/>
                </a:gs>
              </a:gsLst>
              <a:lin ang="8100000" scaled="1"/>
              <a:tileRect/>
            </a:gradFill>
            <a:ln w="127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/>
              <a:endParaRPr lang="en-US" b="1" kern="0">
                <a:solidFill>
                  <a:sysClr val="windowText" lastClr="000000"/>
                </a:solidFill>
                <a:latin typeface="Bookman Old Style" pitchFamily="18" charset="0"/>
              </a:endParaRPr>
            </a:p>
          </p:txBody>
        </p:sp>
        <p:sp>
          <p:nvSpPr>
            <p:cNvPr id="103" name="TextBox 102"/>
            <p:cNvSpPr txBox="1">
              <a:spLocks noChangeArrowheads="1"/>
            </p:cNvSpPr>
            <p:nvPr/>
          </p:nvSpPr>
          <p:spPr bwMode="auto">
            <a:xfrm>
              <a:off x="4357834" y="3594604"/>
              <a:ext cx="151306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rPr>
                <a:t>1 km = 1000 m</a:t>
              </a:r>
              <a:endParaRPr kumimoji="0" lang="en-US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sp>
        <p:nvSpPr>
          <p:cNvPr id="104" name="Rectangle 103"/>
          <p:cNvSpPr>
            <a:spLocks noChangeArrowheads="1"/>
          </p:cNvSpPr>
          <p:nvPr/>
        </p:nvSpPr>
        <p:spPr bwMode="auto">
          <a:xfrm>
            <a:off x="1642308" y="2792029"/>
            <a:ext cx="3288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400" b="1" dirty="0" smtClean="0">
                <a:solidFill>
                  <a:sysClr val="windowText" lastClr="000000"/>
                </a:solidFill>
                <a:latin typeface="Symbol" panose="05050102010706020507" pitchFamily="18" charset="2"/>
              </a:rPr>
              <a:t>\</a:t>
            </a:r>
            <a:endParaRPr lang="en-US" altLang="en-US" sz="1400" b="1" baseline="30000" dirty="0">
              <a:solidFill>
                <a:sysClr val="windowText" lastClr="000000"/>
              </a:solidFill>
              <a:latin typeface="Symbol" panose="05050102010706020507" pitchFamily="18" charset="2"/>
            </a:endParaRPr>
          </a:p>
        </p:txBody>
      </p:sp>
      <p:sp>
        <p:nvSpPr>
          <p:cNvPr id="105" name="Rectangle 104"/>
          <p:cNvSpPr>
            <a:spLocks noChangeArrowheads="1"/>
          </p:cNvSpPr>
          <p:nvPr/>
        </p:nvSpPr>
        <p:spPr bwMode="auto">
          <a:xfrm>
            <a:off x="1858878" y="2792029"/>
            <a:ext cx="89660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400" b="1" dirty="0" smtClean="0">
                <a:solidFill>
                  <a:sysClr val="windowText" lastClr="000000"/>
                </a:solidFill>
                <a:latin typeface="Bookman Old Style" pitchFamily="18" charset="0"/>
              </a:rPr>
              <a:t>1 m = </a:t>
            </a:r>
            <a:endParaRPr lang="en-US" altLang="en-US" sz="1400" b="1" baseline="3000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06" name="Rectangle 105"/>
          <p:cNvSpPr>
            <a:spLocks noChangeArrowheads="1"/>
          </p:cNvSpPr>
          <p:nvPr/>
        </p:nvSpPr>
        <p:spPr bwMode="auto">
          <a:xfrm>
            <a:off x="2634546" y="2702491"/>
            <a:ext cx="3847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400" b="1" dirty="0" smtClean="0">
                <a:solidFill>
                  <a:sysClr val="windowText" lastClr="000000"/>
                </a:solidFill>
                <a:latin typeface="Bookman Old Style" pitchFamily="18" charset="0"/>
              </a:rPr>
              <a:t>1</a:t>
            </a:r>
            <a:endParaRPr lang="en-US" altLang="en-US" sz="1400" b="1" baseline="3000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cxnSp>
        <p:nvCxnSpPr>
          <p:cNvPr id="107" name="Straight Connector 106"/>
          <p:cNvCxnSpPr>
            <a:cxnSpLocks noChangeShapeType="1"/>
          </p:cNvCxnSpPr>
          <p:nvPr/>
        </p:nvCxnSpPr>
        <p:spPr bwMode="auto">
          <a:xfrm>
            <a:off x="2541396" y="2974121"/>
            <a:ext cx="528992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8" name="Rectangle 107"/>
          <p:cNvSpPr>
            <a:spLocks noChangeArrowheads="1"/>
          </p:cNvSpPr>
          <p:nvPr/>
        </p:nvSpPr>
        <p:spPr bwMode="auto">
          <a:xfrm>
            <a:off x="2460272" y="2909885"/>
            <a:ext cx="79622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400" b="1" dirty="0" smtClean="0">
                <a:solidFill>
                  <a:sysClr val="windowText" lastClr="000000"/>
                </a:solidFill>
                <a:latin typeface="Bookman Old Style" pitchFamily="18" charset="0"/>
              </a:rPr>
              <a:t>1000</a:t>
            </a:r>
            <a:endParaRPr lang="en-US" altLang="en-US" sz="1400" b="1" baseline="3000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09" name="Rectangle 108"/>
          <p:cNvSpPr>
            <a:spLocks noChangeArrowheads="1"/>
          </p:cNvSpPr>
          <p:nvPr/>
        </p:nvSpPr>
        <p:spPr bwMode="auto">
          <a:xfrm>
            <a:off x="3103096" y="2792029"/>
            <a:ext cx="485892" cy="279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400" b="1" dirty="0" smtClean="0">
                <a:solidFill>
                  <a:sysClr val="windowText" lastClr="000000"/>
                </a:solidFill>
                <a:latin typeface="Bookman Old Style" pitchFamily="18" charset="0"/>
              </a:rPr>
              <a:t>km</a:t>
            </a:r>
            <a:endParaRPr lang="en-US" altLang="en-US" sz="1400" b="1" baseline="3000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110" name="Curved Up Arrow 109"/>
          <p:cNvSpPr/>
          <p:nvPr/>
        </p:nvSpPr>
        <p:spPr>
          <a:xfrm flipH="1">
            <a:off x="2136543" y="2598442"/>
            <a:ext cx="457196" cy="166689"/>
          </a:xfrm>
          <a:prstGeom prst="curvedUpArrow">
            <a:avLst>
              <a:gd name="adj1" fmla="val 19374"/>
              <a:gd name="adj2" fmla="val 50000"/>
              <a:gd name="adj3" fmla="val 25000"/>
            </a:avLst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Rectangle 110"/>
          <p:cNvSpPr>
            <a:spLocks noChangeArrowheads="1"/>
          </p:cNvSpPr>
          <p:nvPr/>
        </p:nvSpPr>
        <p:spPr bwMode="auto">
          <a:xfrm>
            <a:off x="4578591" y="3230482"/>
            <a:ext cx="3080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12" name="Rectangle 111"/>
          <p:cNvSpPr>
            <a:spLocks noChangeArrowheads="1"/>
          </p:cNvSpPr>
          <p:nvPr/>
        </p:nvSpPr>
        <p:spPr bwMode="auto">
          <a:xfrm>
            <a:off x="4886931" y="3092211"/>
            <a:ext cx="93877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35640</a:t>
            </a:r>
            <a:endParaRPr lang="en-US" alt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113" name="Straight Connector 112"/>
          <p:cNvCxnSpPr>
            <a:cxnSpLocks noChangeShapeType="1"/>
          </p:cNvCxnSpPr>
          <p:nvPr/>
        </p:nvCxnSpPr>
        <p:spPr bwMode="auto">
          <a:xfrm>
            <a:off x="4944836" y="3417651"/>
            <a:ext cx="822960" cy="0"/>
          </a:xfrm>
          <a:prstGeom prst="line">
            <a:avLst/>
          </a:prstGeom>
          <a:noFill/>
          <a:ln w="19050" algn="ctr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4" name="Rectangle 113"/>
          <p:cNvSpPr>
            <a:spLocks noChangeArrowheads="1"/>
          </p:cNvSpPr>
          <p:nvPr/>
        </p:nvSpPr>
        <p:spPr bwMode="auto">
          <a:xfrm>
            <a:off x="4933652" y="3356294"/>
            <a:ext cx="84532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1000</a:t>
            </a:r>
            <a:endParaRPr lang="en-US" alt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5" name="Rectangle 114"/>
          <p:cNvSpPr>
            <a:spLocks noChangeArrowheads="1"/>
          </p:cNvSpPr>
          <p:nvPr/>
        </p:nvSpPr>
        <p:spPr bwMode="auto">
          <a:xfrm>
            <a:off x="5773491" y="3219687"/>
            <a:ext cx="59457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km</a:t>
            </a:r>
            <a:endParaRPr lang="en-US" alt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6" name="Line 14"/>
          <p:cNvSpPr>
            <a:spLocks noChangeShapeType="1"/>
          </p:cNvSpPr>
          <p:nvPr/>
        </p:nvSpPr>
        <p:spPr bwMode="auto">
          <a:xfrm flipH="1">
            <a:off x="5422350" y="3463262"/>
            <a:ext cx="151848" cy="1143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7" name="Line 14"/>
          <p:cNvSpPr>
            <a:spLocks noChangeShapeType="1"/>
          </p:cNvSpPr>
          <p:nvPr/>
        </p:nvSpPr>
        <p:spPr bwMode="auto">
          <a:xfrm flipH="1">
            <a:off x="5476331" y="3192812"/>
            <a:ext cx="167033" cy="12573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8" name="Rectangle 117"/>
          <p:cNvSpPr>
            <a:spLocks noChangeArrowheads="1"/>
          </p:cNvSpPr>
          <p:nvPr/>
        </p:nvSpPr>
        <p:spPr bwMode="auto">
          <a:xfrm>
            <a:off x="4578591" y="3798635"/>
            <a:ext cx="3080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19" name="Rectangle 118"/>
          <p:cNvSpPr>
            <a:spLocks noChangeArrowheads="1"/>
          </p:cNvSpPr>
          <p:nvPr/>
        </p:nvSpPr>
        <p:spPr bwMode="auto">
          <a:xfrm>
            <a:off x="4807989" y="3796849"/>
            <a:ext cx="93877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35.64</a:t>
            </a:r>
            <a:endParaRPr lang="en-US" alt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0" name="Rectangle 119"/>
          <p:cNvSpPr>
            <a:spLocks noChangeArrowheads="1"/>
          </p:cNvSpPr>
          <p:nvPr/>
        </p:nvSpPr>
        <p:spPr bwMode="auto">
          <a:xfrm>
            <a:off x="5491544" y="3796849"/>
            <a:ext cx="59457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km</a:t>
            </a:r>
            <a:endParaRPr lang="en-US" alt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1" name="Rectangle 120"/>
          <p:cNvSpPr>
            <a:spLocks noChangeArrowheads="1"/>
          </p:cNvSpPr>
          <p:nvPr/>
        </p:nvSpPr>
        <p:spPr bwMode="auto">
          <a:xfrm>
            <a:off x="1023366" y="3796572"/>
            <a:ext cx="36259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Symbol" pitchFamily="18" charset="2"/>
              </a:rPr>
              <a:t>\</a:t>
            </a:r>
            <a:endParaRPr lang="en-US" altLang="en-US" sz="1600" b="1">
              <a:solidFill>
                <a:prstClr val="white"/>
              </a:solidFill>
              <a:latin typeface="Symbol" pitchFamily="18" charset="2"/>
            </a:endParaRPr>
          </a:p>
        </p:txBody>
      </p:sp>
      <p:sp>
        <p:nvSpPr>
          <p:cNvPr id="122" name="Rectangle 121"/>
          <p:cNvSpPr>
            <a:spLocks noChangeArrowheads="1"/>
          </p:cNvSpPr>
          <p:nvPr/>
        </p:nvSpPr>
        <p:spPr bwMode="auto">
          <a:xfrm>
            <a:off x="1596822" y="3796849"/>
            <a:ext cx="307648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Distance covered in 1 </a:t>
            </a: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hour</a:t>
            </a:r>
            <a:endParaRPr lang="en-US" alt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123" name="Group 122"/>
          <p:cNvGrpSpPr/>
          <p:nvPr/>
        </p:nvGrpSpPr>
        <p:grpSpPr>
          <a:xfrm>
            <a:off x="1612351" y="2335120"/>
            <a:ext cx="2204794" cy="329738"/>
            <a:chOff x="4037849" y="3870094"/>
            <a:chExt cx="2004359" cy="329738"/>
          </a:xfrm>
        </p:grpSpPr>
        <p:sp>
          <p:nvSpPr>
            <p:cNvPr id="124" name="Rounded Rectangle 123"/>
            <p:cNvSpPr/>
            <p:nvPr/>
          </p:nvSpPr>
          <p:spPr>
            <a:xfrm>
              <a:off x="4123637" y="3871481"/>
              <a:ext cx="1836026" cy="328351"/>
            </a:xfrm>
            <a:prstGeom prst="roundRect">
              <a:avLst/>
            </a:prstGeom>
            <a:gradFill flip="none" rotWithShape="1">
              <a:gsLst>
                <a:gs pos="0">
                  <a:srgbClr val="FFFF00">
                    <a:alpha val="65000"/>
                  </a:srgbClr>
                </a:gs>
                <a:gs pos="100000">
                  <a:sysClr val="window" lastClr="FFFFFF"/>
                </a:gs>
              </a:gsLst>
              <a:lin ang="8100000" scaled="1"/>
              <a:tileRect/>
            </a:gradFill>
            <a:ln w="127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200" b="1" kern="0">
                <a:solidFill>
                  <a:srgbClr val="0000FF"/>
                </a:solidFill>
                <a:latin typeface="Bookman Old Style" pitchFamily="18" charset="0"/>
              </a:endParaRPr>
            </a:p>
          </p:txBody>
        </p:sp>
        <p:sp>
          <p:nvSpPr>
            <p:cNvPr id="125" name="TextBox 124"/>
            <p:cNvSpPr txBox="1">
              <a:spLocks noChangeArrowheads="1"/>
            </p:cNvSpPr>
            <p:nvPr/>
          </p:nvSpPr>
          <p:spPr bwMode="auto">
            <a:xfrm>
              <a:off x="4037849" y="3870094"/>
              <a:ext cx="200435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Bookman Old Style" pitchFamily="18" charset="0"/>
                </a:rPr>
                <a:t>1 hour = 60 minutes</a:t>
              </a:r>
              <a:endParaRPr kumimoji="0" lang="en-US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097905" y="299825"/>
            <a:ext cx="631049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latin typeface="Bookman Old Style" pitchFamily="18" charset="0"/>
              </a:rPr>
              <a:t>If the wheel of the bus with 90cm diameter makes 210 </a:t>
            </a:r>
            <a:r>
              <a:rPr lang="en-US" altLang="en-US" sz="1600" b="1" dirty="0" smtClean="0">
                <a:latin typeface="Bookman Old Style" pitchFamily="18" charset="0"/>
              </a:rPr>
              <a:t>revolutions per </a:t>
            </a:r>
            <a:r>
              <a:rPr lang="en-US" altLang="en-US" sz="1600" b="1" dirty="0">
                <a:latin typeface="Bookman Old Style" pitchFamily="18" charset="0"/>
              </a:rPr>
              <a:t>minute, find the speed of bus </a:t>
            </a:r>
            <a:r>
              <a:rPr lang="en-US" altLang="en-US" sz="1600" b="1" dirty="0" smtClean="0">
                <a:latin typeface="Bookman Old Style" pitchFamily="18" charset="0"/>
              </a:rPr>
              <a:t>in </a:t>
            </a:r>
            <a:r>
              <a:rPr lang="en-US" altLang="en-US" sz="1600" b="1" dirty="0">
                <a:latin typeface="Bookman Old Style" pitchFamily="18" charset="0"/>
              </a:rPr>
              <a:t>km/hr.</a:t>
            </a:r>
          </a:p>
        </p:txBody>
      </p:sp>
    </p:spTree>
    <p:extLst>
      <p:ext uri="{BB962C8B-B14F-4D97-AF65-F5344CB8AC3E}">
        <p14:creationId xmlns:p14="http://schemas.microsoft.com/office/powerpoint/2010/main" val="219178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emph" presetSubtype="0" repeatCount="3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35" presetClass="emph" presetSubtype="0" repeatCount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9" dur="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"/>
                            </p:stCondLst>
                            <p:childTnLst>
                              <p:par>
                                <p:cTn id="15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500"/>
                            </p:stCondLst>
                            <p:childTnLst>
                              <p:par>
                                <p:cTn id="1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000"/>
                            </p:stCondLst>
                            <p:childTnLst>
                              <p:par>
                                <p:cTn id="2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1500"/>
                            </p:stCondLst>
                            <p:childTnLst>
                              <p:par>
                                <p:cTn id="2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500"/>
                            </p:stCondLst>
                            <p:childTnLst>
                              <p:par>
                                <p:cTn id="27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7" grpId="1" animBg="1"/>
      <p:bldP spid="68" grpId="0" animBg="1"/>
      <p:bldP spid="68" grpId="1" animBg="1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4" grpId="0"/>
      <p:bldP spid="84" grpId="1"/>
      <p:bldP spid="85" grpId="0"/>
      <p:bldP spid="85" grpId="1"/>
      <p:bldP spid="86" grpId="0"/>
      <p:bldP spid="86" grpId="1"/>
      <p:bldP spid="88" grpId="0"/>
      <p:bldP spid="88" grpId="1"/>
      <p:bldP spid="89" grpId="0"/>
      <p:bldP spid="89" grpId="1"/>
      <p:bldP spid="90" grpId="0" animBg="1"/>
      <p:bldP spid="90" grpId="1" animBg="1"/>
      <p:bldP spid="91" grpId="0"/>
      <p:bldP spid="92" grpId="0"/>
      <p:bldP spid="94" grpId="0"/>
      <p:bldP spid="95" grpId="0"/>
      <p:bldP spid="96" grpId="0" animBg="1"/>
      <p:bldP spid="97" grpId="0" animBg="1"/>
      <p:bldP spid="98" grpId="0"/>
      <p:bldP spid="99" grpId="0"/>
      <p:bldP spid="100" grpId="0"/>
      <p:bldP spid="104" grpId="0"/>
      <p:bldP spid="104" grpId="1"/>
      <p:bldP spid="105" grpId="0"/>
      <p:bldP spid="105" grpId="1"/>
      <p:bldP spid="106" grpId="0"/>
      <p:bldP spid="106" grpId="1"/>
      <p:bldP spid="108" grpId="0"/>
      <p:bldP spid="108" grpId="1"/>
      <p:bldP spid="109" grpId="0"/>
      <p:bldP spid="109" grpId="1"/>
      <p:bldP spid="110" grpId="0" animBg="1"/>
      <p:bldP spid="110" grpId="1" animBg="1"/>
      <p:bldP spid="111" grpId="0"/>
      <p:bldP spid="112" grpId="0"/>
      <p:bldP spid="114" grpId="0"/>
      <p:bldP spid="115" grpId="0"/>
      <p:bldP spid="116" grpId="0" animBg="1"/>
      <p:bldP spid="117" grpId="0" animBg="1"/>
      <p:bldP spid="118" grpId="0"/>
      <p:bldP spid="119" grpId="0"/>
      <p:bldP spid="120" grpId="0"/>
      <p:bldP spid="121" grpId="0"/>
      <p:bldP spid="122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37"/>
          <p:cNvSpPr>
            <a:spLocks noChangeArrowheads="1"/>
          </p:cNvSpPr>
          <p:nvPr/>
        </p:nvSpPr>
        <p:spPr bwMode="auto">
          <a:xfrm>
            <a:off x="1022667" y="3043822"/>
            <a:ext cx="3804775" cy="496168"/>
          </a:xfrm>
          <a:prstGeom prst="horizontalScroll">
            <a:avLst/>
          </a:prstGeom>
          <a:gradFill flip="none" rotWithShape="1">
            <a:gsLst>
              <a:gs pos="0">
                <a:srgbClr val="9900FF">
                  <a:lumMod val="84000"/>
                  <a:lumOff val="16000"/>
                  <a:alpha val="59000"/>
                </a:srgbClr>
              </a:gs>
              <a:gs pos="100000">
                <a:sysClr val="window" lastClr="FFFFFF">
                  <a:lumMod val="97000"/>
                </a:sysClr>
              </a:gs>
              <a:gs pos="81000">
                <a:sysClr val="window" lastClr="FFFFFF"/>
              </a:gs>
            </a:gsLst>
            <a:lin ang="81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lang="en-US" altLang="en-US" sz="18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008464" y="253741"/>
            <a:ext cx="6443127" cy="695285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sz="1800" kern="0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44183" y="307956"/>
            <a:ext cx="687003" cy="624548"/>
            <a:chOff x="508513" y="-702286"/>
            <a:chExt cx="687003" cy="624548"/>
          </a:xfrm>
        </p:grpSpPr>
        <p:sp>
          <p:nvSpPr>
            <p:cNvPr id="4" name="Plaque 3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800" kern="0" dirty="0">
                <a:solidFill>
                  <a:prstClr val="white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sz="1800" b="1" kern="0" dirty="0" smtClean="0">
                  <a:solidFill>
                    <a:prstClr val="white"/>
                  </a:solidFill>
                  <a:latin typeface="Bookman Old Style" pitchFamily="18" charset="0"/>
                </a:rPr>
                <a:t>Q.</a:t>
              </a:r>
              <a:endParaRPr lang="en-US" sz="1800" b="1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99717" y="991737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6" name="Rounded Rectangle 125"/>
          <p:cNvSpPr>
            <a:spLocks noChangeArrowheads="1"/>
          </p:cNvSpPr>
          <p:nvPr/>
        </p:nvSpPr>
        <p:spPr bwMode="auto">
          <a:xfrm>
            <a:off x="3748458" y="609553"/>
            <a:ext cx="3429976" cy="230657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</p:spPr>
        <p:txBody>
          <a:bodyPr wrap="square">
            <a:spAutoFit/>
          </a:bodyPr>
          <a:lstStyle/>
          <a:p>
            <a:pPr algn="r" defTabSz="914400">
              <a:spcBef>
                <a:spcPct val="0"/>
              </a:spcBef>
            </a:pPr>
            <a:endParaRPr lang="en-US" altLang="en-US" sz="1800" dirty="0">
              <a:solidFill>
                <a:srgbClr val="FF0000"/>
              </a:solidFill>
              <a:latin typeface="Maiandra GD" pitchFamily="34" charset="0"/>
            </a:endParaRPr>
          </a:p>
        </p:txBody>
      </p:sp>
      <p:sp>
        <p:nvSpPr>
          <p:cNvPr id="128" name="Text Box 4"/>
          <p:cNvSpPr txBox="1">
            <a:spLocks noChangeArrowheads="1"/>
          </p:cNvSpPr>
          <p:nvPr/>
        </p:nvSpPr>
        <p:spPr bwMode="auto">
          <a:xfrm>
            <a:off x="3225603" y="1494163"/>
            <a:ext cx="84714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Speed</a:t>
            </a:r>
          </a:p>
        </p:txBody>
      </p:sp>
      <p:sp>
        <p:nvSpPr>
          <p:cNvPr id="129" name="Rectangle 128"/>
          <p:cNvSpPr>
            <a:spLocks noChangeArrowheads="1"/>
          </p:cNvSpPr>
          <p:nvPr/>
        </p:nvSpPr>
        <p:spPr bwMode="auto">
          <a:xfrm>
            <a:off x="3962619" y="1504437"/>
            <a:ext cx="35495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spcBef>
                <a:spcPct val="50000"/>
              </a:spcBef>
              <a:buFontTx/>
              <a:buNone/>
            </a:pP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=  </a:t>
            </a:r>
            <a:endParaRPr lang="en-US" alt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30" name="Rectangle 129"/>
          <p:cNvSpPr>
            <a:spLocks noChangeArrowheads="1"/>
          </p:cNvSpPr>
          <p:nvPr/>
        </p:nvSpPr>
        <p:spPr bwMode="auto">
          <a:xfrm>
            <a:off x="4216139" y="1396308"/>
            <a:ext cx="108715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distance</a:t>
            </a:r>
          </a:p>
        </p:txBody>
      </p:sp>
      <p:cxnSp>
        <p:nvCxnSpPr>
          <p:cNvPr id="131" name="Straight Connector 130"/>
          <p:cNvCxnSpPr>
            <a:cxnSpLocks noChangeShapeType="1"/>
          </p:cNvCxnSpPr>
          <p:nvPr/>
        </p:nvCxnSpPr>
        <p:spPr bwMode="auto">
          <a:xfrm>
            <a:off x="4287503" y="1701377"/>
            <a:ext cx="964938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2" name="Rectangle 131"/>
          <p:cNvSpPr>
            <a:spLocks noChangeArrowheads="1"/>
          </p:cNvSpPr>
          <p:nvPr/>
        </p:nvSpPr>
        <p:spPr bwMode="auto">
          <a:xfrm>
            <a:off x="4459025" y="1657557"/>
            <a:ext cx="6767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time</a:t>
            </a:r>
          </a:p>
        </p:txBody>
      </p:sp>
      <p:sp>
        <p:nvSpPr>
          <p:cNvPr id="133" name="Rectangle 132"/>
          <p:cNvSpPr>
            <a:spLocks noChangeArrowheads="1"/>
          </p:cNvSpPr>
          <p:nvPr/>
        </p:nvSpPr>
        <p:spPr bwMode="auto">
          <a:xfrm>
            <a:off x="3962619" y="2180274"/>
            <a:ext cx="35495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spcBef>
                <a:spcPct val="50000"/>
              </a:spcBef>
              <a:buFontTx/>
              <a:buNone/>
            </a:pP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=  </a:t>
            </a:r>
            <a:endParaRPr lang="en-US" alt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34" name="Rectangle 133"/>
          <p:cNvSpPr>
            <a:spLocks noChangeArrowheads="1"/>
          </p:cNvSpPr>
          <p:nvPr/>
        </p:nvSpPr>
        <p:spPr bwMode="auto">
          <a:xfrm>
            <a:off x="4232049" y="2038807"/>
            <a:ext cx="110199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35.64 km</a:t>
            </a:r>
          </a:p>
        </p:txBody>
      </p:sp>
      <p:cxnSp>
        <p:nvCxnSpPr>
          <p:cNvPr id="135" name="Straight Connector 134"/>
          <p:cNvCxnSpPr>
            <a:cxnSpLocks noChangeShapeType="1"/>
          </p:cNvCxnSpPr>
          <p:nvPr/>
        </p:nvCxnSpPr>
        <p:spPr bwMode="auto">
          <a:xfrm flipV="1">
            <a:off x="4300736" y="2362043"/>
            <a:ext cx="1053415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6" name="Rectangle 135"/>
          <p:cNvSpPr>
            <a:spLocks noChangeArrowheads="1"/>
          </p:cNvSpPr>
          <p:nvPr/>
        </p:nvSpPr>
        <p:spPr bwMode="auto">
          <a:xfrm>
            <a:off x="4461113" y="2343876"/>
            <a:ext cx="69602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1 hr.</a:t>
            </a:r>
          </a:p>
        </p:txBody>
      </p:sp>
      <p:sp>
        <p:nvSpPr>
          <p:cNvPr id="137" name="Rectangle 136"/>
          <p:cNvSpPr>
            <a:spLocks noChangeArrowheads="1"/>
          </p:cNvSpPr>
          <p:nvPr/>
        </p:nvSpPr>
        <p:spPr bwMode="auto">
          <a:xfrm>
            <a:off x="3962619" y="2715786"/>
            <a:ext cx="44916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=  </a:t>
            </a:r>
          </a:p>
        </p:txBody>
      </p:sp>
      <p:sp>
        <p:nvSpPr>
          <p:cNvPr id="138" name="Rectangle 137"/>
          <p:cNvSpPr>
            <a:spLocks noChangeArrowheads="1"/>
          </p:cNvSpPr>
          <p:nvPr/>
        </p:nvSpPr>
        <p:spPr bwMode="auto">
          <a:xfrm>
            <a:off x="4201973" y="2715786"/>
            <a:ext cx="17107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35.64 km/ hr.</a:t>
            </a:r>
          </a:p>
        </p:txBody>
      </p:sp>
      <p:sp>
        <p:nvSpPr>
          <p:cNvPr id="139" name="Text Box 10"/>
          <p:cNvSpPr txBox="1">
            <a:spLocks noChangeArrowheads="1"/>
          </p:cNvSpPr>
          <p:nvPr/>
        </p:nvSpPr>
        <p:spPr bwMode="auto">
          <a:xfrm>
            <a:off x="746366" y="3129247"/>
            <a:ext cx="420445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Symbol" pitchFamily="18" charset="2"/>
              </a:rPr>
              <a:t>\</a:t>
            </a:r>
            <a:r>
              <a:rPr lang="en-US" altLang="en-US" sz="1600" b="1" dirty="0">
                <a:solidFill>
                  <a:prstClr val="white"/>
                </a:solidFill>
                <a:latin typeface="Symbol" pitchFamily="18" charset="2"/>
              </a:rPr>
              <a:t> </a:t>
            </a:r>
            <a:r>
              <a:rPr lang="en-US" altLang="en-US" sz="1600" b="1" dirty="0" smtClean="0">
                <a:solidFill>
                  <a:prstClr val="white"/>
                </a:solidFill>
                <a:latin typeface="Symbol" pitchFamily="18" charset="2"/>
              </a:rPr>
              <a:t>  </a:t>
            </a: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Speed </a:t>
            </a: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of the bus </a:t>
            </a: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is 35.64 km/hr</a:t>
            </a: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.</a:t>
            </a:r>
          </a:p>
        </p:txBody>
      </p:sp>
      <p:sp>
        <p:nvSpPr>
          <p:cNvPr id="140" name="Rounded Rectangle 139"/>
          <p:cNvSpPr/>
          <p:nvPr/>
        </p:nvSpPr>
        <p:spPr>
          <a:xfrm>
            <a:off x="6130190" y="1337726"/>
            <a:ext cx="1934436" cy="578393"/>
          </a:xfrm>
          <a:prstGeom prst="roundRect">
            <a:avLst/>
          </a:prstGeom>
          <a:gradFill flip="none" rotWithShape="1">
            <a:gsLst>
              <a:gs pos="0">
                <a:srgbClr val="FFFF00">
                  <a:alpha val="65000"/>
                </a:srgbClr>
              </a:gs>
              <a:gs pos="100000">
                <a:sysClr val="window" lastClr="FFFFFF"/>
              </a:gs>
            </a:gsLst>
            <a:lin ang="8100000" scaled="1"/>
            <a:tileRect/>
          </a:gra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lang="en-US" sz="1200" b="1" kern="0">
              <a:solidFill>
                <a:srgbClr val="0000FF"/>
              </a:solidFill>
              <a:latin typeface="Bookman Old Style" pitchFamily="18" charset="0"/>
            </a:endParaRPr>
          </a:p>
        </p:txBody>
      </p:sp>
      <p:grpSp>
        <p:nvGrpSpPr>
          <p:cNvPr id="141" name="Group 140"/>
          <p:cNvGrpSpPr>
            <a:grpSpLocks/>
          </p:cNvGrpSpPr>
          <p:nvPr/>
        </p:nvGrpSpPr>
        <p:grpSpPr bwMode="auto">
          <a:xfrm>
            <a:off x="6133387" y="1342516"/>
            <a:ext cx="1865282" cy="577605"/>
            <a:chOff x="1484634" y="1648778"/>
            <a:chExt cx="1864109" cy="578421"/>
          </a:xfrm>
        </p:grpSpPr>
        <p:sp>
          <p:nvSpPr>
            <p:cNvPr id="142" name="Rectangle 88"/>
            <p:cNvSpPr>
              <a:spLocks noChangeArrowheads="1"/>
            </p:cNvSpPr>
            <p:nvPr/>
          </p:nvSpPr>
          <p:spPr bwMode="auto">
            <a:xfrm>
              <a:off x="2374408" y="1648778"/>
              <a:ext cx="974335" cy="308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400" b="1" dirty="0">
                  <a:latin typeface="Bookman Old Style" pitchFamily="18" charset="0"/>
                </a:rPr>
                <a:t>distance</a:t>
              </a:r>
            </a:p>
          </p:txBody>
        </p:sp>
        <p:cxnSp>
          <p:nvCxnSpPr>
            <p:cNvPr id="143" name="Straight Connector 89"/>
            <p:cNvCxnSpPr>
              <a:cxnSpLocks noChangeShapeType="1"/>
            </p:cNvCxnSpPr>
            <p:nvPr/>
          </p:nvCxnSpPr>
          <p:spPr bwMode="auto">
            <a:xfrm>
              <a:off x="2398860" y="1923751"/>
              <a:ext cx="882247" cy="3175"/>
            </a:xfrm>
            <a:prstGeom prst="line">
              <a:avLst/>
            </a:prstGeom>
            <a:ln w="19050">
              <a:headEnd/>
              <a:tailEnd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4" name="Rectangle 90"/>
            <p:cNvSpPr>
              <a:spLocks noChangeArrowheads="1"/>
            </p:cNvSpPr>
            <p:nvPr/>
          </p:nvSpPr>
          <p:spPr bwMode="auto">
            <a:xfrm>
              <a:off x="2534313" y="1918988"/>
              <a:ext cx="615487" cy="308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400" b="1" dirty="0">
                  <a:latin typeface="Bookman Old Style" pitchFamily="18" charset="0"/>
                </a:rPr>
                <a:t>time</a:t>
              </a:r>
            </a:p>
          </p:txBody>
        </p:sp>
        <p:sp>
          <p:nvSpPr>
            <p:cNvPr id="145" name="Rectangle 90"/>
            <p:cNvSpPr>
              <a:spLocks noChangeArrowheads="1"/>
            </p:cNvSpPr>
            <p:nvPr/>
          </p:nvSpPr>
          <p:spPr bwMode="auto">
            <a:xfrm>
              <a:off x="1484634" y="1770416"/>
              <a:ext cx="910255" cy="308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400" b="1" dirty="0" smtClean="0">
                  <a:latin typeface="Bookman Old Style" pitchFamily="18" charset="0"/>
                </a:rPr>
                <a:t>Speed =</a:t>
              </a:r>
              <a:endParaRPr lang="en-US" altLang="en-US" sz="1400" b="1" dirty="0">
                <a:latin typeface="Bookman Old Style" pitchFamily="18" charset="0"/>
              </a:endParaRPr>
            </a:p>
          </p:txBody>
        </p:sp>
      </p:grpSp>
      <p:sp>
        <p:nvSpPr>
          <p:cNvPr id="146" name="Rectangle 145"/>
          <p:cNvSpPr>
            <a:spLocks noChangeArrowheads="1"/>
          </p:cNvSpPr>
          <p:nvPr/>
        </p:nvSpPr>
        <p:spPr bwMode="auto">
          <a:xfrm>
            <a:off x="3962619" y="996791"/>
            <a:ext cx="3080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47" name="Rectangle 146"/>
          <p:cNvSpPr>
            <a:spLocks noChangeArrowheads="1"/>
          </p:cNvSpPr>
          <p:nvPr/>
        </p:nvSpPr>
        <p:spPr bwMode="auto">
          <a:xfrm>
            <a:off x="4191699" y="995005"/>
            <a:ext cx="93877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35.64</a:t>
            </a:r>
            <a:endParaRPr lang="en-US" alt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48" name="Rectangle 147"/>
          <p:cNvSpPr>
            <a:spLocks noChangeArrowheads="1"/>
          </p:cNvSpPr>
          <p:nvPr/>
        </p:nvSpPr>
        <p:spPr bwMode="auto">
          <a:xfrm>
            <a:off x="4875952" y="995005"/>
            <a:ext cx="59457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km</a:t>
            </a:r>
            <a:endParaRPr lang="en-US" alt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49" name="Rectangle 148"/>
          <p:cNvSpPr>
            <a:spLocks noChangeArrowheads="1"/>
          </p:cNvSpPr>
          <p:nvPr/>
        </p:nvSpPr>
        <p:spPr bwMode="auto">
          <a:xfrm>
            <a:off x="965770" y="995005"/>
            <a:ext cx="307648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Distance covered in 1 </a:t>
            </a: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hour</a:t>
            </a:r>
            <a:endParaRPr lang="en-US" alt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097905" y="299825"/>
            <a:ext cx="631049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latin typeface="Bookman Old Style" pitchFamily="18" charset="0"/>
              </a:rPr>
              <a:t>If the wheel of the bus with 90cm diameter makes 210 </a:t>
            </a:r>
            <a:r>
              <a:rPr lang="en-US" altLang="en-US" sz="1600" b="1" dirty="0" smtClean="0">
                <a:latin typeface="Bookman Old Style" pitchFamily="18" charset="0"/>
              </a:rPr>
              <a:t>revolutions per </a:t>
            </a:r>
            <a:r>
              <a:rPr lang="en-US" altLang="en-US" sz="1600" b="1" dirty="0">
                <a:latin typeface="Bookman Old Style" pitchFamily="18" charset="0"/>
              </a:rPr>
              <a:t>minute, find the speed of bus in </a:t>
            </a:r>
            <a:r>
              <a:rPr lang="en-US" altLang="en-US" sz="1600" b="1" dirty="0" smtClean="0">
                <a:latin typeface="Bookman Old Style" pitchFamily="18" charset="0"/>
              </a:rPr>
              <a:t>km/hr</a:t>
            </a:r>
            <a:r>
              <a:rPr lang="en-US" altLang="en-US" sz="1600" b="1" dirty="0">
                <a:latin typeface="Bookman Old Style" pitchFamily="18" charset="0"/>
              </a:rPr>
              <a:t>.</a:t>
            </a:r>
          </a:p>
        </p:txBody>
      </p:sp>
      <p:pic>
        <p:nvPicPr>
          <p:cNvPr id="151" name="Picture 5" descr="D:\Roshan\Roshan\Mthas 8th\VIII STD STB\clipart\28264926-little-boy-student-holding-a-big-pencil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54961" y="2995311"/>
            <a:ext cx="609600" cy="60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73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  <p:bldP spid="129" grpId="0"/>
      <p:bldP spid="130" grpId="0"/>
      <p:bldP spid="132" grpId="0"/>
      <p:bldP spid="133" grpId="0"/>
      <p:bldP spid="134" grpId="0"/>
      <p:bldP spid="136" grpId="0"/>
      <p:bldP spid="137" grpId="0"/>
      <p:bldP spid="138" grpId="0"/>
      <p:bldP spid="139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Rounded Rectangle 182"/>
          <p:cNvSpPr>
            <a:spLocks noChangeArrowheads="1"/>
          </p:cNvSpPr>
          <p:nvPr/>
        </p:nvSpPr>
        <p:spPr bwMode="auto">
          <a:xfrm>
            <a:off x="2924666" y="1641867"/>
            <a:ext cx="186376" cy="252259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00" b="1" dirty="0">
              <a:solidFill>
                <a:prstClr val="white"/>
              </a:solidFill>
            </a:endParaRPr>
          </a:p>
        </p:txBody>
      </p:sp>
      <p:sp>
        <p:nvSpPr>
          <p:cNvPr id="182" name="Rounded Rectangle 181"/>
          <p:cNvSpPr>
            <a:spLocks noChangeArrowheads="1"/>
          </p:cNvSpPr>
          <p:nvPr/>
        </p:nvSpPr>
        <p:spPr bwMode="auto">
          <a:xfrm>
            <a:off x="2509789" y="1641873"/>
            <a:ext cx="186376" cy="252259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00" b="1" dirty="0">
              <a:solidFill>
                <a:prstClr val="white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890384" y="261149"/>
            <a:ext cx="6507558" cy="1332988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sz="1800" kern="0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44183" y="591344"/>
            <a:ext cx="687003" cy="624548"/>
            <a:chOff x="508513" y="-702286"/>
            <a:chExt cx="687003" cy="624548"/>
          </a:xfrm>
        </p:grpSpPr>
        <p:sp>
          <p:nvSpPr>
            <p:cNvPr id="4" name="Plaque 3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800" kern="0" dirty="0">
                <a:solidFill>
                  <a:prstClr val="white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sz="1800" b="1" kern="0" dirty="0" smtClean="0">
                  <a:solidFill>
                    <a:prstClr val="white"/>
                  </a:solidFill>
                  <a:latin typeface="Bookman Old Style" pitchFamily="18" charset="0"/>
                </a:rPr>
                <a:t>Q.</a:t>
              </a:r>
              <a:endParaRPr lang="en-US" sz="1800" b="1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cxnSp>
        <p:nvCxnSpPr>
          <p:cNvPr id="15" name="Straight Connector 14"/>
          <p:cNvCxnSpPr/>
          <p:nvPr/>
        </p:nvCxnSpPr>
        <p:spPr>
          <a:xfrm rot="16200000">
            <a:off x="3774908" y="3111392"/>
            <a:ext cx="2041267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195322" y="4457954"/>
            <a:ext cx="3045071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4291698" y="1745640"/>
            <a:ext cx="4387847" cy="2878728"/>
            <a:chOff x="4218943" y="1682750"/>
            <a:chExt cx="4826632" cy="3166600"/>
          </a:xfrm>
        </p:grpSpPr>
        <p:sp>
          <p:nvSpPr>
            <p:cNvPr id="18" name="Rectangle 10"/>
            <p:cNvSpPr>
              <a:spLocks noChangeArrowheads="1"/>
            </p:cNvSpPr>
            <p:nvPr/>
          </p:nvSpPr>
          <p:spPr bwMode="auto">
            <a:xfrm>
              <a:off x="5192713" y="2039938"/>
              <a:ext cx="3440112" cy="2263775"/>
            </a:xfrm>
            <a:prstGeom prst="rect">
              <a:avLst/>
            </a:prstGeom>
            <a:solidFill>
              <a:srgbClr val="33CC33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defTabSz="914400"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9" name="Text Box 22"/>
            <p:cNvSpPr txBox="1">
              <a:spLocks noChangeArrowheads="1"/>
            </p:cNvSpPr>
            <p:nvPr/>
          </p:nvSpPr>
          <p:spPr bwMode="auto">
            <a:xfrm>
              <a:off x="8583613" y="3217863"/>
              <a:ext cx="461962" cy="372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>
                  <a:solidFill>
                    <a:prstClr val="black"/>
                  </a:solidFill>
                  <a:latin typeface="Bookman Old Style" pitchFamily="18" charset="0"/>
                </a:rPr>
                <a:t>R</a:t>
              </a:r>
            </a:p>
          </p:txBody>
        </p:sp>
        <p:sp>
          <p:nvSpPr>
            <p:cNvPr id="20" name="Text Box 23"/>
            <p:cNvSpPr txBox="1">
              <a:spLocks noChangeArrowheads="1"/>
            </p:cNvSpPr>
            <p:nvPr/>
          </p:nvSpPr>
          <p:spPr bwMode="auto">
            <a:xfrm>
              <a:off x="8577263" y="2773363"/>
              <a:ext cx="461962" cy="372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>
                  <a:solidFill>
                    <a:prstClr val="black"/>
                  </a:solidFill>
                  <a:latin typeface="Bookman Old Style" pitchFamily="18" charset="0"/>
                </a:rPr>
                <a:t>S</a:t>
              </a:r>
            </a:p>
          </p:txBody>
        </p:sp>
        <p:sp>
          <p:nvSpPr>
            <p:cNvPr id="21" name="Text Box 24"/>
            <p:cNvSpPr txBox="1">
              <a:spLocks noChangeArrowheads="1"/>
            </p:cNvSpPr>
            <p:nvPr/>
          </p:nvSpPr>
          <p:spPr bwMode="auto">
            <a:xfrm>
              <a:off x="6478588" y="1682750"/>
              <a:ext cx="461962" cy="372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 dirty="0">
                  <a:solidFill>
                    <a:prstClr val="black"/>
                  </a:solidFill>
                  <a:latin typeface="Bookman Old Style" pitchFamily="18" charset="0"/>
                </a:rPr>
                <a:t>A</a:t>
              </a:r>
            </a:p>
          </p:txBody>
        </p:sp>
        <p:sp>
          <p:nvSpPr>
            <p:cNvPr id="22" name="Text Box 27"/>
            <p:cNvSpPr txBox="1">
              <a:spLocks noChangeArrowheads="1"/>
            </p:cNvSpPr>
            <p:nvPr/>
          </p:nvSpPr>
          <p:spPr bwMode="auto">
            <a:xfrm>
              <a:off x="6859588" y="1712913"/>
              <a:ext cx="461962" cy="372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>
                  <a:solidFill>
                    <a:prstClr val="black"/>
                  </a:solidFill>
                  <a:latin typeface="Bookman Old Style" pitchFamily="18" charset="0"/>
                </a:rPr>
                <a:t>D</a:t>
              </a:r>
            </a:p>
          </p:txBody>
        </p:sp>
        <p:sp>
          <p:nvSpPr>
            <p:cNvPr id="23" name="Text Box 28"/>
            <p:cNvSpPr txBox="1">
              <a:spLocks noChangeArrowheads="1"/>
            </p:cNvSpPr>
            <p:nvPr/>
          </p:nvSpPr>
          <p:spPr bwMode="auto">
            <a:xfrm>
              <a:off x="6367463" y="2618105"/>
              <a:ext cx="461962" cy="372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 dirty="0">
                  <a:solidFill>
                    <a:prstClr val="black"/>
                  </a:solidFill>
                  <a:latin typeface="Bookman Old Style" pitchFamily="18" charset="0"/>
                </a:rPr>
                <a:t>E</a:t>
              </a:r>
            </a:p>
          </p:txBody>
        </p:sp>
        <p:sp>
          <p:nvSpPr>
            <p:cNvPr id="24" name="Text Box 29"/>
            <p:cNvSpPr txBox="1">
              <a:spLocks noChangeArrowheads="1"/>
            </p:cNvSpPr>
            <p:nvPr/>
          </p:nvSpPr>
          <p:spPr bwMode="auto">
            <a:xfrm>
              <a:off x="6367463" y="3338513"/>
              <a:ext cx="461962" cy="372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>
                  <a:solidFill>
                    <a:prstClr val="black"/>
                  </a:solidFill>
                  <a:latin typeface="Bookman Old Style" pitchFamily="18" charset="0"/>
                </a:rPr>
                <a:t>F</a:t>
              </a:r>
            </a:p>
          </p:txBody>
        </p:sp>
        <p:sp>
          <p:nvSpPr>
            <p:cNvPr id="25" name="Text Box 30"/>
            <p:cNvSpPr txBox="1">
              <a:spLocks noChangeArrowheads="1"/>
            </p:cNvSpPr>
            <p:nvPr/>
          </p:nvSpPr>
          <p:spPr bwMode="auto">
            <a:xfrm>
              <a:off x="6970713" y="3325813"/>
              <a:ext cx="461962" cy="372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>
                  <a:solidFill>
                    <a:prstClr val="black"/>
                  </a:solidFill>
                  <a:latin typeface="Bookman Old Style" pitchFamily="18" charset="0"/>
                </a:rPr>
                <a:t>G</a:t>
              </a:r>
            </a:p>
          </p:txBody>
        </p:sp>
        <p:sp>
          <p:nvSpPr>
            <p:cNvPr id="26" name="Text Box 31"/>
            <p:cNvSpPr txBox="1">
              <a:spLocks noChangeArrowheads="1"/>
            </p:cNvSpPr>
            <p:nvPr/>
          </p:nvSpPr>
          <p:spPr bwMode="auto">
            <a:xfrm>
              <a:off x="6973888" y="2626043"/>
              <a:ext cx="461962" cy="372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 dirty="0">
                  <a:solidFill>
                    <a:prstClr val="black"/>
                  </a:solidFill>
                  <a:latin typeface="Bookman Old Style" pitchFamily="18" charset="0"/>
                </a:rPr>
                <a:t>H</a:t>
              </a:r>
            </a:p>
          </p:txBody>
        </p:sp>
        <p:sp>
          <p:nvSpPr>
            <p:cNvPr id="27" name="Text Box 33"/>
            <p:cNvSpPr txBox="1">
              <a:spLocks noChangeArrowheads="1"/>
            </p:cNvSpPr>
            <p:nvPr/>
          </p:nvSpPr>
          <p:spPr bwMode="auto">
            <a:xfrm>
              <a:off x="6553264" y="4510796"/>
              <a:ext cx="806450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 dirty="0">
                  <a:solidFill>
                    <a:prstClr val="black"/>
                  </a:solidFill>
                  <a:latin typeface="Bookman Old Style" pitchFamily="18" charset="0"/>
                </a:rPr>
                <a:t>75m</a:t>
              </a:r>
            </a:p>
          </p:txBody>
        </p:sp>
        <p:sp>
          <p:nvSpPr>
            <p:cNvPr id="28" name="Text Box 35"/>
            <p:cNvSpPr txBox="1">
              <a:spLocks noChangeArrowheads="1"/>
            </p:cNvSpPr>
            <p:nvPr/>
          </p:nvSpPr>
          <p:spPr bwMode="auto">
            <a:xfrm>
              <a:off x="4218943" y="3072509"/>
              <a:ext cx="806450" cy="3724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 dirty="0">
                  <a:solidFill>
                    <a:prstClr val="black"/>
                  </a:solidFill>
                  <a:latin typeface="Bookman Old Style" pitchFamily="18" charset="0"/>
                </a:rPr>
                <a:t>60m</a:t>
              </a:r>
            </a:p>
          </p:txBody>
        </p:sp>
        <p:sp>
          <p:nvSpPr>
            <p:cNvPr id="29" name="Rectangle 44"/>
            <p:cNvSpPr>
              <a:spLocks noChangeArrowheads="1"/>
            </p:cNvSpPr>
            <p:nvPr/>
          </p:nvSpPr>
          <p:spPr bwMode="auto">
            <a:xfrm>
              <a:off x="6710363" y="2938463"/>
              <a:ext cx="373062" cy="395287"/>
            </a:xfrm>
            <a:prstGeom prst="rect">
              <a:avLst/>
            </a:prstGeom>
            <a:solidFill>
              <a:srgbClr val="FFFF6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defTabSz="914400"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pic>
        <p:nvPicPr>
          <p:cNvPr id="30" name="Picture 2" descr="C:\Users\ADMIN\Desktop\Gravel_small_stones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25" b="48432"/>
          <a:stretch/>
        </p:blipFill>
        <p:spPr bwMode="auto">
          <a:xfrm>
            <a:off x="5186942" y="2907402"/>
            <a:ext cx="3113451" cy="34721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C:\Users\ADMIN\Desktop\Gravel_small_stones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25" b="48432"/>
          <a:stretch/>
        </p:blipFill>
        <p:spPr bwMode="auto">
          <a:xfrm rot="16200000">
            <a:off x="5717454" y="2926491"/>
            <a:ext cx="2017491" cy="34036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ounded Rectangle 31"/>
          <p:cNvSpPr>
            <a:spLocks noChangeArrowheads="1"/>
          </p:cNvSpPr>
          <p:nvPr/>
        </p:nvSpPr>
        <p:spPr bwMode="auto">
          <a:xfrm>
            <a:off x="3483490" y="842718"/>
            <a:ext cx="3099377" cy="230657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</p:spPr>
        <p:txBody>
          <a:bodyPr wrap="square">
            <a:spAutoFit/>
          </a:bodyPr>
          <a:lstStyle/>
          <a:p>
            <a:pPr algn="r" defTabSz="914400">
              <a:spcBef>
                <a:spcPct val="0"/>
              </a:spcBef>
            </a:pPr>
            <a:endParaRPr lang="en-US" altLang="en-US" sz="1800" dirty="0">
              <a:solidFill>
                <a:srgbClr val="FF0000"/>
              </a:solidFill>
              <a:latin typeface="Maiandra GD" pitchFamily="34" charset="0"/>
            </a:endParaRPr>
          </a:p>
        </p:txBody>
      </p:sp>
      <p:sp>
        <p:nvSpPr>
          <p:cNvPr id="33" name="Rounded Rectangle 32"/>
          <p:cNvSpPr>
            <a:spLocks noChangeArrowheads="1"/>
          </p:cNvSpPr>
          <p:nvPr/>
        </p:nvSpPr>
        <p:spPr bwMode="auto">
          <a:xfrm>
            <a:off x="1156441" y="842719"/>
            <a:ext cx="1446654" cy="230657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</p:spPr>
        <p:txBody>
          <a:bodyPr wrap="square">
            <a:spAutoFit/>
          </a:bodyPr>
          <a:lstStyle/>
          <a:p>
            <a:pPr algn="r" defTabSz="914400">
              <a:spcBef>
                <a:spcPct val="0"/>
              </a:spcBef>
            </a:pPr>
            <a:endParaRPr lang="en-US" altLang="en-US" sz="1800" dirty="0">
              <a:solidFill>
                <a:srgbClr val="FF0000"/>
              </a:solidFill>
              <a:latin typeface="Maiandra GD" pitchFamily="34" charset="0"/>
            </a:endParaRPr>
          </a:p>
        </p:txBody>
      </p:sp>
      <p:sp>
        <p:nvSpPr>
          <p:cNvPr id="34" name="Rounded Rectangle 33"/>
          <p:cNvSpPr>
            <a:spLocks noChangeArrowheads="1"/>
          </p:cNvSpPr>
          <p:nvPr/>
        </p:nvSpPr>
        <p:spPr bwMode="auto">
          <a:xfrm>
            <a:off x="6000530" y="587182"/>
            <a:ext cx="1283889" cy="253723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</p:spPr>
        <p:txBody>
          <a:bodyPr wrap="square">
            <a:spAutoFit/>
          </a:bodyPr>
          <a:lstStyle/>
          <a:p>
            <a:pPr algn="r" defTabSz="914400">
              <a:spcBef>
                <a:spcPct val="0"/>
              </a:spcBef>
            </a:pPr>
            <a:endParaRPr lang="en-US" altLang="en-US" sz="1800" dirty="0">
              <a:solidFill>
                <a:srgbClr val="FF0000"/>
              </a:solidFill>
              <a:latin typeface="Maiandra GD" pitchFamily="34" charset="0"/>
            </a:endParaRPr>
          </a:p>
        </p:txBody>
      </p:sp>
      <p:sp>
        <p:nvSpPr>
          <p:cNvPr id="40" name="Rounded Rectangle 39"/>
          <p:cNvSpPr>
            <a:spLocks noChangeArrowheads="1"/>
          </p:cNvSpPr>
          <p:nvPr/>
        </p:nvSpPr>
        <p:spPr bwMode="auto">
          <a:xfrm>
            <a:off x="3357800" y="1064984"/>
            <a:ext cx="3810689" cy="253723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</p:spPr>
        <p:txBody>
          <a:bodyPr wrap="square">
            <a:spAutoFit/>
          </a:bodyPr>
          <a:lstStyle/>
          <a:p>
            <a:pPr algn="r" defTabSz="914400">
              <a:spcBef>
                <a:spcPct val="0"/>
              </a:spcBef>
            </a:pPr>
            <a:endParaRPr lang="en-US" altLang="en-US" sz="1800" dirty="0">
              <a:solidFill>
                <a:srgbClr val="FF0000"/>
              </a:solidFill>
              <a:latin typeface="Maiandra GD" pitchFamily="34" charset="0"/>
            </a:endParaRPr>
          </a:p>
        </p:txBody>
      </p:sp>
      <p:sp>
        <p:nvSpPr>
          <p:cNvPr id="41" name="Rounded Rectangle 40"/>
          <p:cNvSpPr>
            <a:spLocks noChangeArrowheads="1"/>
          </p:cNvSpPr>
          <p:nvPr/>
        </p:nvSpPr>
        <p:spPr bwMode="auto">
          <a:xfrm>
            <a:off x="1181847" y="302889"/>
            <a:ext cx="4855025" cy="253723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</p:spPr>
        <p:txBody>
          <a:bodyPr wrap="square">
            <a:spAutoFit/>
          </a:bodyPr>
          <a:lstStyle/>
          <a:p>
            <a:pPr algn="r" defTabSz="914400">
              <a:spcBef>
                <a:spcPct val="0"/>
              </a:spcBef>
            </a:pPr>
            <a:endParaRPr lang="en-US" altLang="en-US" sz="1800" dirty="0">
              <a:solidFill>
                <a:srgbClr val="FF0000"/>
              </a:solidFill>
              <a:latin typeface="Maiandra GD" pitchFamily="34" charset="0"/>
            </a:endParaRPr>
          </a:p>
        </p:txBody>
      </p:sp>
      <p:sp>
        <p:nvSpPr>
          <p:cNvPr id="42" name="Rectangle 41"/>
          <p:cNvSpPr>
            <a:spLocks noChangeArrowheads="1"/>
          </p:cNvSpPr>
          <p:nvPr/>
        </p:nvSpPr>
        <p:spPr bwMode="auto">
          <a:xfrm>
            <a:off x="507226" y="1580700"/>
            <a:ext cx="68485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buFontTx/>
              <a:buNone/>
            </a:pPr>
            <a:r>
              <a:rPr lang="en-US" altLang="en-US" sz="1600" b="1" dirty="0" smtClean="0">
                <a:latin typeface="Bookman Old Style" pitchFamily="18" charset="0"/>
              </a:rPr>
              <a:t>Sol. </a:t>
            </a:r>
            <a:endParaRPr lang="en-IN" altLang="en-US" sz="1600" b="1" dirty="0">
              <a:latin typeface="Bookman Old Style" pitchFamily="18" charset="0"/>
            </a:endParaRPr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1041866" y="1600578"/>
            <a:ext cx="124264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A(</a:t>
            </a:r>
            <a:r>
              <a:rPr lang="en-US" altLang="en-US" sz="1600" b="1" dirty="0" err="1">
                <a:solidFill>
                  <a:prstClr val="black"/>
                </a:solidFill>
                <a:latin typeface="Wingdings" pitchFamily="2" charset="2"/>
              </a:rPr>
              <a:t>o</a:t>
            </a:r>
            <a:r>
              <a:rPr lang="en-US" altLang="en-US" sz="1600" b="1" dirty="0" err="1">
                <a:solidFill>
                  <a:prstClr val="black"/>
                </a:solidFill>
                <a:latin typeface="Bookman Old Style" pitchFamily="18" charset="0"/>
              </a:rPr>
              <a:t>PQRS</a:t>
            </a: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)</a:t>
            </a:r>
            <a:endParaRPr lang="en-US" altLang="en-US" sz="16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2188026" y="1600578"/>
            <a:ext cx="37863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= </a:t>
            </a:r>
            <a:endParaRPr lang="en-US" altLang="en-US" sz="16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2433262" y="1896466"/>
            <a:ext cx="4571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75</a:t>
            </a:r>
            <a:endParaRPr lang="en-US" altLang="en-US" sz="1600" b="1" baseline="300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2188026" y="2182174"/>
            <a:ext cx="37863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= </a:t>
            </a:r>
            <a:endParaRPr lang="en-US" altLang="en-US" sz="16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47" name="Rectangle 46"/>
          <p:cNvSpPr>
            <a:spLocks noChangeArrowheads="1"/>
          </p:cNvSpPr>
          <p:nvPr/>
        </p:nvSpPr>
        <p:spPr bwMode="auto">
          <a:xfrm>
            <a:off x="2459252" y="2182174"/>
            <a:ext cx="88838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300m</a:t>
            </a:r>
            <a:r>
              <a:rPr lang="en-US" altLang="en-US" sz="1600" b="1" baseline="30000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altLang="en-US" sz="1600" b="1" baseline="300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48" name="Rectangle 47"/>
          <p:cNvSpPr>
            <a:spLocks noChangeArrowheads="1"/>
          </p:cNvSpPr>
          <p:nvPr/>
        </p:nvSpPr>
        <p:spPr bwMode="auto">
          <a:xfrm>
            <a:off x="2799147" y="1896466"/>
            <a:ext cx="3080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endParaRPr lang="en-US" altLang="en-US" sz="1600" b="1" baseline="300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3038281" y="1896466"/>
            <a:ext cx="3209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4</a:t>
            </a:r>
            <a:endParaRPr lang="en-US" altLang="en-US" sz="1600" b="1" baseline="300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51" name="Rectangle 50"/>
          <p:cNvSpPr>
            <a:spLocks noChangeArrowheads="1"/>
          </p:cNvSpPr>
          <p:nvPr/>
        </p:nvSpPr>
        <p:spPr bwMode="auto">
          <a:xfrm>
            <a:off x="2162619" y="3060614"/>
            <a:ext cx="37863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= </a:t>
            </a:r>
            <a:endParaRPr lang="en-US" altLang="en-US" sz="1600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2409458" y="3060614"/>
            <a:ext cx="4571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60</a:t>
            </a:r>
            <a:endParaRPr lang="en-US" altLang="en-US" sz="1600" b="1" baseline="300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2162619" y="3375708"/>
            <a:ext cx="37863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= </a:t>
            </a:r>
            <a:endParaRPr lang="en-US" altLang="en-US" sz="16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2470138" y="3375708"/>
            <a:ext cx="88838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240m</a:t>
            </a:r>
            <a:r>
              <a:rPr lang="en-US" altLang="en-US" sz="1600" b="1" baseline="30000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altLang="en-US" sz="1600" b="1" baseline="300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2779794" y="3061130"/>
            <a:ext cx="3080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endParaRPr lang="en-US" altLang="en-US" sz="1600" b="1" baseline="300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56" name="Rectangle 55"/>
          <p:cNvSpPr>
            <a:spLocks noChangeArrowheads="1"/>
          </p:cNvSpPr>
          <p:nvPr/>
        </p:nvSpPr>
        <p:spPr bwMode="auto">
          <a:xfrm>
            <a:off x="3027395" y="3060614"/>
            <a:ext cx="3209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4</a:t>
            </a:r>
            <a:endParaRPr lang="en-US" altLang="en-US" sz="1600" b="1" baseline="300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81" name="Rectangle 44"/>
          <p:cNvSpPr>
            <a:spLocks noChangeArrowheads="1"/>
          </p:cNvSpPr>
          <p:nvPr/>
        </p:nvSpPr>
        <p:spPr bwMode="auto">
          <a:xfrm>
            <a:off x="6547605" y="2900033"/>
            <a:ext cx="356372" cy="35935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prstClr val="white"/>
              </a:solidFill>
              <a:latin typeface="Bookman Old Style" pitchFamily="18" charset="0"/>
            </a:endParaRPr>
          </a:p>
        </p:txBody>
      </p:sp>
      <p:cxnSp>
        <p:nvCxnSpPr>
          <p:cNvPr id="88" name="Straight Connector 87"/>
          <p:cNvCxnSpPr/>
          <p:nvPr/>
        </p:nvCxnSpPr>
        <p:spPr>
          <a:xfrm>
            <a:off x="6540259" y="2224618"/>
            <a:ext cx="368349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 Box 33"/>
          <p:cNvSpPr txBox="1">
            <a:spLocks noChangeArrowheads="1"/>
          </p:cNvSpPr>
          <p:nvPr/>
        </p:nvSpPr>
        <p:spPr bwMode="auto">
          <a:xfrm>
            <a:off x="6456921" y="2227129"/>
            <a:ext cx="522709" cy="27699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spcBef>
                <a:spcPct val="50000"/>
              </a:spcBef>
              <a:buFontTx/>
              <a:buNone/>
            </a:pPr>
            <a:r>
              <a:rPr lang="en-US" alt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4m</a:t>
            </a:r>
            <a:endParaRPr lang="en-US" alt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90" name="Straight Connector 89"/>
          <p:cNvCxnSpPr/>
          <p:nvPr/>
        </p:nvCxnSpPr>
        <p:spPr>
          <a:xfrm rot="16200000">
            <a:off x="7965819" y="3085055"/>
            <a:ext cx="368349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 Box 33"/>
          <p:cNvSpPr txBox="1">
            <a:spLocks noChangeArrowheads="1"/>
          </p:cNvSpPr>
          <p:nvPr/>
        </p:nvSpPr>
        <p:spPr bwMode="auto">
          <a:xfrm>
            <a:off x="7702151" y="2928373"/>
            <a:ext cx="522709" cy="27699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spcBef>
                <a:spcPct val="50000"/>
              </a:spcBef>
              <a:buFontTx/>
              <a:buNone/>
            </a:pPr>
            <a:r>
              <a:rPr lang="en-US" alt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4m</a:t>
            </a:r>
            <a:endParaRPr lang="en-US" alt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4" name="Rounded Rectangle 103"/>
          <p:cNvSpPr/>
          <p:nvPr/>
        </p:nvSpPr>
        <p:spPr>
          <a:xfrm>
            <a:off x="6716587" y="1479473"/>
            <a:ext cx="1896798" cy="289740"/>
          </a:xfrm>
          <a:prstGeom prst="roundRect">
            <a:avLst/>
          </a:prstGeom>
          <a:gradFill flip="none" rotWithShape="1">
            <a:gsLst>
              <a:gs pos="0">
                <a:srgbClr val="FFFF00">
                  <a:alpha val="65000"/>
                </a:srgbClr>
              </a:gs>
              <a:gs pos="100000">
                <a:sysClr val="window" lastClr="FFFFFF"/>
              </a:gs>
            </a:gsLst>
            <a:lin ang="8100000" scaled="1"/>
            <a:tileRect/>
          </a:gra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lang="en-US" sz="1200" b="1" kern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05" name="Rounded Rectangle 104"/>
          <p:cNvSpPr>
            <a:spLocks noChangeArrowheads="1"/>
          </p:cNvSpPr>
          <p:nvPr/>
        </p:nvSpPr>
        <p:spPr bwMode="auto">
          <a:xfrm>
            <a:off x="8030752" y="1533024"/>
            <a:ext cx="501910" cy="190625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  <a:defRPr/>
            </a:pPr>
            <a:endParaRPr lang="en-US" altLang="en-US" sz="1800" b="1" dirty="0" smtClean="0">
              <a:solidFill>
                <a:srgbClr val="FF0000"/>
              </a:solidFill>
              <a:latin typeface="Maiandra GD" pitchFamily="34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8057811" y="1215130"/>
            <a:ext cx="635109" cy="461665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>
            <a:spAutoFit/>
          </a:bodyPr>
          <a:lstStyle/>
          <a:p>
            <a:pPr marL="342900" indent="-342900" algn="ctr" defTabSz="914400">
              <a:buFont typeface="Wingdings" panose="05000000000000000000" pitchFamily="2" charset="2"/>
              <a:buChar char="ü"/>
              <a:defRPr/>
            </a:pPr>
            <a:r>
              <a:rPr lang="en-US" sz="2400" b="1" dirty="0">
                <a:solidFill>
                  <a:srgbClr val="00B05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ea typeface="Calibri" pitchFamily="34" charset="0"/>
                <a:cs typeface="Calibri" pitchFamily="34" charset="0"/>
                <a:sym typeface="Symbol"/>
              </a:rPr>
              <a:t> </a:t>
            </a:r>
            <a:endParaRPr lang="en-IN" sz="2400" b="1" baseline="30000" dirty="0">
              <a:solidFill>
                <a:srgbClr val="00B05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11" name="Rounded Rectangle 110"/>
          <p:cNvSpPr>
            <a:spLocks noChangeArrowheads="1"/>
          </p:cNvSpPr>
          <p:nvPr/>
        </p:nvSpPr>
        <p:spPr bwMode="auto">
          <a:xfrm>
            <a:off x="7385645" y="1526380"/>
            <a:ext cx="501910" cy="190625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  <a:defRPr/>
            </a:pPr>
            <a:endParaRPr lang="en-US" altLang="en-US" sz="1800" b="1" dirty="0" smtClean="0">
              <a:solidFill>
                <a:srgbClr val="FF0000"/>
              </a:solidFill>
              <a:latin typeface="Maiandra GD" pitchFamily="34" charset="0"/>
            </a:endParaRPr>
          </a:p>
        </p:txBody>
      </p:sp>
      <p:sp>
        <p:nvSpPr>
          <p:cNvPr id="112" name="TextBox 111"/>
          <p:cNvSpPr txBox="1">
            <a:spLocks noChangeArrowheads="1"/>
          </p:cNvSpPr>
          <p:nvPr/>
        </p:nvSpPr>
        <p:spPr bwMode="auto">
          <a:xfrm>
            <a:off x="6570210" y="1475050"/>
            <a:ext cx="2133871" cy="279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spcBef>
                <a:spcPct val="0"/>
              </a:spcBef>
              <a:buFontTx/>
              <a:buNone/>
            </a:pPr>
            <a:r>
              <a:rPr lang="en-US" altLang="en-US" sz="1400" b="1" dirty="0" smtClean="0">
                <a:latin typeface="Bookman Old Style" pitchFamily="18" charset="0"/>
              </a:rPr>
              <a:t>Cost = Area × Rate</a:t>
            </a:r>
            <a:endParaRPr lang="en-US" altLang="en-US" sz="1400" b="1" dirty="0">
              <a:latin typeface="Bookman Old Style" pitchFamily="18" charset="0"/>
            </a:endParaRPr>
          </a:p>
        </p:txBody>
      </p:sp>
      <p:grpSp>
        <p:nvGrpSpPr>
          <p:cNvPr id="113" name="Group 112"/>
          <p:cNvGrpSpPr/>
          <p:nvPr/>
        </p:nvGrpSpPr>
        <p:grpSpPr>
          <a:xfrm>
            <a:off x="5190006" y="4340536"/>
            <a:ext cx="3045071" cy="307776"/>
            <a:chOff x="5819562" y="5729499"/>
            <a:chExt cx="3045071" cy="307776"/>
          </a:xfrm>
        </p:grpSpPr>
        <p:cxnSp>
          <p:nvCxnSpPr>
            <p:cNvPr id="114" name="Straight Connector 113"/>
            <p:cNvCxnSpPr/>
            <p:nvPr/>
          </p:nvCxnSpPr>
          <p:spPr>
            <a:xfrm>
              <a:off x="5819562" y="5848350"/>
              <a:ext cx="3045071" cy="0"/>
            </a:xfrm>
            <a:prstGeom prst="line">
              <a:avLst/>
            </a:prstGeom>
            <a:ln w="19050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 Box 33"/>
            <p:cNvSpPr txBox="1">
              <a:spLocks noChangeArrowheads="1"/>
            </p:cNvSpPr>
            <p:nvPr/>
          </p:nvSpPr>
          <p:spPr bwMode="auto">
            <a:xfrm>
              <a:off x="7038048" y="5729499"/>
              <a:ext cx="733136" cy="3077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 dirty="0">
                  <a:solidFill>
                    <a:srgbClr val="FF0000"/>
                  </a:solidFill>
                  <a:latin typeface="Bookman Old Style" pitchFamily="18" charset="0"/>
                </a:rPr>
                <a:t>75m</a:t>
              </a:r>
            </a:p>
          </p:txBody>
        </p:sp>
      </p:grpSp>
      <p:sp>
        <p:nvSpPr>
          <p:cNvPr id="116" name="Text Box 25"/>
          <p:cNvSpPr txBox="1">
            <a:spLocks noChangeArrowheads="1"/>
          </p:cNvSpPr>
          <p:nvPr/>
        </p:nvSpPr>
        <p:spPr bwMode="auto">
          <a:xfrm>
            <a:off x="6341591" y="4067720"/>
            <a:ext cx="4199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B</a:t>
            </a:r>
          </a:p>
        </p:txBody>
      </p:sp>
      <p:sp>
        <p:nvSpPr>
          <p:cNvPr id="117" name="Text Box 26"/>
          <p:cNvSpPr txBox="1">
            <a:spLocks noChangeArrowheads="1"/>
          </p:cNvSpPr>
          <p:nvPr/>
        </p:nvSpPr>
        <p:spPr bwMode="auto">
          <a:xfrm>
            <a:off x="6693727" y="4080708"/>
            <a:ext cx="4199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C</a:t>
            </a:r>
          </a:p>
        </p:txBody>
      </p:sp>
      <p:grpSp>
        <p:nvGrpSpPr>
          <p:cNvPr id="118" name="Group 117"/>
          <p:cNvGrpSpPr/>
          <p:nvPr/>
        </p:nvGrpSpPr>
        <p:grpSpPr>
          <a:xfrm>
            <a:off x="7705065" y="2902476"/>
            <a:ext cx="522709" cy="368349"/>
            <a:chOff x="8472448" y="3533563"/>
            <a:chExt cx="522709" cy="368349"/>
          </a:xfrm>
        </p:grpSpPr>
        <p:cxnSp>
          <p:nvCxnSpPr>
            <p:cNvPr id="119" name="Straight Connector 118"/>
            <p:cNvCxnSpPr/>
            <p:nvPr/>
          </p:nvCxnSpPr>
          <p:spPr>
            <a:xfrm rot="16200000">
              <a:off x="8736116" y="3717738"/>
              <a:ext cx="368349" cy="0"/>
            </a:xfrm>
            <a:prstGeom prst="line">
              <a:avLst/>
            </a:prstGeom>
            <a:ln w="19050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 Box 33"/>
            <p:cNvSpPr txBox="1">
              <a:spLocks noChangeArrowheads="1"/>
            </p:cNvSpPr>
            <p:nvPr/>
          </p:nvSpPr>
          <p:spPr bwMode="auto">
            <a:xfrm>
              <a:off x="8472448" y="3561056"/>
              <a:ext cx="522709" cy="27699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defTabSz="914400">
                <a:spcBef>
                  <a:spcPct val="50000"/>
                </a:spcBef>
                <a:buFontTx/>
                <a:buNone/>
              </a:pPr>
              <a:r>
                <a:rPr lang="en-US" altLang="en-US" sz="1200" b="1" dirty="0" smtClean="0">
                  <a:solidFill>
                    <a:srgbClr val="FF0000"/>
                  </a:solidFill>
                  <a:latin typeface="Bookman Old Style" pitchFamily="18" charset="0"/>
                </a:rPr>
                <a:t>4m</a:t>
              </a:r>
              <a:endParaRPr lang="en-US" altLang="en-US" sz="1200" b="1" dirty="0">
                <a:solidFill>
                  <a:srgbClr val="FF0000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4284214" y="2091046"/>
            <a:ext cx="733136" cy="2041267"/>
            <a:chOff x="6376232" y="4320451"/>
            <a:chExt cx="733136" cy="2041267"/>
          </a:xfrm>
        </p:grpSpPr>
        <p:cxnSp>
          <p:nvCxnSpPr>
            <p:cNvPr id="122" name="Straight Connector 121"/>
            <p:cNvCxnSpPr/>
            <p:nvPr/>
          </p:nvCxnSpPr>
          <p:spPr>
            <a:xfrm rot="16200000">
              <a:off x="5859442" y="5341085"/>
              <a:ext cx="2041267" cy="0"/>
            </a:xfrm>
            <a:prstGeom prst="line">
              <a:avLst/>
            </a:prstGeom>
            <a:ln w="19050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 Box 35"/>
            <p:cNvSpPr txBox="1">
              <a:spLocks noChangeArrowheads="1"/>
            </p:cNvSpPr>
            <p:nvPr/>
          </p:nvSpPr>
          <p:spPr bwMode="auto">
            <a:xfrm>
              <a:off x="6376232" y="5238750"/>
              <a:ext cx="733136" cy="33855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 dirty="0">
                  <a:solidFill>
                    <a:srgbClr val="FF0000"/>
                  </a:solidFill>
                  <a:latin typeface="Bookman Old Style" pitchFamily="18" charset="0"/>
                </a:rPr>
                <a:t>60m</a:t>
              </a:r>
            </a:p>
          </p:txBody>
        </p:sp>
      </p:grpSp>
      <p:sp>
        <p:nvSpPr>
          <p:cNvPr id="124" name="Text Box 20"/>
          <p:cNvSpPr txBox="1">
            <a:spLocks noChangeArrowheads="1"/>
          </p:cNvSpPr>
          <p:nvPr/>
        </p:nvSpPr>
        <p:spPr bwMode="auto">
          <a:xfrm>
            <a:off x="4860886" y="2712572"/>
            <a:ext cx="4199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P</a:t>
            </a:r>
          </a:p>
        </p:txBody>
      </p:sp>
      <p:sp>
        <p:nvSpPr>
          <p:cNvPr id="125" name="Text Box 21"/>
          <p:cNvSpPr txBox="1">
            <a:spLocks noChangeArrowheads="1"/>
          </p:cNvSpPr>
          <p:nvPr/>
        </p:nvSpPr>
        <p:spPr bwMode="auto">
          <a:xfrm>
            <a:off x="4853671" y="3110890"/>
            <a:ext cx="41996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Q</a:t>
            </a:r>
          </a:p>
        </p:txBody>
      </p:sp>
      <p:grpSp>
        <p:nvGrpSpPr>
          <p:cNvPr id="126" name="Group 125"/>
          <p:cNvGrpSpPr/>
          <p:nvPr/>
        </p:nvGrpSpPr>
        <p:grpSpPr>
          <a:xfrm>
            <a:off x="6456913" y="2223708"/>
            <a:ext cx="522709" cy="279510"/>
            <a:chOff x="7969685" y="2240548"/>
            <a:chExt cx="522709" cy="279510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8053023" y="2240548"/>
              <a:ext cx="368349" cy="0"/>
            </a:xfrm>
            <a:prstGeom prst="line">
              <a:avLst/>
            </a:prstGeom>
            <a:ln w="19050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 Box 33"/>
            <p:cNvSpPr txBox="1">
              <a:spLocks noChangeArrowheads="1"/>
            </p:cNvSpPr>
            <p:nvPr/>
          </p:nvSpPr>
          <p:spPr bwMode="auto">
            <a:xfrm>
              <a:off x="7969685" y="2243059"/>
              <a:ext cx="522709" cy="27699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defTabSz="914400">
                <a:spcBef>
                  <a:spcPct val="50000"/>
                </a:spcBef>
                <a:buFontTx/>
                <a:buNone/>
              </a:pPr>
              <a:r>
                <a:rPr lang="en-US" altLang="en-US" sz="1200" b="1" dirty="0" smtClean="0">
                  <a:solidFill>
                    <a:srgbClr val="FF0000"/>
                  </a:solidFill>
                  <a:latin typeface="Bookman Old Style" pitchFamily="18" charset="0"/>
                </a:rPr>
                <a:t>4m</a:t>
              </a:r>
              <a:endParaRPr lang="en-US" altLang="en-US" sz="1200" b="1" dirty="0">
                <a:solidFill>
                  <a:srgbClr val="FF0000"/>
                </a:solidFill>
                <a:latin typeface="Bookman Old Style" pitchFamily="18" charset="0"/>
              </a:endParaRPr>
            </a:p>
          </p:txBody>
        </p:sp>
      </p:grpSp>
      <p:sp>
        <p:nvSpPr>
          <p:cNvPr id="137" name="Rectangle 10"/>
          <p:cNvSpPr>
            <a:spLocks noChangeArrowheads="1"/>
          </p:cNvSpPr>
          <p:nvPr/>
        </p:nvSpPr>
        <p:spPr bwMode="auto">
          <a:xfrm>
            <a:off x="5167418" y="2067451"/>
            <a:ext cx="3127374" cy="2057977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none" anchor="ctr"/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38" name="Rectangle 37"/>
          <p:cNvSpPr>
            <a:spLocks noChangeArrowheads="1"/>
          </p:cNvSpPr>
          <p:nvPr/>
        </p:nvSpPr>
        <p:spPr bwMode="auto">
          <a:xfrm>
            <a:off x="5167074" y="2894830"/>
            <a:ext cx="3133147" cy="35935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none" anchor="ctr"/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39" name="Rectangle 38"/>
          <p:cNvSpPr>
            <a:spLocks noChangeArrowheads="1"/>
          </p:cNvSpPr>
          <p:nvPr/>
        </p:nvSpPr>
        <p:spPr bwMode="auto">
          <a:xfrm>
            <a:off x="6556454" y="2067451"/>
            <a:ext cx="337705" cy="2060864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none" anchor="ctr"/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45" name="Rounded Rectangle 144"/>
          <p:cNvSpPr>
            <a:spLocks noChangeArrowheads="1"/>
          </p:cNvSpPr>
          <p:nvPr/>
        </p:nvSpPr>
        <p:spPr bwMode="auto">
          <a:xfrm>
            <a:off x="1191823" y="1333724"/>
            <a:ext cx="3149330" cy="230657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</p:spPr>
        <p:txBody>
          <a:bodyPr wrap="square">
            <a:spAutoFit/>
          </a:bodyPr>
          <a:lstStyle/>
          <a:p>
            <a:pPr algn="r" defTabSz="914400">
              <a:spcBef>
                <a:spcPct val="0"/>
              </a:spcBef>
            </a:pPr>
            <a:endParaRPr lang="en-US" altLang="en-US" sz="1800" dirty="0">
              <a:solidFill>
                <a:srgbClr val="FF0000"/>
              </a:solidFill>
              <a:latin typeface="Maiandra GD" pitchFamily="34" charset="0"/>
            </a:endParaRPr>
          </a:p>
        </p:txBody>
      </p:sp>
      <p:sp>
        <p:nvSpPr>
          <p:cNvPr id="74" name="Rounded Rectangle 73"/>
          <p:cNvSpPr>
            <a:spLocks noChangeArrowheads="1"/>
          </p:cNvSpPr>
          <p:nvPr/>
        </p:nvSpPr>
        <p:spPr bwMode="auto">
          <a:xfrm>
            <a:off x="1877143" y="1333723"/>
            <a:ext cx="2467269" cy="230657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  <a:defRPr/>
            </a:pPr>
            <a:endParaRPr lang="en-US" altLang="en-US" sz="1800" b="1" dirty="0" smtClean="0">
              <a:solidFill>
                <a:srgbClr val="FF0000"/>
              </a:solidFill>
              <a:latin typeface="Maiandra GD" pitchFamily="34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097905" y="258729"/>
            <a:ext cx="6310495" cy="1361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ts val="300"/>
              </a:spcBef>
              <a:buNone/>
            </a:pPr>
            <a:r>
              <a:rPr lang="en-US" altLang="en-US" sz="1600" b="1" dirty="0">
                <a:latin typeface="Bookman Old Style" pitchFamily="18" charset="0"/>
              </a:rPr>
              <a:t>A rectangular lawn 75m </a:t>
            </a:r>
            <a:r>
              <a:rPr lang="en-US" altLang="en-US" sz="1600" b="1" dirty="0">
                <a:latin typeface="Bookman Old Style" pitchFamily="18" charset="0"/>
                <a:sym typeface="Symbol"/>
              </a:rPr>
              <a:t></a:t>
            </a:r>
            <a:r>
              <a:rPr lang="en-US" altLang="en-US" sz="1600" b="1" dirty="0">
                <a:latin typeface="Bookman Old Style" pitchFamily="18" charset="0"/>
              </a:rPr>
              <a:t> 60m has two roads, each 4m </a:t>
            </a:r>
          </a:p>
          <a:p>
            <a:pPr defTabSz="914400">
              <a:spcBef>
                <a:spcPts val="300"/>
              </a:spcBef>
              <a:buFontTx/>
              <a:buNone/>
            </a:pPr>
            <a:r>
              <a:rPr lang="en-US" altLang="en-US" sz="1600" b="1" dirty="0" smtClean="0">
                <a:latin typeface="Bookman Old Style" pitchFamily="18" charset="0"/>
              </a:rPr>
              <a:t>wide </a:t>
            </a:r>
            <a:r>
              <a:rPr lang="en-US" altLang="en-US" sz="1600" b="1" dirty="0">
                <a:latin typeface="Bookman Old Style" pitchFamily="18" charset="0"/>
              </a:rPr>
              <a:t>running through the middle of the lawn one parallel to the </a:t>
            </a:r>
            <a:r>
              <a:rPr lang="en-US" altLang="en-US" sz="1600" b="1" dirty="0" smtClean="0">
                <a:latin typeface="Bookman Old Style" pitchFamily="18" charset="0"/>
              </a:rPr>
              <a:t>length </a:t>
            </a:r>
            <a:r>
              <a:rPr lang="en-US" altLang="en-US" sz="1600" b="1" dirty="0">
                <a:latin typeface="Bookman Old Style" pitchFamily="18" charset="0"/>
              </a:rPr>
              <a:t>and the other parallel to the breadth as shown in the figure. </a:t>
            </a:r>
            <a:r>
              <a:rPr lang="en-US" altLang="en-US" sz="1600" b="1" dirty="0" smtClean="0">
                <a:latin typeface="Bookman Old Style" pitchFamily="18" charset="0"/>
              </a:rPr>
              <a:t>Find </a:t>
            </a:r>
            <a:r>
              <a:rPr lang="en-US" altLang="en-US" sz="1600" b="1" dirty="0">
                <a:latin typeface="Bookman Old Style" pitchFamily="18" charset="0"/>
              </a:rPr>
              <a:t>the cost of gravelling the road at the rate of </a:t>
            </a:r>
            <a:r>
              <a:rPr lang="en-US" altLang="en-US" sz="1600" b="1" dirty="0" err="1">
                <a:latin typeface="Bookman Old Style" pitchFamily="18" charset="0"/>
              </a:rPr>
              <a:t>Rs</a:t>
            </a:r>
            <a:r>
              <a:rPr lang="en-US" altLang="en-US" sz="1600" b="1" dirty="0">
                <a:latin typeface="Bookman Old Style" pitchFamily="18" charset="0"/>
              </a:rPr>
              <a:t>. 4.50 per m</a:t>
            </a:r>
            <a:r>
              <a:rPr lang="en-US" altLang="en-US" sz="1600" b="1" baseline="30000" dirty="0">
                <a:latin typeface="Bookman Old Style" pitchFamily="18" charset="0"/>
              </a:rPr>
              <a:t>2</a:t>
            </a:r>
            <a:r>
              <a:rPr lang="en-US" altLang="en-US" sz="1600" b="1" dirty="0">
                <a:latin typeface="Bookman Old Style" pitchFamily="18" charset="0"/>
              </a:rPr>
              <a:t>.</a:t>
            </a:r>
          </a:p>
        </p:txBody>
      </p:sp>
      <p:sp>
        <p:nvSpPr>
          <p:cNvPr id="161" name="Rounded Rectangle 59"/>
          <p:cNvSpPr/>
          <p:nvPr/>
        </p:nvSpPr>
        <p:spPr>
          <a:xfrm>
            <a:off x="714679" y="4061229"/>
            <a:ext cx="2452162" cy="667266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 algn="ctr">
            <a:solidFill>
              <a:srgbClr val="CC00FF"/>
            </a:solidFill>
            <a:prstDash val="solid"/>
            <a:miter lim="800000"/>
          </a:ln>
          <a:effectLst>
            <a:glow rad="63500">
              <a:srgbClr val="ED7D31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itchFamily="18" charset="0"/>
              <a:ea typeface="+mn-ea"/>
              <a:cs typeface="+mn-cs"/>
            </a:endParaRPr>
          </a:p>
        </p:txBody>
      </p:sp>
      <p:pic>
        <p:nvPicPr>
          <p:cNvPr id="162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08137" y="3919816"/>
            <a:ext cx="406195" cy="850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TextBox 162"/>
          <p:cNvSpPr txBox="1"/>
          <p:nvPr/>
        </p:nvSpPr>
        <p:spPr>
          <a:xfrm>
            <a:off x="592817" y="4105421"/>
            <a:ext cx="2652342" cy="578882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What is the formula for 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area of </a:t>
            </a:r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rectangle?</a:t>
            </a:r>
            <a:endParaRPr lang="en-US" b="1" dirty="0">
              <a:solidFill>
                <a:schemeClr val="bg1"/>
              </a:solidFill>
              <a:latin typeface="Bookman Old Style" pitchFamily="18" charset="0"/>
              <a:ea typeface="Cambria Math" pitchFamily="18" charset="0"/>
            </a:endParaRPr>
          </a:p>
        </p:txBody>
      </p:sp>
      <p:pic>
        <p:nvPicPr>
          <p:cNvPr id="164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6632" y="3923112"/>
            <a:ext cx="396620" cy="84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" name="TextBox 164"/>
          <p:cNvSpPr txBox="1"/>
          <p:nvPr/>
        </p:nvSpPr>
        <p:spPr>
          <a:xfrm>
            <a:off x="1594812" y="4258243"/>
            <a:ext cx="6511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>
              <a:spcBef>
                <a:spcPct val="0"/>
              </a:spcBef>
              <a:buFontTx/>
              <a:buNone/>
            </a:pPr>
            <a:r>
              <a:rPr lang="en-US" altLang="en-US" sz="1600" b="1" i="1" dirty="0">
                <a:solidFill>
                  <a:srgbClr val="FFFF00"/>
                </a:solidFill>
                <a:latin typeface="Bookman Old Style" pitchFamily="18" charset="0"/>
              </a:rPr>
              <a:t>l</a:t>
            </a:r>
            <a:r>
              <a:rPr lang="en-US" altLang="en-US" sz="1600" b="1" dirty="0">
                <a:solidFill>
                  <a:srgbClr val="FFFF00"/>
                </a:solidFill>
                <a:latin typeface="Bookman Old Style" pitchFamily="18" charset="0"/>
              </a:rPr>
              <a:t> × b</a:t>
            </a:r>
          </a:p>
        </p:txBody>
      </p:sp>
      <p:sp>
        <p:nvSpPr>
          <p:cNvPr id="178" name="Rectangle 177"/>
          <p:cNvSpPr>
            <a:spLocks noChangeArrowheads="1"/>
          </p:cNvSpPr>
          <p:nvPr/>
        </p:nvSpPr>
        <p:spPr bwMode="auto">
          <a:xfrm>
            <a:off x="2434865" y="1600578"/>
            <a:ext cx="26321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l</a:t>
            </a:r>
            <a:endParaRPr lang="en-US" altLang="en-US" sz="1600" b="1" i="1" baseline="300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79" name="Rectangle 178"/>
          <p:cNvSpPr>
            <a:spLocks noChangeArrowheads="1"/>
          </p:cNvSpPr>
          <p:nvPr/>
        </p:nvSpPr>
        <p:spPr bwMode="auto">
          <a:xfrm>
            <a:off x="2606788" y="1600578"/>
            <a:ext cx="3080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endParaRPr lang="en-US" altLang="en-US" sz="1600" b="1" baseline="300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80" name="Rectangle 179"/>
          <p:cNvSpPr>
            <a:spLocks noChangeArrowheads="1"/>
          </p:cNvSpPr>
          <p:nvPr/>
        </p:nvSpPr>
        <p:spPr bwMode="auto">
          <a:xfrm>
            <a:off x="2858746" y="1600578"/>
            <a:ext cx="3080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b</a:t>
            </a:r>
            <a:endParaRPr lang="en-US" altLang="en-US" sz="1600" b="1" i="1" baseline="300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81" name="Rectangle 180"/>
          <p:cNvSpPr>
            <a:spLocks noChangeArrowheads="1"/>
          </p:cNvSpPr>
          <p:nvPr/>
        </p:nvSpPr>
        <p:spPr bwMode="auto">
          <a:xfrm>
            <a:off x="2188026" y="1896466"/>
            <a:ext cx="37863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= </a:t>
            </a:r>
            <a:endParaRPr lang="en-US" altLang="en-US" sz="16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84" name="Rounded Rectangle 183"/>
          <p:cNvSpPr>
            <a:spLocks noChangeArrowheads="1"/>
          </p:cNvSpPr>
          <p:nvPr/>
        </p:nvSpPr>
        <p:spPr bwMode="auto">
          <a:xfrm>
            <a:off x="2899259" y="2788215"/>
            <a:ext cx="186376" cy="252259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00" b="1" dirty="0">
              <a:solidFill>
                <a:prstClr val="white"/>
              </a:solidFill>
            </a:endParaRPr>
          </a:p>
        </p:txBody>
      </p:sp>
      <p:sp>
        <p:nvSpPr>
          <p:cNvPr id="185" name="Rounded Rectangle 184"/>
          <p:cNvSpPr>
            <a:spLocks noChangeArrowheads="1"/>
          </p:cNvSpPr>
          <p:nvPr/>
        </p:nvSpPr>
        <p:spPr bwMode="auto">
          <a:xfrm>
            <a:off x="2484382" y="2788221"/>
            <a:ext cx="186376" cy="252259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00" b="1" dirty="0">
              <a:solidFill>
                <a:prstClr val="white"/>
              </a:solidFill>
            </a:endParaRPr>
          </a:p>
        </p:txBody>
      </p:sp>
      <p:sp>
        <p:nvSpPr>
          <p:cNvPr id="186" name="Rectangle 185"/>
          <p:cNvSpPr>
            <a:spLocks noChangeArrowheads="1"/>
          </p:cNvSpPr>
          <p:nvPr/>
        </p:nvSpPr>
        <p:spPr bwMode="auto">
          <a:xfrm>
            <a:off x="1016459" y="2746926"/>
            <a:ext cx="125386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0"/>
              </a:spcBef>
              <a:buFontTx/>
              <a:buNone/>
            </a:pP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A(</a:t>
            </a:r>
            <a:r>
              <a:rPr lang="en-US" altLang="en-US" sz="1600" b="1" dirty="0" err="1" smtClean="0">
                <a:solidFill>
                  <a:prstClr val="black"/>
                </a:solidFill>
                <a:latin typeface="Wingdings" pitchFamily="2" charset="2"/>
              </a:rPr>
              <a:t>o</a:t>
            </a:r>
            <a:r>
              <a:rPr lang="en-US" altLang="en-US" sz="1600" b="1" dirty="0" err="1" smtClean="0">
                <a:solidFill>
                  <a:prstClr val="black"/>
                </a:solidFill>
                <a:latin typeface="Bookman Old Style" pitchFamily="18" charset="0"/>
              </a:rPr>
              <a:t>ABCD</a:t>
            </a: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)</a:t>
            </a:r>
            <a:endParaRPr lang="en-US" altLang="en-US" sz="16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87" name="Rectangle 186"/>
          <p:cNvSpPr>
            <a:spLocks noChangeArrowheads="1"/>
          </p:cNvSpPr>
          <p:nvPr/>
        </p:nvSpPr>
        <p:spPr bwMode="auto">
          <a:xfrm>
            <a:off x="2162619" y="2746926"/>
            <a:ext cx="37863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= </a:t>
            </a:r>
            <a:endParaRPr lang="en-US" altLang="en-US" sz="16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88" name="Rectangle 187"/>
          <p:cNvSpPr>
            <a:spLocks noChangeArrowheads="1"/>
          </p:cNvSpPr>
          <p:nvPr/>
        </p:nvSpPr>
        <p:spPr bwMode="auto">
          <a:xfrm>
            <a:off x="2409458" y="2746926"/>
            <a:ext cx="26321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l</a:t>
            </a:r>
            <a:endParaRPr lang="en-US" altLang="en-US" sz="1600" b="1" i="1" baseline="300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89" name="Rectangle 188"/>
          <p:cNvSpPr>
            <a:spLocks noChangeArrowheads="1"/>
          </p:cNvSpPr>
          <p:nvPr/>
        </p:nvSpPr>
        <p:spPr bwMode="auto">
          <a:xfrm>
            <a:off x="2581381" y="2746926"/>
            <a:ext cx="3080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endParaRPr lang="en-US" altLang="en-US" sz="1600" b="1" baseline="300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90" name="Rectangle 189"/>
          <p:cNvSpPr>
            <a:spLocks noChangeArrowheads="1"/>
          </p:cNvSpPr>
          <p:nvPr/>
        </p:nvSpPr>
        <p:spPr bwMode="auto">
          <a:xfrm>
            <a:off x="2833339" y="2746926"/>
            <a:ext cx="3080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b</a:t>
            </a:r>
            <a:endParaRPr lang="en-US" altLang="en-US" sz="1600" b="1" i="1" baseline="300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7506681" y="1345168"/>
            <a:ext cx="320922" cy="338554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en-IN" sz="2400" b="1" baseline="30000" dirty="0" smtClean="0">
                <a:solidFill>
                  <a:srgbClr val="0000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</a:rPr>
              <a:t>?</a:t>
            </a:r>
            <a:endParaRPr lang="en-IN" sz="2400" b="1" baseline="30000" dirty="0">
              <a:solidFill>
                <a:srgbClr val="0000FF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7480445" y="1215130"/>
            <a:ext cx="635109" cy="461665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>
            <a:spAutoFit/>
          </a:bodyPr>
          <a:lstStyle/>
          <a:p>
            <a:pPr marL="342900" indent="-342900" algn="ctr" defTabSz="914400">
              <a:buFont typeface="Wingdings" panose="05000000000000000000" pitchFamily="2" charset="2"/>
              <a:buChar char="ü"/>
              <a:defRPr/>
            </a:pPr>
            <a:r>
              <a:rPr lang="en-US" sz="2400" b="1" dirty="0">
                <a:solidFill>
                  <a:srgbClr val="00B05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ea typeface="Calibri" pitchFamily="34" charset="0"/>
                <a:cs typeface="Calibri" pitchFamily="34" charset="0"/>
                <a:sym typeface="Symbol"/>
              </a:rPr>
              <a:t> </a:t>
            </a:r>
            <a:endParaRPr lang="en-IN" sz="2400" b="1" baseline="30000" dirty="0">
              <a:solidFill>
                <a:srgbClr val="00B05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71" name="Rounded Rectangle 59"/>
          <p:cNvSpPr/>
          <p:nvPr/>
        </p:nvSpPr>
        <p:spPr>
          <a:xfrm>
            <a:off x="696192" y="3834880"/>
            <a:ext cx="2452162" cy="667266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 algn="ctr">
            <a:solidFill>
              <a:srgbClr val="CC00FF"/>
            </a:solidFill>
            <a:prstDash val="solid"/>
            <a:miter lim="800000"/>
          </a:ln>
          <a:effectLst>
            <a:glow rad="63500">
              <a:srgbClr val="ED7D31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itchFamily="18" charset="0"/>
              <a:ea typeface="+mn-ea"/>
              <a:cs typeface="+mn-cs"/>
            </a:endParaRPr>
          </a:p>
        </p:txBody>
      </p:sp>
      <p:pic>
        <p:nvPicPr>
          <p:cNvPr id="172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64655" y="3707687"/>
            <a:ext cx="406195" cy="850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3" name="TextBox 172"/>
          <p:cNvSpPr txBox="1"/>
          <p:nvPr/>
        </p:nvSpPr>
        <p:spPr>
          <a:xfrm>
            <a:off x="574330" y="3879072"/>
            <a:ext cx="2652342" cy="578882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What is the formula for 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area of </a:t>
            </a:r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rectangle?</a:t>
            </a:r>
            <a:endParaRPr lang="en-US" b="1" dirty="0">
              <a:solidFill>
                <a:schemeClr val="bg1"/>
              </a:solidFill>
              <a:latin typeface="Bookman Old Style" pitchFamily="18" charset="0"/>
              <a:ea typeface="Cambria Math" pitchFamily="18" charset="0"/>
            </a:endParaRPr>
          </a:p>
        </p:txBody>
      </p:sp>
      <p:pic>
        <p:nvPicPr>
          <p:cNvPr id="174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28145" y="3696763"/>
            <a:ext cx="396620" cy="84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5" name="TextBox 174"/>
          <p:cNvSpPr txBox="1"/>
          <p:nvPr/>
        </p:nvSpPr>
        <p:spPr>
          <a:xfrm>
            <a:off x="1596704" y="3999236"/>
            <a:ext cx="6511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>
              <a:spcBef>
                <a:spcPct val="0"/>
              </a:spcBef>
              <a:buFontTx/>
              <a:buNone/>
            </a:pPr>
            <a:r>
              <a:rPr lang="en-US" altLang="en-US" sz="1600" b="1" i="1" dirty="0">
                <a:solidFill>
                  <a:srgbClr val="FFFF00"/>
                </a:solidFill>
                <a:latin typeface="Bookman Old Style" pitchFamily="18" charset="0"/>
              </a:rPr>
              <a:t>l</a:t>
            </a:r>
            <a:r>
              <a:rPr lang="en-US" altLang="en-US" sz="1600" b="1" dirty="0">
                <a:solidFill>
                  <a:srgbClr val="FFFF00"/>
                </a:solidFill>
                <a:latin typeface="Bookman Old Style" pitchFamily="18" charset="0"/>
              </a:rPr>
              <a:t> × b</a:t>
            </a:r>
          </a:p>
        </p:txBody>
      </p:sp>
    </p:spTree>
    <p:extLst>
      <p:ext uri="{BB962C8B-B14F-4D97-AF65-F5344CB8AC3E}">
        <p14:creationId xmlns:p14="http://schemas.microsoft.com/office/powerpoint/2010/main" val="28866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2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5" presetClass="emph" presetSubtype="0" repeatCount="3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4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2000"/>
                            </p:stCondLst>
                            <p:childTnLst>
                              <p:par>
                                <p:cTn id="9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35" presetClass="emph" presetSubtype="0" repeatCount="3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5" dur="4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00"/>
                            </p:stCondLst>
                            <p:childTnLst>
                              <p:par>
                                <p:cTn id="16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35" presetClass="emph" presetSubtype="0" repeatCount="3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6" dur="4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500"/>
                            </p:stCondLst>
                            <p:childTnLst>
                              <p:par>
                                <p:cTn id="23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35" presetClass="emph" presetSubtype="0" repeatCount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8" dur="4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500"/>
                            </p:stCondLst>
                            <p:childTnLst>
                              <p:par>
                                <p:cTn id="27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35" presetClass="emph" presetSubtype="0" repeatCount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90" dur="4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500"/>
                            </p:stCondLst>
                            <p:childTnLst>
                              <p:par>
                                <p:cTn id="29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8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35" presetClass="emph" presetSubtype="0" repeatCount="3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19" dur="4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5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500"/>
                            </p:stCondLst>
                            <p:childTnLst>
                              <p:par>
                                <p:cTn id="37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0" presetID="35" presetClass="emph" presetSubtype="0" repeatCount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91" dur="4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2" fill="hold">
                            <p:stCondLst>
                              <p:cond delay="500"/>
                            </p:stCondLst>
                            <p:childTnLst>
                              <p:par>
                                <p:cTn id="40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4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9" fill="hold">
                      <p:stCondLst>
                        <p:cond delay="indefinite"/>
                      </p:stCondLst>
                      <p:childTnLst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3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4" fill="hold">
                      <p:stCondLst>
                        <p:cond delay="indefinite"/>
                      </p:stCondLst>
                      <p:childTnLst>
                        <p:par>
                          <p:cTn id="415" fill="hold">
                            <p:stCondLst>
                              <p:cond delay="0"/>
                            </p:stCondLst>
                            <p:childTnLst>
                              <p:par>
                                <p:cTn id="4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presetID="35" presetClass="emph" presetSubtype="0" repeatCount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19" dur="4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5" fill="hold">
                            <p:stCondLst>
                              <p:cond delay="500"/>
                            </p:stCondLst>
                            <p:childTnLst>
                              <p:par>
                                <p:cTn id="42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9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0" grpId="0" animBg="1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1" grpId="0"/>
      <p:bldP spid="52" grpId="0"/>
      <p:bldP spid="53" grpId="0"/>
      <p:bldP spid="54" grpId="0"/>
      <p:bldP spid="55" grpId="0"/>
      <p:bldP spid="56" grpId="0"/>
      <p:bldP spid="89" grpId="0"/>
      <p:bldP spid="91" grpId="0"/>
      <p:bldP spid="112" grpId="0"/>
      <p:bldP spid="116" grpId="0"/>
      <p:bldP spid="117" grpId="0"/>
      <p:bldP spid="124" grpId="0"/>
      <p:bldP spid="125" grpId="0"/>
      <p:bldP spid="137" grpId="0" animBg="1"/>
      <p:bldP spid="137" grpId="1" animBg="1"/>
      <p:bldP spid="138" grpId="0" animBg="1"/>
      <p:bldP spid="138" grpId="1" animBg="1"/>
      <p:bldP spid="138" grpId="2" animBg="1"/>
      <p:bldP spid="138" grpId="3" animBg="1"/>
      <p:bldP spid="138" grpId="4" animBg="1"/>
      <p:bldP spid="138" grpId="5" animBg="1"/>
      <p:bldP spid="139" grpId="0" animBg="1"/>
      <p:bldP spid="139" grpId="1" animBg="1"/>
      <p:bldP spid="139" grpId="2" animBg="1"/>
      <p:bldP spid="139" grpId="3" animBg="1"/>
      <p:bldP spid="139" grpId="4" animBg="1"/>
      <p:bldP spid="139" grpId="5" animBg="1"/>
      <p:bldP spid="145" grpId="0" animBg="1"/>
      <p:bldP spid="74" grpId="0" animBg="1"/>
      <p:bldP spid="74" grpId="1" animBg="1"/>
      <p:bldP spid="14" grpId="0" build="p"/>
      <p:bldP spid="161" grpId="0" animBg="1"/>
      <p:bldP spid="161" grpId="1" animBg="1"/>
      <p:bldP spid="163" grpId="0"/>
      <p:bldP spid="163" grpId="1"/>
      <p:bldP spid="165" grpId="0"/>
      <p:bldP spid="165" grpId="1"/>
      <p:bldP spid="178" grpId="0"/>
      <p:bldP spid="179" grpId="0"/>
      <p:bldP spid="180" grpId="0"/>
      <p:bldP spid="181" grpId="0"/>
      <p:bldP spid="186" grpId="0"/>
      <p:bldP spid="187" grpId="0"/>
      <p:bldP spid="188" grpId="0"/>
      <p:bldP spid="189" grpId="0"/>
      <p:bldP spid="190" grpId="0"/>
      <p:bldP spid="103" grpId="0"/>
      <p:bldP spid="171" grpId="0" animBg="1"/>
      <p:bldP spid="171" grpId="1" animBg="1"/>
      <p:bldP spid="173" grpId="0"/>
      <p:bldP spid="173" grpId="1"/>
      <p:bldP spid="175" grpId="0"/>
      <p:bldP spid="175" grpId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890384" y="261149"/>
            <a:ext cx="6507558" cy="1332988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sz="1800" kern="0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44183" y="591344"/>
            <a:ext cx="687003" cy="624548"/>
            <a:chOff x="508513" y="-702286"/>
            <a:chExt cx="687003" cy="624548"/>
          </a:xfrm>
        </p:grpSpPr>
        <p:sp>
          <p:nvSpPr>
            <p:cNvPr id="4" name="Plaque 3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800" kern="0" dirty="0">
                <a:solidFill>
                  <a:prstClr val="white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sz="1800" b="1" kern="0" dirty="0" smtClean="0">
                  <a:solidFill>
                    <a:prstClr val="white"/>
                  </a:solidFill>
                  <a:latin typeface="Bookman Old Style" pitchFamily="18" charset="0"/>
                </a:rPr>
                <a:t>Q.</a:t>
              </a:r>
              <a:endParaRPr lang="en-US" sz="1800" b="1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sp>
        <p:nvSpPr>
          <p:cNvPr id="108" name="Rounded Rectangle 107"/>
          <p:cNvSpPr>
            <a:spLocks noChangeArrowheads="1"/>
          </p:cNvSpPr>
          <p:nvPr/>
        </p:nvSpPr>
        <p:spPr bwMode="auto">
          <a:xfrm>
            <a:off x="2282791" y="3534184"/>
            <a:ext cx="573406" cy="254781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00" b="1" dirty="0">
              <a:solidFill>
                <a:prstClr val="white"/>
              </a:solidFill>
            </a:endParaRPr>
          </a:p>
        </p:txBody>
      </p:sp>
      <p:sp>
        <p:nvSpPr>
          <p:cNvPr id="107" name="Rounded Rectangle 106"/>
          <p:cNvSpPr>
            <a:spLocks noChangeArrowheads="1"/>
          </p:cNvSpPr>
          <p:nvPr/>
        </p:nvSpPr>
        <p:spPr bwMode="auto">
          <a:xfrm>
            <a:off x="3390993" y="3123489"/>
            <a:ext cx="873611" cy="254781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00" b="1" dirty="0">
              <a:solidFill>
                <a:prstClr val="white"/>
              </a:solidFill>
            </a:endParaRPr>
          </a:p>
        </p:txBody>
      </p:sp>
      <p:sp>
        <p:nvSpPr>
          <p:cNvPr id="103" name="Rounded Rectangle 102"/>
          <p:cNvSpPr>
            <a:spLocks noChangeArrowheads="1"/>
          </p:cNvSpPr>
          <p:nvPr/>
        </p:nvSpPr>
        <p:spPr bwMode="auto">
          <a:xfrm>
            <a:off x="1531172" y="3546912"/>
            <a:ext cx="573405" cy="229326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00" b="1" dirty="0">
              <a:solidFill>
                <a:prstClr val="white"/>
              </a:solidFill>
            </a:endParaRPr>
          </a:p>
        </p:txBody>
      </p:sp>
      <p:sp>
        <p:nvSpPr>
          <p:cNvPr id="146" name="Rounded Rectangle 145"/>
          <p:cNvSpPr>
            <a:spLocks noChangeArrowheads="1"/>
          </p:cNvSpPr>
          <p:nvPr/>
        </p:nvSpPr>
        <p:spPr bwMode="auto">
          <a:xfrm>
            <a:off x="3395740" y="2550274"/>
            <a:ext cx="1117405" cy="277485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00" b="1" dirty="0">
              <a:solidFill>
                <a:prstClr val="white"/>
              </a:solidFill>
            </a:endParaRPr>
          </a:p>
        </p:txBody>
      </p:sp>
      <p:sp>
        <p:nvSpPr>
          <p:cNvPr id="144" name="Rounded Rectangle 143"/>
          <p:cNvSpPr>
            <a:spLocks noChangeArrowheads="1"/>
          </p:cNvSpPr>
          <p:nvPr/>
        </p:nvSpPr>
        <p:spPr bwMode="auto">
          <a:xfrm>
            <a:off x="2059509" y="2533466"/>
            <a:ext cx="1117405" cy="277485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00" b="1" dirty="0">
              <a:solidFill>
                <a:prstClr val="white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rot="16200000">
            <a:off x="3774908" y="3111392"/>
            <a:ext cx="2041267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195322" y="4457954"/>
            <a:ext cx="3045071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4291698" y="1745640"/>
            <a:ext cx="4387847" cy="2878728"/>
            <a:chOff x="4218943" y="1682750"/>
            <a:chExt cx="4826632" cy="3166600"/>
          </a:xfrm>
        </p:grpSpPr>
        <p:sp>
          <p:nvSpPr>
            <p:cNvPr id="18" name="Rectangle 10"/>
            <p:cNvSpPr>
              <a:spLocks noChangeArrowheads="1"/>
            </p:cNvSpPr>
            <p:nvPr/>
          </p:nvSpPr>
          <p:spPr bwMode="auto">
            <a:xfrm>
              <a:off x="5192713" y="2039938"/>
              <a:ext cx="3440112" cy="2263775"/>
            </a:xfrm>
            <a:prstGeom prst="rect">
              <a:avLst/>
            </a:prstGeom>
            <a:solidFill>
              <a:srgbClr val="33CC33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defTabSz="914400"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9" name="Text Box 22"/>
            <p:cNvSpPr txBox="1">
              <a:spLocks noChangeArrowheads="1"/>
            </p:cNvSpPr>
            <p:nvPr/>
          </p:nvSpPr>
          <p:spPr bwMode="auto">
            <a:xfrm>
              <a:off x="8583613" y="3217863"/>
              <a:ext cx="461962" cy="372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>
                  <a:solidFill>
                    <a:prstClr val="black"/>
                  </a:solidFill>
                  <a:latin typeface="Bookman Old Style" pitchFamily="18" charset="0"/>
                </a:rPr>
                <a:t>R</a:t>
              </a:r>
            </a:p>
          </p:txBody>
        </p:sp>
        <p:sp>
          <p:nvSpPr>
            <p:cNvPr id="20" name="Text Box 23"/>
            <p:cNvSpPr txBox="1">
              <a:spLocks noChangeArrowheads="1"/>
            </p:cNvSpPr>
            <p:nvPr/>
          </p:nvSpPr>
          <p:spPr bwMode="auto">
            <a:xfrm>
              <a:off x="8577263" y="2773363"/>
              <a:ext cx="461962" cy="372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>
                  <a:solidFill>
                    <a:prstClr val="black"/>
                  </a:solidFill>
                  <a:latin typeface="Bookman Old Style" pitchFamily="18" charset="0"/>
                </a:rPr>
                <a:t>S</a:t>
              </a:r>
            </a:p>
          </p:txBody>
        </p:sp>
        <p:sp>
          <p:nvSpPr>
            <p:cNvPr id="21" name="Text Box 24"/>
            <p:cNvSpPr txBox="1">
              <a:spLocks noChangeArrowheads="1"/>
            </p:cNvSpPr>
            <p:nvPr/>
          </p:nvSpPr>
          <p:spPr bwMode="auto">
            <a:xfrm>
              <a:off x="6478588" y="1682750"/>
              <a:ext cx="461962" cy="372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>
                  <a:solidFill>
                    <a:prstClr val="black"/>
                  </a:solidFill>
                  <a:latin typeface="Bookman Old Style" pitchFamily="18" charset="0"/>
                </a:rPr>
                <a:t>A</a:t>
              </a:r>
            </a:p>
          </p:txBody>
        </p:sp>
        <p:sp>
          <p:nvSpPr>
            <p:cNvPr id="22" name="Text Box 27"/>
            <p:cNvSpPr txBox="1">
              <a:spLocks noChangeArrowheads="1"/>
            </p:cNvSpPr>
            <p:nvPr/>
          </p:nvSpPr>
          <p:spPr bwMode="auto">
            <a:xfrm>
              <a:off x="6859588" y="1712913"/>
              <a:ext cx="461962" cy="372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>
                  <a:solidFill>
                    <a:prstClr val="black"/>
                  </a:solidFill>
                  <a:latin typeface="Bookman Old Style" pitchFamily="18" charset="0"/>
                </a:rPr>
                <a:t>D</a:t>
              </a:r>
            </a:p>
          </p:txBody>
        </p:sp>
        <p:sp>
          <p:nvSpPr>
            <p:cNvPr id="23" name="Text Box 28"/>
            <p:cNvSpPr txBox="1">
              <a:spLocks noChangeArrowheads="1"/>
            </p:cNvSpPr>
            <p:nvPr/>
          </p:nvSpPr>
          <p:spPr bwMode="auto">
            <a:xfrm>
              <a:off x="6367463" y="2618105"/>
              <a:ext cx="461962" cy="372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 dirty="0">
                  <a:solidFill>
                    <a:prstClr val="black"/>
                  </a:solidFill>
                  <a:latin typeface="Bookman Old Style" pitchFamily="18" charset="0"/>
                </a:rPr>
                <a:t>E</a:t>
              </a:r>
            </a:p>
          </p:txBody>
        </p:sp>
        <p:sp>
          <p:nvSpPr>
            <p:cNvPr id="24" name="Text Box 29"/>
            <p:cNvSpPr txBox="1">
              <a:spLocks noChangeArrowheads="1"/>
            </p:cNvSpPr>
            <p:nvPr/>
          </p:nvSpPr>
          <p:spPr bwMode="auto">
            <a:xfrm>
              <a:off x="6367463" y="3338513"/>
              <a:ext cx="461962" cy="372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>
                  <a:solidFill>
                    <a:prstClr val="black"/>
                  </a:solidFill>
                  <a:latin typeface="Bookman Old Style" pitchFamily="18" charset="0"/>
                </a:rPr>
                <a:t>F</a:t>
              </a:r>
            </a:p>
          </p:txBody>
        </p:sp>
        <p:sp>
          <p:nvSpPr>
            <p:cNvPr id="25" name="Text Box 30"/>
            <p:cNvSpPr txBox="1">
              <a:spLocks noChangeArrowheads="1"/>
            </p:cNvSpPr>
            <p:nvPr/>
          </p:nvSpPr>
          <p:spPr bwMode="auto">
            <a:xfrm>
              <a:off x="6970713" y="3325813"/>
              <a:ext cx="461962" cy="372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>
                  <a:solidFill>
                    <a:prstClr val="black"/>
                  </a:solidFill>
                  <a:latin typeface="Bookman Old Style" pitchFamily="18" charset="0"/>
                </a:rPr>
                <a:t>G</a:t>
              </a:r>
            </a:p>
          </p:txBody>
        </p:sp>
        <p:sp>
          <p:nvSpPr>
            <p:cNvPr id="26" name="Text Box 31"/>
            <p:cNvSpPr txBox="1">
              <a:spLocks noChangeArrowheads="1"/>
            </p:cNvSpPr>
            <p:nvPr/>
          </p:nvSpPr>
          <p:spPr bwMode="auto">
            <a:xfrm>
              <a:off x="6973888" y="2626043"/>
              <a:ext cx="461962" cy="372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 dirty="0">
                  <a:solidFill>
                    <a:prstClr val="black"/>
                  </a:solidFill>
                  <a:latin typeface="Bookman Old Style" pitchFamily="18" charset="0"/>
                </a:rPr>
                <a:t>H</a:t>
              </a:r>
            </a:p>
          </p:txBody>
        </p:sp>
        <p:sp>
          <p:nvSpPr>
            <p:cNvPr id="27" name="Text Box 33"/>
            <p:cNvSpPr txBox="1">
              <a:spLocks noChangeArrowheads="1"/>
            </p:cNvSpPr>
            <p:nvPr/>
          </p:nvSpPr>
          <p:spPr bwMode="auto">
            <a:xfrm>
              <a:off x="6553264" y="4510796"/>
              <a:ext cx="806450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 dirty="0">
                  <a:solidFill>
                    <a:prstClr val="black"/>
                  </a:solidFill>
                  <a:latin typeface="Bookman Old Style" pitchFamily="18" charset="0"/>
                </a:rPr>
                <a:t>75m</a:t>
              </a:r>
            </a:p>
          </p:txBody>
        </p:sp>
        <p:sp>
          <p:nvSpPr>
            <p:cNvPr id="28" name="Text Box 35"/>
            <p:cNvSpPr txBox="1">
              <a:spLocks noChangeArrowheads="1"/>
            </p:cNvSpPr>
            <p:nvPr/>
          </p:nvSpPr>
          <p:spPr bwMode="auto">
            <a:xfrm>
              <a:off x="4218943" y="3072509"/>
              <a:ext cx="806450" cy="37240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 dirty="0">
                  <a:solidFill>
                    <a:prstClr val="black"/>
                  </a:solidFill>
                  <a:latin typeface="Bookman Old Style" pitchFamily="18" charset="0"/>
                </a:rPr>
                <a:t>60m</a:t>
              </a:r>
            </a:p>
          </p:txBody>
        </p:sp>
        <p:sp>
          <p:nvSpPr>
            <p:cNvPr id="29" name="Rectangle 44"/>
            <p:cNvSpPr>
              <a:spLocks noChangeArrowheads="1"/>
            </p:cNvSpPr>
            <p:nvPr/>
          </p:nvSpPr>
          <p:spPr bwMode="auto">
            <a:xfrm>
              <a:off x="6710363" y="2938463"/>
              <a:ext cx="373062" cy="395287"/>
            </a:xfrm>
            <a:prstGeom prst="rect">
              <a:avLst/>
            </a:prstGeom>
            <a:solidFill>
              <a:srgbClr val="FFFF6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defTabSz="914400">
                <a:spcBef>
                  <a:spcPct val="0"/>
                </a:spcBef>
                <a:buFontTx/>
                <a:buNone/>
              </a:pPr>
              <a:endParaRPr lang="en-US" altLang="en-US" sz="1600" b="1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pic>
        <p:nvPicPr>
          <p:cNvPr id="30" name="Picture 2" descr="C:\Users\ADMIN\Desktop\Gravel_small_stones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25" b="48432"/>
          <a:stretch/>
        </p:blipFill>
        <p:spPr bwMode="auto">
          <a:xfrm>
            <a:off x="5186942" y="2907402"/>
            <a:ext cx="3113451" cy="34721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C:\Users\ADMIN\Desktop\Gravel_small_stones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25" b="48432"/>
          <a:stretch/>
        </p:blipFill>
        <p:spPr bwMode="auto">
          <a:xfrm rot="16200000">
            <a:off x="5717454" y="2926491"/>
            <a:ext cx="2017491" cy="34036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ounded Rectangle 36"/>
          <p:cNvSpPr>
            <a:spLocks noChangeArrowheads="1"/>
          </p:cNvSpPr>
          <p:nvPr/>
        </p:nvSpPr>
        <p:spPr bwMode="auto">
          <a:xfrm>
            <a:off x="2453336" y="2172961"/>
            <a:ext cx="640732" cy="252259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00" b="1" dirty="0">
              <a:solidFill>
                <a:prstClr val="white"/>
              </a:solidFill>
            </a:endParaRPr>
          </a:p>
        </p:txBody>
      </p:sp>
      <p:sp>
        <p:nvSpPr>
          <p:cNvPr id="42" name="Rectangle 41"/>
          <p:cNvSpPr>
            <a:spLocks noChangeArrowheads="1"/>
          </p:cNvSpPr>
          <p:nvPr/>
        </p:nvSpPr>
        <p:spPr bwMode="auto">
          <a:xfrm>
            <a:off x="507226" y="1580700"/>
            <a:ext cx="68485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buFontTx/>
              <a:buNone/>
            </a:pPr>
            <a:r>
              <a:rPr lang="en-US" altLang="en-US" sz="1600" b="1" dirty="0" smtClean="0">
                <a:latin typeface="Bookman Old Style" pitchFamily="18" charset="0"/>
              </a:rPr>
              <a:t>Sol. </a:t>
            </a:r>
            <a:endParaRPr lang="en-IN" altLang="en-US" sz="1600" b="1" dirty="0">
              <a:latin typeface="Bookman Old Style" pitchFamily="18" charset="0"/>
            </a:endParaRPr>
          </a:p>
        </p:txBody>
      </p:sp>
      <p:sp>
        <p:nvSpPr>
          <p:cNvPr id="58" name="Rectangle 57"/>
          <p:cNvSpPr>
            <a:spLocks noChangeArrowheads="1"/>
          </p:cNvSpPr>
          <p:nvPr/>
        </p:nvSpPr>
        <p:spPr bwMode="auto">
          <a:xfrm>
            <a:off x="2120284" y="1848864"/>
            <a:ext cx="37863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= </a:t>
            </a:r>
            <a:endParaRPr lang="en-US" altLang="en-US" sz="1600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59" name="Rectangle 58"/>
          <p:cNvSpPr>
            <a:spLocks noChangeArrowheads="1"/>
          </p:cNvSpPr>
          <p:nvPr/>
        </p:nvSpPr>
        <p:spPr bwMode="auto">
          <a:xfrm>
            <a:off x="2402402" y="1848864"/>
            <a:ext cx="3209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4</a:t>
            </a:r>
            <a:endParaRPr lang="en-US" altLang="en-US" sz="1600" b="1" baseline="300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60" name="Rectangle 59"/>
          <p:cNvSpPr>
            <a:spLocks noChangeArrowheads="1"/>
          </p:cNvSpPr>
          <p:nvPr/>
        </p:nvSpPr>
        <p:spPr bwMode="auto">
          <a:xfrm>
            <a:off x="2120284" y="2123206"/>
            <a:ext cx="37863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= </a:t>
            </a:r>
            <a:endParaRPr lang="en-US" altLang="en-US" sz="16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2402402" y="2123206"/>
            <a:ext cx="75212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16m</a:t>
            </a:r>
            <a:r>
              <a:rPr lang="en-US" altLang="en-US" sz="1600" b="1" baseline="30000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altLang="en-US" sz="1600" b="1" baseline="300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62" name="Rectangle 61"/>
          <p:cNvSpPr>
            <a:spLocks noChangeArrowheads="1"/>
          </p:cNvSpPr>
          <p:nvPr/>
        </p:nvSpPr>
        <p:spPr bwMode="auto">
          <a:xfrm>
            <a:off x="2644554" y="1849380"/>
            <a:ext cx="3080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×</a:t>
            </a:r>
            <a:endParaRPr lang="en-US" altLang="en-US" sz="1600" b="1" baseline="300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2873775" y="1848864"/>
            <a:ext cx="3209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4</a:t>
            </a:r>
            <a:endParaRPr lang="en-US" altLang="en-US" sz="1600" b="1" baseline="300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64" name="Rectangle 63"/>
          <p:cNvSpPr>
            <a:spLocks noChangeArrowheads="1"/>
          </p:cNvSpPr>
          <p:nvPr/>
        </p:nvSpPr>
        <p:spPr bwMode="auto">
          <a:xfrm>
            <a:off x="580173" y="2497672"/>
            <a:ext cx="124906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A(2 roads)</a:t>
            </a:r>
            <a:endParaRPr lang="en-US" altLang="en-US" sz="16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1721816" y="2794017"/>
            <a:ext cx="37862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= </a:t>
            </a:r>
            <a:endParaRPr lang="en-US" altLang="en-US" sz="16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1986950" y="2794017"/>
            <a:ext cx="59343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300</a:t>
            </a:r>
            <a:endParaRPr lang="en-US" altLang="en-US" sz="1600" b="1" baseline="300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67" name="Rectangle 40"/>
          <p:cNvSpPr>
            <a:spLocks noChangeArrowheads="1"/>
          </p:cNvSpPr>
          <p:nvPr/>
        </p:nvSpPr>
        <p:spPr bwMode="auto">
          <a:xfrm>
            <a:off x="2700859" y="2794017"/>
            <a:ext cx="5934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240</a:t>
            </a:r>
          </a:p>
        </p:txBody>
      </p:sp>
      <p:sp>
        <p:nvSpPr>
          <p:cNvPr id="68" name="Rectangle 42"/>
          <p:cNvSpPr>
            <a:spLocks noChangeArrowheads="1"/>
          </p:cNvSpPr>
          <p:nvPr/>
        </p:nvSpPr>
        <p:spPr bwMode="auto">
          <a:xfrm>
            <a:off x="2684851" y="3090709"/>
            <a:ext cx="4571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16</a:t>
            </a:r>
          </a:p>
        </p:txBody>
      </p:sp>
      <p:sp>
        <p:nvSpPr>
          <p:cNvPr id="72" name="Rectangle 71"/>
          <p:cNvSpPr>
            <a:spLocks noChangeArrowheads="1"/>
          </p:cNvSpPr>
          <p:nvPr/>
        </p:nvSpPr>
        <p:spPr bwMode="auto">
          <a:xfrm>
            <a:off x="2486425" y="2793740"/>
            <a:ext cx="3080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altLang="en-US" sz="1600" b="1" dirty="0">
              <a:solidFill>
                <a:prstClr val="black"/>
              </a:solidFill>
              <a:latin typeface="Maiandra GD" pitchFamily="34" charset="0"/>
            </a:endParaRPr>
          </a:p>
        </p:txBody>
      </p:sp>
      <p:sp>
        <p:nvSpPr>
          <p:cNvPr id="73" name="Rectangle 72"/>
          <p:cNvSpPr>
            <a:spLocks noChangeArrowheads="1"/>
          </p:cNvSpPr>
          <p:nvPr/>
        </p:nvSpPr>
        <p:spPr bwMode="auto">
          <a:xfrm>
            <a:off x="2456251" y="3090709"/>
            <a:ext cx="35779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– </a:t>
            </a:r>
            <a:endParaRPr lang="en-US" altLang="en-US" sz="1600" b="1" dirty="0">
              <a:solidFill>
                <a:prstClr val="black"/>
              </a:solidFill>
              <a:latin typeface="Maiandra GD" pitchFamily="34" charset="0"/>
            </a:endParaRPr>
          </a:p>
        </p:txBody>
      </p:sp>
      <p:sp>
        <p:nvSpPr>
          <p:cNvPr id="75" name="Rectangle 48"/>
          <p:cNvSpPr>
            <a:spLocks noChangeArrowheads="1"/>
          </p:cNvSpPr>
          <p:nvPr/>
        </p:nvSpPr>
        <p:spPr bwMode="auto">
          <a:xfrm>
            <a:off x="3080423" y="3090709"/>
            <a:ext cx="12234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=  524 m</a:t>
            </a:r>
            <a:r>
              <a:rPr lang="en-US" altLang="en-US" sz="1600" b="1" baseline="30000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81" name="Rectangle 44"/>
          <p:cNvSpPr>
            <a:spLocks noChangeArrowheads="1"/>
          </p:cNvSpPr>
          <p:nvPr/>
        </p:nvSpPr>
        <p:spPr bwMode="auto">
          <a:xfrm>
            <a:off x="6547605" y="2900033"/>
            <a:ext cx="356372" cy="35935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prstClr val="white"/>
              </a:solidFill>
              <a:latin typeface="Bookman Old Style" pitchFamily="18" charset="0"/>
            </a:endParaRPr>
          </a:p>
        </p:txBody>
      </p:sp>
      <p:cxnSp>
        <p:nvCxnSpPr>
          <p:cNvPr id="88" name="Straight Connector 87"/>
          <p:cNvCxnSpPr/>
          <p:nvPr/>
        </p:nvCxnSpPr>
        <p:spPr>
          <a:xfrm>
            <a:off x="6540259" y="2224618"/>
            <a:ext cx="368349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 Box 33"/>
          <p:cNvSpPr txBox="1">
            <a:spLocks noChangeArrowheads="1"/>
          </p:cNvSpPr>
          <p:nvPr/>
        </p:nvSpPr>
        <p:spPr bwMode="auto">
          <a:xfrm>
            <a:off x="6456921" y="2227129"/>
            <a:ext cx="522709" cy="27699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spcBef>
                <a:spcPct val="50000"/>
              </a:spcBef>
              <a:buFontTx/>
              <a:buNone/>
            </a:pPr>
            <a:r>
              <a:rPr lang="en-US" alt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4m</a:t>
            </a:r>
            <a:endParaRPr lang="en-US" alt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90" name="Straight Connector 89"/>
          <p:cNvCxnSpPr/>
          <p:nvPr/>
        </p:nvCxnSpPr>
        <p:spPr>
          <a:xfrm rot="16200000">
            <a:off x="7965819" y="3085055"/>
            <a:ext cx="368349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 Box 33"/>
          <p:cNvSpPr txBox="1">
            <a:spLocks noChangeArrowheads="1"/>
          </p:cNvSpPr>
          <p:nvPr/>
        </p:nvSpPr>
        <p:spPr bwMode="auto">
          <a:xfrm>
            <a:off x="7702151" y="2928373"/>
            <a:ext cx="522709" cy="27699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spcBef>
                <a:spcPct val="50000"/>
              </a:spcBef>
              <a:buFontTx/>
              <a:buNone/>
            </a:pPr>
            <a:r>
              <a:rPr lang="en-US" alt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4m</a:t>
            </a:r>
            <a:endParaRPr lang="en-US" alt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9" name="Rectangle 108"/>
          <p:cNvSpPr>
            <a:spLocks noChangeArrowheads="1"/>
          </p:cNvSpPr>
          <p:nvPr/>
        </p:nvSpPr>
        <p:spPr bwMode="auto">
          <a:xfrm>
            <a:off x="1721816" y="3090709"/>
            <a:ext cx="37862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= </a:t>
            </a:r>
            <a:endParaRPr lang="en-US" altLang="en-US" sz="16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10" name="Rectangle 109"/>
          <p:cNvSpPr>
            <a:spLocks noChangeArrowheads="1"/>
          </p:cNvSpPr>
          <p:nvPr/>
        </p:nvSpPr>
        <p:spPr bwMode="auto">
          <a:xfrm>
            <a:off x="1976064" y="3090709"/>
            <a:ext cx="59343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540</a:t>
            </a:r>
            <a:endParaRPr lang="en-US" altLang="en-US" sz="1600" b="1" baseline="300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16" name="Text Box 25"/>
          <p:cNvSpPr txBox="1">
            <a:spLocks noChangeArrowheads="1"/>
          </p:cNvSpPr>
          <p:nvPr/>
        </p:nvSpPr>
        <p:spPr bwMode="auto">
          <a:xfrm>
            <a:off x="6341591" y="4067720"/>
            <a:ext cx="4199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B</a:t>
            </a:r>
          </a:p>
        </p:txBody>
      </p:sp>
      <p:sp>
        <p:nvSpPr>
          <p:cNvPr id="117" name="Text Box 26"/>
          <p:cNvSpPr txBox="1">
            <a:spLocks noChangeArrowheads="1"/>
          </p:cNvSpPr>
          <p:nvPr/>
        </p:nvSpPr>
        <p:spPr bwMode="auto">
          <a:xfrm>
            <a:off x="6693727" y="4080708"/>
            <a:ext cx="4199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C</a:t>
            </a:r>
          </a:p>
        </p:txBody>
      </p:sp>
      <p:sp>
        <p:nvSpPr>
          <p:cNvPr id="124" name="Text Box 20"/>
          <p:cNvSpPr txBox="1">
            <a:spLocks noChangeArrowheads="1"/>
          </p:cNvSpPr>
          <p:nvPr/>
        </p:nvSpPr>
        <p:spPr bwMode="auto">
          <a:xfrm>
            <a:off x="4860886" y="2712572"/>
            <a:ext cx="4199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P</a:t>
            </a:r>
          </a:p>
        </p:txBody>
      </p:sp>
      <p:sp>
        <p:nvSpPr>
          <p:cNvPr id="125" name="Text Box 21"/>
          <p:cNvSpPr txBox="1">
            <a:spLocks noChangeArrowheads="1"/>
          </p:cNvSpPr>
          <p:nvPr/>
        </p:nvSpPr>
        <p:spPr bwMode="auto">
          <a:xfrm>
            <a:off x="4853671" y="3110890"/>
            <a:ext cx="41996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Q</a:t>
            </a:r>
          </a:p>
        </p:txBody>
      </p:sp>
      <p:sp>
        <p:nvSpPr>
          <p:cNvPr id="129" name="Rectangle 128"/>
          <p:cNvSpPr>
            <a:spLocks noChangeArrowheads="1"/>
          </p:cNvSpPr>
          <p:nvPr/>
        </p:nvSpPr>
        <p:spPr bwMode="auto">
          <a:xfrm>
            <a:off x="974125" y="1586381"/>
            <a:ext cx="126188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A(</a:t>
            </a:r>
            <a:r>
              <a:rPr lang="en-US" altLang="en-US" sz="1600" b="1" dirty="0" err="1">
                <a:solidFill>
                  <a:prstClr val="black"/>
                </a:solidFill>
                <a:latin typeface="Wingdings" pitchFamily="2" charset="2"/>
              </a:rPr>
              <a:t>o</a:t>
            </a:r>
            <a:r>
              <a:rPr lang="en-US" altLang="en-US" sz="1600" b="1" dirty="0" err="1">
                <a:solidFill>
                  <a:prstClr val="black"/>
                </a:solidFill>
                <a:latin typeface="Bookman Old Style" pitchFamily="18" charset="0"/>
              </a:rPr>
              <a:t>EFGH</a:t>
            </a: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)</a:t>
            </a:r>
            <a:endParaRPr lang="en-US" altLang="en-US" sz="16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30" name="Rectangle 129"/>
          <p:cNvSpPr>
            <a:spLocks noChangeArrowheads="1"/>
          </p:cNvSpPr>
          <p:nvPr/>
        </p:nvSpPr>
        <p:spPr bwMode="auto">
          <a:xfrm>
            <a:off x="2120284" y="1586381"/>
            <a:ext cx="37863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= </a:t>
            </a:r>
            <a:endParaRPr lang="en-US" altLang="en-US" sz="1600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31" name="Rectangle 130"/>
          <p:cNvSpPr>
            <a:spLocks noChangeArrowheads="1"/>
          </p:cNvSpPr>
          <p:nvPr/>
        </p:nvSpPr>
        <p:spPr bwMode="auto">
          <a:xfrm>
            <a:off x="2309579" y="1586381"/>
            <a:ext cx="8370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(side)</a:t>
            </a:r>
            <a:r>
              <a:rPr lang="en-US" altLang="en-US" sz="16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altLang="en-US" sz="1600" b="1" baseline="300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40" name="Rectangle 139"/>
          <p:cNvSpPr>
            <a:spLocks noChangeArrowheads="1"/>
          </p:cNvSpPr>
          <p:nvPr/>
        </p:nvSpPr>
        <p:spPr bwMode="auto">
          <a:xfrm>
            <a:off x="1730375" y="2497672"/>
            <a:ext cx="37862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= </a:t>
            </a:r>
            <a:endParaRPr lang="en-US" altLang="en-US" sz="16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41" name="Rectangle 140"/>
          <p:cNvSpPr>
            <a:spLocks noChangeArrowheads="1"/>
          </p:cNvSpPr>
          <p:nvPr/>
        </p:nvSpPr>
        <p:spPr bwMode="auto">
          <a:xfrm>
            <a:off x="1995509" y="2497672"/>
            <a:ext cx="124264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0"/>
              </a:spcBef>
              <a:buFontTx/>
              <a:buNone/>
            </a:pP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A(</a:t>
            </a:r>
            <a:r>
              <a:rPr lang="en-US" altLang="en-US" sz="1600" b="1" dirty="0" err="1" smtClean="0">
                <a:solidFill>
                  <a:prstClr val="black"/>
                </a:solidFill>
                <a:latin typeface="Wingdings" pitchFamily="2" charset="2"/>
              </a:rPr>
              <a:t>o</a:t>
            </a:r>
            <a:r>
              <a:rPr lang="en-US" altLang="en-US" sz="1600" b="1" dirty="0" err="1" smtClean="0">
                <a:solidFill>
                  <a:prstClr val="black"/>
                </a:solidFill>
                <a:latin typeface="Bookman Old Style" pitchFamily="18" charset="0"/>
              </a:rPr>
              <a:t>PQRS</a:t>
            </a: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)</a:t>
            </a:r>
            <a:endParaRPr lang="en-US" altLang="en-US" sz="16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42" name="Rectangle 40"/>
          <p:cNvSpPr>
            <a:spLocks noChangeArrowheads="1"/>
          </p:cNvSpPr>
          <p:nvPr/>
        </p:nvSpPr>
        <p:spPr bwMode="auto">
          <a:xfrm>
            <a:off x="3327509" y="2497672"/>
            <a:ext cx="125386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0"/>
              </a:spcBef>
              <a:buFontTx/>
              <a:buNone/>
            </a:pP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A(</a:t>
            </a:r>
            <a:r>
              <a:rPr lang="en-US" altLang="en-US" sz="1600" b="1" dirty="0" err="1" smtClean="0">
                <a:solidFill>
                  <a:prstClr val="black"/>
                </a:solidFill>
                <a:latin typeface="Wingdings" pitchFamily="2" charset="2"/>
              </a:rPr>
              <a:t>o</a:t>
            </a:r>
            <a:r>
              <a:rPr lang="en-US" altLang="en-US" sz="1600" b="1" dirty="0" err="1" smtClean="0">
                <a:solidFill>
                  <a:prstClr val="black"/>
                </a:solidFill>
                <a:latin typeface="Bookman Old Style" pitchFamily="18" charset="0"/>
              </a:rPr>
              <a:t>ABCD</a:t>
            </a: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)</a:t>
            </a:r>
            <a:endParaRPr lang="en-US" altLang="en-US" sz="16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43" name="Rectangle 142"/>
          <p:cNvSpPr>
            <a:spLocks noChangeArrowheads="1"/>
          </p:cNvSpPr>
          <p:nvPr/>
        </p:nvSpPr>
        <p:spPr bwMode="auto">
          <a:xfrm>
            <a:off x="3113075" y="2497672"/>
            <a:ext cx="3080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altLang="en-US" sz="1600" b="1" dirty="0">
              <a:solidFill>
                <a:prstClr val="black"/>
              </a:solidFill>
              <a:latin typeface="Maiandra GD" pitchFamily="34" charset="0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6716587" y="1479473"/>
            <a:ext cx="1896798" cy="289740"/>
          </a:xfrm>
          <a:prstGeom prst="roundRect">
            <a:avLst/>
          </a:prstGeom>
          <a:gradFill flip="none" rotWithShape="1">
            <a:gsLst>
              <a:gs pos="0">
                <a:srgbClr val="FFFF00">
                  <a:alpha val="65000"/>
                </a:srgbClr>
              </a:gs>
              <a:gs pos="100000">
                <a:sysClr val="window" lastClr="FFFFFF"/>
              </a:gs>
            </a:gsLst>
            <a:lin ang="8100000" scaled="1"/>
            <a:tileRect/>
          </a:gra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lang="en-US" sz="1200" b="1" kern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8057811" y="1215130"/>
            <a:ext cx="635109" cy="461665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>
            <a:spAutoFit/>
          </a:bodyPr>
          <a:lstStyle/>
          <a:p>
            <a:pPr marL="342900" indent="-342900" algn="ctr" defTabSz="914400">
              <a:buFont typeface="Wingdings" panose="05000000000000000000" pitchFamily="2" charset="2"/>
              <a:buChar char="ü"/>
              <a:defRPr/>
            </a:pPr>
            <a:r>
              <a:rPr lang="en-US" sz="2400" b="1" dirty="0">
                <a:solidFill>
                  <a:srgbClr val="00B05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ea typeface="Calibri" pitchFamily="34" charset="0"/>
                <a:cs typeface="Calibri" pitchFamily="34" charset="0"/>
                <a:sym typeface="Symbol"/>
              </a:rPr>
              <a:t> </a:t>
            </a:r>
            <a:endParaRPr lang="en-IN" sz="2400" b="1" baseline="30000" dirty="0">
              <a:solidFill>
                <a:srgbClr val="00B05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</a:endParaRPr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6570210" y="1475050"/>
            <a:ext cx="2133871" cy="279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spcBef>
                <a:spcPct val="0"/>
              </a:spcBef>
              <a:buFontTx/>
              <a:buNone/>
            </a:pPr>
            <a:r>
              <a:rPr lang="en-US" altLang="en-US" sz="1400" b="1" dirty="0" smtClean="0">
                <a:latin typeface="Bookman Old Style" pitchFamily="18" charset="0"/>
              </a:rPr>
              <a:t>Cost = Area × Rate</a:t>
            </a:r>
            <a:endParaRPr lang="en-US" altLang="en-US" sz="1400" b="1" dirty="0">
              <a:latin typeface="Bookman Old Style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480445" y="1215130"/>
            <a:ext cx="635109" cy="461665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>
            <a:spAutoFit/>
          </a:bodyPr>
          <a:lstStyle/>
          <a:p>
            <a:pPr marL="342900" indent="-342900" algn="ctr" defTabSz="914400">
              <a:buFont typeface="Wingdings" panose="05000000000000000000" pitchFamily="2" charset="2"/>
              <a:buChar char="ü"/>
              <a:defRPr/>
            </a:pPr>
            <a:r>
              <a:rPr lang="en-US" sz="2400" b="1" dirty="0">
                <a:solidFill>
                  <a:srgbClr val="00B05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ea typeface="Calibri" pitchFamily="34" charset="0"/>
                <a:cs typeface="Calibri" pitchFamily="34" charset="0"/>
                <a:sym typeface="Symbol"/>
              </a:rPr>
              <a:t> </a:t>
            </a:r>
            <a:endParaRPr lang="en-IN" sz="2400" b="1" baseline="30000" dirty="0">
              <a:solidFill>
                <a:srgbClr val="00B05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</a:endParaRPr>
          </a:p>
        </p:txBody>
      </p:sp>
      <p:sp>
        <p:nvSpPr>
          <p:cNvPr id="85" name="Rectangle 44"/>
          <p:cNvSpPr>
            <a:spLocks noChangeArrowheads="1"/>
          </p:cNvSpPr>
          <p:nvPr/>
        </p:nvSpPr>
        <p:spPr bwMode="auto">
          <a:xfrm>
            <a:off x="6554066" y="2904487"/>
            <a:ext cx="357239" cy="359352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665992" y="3483089"/>
            <a:ext cx="231321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spcBef>
                <a:spcPct val="0"/>
              </a:spcBef>
              <a:buFontTx/>
              <a:buNone/>
            </a:pPr>
            <a:r>
              <a:rPr lang="en-US" altLang="en-US" sz="1600" b="1" dirty="0" smtClean="0">
                <a:latin typeface="Bookman Old Style" pitchFamily="18" charset="0"/>
              </a:rPr>
              <a:t>Cost = Area × Rate</a:t>
            </a:r>
            <a:endParaRPr lang="en-US" altLang="en-US" sz="1600" b="1" dirty="0">
              <a:latin typeface="Bookman Old Style" pitchFamily="18" charset="0"/>
            </a:endParaRPr>
          </a:p>
        </p:txBody>
      </p:sp>
      <p:sp>
        <p:nvSpPr>
          <p:cNvPr id="87" name="Rectangle 86"/>
          <p:cNvSpPr>
            <a:spLocks noChangeArrowheads="1"/>
          </p:cNvSpPr>
          <p:nvPr/>
        </p:nvSpPr>
        <p:spPr bwMode="auto">
          <a:xfrm>
            <a:off x="1271061" y="3812254"/>
            <a:ext cx="37862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= </a:t>
            </a:r>
            <a:endParaRPr lang="en-US" altLang="en-US" sz="1600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92" name="Rectangle 91"/>
          <p:cNvSpPr>
            <a:spLocks noChangeArrowheads="1"/>
          </p:cNvSpPr>
          <p:nvPr/>
        </p:nvSpPr>
        <p:spPr bwMode="auto">
          <a:xfrm>
            <a:off x="1271061" y="4101470"/>
            <a:ext cx="37862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= </a:t>
            </a:r>
            <a:endParaRPr lang="en-US" altLang="en-US" sz="16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93" name="Rectangle 92"/>
          <p:cNvSpPr>
            <a:spLocks noChangeArrowheads="1"/>
          </p:cNvSpPr>
          <p:nvPr/>
        </p:nvSpPr>
        <p:spPr bwMode="auto">
          <a:xfrm>
            <a:off x="1511190" y="3812254"/>
            <a:ext cx="59343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524</a:t>
            </a:r>
            <a:endParaRPr lang="en-US" altLang="en-US" sz="1600" b="1" baseline="300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94" name="Rectangle 93"/>
          <p:cNvSpPr>
            <a:spLocks noChangeArrowheads="1"/>
          </p:cNvSpPr>
          <p:nvPr/>
        </p:nvSpPr>
        <p:spPr bwMode="auto">
          <a:xfrm>
            <a:off x="1530175" y="4101470"/>
            <a:ext cx="103471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0"/>
              </a:spcBef>
              <a:buFontTx/>
              <a:buNone/>
            </a:pP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2358</a:t>
            </a:r>
            <a:endParaRPr lang="en-US" altLang="en-US" sz="1600" b="1" baseline="300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95" name="Rectangle 94"/>
          <p:cNvSpPr>
            <a:spLocks noChangeArrowheads="1"/>
          </p:cNvSpPr>
          <p:nvPr/>
        </p:nvSpPr>
        <p:spPr bwMode="auto">
          <a:xfrm>
            <a:off x="2000093" y="3812254"/>
            <a:ext cx="3080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endParaRPr lang="en-US" altLang="en-US" sz="1600" b="1" baseline="300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96" name="Rectangle 95"/>
          <p:cNvSpPr>
            <a:spLocks noChangeArrowheads="1"/>
          </p:cNvSpPr>
          <p:nvPr/>
        </p:nvSpPr>
        <p:spPr bwMode="auto">
          <a:xfrm>
            <a:off x="2217413" y="3812254"/>
            <a:ext cx="52770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4.5</a:t>
            </a:r>
            <a:endParaRPr lang="en-US" altLang="en-US" sz="1600" b="1" baseline="300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97" name="Rectangle 37"/>
          <p:cNvSpPr>
            <a:spLocks noChangeArrowheads="1"/>
          </p:cNvSpPr>
          <p:nvPr/>
        </p:nvSpPr>
        <p:spPr bwMode="auto">
          <a:xfrm>
            <a:off x="760472" y="4399013"/>
            <a:ext cx="4407505" cy="451062"/>
          </a:xfrm>
          <a:prstGeom prst="horizontalScroll">
            <a:avLst/>
          </a:prstGeom>
          <a:gradFill flip="none" rotWithShape="1">
            <a:gsLst>
              <a:gs pos="0">
                <a:srgbClr val="9900FF">
                  <a:lumMod val="84000"/>
                  <a:lumOff val="16000"/>
                  <a:alpha val="59000"/>
                </a:srgbClr>
              </a:gs>
              <a:gs pos="100000">
                <a:sysClr val="window" lastClr="FFFFFF">
                  <a:lumMod val="97000"/>
                </a:sysClr>
              </a:gs>
              <a:gs pos="81000">
                <a:sysClr val="window" lastClr="FFFFFF"/>
              </a:gs>
            </a:gsLst>
            <a:lin ang="81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lang="en-US" altLang="en-US" sz="18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0" name="Rectangle 99"/>
          <p:cNvSpPr>
            <a:spLocks noChangeArrowheads="1"/>
          </p:cNvSpPr>
          <p:nvPr/>
        </p:nvSpPr>
        <p:spPr bwMode="auto">
          <a:xfrm>
            <a:off x="444183" y="4471204"/>
            <a:ext cx="36259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Symbol" pitchFamily="18" charset="2"/>
              </a:rPr>
              <a:t>\</a:t>
            </a:r>
            <a:endParaRPr lang="en-US" altLang="en-US" sz="1600" b="1" dirty="0">
              <a:solidFill>
                <a:prstClr val="white"/>
              </a:solidFill>
              <a:latin typeface="Maiandra GD" pitchFamily="34" charset="0"/>
            </a:endParaRPr>
          </a:p>
        </p:txBody>
      </p:sp>
      <p:sp>
        <p:nvSpPr>
          <p:cNvPr id="101" name="Rectangle 100"/>
          <p:cNvSpPr>
            <a:spLocks noChangeArrowheads="1"/>
          </p:cNvSpPr>
          <p:nvPr/>
        </p:nvSpPr>
        <p:spPr bwMode="auto">
          <a:xfrm>
            <a:off x="762404" y="4471204"/>
            <a:ext cx="437010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Cost of gravelling the </a:t>
            </a: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road is </a:t>
            </a:r>
            <a:r>
              <a:rPr lang="en-US" altLang="en-US" sz="1600" b="1" dirty="0" err="1">
                <a:latin typeface="Bookman Old Style" pitchFamily="18" charset="0"/>
              </a:rPr>
              <a:t>Rs</a:t>
            </a:r>
            <a:r>
              <a:rPr lang="en-US" altLang="en-US" sz="1600" b="1" dirty="0" smtClean="0">
                <a:latin typeface="Bookman Old Style" pitchFamily="18" charset="0"/>
              </a:rPr>
              <a:t>. 2358.</a:t>
            </a:r>
            <a:endParaRPr lang="en-US" alt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pic>
        <p:nvPicPr>
          <p:cNvPr id="102" name="Picture 5" descr="D:\Roshan\Roshan\Mthas 8th\VIII STD STB\clipart\28264926-little-boy-student-holding-a-big-pencil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38727" y="4321731"/>
            <a:ext cx="609600" cy="60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Rounded Rectangle 112"/>
          <p:cNvSpPr>
            <a:spLocks noChangeArrowheads="1"/>
          </p:cNvSpPr>
          <p:nvPr/>
        </p:nvSpPr>
        <p:spPr bwMode="auto">
          <a:xfrm>
            <a:off x="1858676" y="1328535"/>
            <a:ext cx="2560825" cy="231619"/>
          </a:xfrm>
          <a:prstGeom prst="roundRect">
            <a:avLst/>
          </a:prstGeom>
          <a:solidFill>
            <a:srgbClr val="FF0000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00" b="1" dirty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097905" y="258729"/>
            <a:ext cx="6310495" cy="1361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ts val="300"/>
              </a:spcBef>
              <a:buNone/>
            </a:pPr>
            <a:r>
              <a:rPr lang="en-US" altLang="en-US" sz="1600" b="1" dirty="0">
                <a:latin typeface="Bookman Old Style" pitchFamily="18" charset="0"/>
              </a:rPr>
              <a:t>A rectangular lawn 75m </a:t>
            </a:r>
            <a:r>
              <a:rPr lang="en-US" altLang="en-US" sz="1600" b="1" dirty="0">
                <a:latin typeface="Bookman Old Style" pitchFamily="18" charset="0"/>
                <a:sym typeface="Symbol"/>
              </a:rPr>
              <a:t></a:t>
            </a:r>
            <a:r>
              <a:rPr lang="en-US" altLang="en-US" sz="1600" b="1" dirty="0">
                <a:latin typeface="Bookman Old Style" pitchFamily="18" charset="0"/>
              </a:rPr>
              <a:t> 60m has two roads, each 4m </a:t>
            </a:r>
          </a:p>
          <a:p>
            <a:pPr defTabSz="914400">
              <a:spcBef>
                <a:spcPts val="300"/>
              </a:spcBef>
              <a:buFontTx/>
              <a:buNone/>
            </a:pPr>
            <a:r>
              <a:rPr lang="en-US" altLang="en-US" sz="1600" b="1" dirty="0" smtClean="0">
                <a:latin typeface="Bookman Old Style" pitchFamily="18" charset="0"/>
              </a:rPr>
              <a:t>wide </a:t>
            </a:r>
            <a:r>
              <a:rPr lang="en-US" altLang="en-US" sz="1600" b="1" dirty="0">
                <a:latin typeface="Bookman Old Style" pitchFamily="18" charset="0"/>
              </a:rPr>
              <a:t>running through the middle of the lawn one parallel to the </a:t>
            </a:r>
            <a:r>
              <a:rPr lang="en-US" altLang="en-US" sz="1600" b="1" dirty="0" smtClean="0">
                <a:latin typeface="Bookman Old Style" pitchFamily="18" charset="0"/>
              </a:rPr>
              <a:t>length </a:t>
            </a:r>
            <a:r>
              <a:rPr lang="en-US" altLang="en-US" sz="1600" b="1" dirty="0">
                <a:latin typeface="Bookman Old Style" pitchFamily="18" charset="0"/>
              </a:rPr>
              <a:t>and the other parallel to the breadth as shown in the figure. </a:t>
            </a:r>
            <a:r>
              <a:rPr lang="en-US" altLang="en-US" sz="1600" b="1" dirty="0" smtClean="0">
                <a:latin typeface="Bookman Old Style" pitchFamily="18" charset="0"/>
              </a:rPr>
              <a:t>Find </a:t>
            </a:r>
            <a:r>
              <a:rPr lang="en-US" altLang="en-US" sz="1600" b="1" dirty="0">
                <a:latin typeface="Bookman Old Style" pitchFamily="18" charset="0"/>
              </a:rPr>
              <a:t>the cost of gravelling the road at the rate of </a:t>
            </a:r>
            <a:r>
              <a:rPr lang="en-US" altLang="en-US" sz="1600" b="1" dirty="0" err="1">
                <a:latin typeface="Bookman Old Style" pitchFamily="18" charset="0"/>
              </a:rPr>
              <a:t>Rs</a:t>
            </a:r>
            <a:r>
              <a:rPr lang="en-US" altLang="en-US" sz="1600" b="1" dirty="0">
                <a:latin typeface="Bookman Old Style" pitchFamily="18" charset="0"/>
              </a:rPr>
              <a:t>. 4.50 per m</a:t>
            </a:r>
            <a:r>
              <a:rPr lang="en-US" altLang="en-US" sz="1600" b="1" baseline="30000" dirty="0">
                <a:latin typeface="Bookman Old Style" pitchFamily="18" charset="0"/>
              </a:rPr>
              <a:t>2</a:t>
            </a:r>
            <a:r>
              <a:rPr lang="en-US" altLang="en-US" sz="1600" b="1" dirty="0">
                <a:latin typeface="Bookman Old Style" pitchFamily="18" charset="0"/>
              </a:rPr>
              <a:t>.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3326213" y="3558249"/>
            <a:ext cx="2139379" cy="523220"/>
          </a:xfrm>
          <a:prstGeom prst="rect">
            <a:avLst/>
          </a:prstGeom>
          <a:solidFill>
            <a:srgbClr val="0000FF"/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defTabSz="914400"/>
            <a:r>
              <a:rPr lang="en-US" b="1" dirty="0" smtClean="0">
                <a:solidFill>
                  <a:schemeClr val="bg1"/>
                </a:solidFill>
                <a:latin typeface="Comic Sans MS" pitchFamily="66" charset="0"/>
              </a:rPr>
              <a:t>A (</a:t>
            </a:r>
            <a:r>
              <a:rPr lang="en-US" b="1" dirty="0" err="1" smtClean="0">
                <a:solidFill>
                  <a:schemeClr val="bg1"/>
                </a:solidFill>
                <a:latin typeface="Wingdings" pitchFamily="2" charset="2"/>
              </a:rPr>
              <a:t>o</a:t>
            </a:r>
            <a:r>
              <a:rPr lang="en-US" b="1" dirty="0" err="1" smtClean="0">
                <a:solidFill>
                  <a:schemeClr val="bg1"/>
                </a:solidFill>
                <a:latin typeface="Comic Sans MS" pitchFamily="66" charset="0"/>
              </a:rPr>
              <a:t>PQRS</a:t>
            </a:r>
            <a:r>
              <a:rPr lang="en-US" b="1" dirty="0" smtClean="0">
                <a:solidFill>
                  <a:schemeClr val="bg1"/>
                </a:solidFill>
                <a:latin typeface="Comic Sans MS" pitchFamily="66" charset="0"/>
              </a:rPr>
              <a:t>) = 300 m</a:t>
            </a:r>
            <a:r>
              <a:rPr lang="en-US" b="1" baseline="30000" dirty="0" smtClean="0">
                <a:solidFill>
                  <a:schemeClr val="bg1"/>
                </a:solidFill>
                <a:latin typeface="Comic Sans MS" pitchFamily="66" charset="0"/>
              </a:rPr>
              <a:t>2</a:t>
            </a:r>
            <a:endParaRPr lang="en-US" b="1" baseline="30000" dirty="0">
              <a:solidFill>
                <a:schemeClr val="bg1"/>
              </a:solidFill>
              <a:latin typeface="Comic Sans MS" pitchFamily="66" charset="0"/>
            </a:endParaRPr>
          </a:p>
          <a:p>
            <a:pPr defTabSz="914400"/>
            <a:r>
              <a:rPr lang="en-US" b="1" dirty="0">
                <a:solidFill>
                  <a:schemeClr val="bg1"/>
                </a:solidFill>
                <a:latin typeface="Comic Sans MS" pitchFamily="66" charset="0"/>
              </a:rPr>
              <a:t>A (</a:t>
            </a:r>
            <a:r>
              <a:rPr lang="en-US" b="1" dirty="0" err="1">
                <a:solidFill>
                  <a:schemeClr val="bg1"/>
                </a:solidFill>
                <a:latin typeface="Wingdings" pitchFamily="2" charset="2"/>
              </a:rPr>
              <a:t>o</a:t>
            </a:r>
            <a:r>
              <a:rPr lang="en-US" b="1" dirty="0" err="1">
                <a:solidFill>
                  <a:schemeClr val="bg1"/>
                </a:solidFill>
                <a:latin typeface="Comic Sans MS" pitchFamily="66" charset="0"/>
              </a:rPr>
              <a:t>PQRS</a:t>
            </a:r>
            <a:r>
              <a:rPr lang="en-US" b="1" dirty="0">
                <a:solidFill>
                  <a:schemeClr val="bg1"/>
                </a:solidFill>
                <a:latin typeface="Comic Sans MS" pitchFamily="66" charset="0"/>
              </a:rPr>
              <a:t>) = 300 m</a:t>
            </a:r>
            <a:r>
              <a:rPr lang="en-US" b="1" baseline="30000" dirty="0">
                <a:solidFill>
                  <a:schemeClr val="bg1"/>
                </a:solidFill>
                <a:latin typeface="Comic Sans MS" pitchFamily="66" charset="0"/>
              </a:rPr>
              <a:t>2</a:t>
            </a:r>
          </a:p>
        </p:txBody>
      </p:sp>
      <p:sp>
        <p:nvSpPr>
          <p:cNvPr id="134" name="Rounded Rectangle 133"/>
          <p:cNvSpPr/>
          <p:nvPr/>
        </p:nvSpPr>
        <p:spPr bwMode="auto">
          <a:xfrm>
            <a:off x="3348791" y="3788965"/>
            <a:ext cx="2017403" cy="255297"/>
          </a:xfrm>
          <a:prstGeom prst="roundRect">
            <a:avLst/>
          </a:prstGeom>
          <a:noFill/>
          <a:ln w="19050">
            <a:solidFill>
              <a:srgbClr val="FFFF00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5" name="Rounded Rectangle 134"/>
          <p:cNvSpPr/>
          <p:nvPr/>
        </p:nvSpPr>
        <p:spPr bwMode="auto">
          <a:xfrm>
            <a:off x="3362869" y="3580496"/>
            <a:ext cx="1983806" cy="246366"/>
          </a:xfrm>
          <a:prstGeom prst="roundRect">
            <a:avLst/>
          </a:prstGeom>
          <a:noFill/>
          <a:ln w="19050">
            <a:solidFill>
              <a:srgbClr val="FFFF00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36" name="Picture 13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009" y="3481789"/>
            <a:ext cx="763524" cy="847073"/>
          </a:xfrm>
          <a:prstGeom prst="rect">
            <a:avLst/>
          </a:prstGeom>
        </p:spPr>
      </p:pic>
      <p:sp>
        <p:nvSpPr>
          <p:cNvPr id="118" name="Rectangle 37"/>
          <p:cNvSpPr>
            <a:spLocks noChangeArrowheads="1"/>
          </p:cNvSpPr>
          <p:nvPr/>
        </p:nvSpPr>
        <p:spPr bwMode="auto">
          <a:xfrm>
            <a:off x="5167074" y="2894830"/>
            <a:ext cx="3133147" cy="35935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none" anchor="ctr"/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19" name="Rectangle 38"/>
          <p:cNvSpPr>
            <a:spLocks noChangeArrowheads="1"/>
          </p:cNvSpPr>
          <p:nvPr/>
        </p:nvSpPr>
        <p:spPr bwMode="auto">
          <a:xfrm>
            <a:off x="6556454" y="2067451"/>
            <a:ext cx="337705" cy="2060864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none" anchor="ctr"/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56" name="Rounded Rectangle 59"/>
          <p:cNvSpPr/>
          <p:nvPr/>
        </p:nvSpPr>
        <p:spPr>
          <a:xfrm>
            <a:off x="594300" y="3853302"/>
            <a:ext cx="2452162" cy="667266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 algn="ctr">
            <a:solidFill>
              <a:srgbClr val="CC00FF"/>
            </a:solidFill>
            <a:prstDash val="solid"/>
            <a:miter lim="800000"/>
          </a:ln>
          <a:effectLst>
            <a:glow rad="63500">
              <a:srgbClr val="ED7D31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itchFamily="18" charset="0"/>
              <a:ea typeface="+mn-ea"/>
              <a:cs typeface="+mn-cs"/>
            </a:endParaRPr>
          </a:p>
        </p:txBody>
      </p:sp>
      <p:pic>
        <p:nvPicPr>
          <p:cNvPr id="157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85278" y="3710826"/>
            <a:ext cx="406195" cy="850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8" name="TextBox 157"/>
          <p:cNvSpPr txBox="1"/>
          <p:nvPr/>
        </p:nvSpPr>
        <p:spPr>
          <a:xfrm>
            <a:off x="460733" y="3897494"/>
            <a:ext cx="2652342" cy="578882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What is the formula for 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area of </a:t>
            </a:r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square?</a:t>
            </a:r>
            <a:endParaRPr lang="en-US" b="1" dirty="0">
              <a:solidFill>
                <a:schemeClr val="bg1"/>
              </a:solidFill>
              <a:latin typeface="Bookman Old Style" pitchFamily="18" charset="0"/>
              <a:ea typeface="Cambria Math" pitchFamily="18" charset="0"/>
            </a:endParaRPr>
          </a:p>
        </p:txBody>
      </p:sp>
      <p:pic>
        <p:nvPicPr>
          <p:cNvPr id="159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14548" y="3715185"/>
            <a:ext cx="396620" cy="84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0" name="TextBox 159"/>
          <p:cNvSpPr txBox="1"/>
          <p:nvPr/>
        </p:nvSpPr>
        <p:spPr>
          <a:xfrm>
            <a:off x="1421050" y="4050316"/>
            <a:ext cx="734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rgbClr val="FFFF00"/>
                </a:solidFill>
                <a:latin typeface="Bookman Old Style" pitchFamily="18" charset="0"/>
              </a:rPr>
              <a:t>Side</a:t>
            </a:r>
            <a:r>
              <a:rPr lang="en-US" altLang="en-US" sz="1600" b="1" baseline="30000" dirty="0">
                <a:solidFill>
                  <a:srgbClr val="FFFF00"/>
                </a:solidFill>
                <a:latin typeface="Bookman Old Style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1831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35" presetClass="emph" presetSubtype="0" repeatCount="3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4" dur="3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10" presetClass="exit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4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2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35" presetClass="emph" presetSubtype="0" repeatCount="3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1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500"/>
                            </p:stCondLst>
                            <p:childTnLst>
                              <p:par>
                                <p:cTn id="238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500"/>
                            </p:stCondLst>
                            <p:childTnLst>
                              <p:par>
                                <p:cTn id="27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7" fill="hold">
                            <p:stCondLst>
                              <p:cond delay="500"/>
                            </p:stCondLst>
                            <p:childTnLst>
                              <p:par>
                                <p:cTn id="29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500"/>
                            </p:stCondLst>
                            <p:childTnLst>
                              <p:par>
                                <p:cTn id="3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72" grpId="0"/>
      <p:bldP spid="73" grpId="0"/>
      <p:bldP spid="75" grpId="0"/>
      <p:bldP spid="109" grpId="0"/>
      <p:bldP spid="110" grpId="0"/>
      <p:bldP spid="129" grpId="0"/>
      <p:bldP spid="130" grpId="0"/>
      <p:bldP spid="131" grpId="0"/>
      <p:bldP spid="140" grpId="0"/>
      <p:bldP spid="141" grpId="0"/>
      <p:bldP spid="142" grpId="0"/>
      <p:bldP spid="143" grpId="0"/>
      <p:bldP spid="77" grpId="0" animBg="1"/>
      <p:bldP spid="77" grpId="1" animBg="1"/>
      <p:bldP spid="77" grpId="2" animBg="1"/>
      <p:bldP spid="79" grpId="0"/>
      <p:bldP spid="82" grpId="0"/>
      <p:bldP spid="84" grpId="0"/>
      <p:bldP spid="85" grpId="0" animBg="1"/>
      <p:bldP spid="86" grpId="0"/>
      <p:bldP spid="87" grpId="0"/>
      <p:bldP spid="92" grpId="0"/>
      <p:bldP spid="93" grpId="0"/>
      <p:bldP spid="94" grpId="0"/>
      <p:bldP spid="95" grpId="0"/>
      <p:bldP spid="96" grpId="0"/>
      <p:bldP spid="100" grpId="0"/>
      <p:bldP spid="101" grpId="0"/>
      <p:bldP spid="132" grpId="0" animBg="1"/>
      <p:bldP spid="134" grpId="0" animBg="1"/>
      <p:bldP spid="134" grpId="1" animBg="1"/>
      <p:bldP spid="135" grpId="0" animBg="1"/>
      <p:bldP spid="135" grpId="1" animBg="1"/>
      <p:bldP spid="118" grpId="0" animBg="1"/>
      <p:bldP spid="118" grpId="1" animBg="1"/>
      <p:bldP spid="119" grpId="0" animBg="1"/>
      <p:bldP spid="119" grpId="1" animBg="1"/>
      <p:bldP spid="156" grpId="0" animBg="1"/>
      <p:bldP spid="156" grpId="1" animBg="1"/>
      <p:bldP spid="158" grpId="0"/>
      <p:bldP spid="158" grpId="1"/>
      <p:bldP spid="160" grpId="0"/>
      <p:bldP spid="16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Horizontal Scroll 144"/>
          <p:cNvSpPr/>
          <p:nvPr/>
        </p:nvSpPr>
        <p:spPr>
          <a:xfrm>
            <a:off x="686662" y="4256408"/>
            <a:ext cx="3167912" cy="433028"/>
          </a:xfrm>
          <a:prstGeom prst="horizontalScroll">
            <a:avLst/>
          </a:prstGeom>
          <a:gradFill flip="none" rotWithShape="1">
            <a:gsLst>
              <a:gs pos="0">
                <a:srgbClr val="9900FF">
                  <a:lumMod val="84000"/>
                  <a:lumOff val="16000"/>
                  <a:alpha val="59000"/>
                </a:srgbClr>
              </a:gs>
              <a:gs pos="100000">
                <a:sysClr val="window" lastClr="FFFFFF">
                  <a:lumMod val="97000"/>
                </a:sysClr>
              </a:gs>
              <a:gs pos="81000">
                <a:sysClr val="window" lastClr="FFFFFF"/>
              </a:gs>
            </a:gsLst>
            <a:lin ang="81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6" name="Rounded Rectangle 145"/>
          <p:cNvSpPr/>
          <p:nvPr>
            <p:custDataLst>
              <p:tags r:id="rId1"/>
            </p:custDataLst>
          </p:nvPr>
        </p:nvSpPr>
        <p:spPr>
          <a:xfrm>
            <a:off x="2890880" y="3274265"/>
            <a:ext cx="722679" cy="195762"/>
          </a:xfrm>
          <a:prstGeom prst="roundRect">
            <a:avLst/>
          </a:prstGeom>
          <a:solidFill>
            <a:srgbClr val="00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47" name="Rounded Rectangle 146"/>
          <p:cNvSpPr/>
          <p:nvPr>
            <p:custDataLst>
              <p:tags r:id="rId2"/>
            </p:custDataLst>
          </p:nvPr>
        </p:nvSpPr>
        <p:spPr>
          <a:xfrm>
            <a:off x="4999430" y="2494939"/>
            <a:ext cx="991032" cy="461599"/>
          </a:xfrm>
          <a:prstGeom prst="roundRect">
            <a:avLst/>
          </a:prstGeom>
          <a:solidFill>
            <a:srgbClr val="00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48" name="Rounded Rectangle 147"/>
          <p:cNvSpPr/>
          <p:nvPr>
            <p:custDataLst>
              <p:tags r:id="rId3"/>
            </p:custDataLst>
          </p:nvPr>
        </p:nvSpPr>
        <p:spPr>
          <a:xfrm>
            <a:off x="981470" y="1057235"/>
            <a:ext cx="2438553" cy="397038"/>
          </a:xfrm>
          <a:prstGeom prst="roundRect">
            <a:avLst/>
          </a:prstGeom>
          <a:solidFill>
            <a:srgbClr val="00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49" name="Rounded Rectangle 148"/>
          <p:cNvSpPr/>
          <p:nvPr>
            <p:custDataLst>
              <p:tags r:id="rId4"/>
            </p:custDataLst>
          </p:nvPr>
        </p:nvSpPr>
        <p:spPr>
          <a:xfrm>
            <a:off x="3366767" y="2472015"/>
            <a:ext cx="991032" cy="461599"/>
          </a:xfrm>
          <a:prstGeom prst="roundRect">
            <a:avLst/>
          </a:prstGeom>
          <a:solidFill>
            <a:srgbClr val="00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50" name="Rounded Rectangle 149"/>
          <p:cNvSpPr/>
          <p:nvPr>
            <p:custDataLst>
              <p:tags r:id="rId5"/>
            </p:custDataLst>
          </p:nvPr>
        </p:nvSpPr>
        <p:spPr>
          <a:xfrm>
            <a:off x="4440769" y="1554833"/>
            <a:ext cx="728767" cy="213282"/>
          </a:xfrm>
          <a:prstGeom prst="roundRect">
            <a:avLst/>
          </a:prstGeom>
          <a:solidFill>
            <a:srgbClr val="00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51" name="Rounded Rectangle 150"/>
          <p:cNvSpPr/>
          <p:nvPr>
            <p:custDataLst>
              <p:tags r:id="rId6"/>
            </p:custDataLst>
          </p:nvPr>
        </p:nvSpPr>
        <p:spPr>
          <a:xfrm>
            <a:off x="1040057" y="1500464"/>
            <a:ext cx="1861126" cy="224118"/>
          </a:xfrm>
          <a:prstGeom prst="roundRect">
            <a:avLst/>
          </a:prstGeom>
          <a:solidFill>
            <a:srgbClr val="00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52" name="Rounded Rectangle 151"/>
          <p:cNvSpPr/>
          <p:nvPr/>
        </p:nvSpPr>
        <p:spPr>
          <a:xfrm>
            <a:off x="902637" y="259292"/>
            <a:ext cx="6302495" cy="778949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53" name="Group 152"/>
          <p:cNvGrpSpPr/>
          <p:nvPr/>
        </p:nvGrpSpPr>
        <p:grpSpPr>
          <a:xfrm>
            <a:off x="483486" y="325476"/>
            <a:ext cx="687003" cy="624548"/>
            <a:chOff x="508513" y="-702286"/>
            <a:chExt cx="687003" cy="624548"/>
          </a:xfrm>
        </p:grpSpPr>
        <p:sp>
          <p:nvSpPr>
            <p:cNvPr id="154" name="Plaque 153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itchFamily="18" charset="0"/>
                </a:rPr>
                <a:t>Q.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433197" y="999004"/>
            <a:ext cx="3831122" cy="526674"/>
            <a:chOff x="433197" y="999004"/>
            <a:chExt cx="3831122" cy="526674"/>
          </a:xfrm>
        </p:grpSpPr>
        <p:sp>
          <p:nvSpPr>
            <p:cNvPr id="157" name="Rectangle 156"/>
            <p:cNvSpPr/>
            <p:nvPr>
              <p:custDataLst>
                <p:tags r:id="rId20"/>
              </p:custDataLst>
            </p:nvPr>
          </p:nvSpPr>
          <p:spPr>
            <a:xfrm>
              <a:off x="433197" y="1057645"/>
              <a:ext cx="651282" cy="284693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anose="02050604050505020204" pitchFamily="18" charset="0"/>
                  <a:ea typeface="Cambria Math" panose="02040503050406030204" pitchFamily="18" charset="0"/>
                </a:rPr>
                <a:t>Sol.</a:t>
              </a:r>
            </a:p>
          </p:txBody>
        </p:sp>
        <p:sp>
          <p:nvSpPr>
            <p:cNvPr id="158" name="Rectangle 157"/>
            <p:cNvSpPr/>
            <p:nvPr>
              <p:custDataLst>
                <p:tags r:id="rId21"/>
              </p:custDataLst>
            </p:nvPr>
          </p:nvSpPr>
          <p:spPr>
            <a:xfrm>
              <a:off x="916066" y="1082613"/>
              <a:ext cx="2740398" cy="284693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693721" algn="l"/>
                  <a:tab pos="1025499" algn="l"/>
                  <a:tab pos="1377916" algn="l"/>
                </a:tabLst>
                <a:defRPr/>
              </a:pPr>
              <a:r>
                <a:rPr kumimoji="0" lang="en-US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okman Old Style" panose="02050604050505020204" pitchFamily="18" charset="0"/>
                </a:rPr>
                <a:t>Radius </a:t>
              </a: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okman Old Style" panose="02050604050505020204" pitchFamily="18" charset="0"/>
                </a:rPr>
                <a:t>of </a:t>
              </a:r>
              <a:r>
                <a:rPr kumimoji="0" lang="en-US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okman Old Style" panose="02050604050505020204" pitchFamily="18" charset="0"/>
                </a:rPr>
                <a:t>semicircle</a:t>
              </a:r>
              <a:endPara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man Old Style" panose="02050604050505020204" pitchFamily="18" charset="0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2823006" y="1081119"/>
              <a:ext cx="29206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693721" algn="l"/>
                  <a:tab pos="1025499" algn="l"/>
                  <a:tab pos="1377916" algn="l"/>
                </a:tabLst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okman Old Style" panose="02050604050505020204" pitchFamily="18" charset="0"/>
                </a:rPr>
                <a:t>=</a:t>
              </a: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3093459" y="999004"/>
              <a:ext cx="30328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okman Old Style" panose="02050604050505020204" pitchFamily="18" charset="0"/>
                </a:rPr>
                <a:t>7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 pitchFamily="18" charset="0"/>
              </a:endParaRPr>
            </a:p>
          </p:txBody>
        </p:sp>
        <p:cxnSp>
          <p:nvCxnSpPr>
            <p:cNvPr id="161" name="Straight Connector 160"/>
            <p:cNvCxnSpPr/>
            <p:nvPr/>
          </p:nvCxnSpPr>
          <p:spPr>
            <a:xfrm>
              <a:off x="3116450" y="1257495"/>
              <a:ext cx="244664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62" name="Rectangle 161"/>
            <p:cNvSpPr/>
            <p:nvPr/>
          </p:nvSpPr>
          <p:spPr>
            <a:xfrm>
              <a:off x="3093459" y="1217901"/>
              <a:ext cx="30328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okman Old Style" panose="02050604050505020204" pitchFamily="18" charset="0"/>
                </a:rPr>
                <a:t>2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 pitchFamily="18" charset="0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3334429" y="1088356"/>
              <a:ext cx="29206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693721" algn="l"/>
                  <a:tab pos="1025499" algn="l"/>
                  <a:tab pos="1377916" algn="l"/>
                </a:tabLst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okman Old Style" panose="02050604050505020204" pitchFamily="18" charset="0"/>
                </a:rPr>
                <a:t>=</a:t>
              </a: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3541044" y="1088356"/>
              <a:ext cx="72327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anose="02050604050505020204" pitchFamily="18" charset="0"/>
                  <a:ea typeface="Cambria Math" panose="02040503050406030204" pitchFamily="18" charset="0"/>
                </a:rPr>
                <a:t>3.5 m</a:t>
              </a: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977717" y="1464179"/>
            <a:ext cx="4239273" cy="323568"/>
            <a:chOff x="977717" y="1464179"/>
            <a:chExt cx="4239273" cy="323568"/>
          </a:xfrm>
        </p:grpSpPr>
        <p:sp>
          <p:nvSpPr>
            <p:cNvPr id="166" name="Rectangle 165"/>
            <p:cNvSpPr/>
            <p:nvPr>
              <p:custDataLst>
                <p:tags r:id="rId19"/>
              </p:custDataLst>
            </p:nvPr>
          </p:nvSpPr>
          <p:spPr>
            <a:xfrm>
              <a:off x="977717" y="1464179"/>
              <a:ext cx="1964147" cy="284693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>
                <a:tabLst>
                  <a:tab pos="693721" algn="l"/>
                  <a:tab pos="1025499" algn="l"/>
                  <a:tab pos="1377916" algn="l"/>
                </a:tabLst>
              </a:pPr>
              <a:r>
                <a:rPr lang="en-US" b="1" dirty="0" smtClean="0">
                  <a:solidFill>
                    <a:srgbClr val="000000"/>
                  </a:solidFill>
                  <a:latin typeface="Bookman Old Style" panose="02050604050505020204" pitchFamily="18" charset="0"/>
                </a:rPr>
                <a:t>Length of rectangle</a:t>
              </a:r>
              <a:endParaRPr lang="en-US" b="1" dirty="0">
                <a:solidFill>
                  <a:srgbClr val="0000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2823006" y="1472733"/>
              <a:ext cx="29206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tabLst>
                  <a:tab pos="693721" algn="l"/>
                  <a:tab pos="1025499" algn="l"/>
                  <a:tab pos="1377916" algn="l"/>
                </a:tabLst>
              </a:pPr>
              <a:r>
                <a:rPr lang="en-US" b="1" dirty="0">
                  <a:solidFill>
                    <a:srgbClr val="000000"/>
                  </a:solidFill>
                  <a:latin typeface="Bookman Old Style" panose="02050604050505020204" pitchFamily="18" charset="0"/>
                </a:rPr>
                <a:t>=</a:t>
              </a:r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3004707" y="1471002"/>
              <a:ext cx="42191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000000"/>
                  </a:solidFill>
                  <a:latin typeface="Bookman Old Style" panose="02050604050505020204" pitchFamily="18" charset="0"/>
                </a:rPr>
                <a:t>20</a:t>
              </a:r>
              <a:endParaRPr lang="en-US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3326062" y="1479970"/>
              <a:ext cx="66746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693721" algn="l"/>
                  <a:tab pos="1025499" algn="l"/>
                  <a:tab pos="1377916" algn="l"/>
                </a:tabLst>
              </a:pPr>
              <a:r>
                <a:rPr lang="en-US" b="1" dirty="0" smtClean="0">
                  <a:solidFill>
                    <a:srgbClr val="000000"/>
                  </a:solidFill>
                  <a:latin typeface="Bookman Old Style" panose="02050604050505020204" pitchFamily="18" charset="0"/>
                </a:rPr>
                <a:t>– </a:t>
              </a:r>
              <a:r>
                <a:rPr lang="en-US" b="1" dirty="0" smtClean="0">
                  <a:solidFill>
                    <a:prstClr val="black"/>
                  </a:solidFill>
                  <a:latin typeface="Bookman Old Style" panose="02050604050505020204" pitchFamily="18" charset="0"/>
                  <a:ea typeface="Cambria Math" panose="02040503050406030204" pitchFamily="18" charset="0"/>
                </a:rPr>
                <a:t>3.5</a:t>
              </a:r>
              <a:endParaRPr lang="en-US" b="1" dirty="0">
                <a:solidFill>
                  <a:srgbClr val="0000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3854212" y="1479970"/>
              <a:ext cx="69442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prstClr val="black"/>
                  </a:solidFill>
                  <a:latin typeface="Bookman Old Style" panose="02050604050505020204" pitchFamily="18" charset="0"/>
                  <a:ea typeface="Cambria Math" panose="02040503050406030204" pitchFamily="18" charset="0"/>
                </a:rPr>
                <a:t>– 3.5 </a:t>
              </a:r>
              <a:endParaRPr lang="en-US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4386313" y="1479970"/>
              <a:ext cx="83067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prstClr val="black"/>
                  </a:solidFill>
                  <a:latin typeface="Bookman Old Style" panose="02050604050505020204" pitchFamily="18" charset="0"/>
                  <a:ea typeface="Cambria Math" panose="02040503050406030204" pitchFamily="18" charset="0"/>
                </a:rPr>
                <a:t>= 13 m</a:t>
              </a:r>
              <a:endParaRPr lang="en-US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72" name="Group 171"/>
          <p:cNvGrpSpPr/>
          <p:nvPr/>
        </p:nvGrpSpPr>
        <p:grpSpPr>
          <a:xfrm>
            <a:off x="920794" y="1693698"/>
            <a:ext cx="2669882" cy="316331"/>
            <a:chOff x="920794" y="1693698"/>
            <a:chExt cx="2669882" cy="316331"/>
          </a:xfrm>
        </p:grpSpPr>
        <p:sp>
          <p:nvSpPr>
            <p:cNvPr id="173" name="Rectangle 172"/>
            <p:cNvSpPr/>
            <p:nvPr>
              <p:custDataLst>
                <p:tags r:id="rId18"/>
              </p:custDataLst>
            </p:nvPr>
          </p:nvSpPr>
          <p:spPr>
            <a:xfrm>
              <a:off x="920794" y="1693698"/>
              <a:ext cx="2262037" cy="284693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>
                <a:tabLst>
                  <a:tab pos="693721" algn="l"/>
                  <a:tab pos="1025499" algn="l"/>
                  <a:tab pos="1377916" algn="l"/>
                </a:tabLst>
              </a:pPr>
              <a:r>
                <a:rPr lang="en-US" b="1" dirty="0" smtClean="0">
                  <a:solidFill>
                    <a:srgbClr val="000000"/>
                  </a:solidFill>
                  <a:latin typeface="Bookman Old Style" panose="02050604050505020204" pitchFamily="18" charset="0"/>
                </a:rPr>
                <a:t>Breadth of rectangle</a:t>
              </a:r>
              <a:endParaRPr lang="en-US" b="1" dirty="0">
                <a:solidFill>
                  <a:srgbClr val="0000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2865236" y="1702252"/>
              <a:ext cx="29206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tabLst>
                  <a:tab pos="693721" algn="l"/>
                  <a:tab pos="1025499" algn="l"/>
                  <a:tab pos="1377916" algn="l"/>
                </a:tabLst>
              </a:pPr>
              <a:r>
                <a:rPr lang="en-US" b="1" dirty="0">
                  <a:solidFill>
                    <a:srgbClr val="000000"/>
                  </a:solidFill>
                  <a:latin typeface="Bookman Old Style" panose="02050604050505020204" pitchFamily="18" charset="0"/>
                </a:rPr>
                <a:t>=</a:t>
              </a: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3046937" y="1700521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000000"/>
                  </a:solidFill>
                  <a:latin typeface="Bookman Old Style" panose="02050604050505020204" pitchFamily="18" charset="0"/>
                </a:rPr>
                <a:t>7 m</a:t>
              </a:r>
              <a:endParaRPr lang="en-US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5227716" y="1143799"/>
            <a:ext cx="3562180" cy="1403727"/>
            <a:chOff x="5227716" y="1143799"/>
            <a:chExt cx="3562180" cy="1403727"/>
          </a:xfrm>
        </p:grpSpPr>
        <p:grpSp>
          <p:nvGrpSpPr>
            <p:cNvPr id="177" name="Group 176"/>
            <p:cNvGrpSpPr/>
            <p:nvPr/>
          </p:nvGrpSpPr>
          <p:grpSpPr>
            <a:xfrm>
              <a:off x="5227716" y="1205678"/>
              <a:ext cx="3070347" cy="1062300"/>
              <a:chOff x="5510273" y="1303652"/>
              <a:chExt cx="3070347" cy="1062300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5511626" y="1309443"/>
                <a:ext cx="3068994" cy="1050074"/>
                <a:chOff x="526231" y="1956665"/>
                <a:chExt cx="5436908" cy="1860268"/>
              </a:xfrm>
            </p:grpSpPr>
            <p:grpSp>
              <p:nvGrpSpPr>
                <p:cNvPr id="188" name="Group 187"/>
                <p:cNvGrpSpPr/>
                <p:nvPr/>
              </p:nvGrpSpPr>
              <p:grpSpPr>
                <a:xfrm>
                  <a:off x="539637" y="1957809"/>
                  <a:ext cx="5423502" cy="1859124"/>
                  <a:chOff x="756062" y="2898023"/>
                  <a:chExt cx="4930456" cy="1536466"/>
                </a:xfrm>
              </p:grpSpPr>
              <p:grpSp>
                <p:nvGrpSpPr>
                  <p:cNvPr id="192" name="Group 191"/>
                  <p:cNvGrpSpPr/>
                  <p:nvPr/>
                </p:nvGrpSpPr>
                <p:grpSpPr>
                  <a:xfrm>
                    <a:off x="756062" y="2898023"/>
                    <a:ext cx="4930456" cy="1536466"/>
                    <a:chOff x="1838325" y="1363980"/>
                    <a:chExt cx="4958080" cy="1531620"/>
                  </a:xfrm>
                </p:grpSpPr>
                <p:pic>
                  <p:nvPicPr>
                    <p:cNvPr id="218" name="Picture 4" descr="Image result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46400"/>
                    <a:stretch/>
                  </p:blipFill>
                  <p:spPr bwMode="auto">
                    <a:xfrm>
                      <a:off x="2928620" y="1363980"/>
                      <a:ext cx="2458720" cy="1531620"/>
                    </a:xfrm>
                    <a:prstGeom prst="flowChartAlternateProcess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19" name="Picture 218" descr="Image result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46400"/>
                    <a:stretch/>
                  </p:blipFill>
                  <p:spPr bwMode="auto">
                    <a:xfrm>
                      <a:off x="5061585" y="1363980"/>
                      <a:ext cx="1734820" cy="1531620"/>
                    </a:xfrm>
                    <a:prstGeom prst="flowChartDelay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20" name="Picture 219" descr="Image result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46400"/>
                    <a:stretch/>
                  </p:blipFill>
                  <p:spPr bwMode="auto">
                    <a:xfrm flipH="1">
                      <a:off x="1838325" y="1363980"/>
                      <a:ext cx="1734820" cy="1531620"/>
                    </a:xfrm>
                    <a:prstGeom prst="flowChartDelay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193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4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0575" t="60452" r="70570" b="20273"/>
                  <a:stretch/>
                </p:blipFill>
                <p:spPr bwMode="auto">
                  <a:xfrm rot="16200000">
                    <a:off x="1564904" y="3340704"/>
                    <a:ext cx="460375" cy="50203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4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5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4923" t="57123" b="8745"/>
                  <a:stretch/>
                </p:blipFill>
                <p:spPr bwMode="auto">
                  <a:xfrm>
                    <a:off x="4964430" y="3343276"/>
                    <a:ext cx="472604" cy="49053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5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6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4923" t="57123" b="8745"/>
                  <a:stretch/>
                </p:blipFill>
                <p:spPr bwMode="auto">
                  <a:xfrm rot="15990821">
                    <a:off x="4951660" y="3346450"/>
                    <a:ext cx="472604" cy="49053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6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7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577" r="71489" b="69104"/>
                  <a:stretch/>
                </p:blipFill>
                <p:spPr bwMode="auto">
                  <a:xfrm rot="16200000">
                    <a:off x="1782667" y="3609647"/>
                    <a:ext cx="332626" cy="80468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7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7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577" r="71489" b="69104"/>
                  <a:stretch/>
                </p:blipFill>
                <p:spPr bwMode="auto">
                  <a:xfrm rot="16200000">
                    <a:off x="2587351" y="3609647"/>
                    <a:ext cx="332626" cy="80468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8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7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577" r="71489" b="69104"/>
                  <a:stretch/>
                </p:blipFill>
                <p:spPr bwMode="auto">
                  <a:xfrm rot="16200000">
                    <a:off x="3425877" y="3609647"/>
                    <a:ext cx="332626" cy="80468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9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7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577" r="71489" b="69104"/>
                  <a:stretch/>
                </p:blipFill>
                <p:spPr bwMode="auto">
                  <a:xfrm rot="16200000">
                    <a:off x="4283923" y="3609647"/>
                    <a:ext cx="332626" cy="80468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0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7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577" r="71489" b="69104"/>
                  <a:stretch/>
                </p:blipFill>
                <p:spPr bwMode="auto">
                  <a:xfrm rot="16200000">
                    <a:off x="1782667" y="2781376"/>
                    <a:ext cx="332626" cy="80468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1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7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577" r="71489" b="69104"/>
                  <a:stretch/>
                </p:blipFill>
                <p:spPr bwMode="auto">
                  <a:xfrm rot="16200000">
                    <a:off x="2587351" y="2781376"/>
                    <a:ext cx="332626" cy="80468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2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7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577" r="71489" b="69104"/>
                  <a:stretch/>
                </p:blipFill>
                <p:spPr bwMode="auto">
                  <a:xfrm rot="16200000">
                    <a:off x="3425877" y="2781376"/>
                    <a:ext cx="332626" cy="80468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3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7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577" r="71489" b="69104"/>
                  <a:stretch/>
                </p:blipFill>
                <p:spPr bwMode="auto">
                  <a:xfrm rot="16200000">
                    <a:off x="4283923" y="2781376"/>
                    <a:ext cx="332626" cy="80468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4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5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4923" t="57123" b="8745"/>
                  <a:stretch/>
                </p:blipFill>
                <p:spPr bwMode="auto">
                  <a:xfrm>
                    <a:off x="935770" y="3349627"/>
                    <a:ext cx="472604" cy="49053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5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6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4923" t="57123" b="8745"/>
                  <a:stretch/>
                </p:blipFill>
                <p:spPr bwMode="auto">
                  <a:xfrm rot="15990821">
                    <a:off x="923000" y="3346450"/>
                    <a:ext cx="472604" cy="49053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6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4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0575" t="60452" r="70570" b="20273"/>
                  <a:stretch/>
                </p:blipFill>
                <p:spPr bwMode="auto">
                  <a:xfrm rot="16200000">
                    <a:off x="1982459" y="3340704"/>
                    <a:ext cx="460375" cy="50203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7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4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0575" t="60452" r="70570" b="20273"/>
                  <a:stretch/>
                </p:blipFill>
                <p:spPr bwMode="auto">
                  <a:xfrm rot="16200000">
                    <a:off x="2421877" y="3340704"/>
                    <a:ext cx="460375" cy="50203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8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4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0575" t="60452" r="70570" b="20273"/>
                  <a:stretch/>
                </p:blipFill>
                <p:spPr bwMode="auto">
                  <a:xfrm rot="16200000">
                    <a:off x="3399030" y="3340704"/>
                    <a:ext cx="460375" cy="50203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9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4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0575" t="60452" r="70570" b="20273"/>
                  <a:stretch/>
                </p:blipFill>
                <p:spPr bwMode="auto">
                  <a:xfrm rot="16200000">
                    <a:off x="3894138" y="3340704"/>
                    <a:ext cx="460375" cy="50203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0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4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0575" t="60452" r="70570" b="20273"/>
                  <a:stretch/>
                </p:blipFill>
                <p:spPr bwMode="auto">
                  <a:xfrm rot="16200000">
                    <a:off x="4404055" y="3340704"/>
                    <a:ext cx="460375" cy="50203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1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8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9474" t="77208" r="71021" b="6704"/>
                  <a:stretch/>
                </p:blipFill>
                <p:spPr bwMode="auto">
                  <a:xfrm rot="16200000">
                    <a:off x="2727639" y="3320150"/>
                    <a:ext cx="692152" cy="60897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2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9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2742" t="79233" r="50000" b="7953"/>
                  <a:stretch/>
                </p:blipFill>
                <p:spPr bwMode="auto">
                  <a:xfrm>
                    <a:off x="3039508" y="3927100"/>
                    <a:ext cx="300679" cy="17817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3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9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2742" t="79233" r="50000" b="7953"/>
                  <a:stretch/>
                </p:blipFill>
                <p:spPr bwMode="auto">
                  <a:xfrm>
                    <a:off x="3879747" y="3952874"/>
                    <a:ext cx="300679" cy="17817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4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9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2742" t="79233" r="50000" b="7953"/>
                  <a:stretch/>
                </p:blipFill>
                <p:spPr bwMode="auto">
                  <a:xfrm>
                    <a:off x="3897554" y="3106737"/>
                    <a:ext cx="300679" cy="17817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5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9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2742" t="79233" r="50000" b="7953"/>
                  <a:stretch/>
                </p:blipFill>
                <p:spPr bwMode="auto">
                  <a:xfrm>
                    <a:off x="3039507" y="3106737"/>
                    <a:ext cx="300679" cy="17817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6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9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2742" t="79233" r="50000" b="7953"/>
                  <a:stretch/>
                </p:blipFill>
                <p:spPr bwMode="auto">
                  <a:xfrm>
                    <a:off x="2200982" y="3113926"/>
                    <a:ext cx="300679" cy="17817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7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9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2742" t="79233" r="50000" b="7953"/>
                  <a:stretch/>
                </p:blipFill>
                <p:spPr bwMode="auto">
                  <a:xfrm>
                    <a:off x="2200982" y="3952875"/>
                    <a:ext cx="300679" cy="17817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89" name="Arc 188"/>
                <p:cNvSpPr/>
                <p:nvPr/>
              </p:nvSpPr>
              <p:spPr>
                <a:xfrm>
                  <a:off x="4088313" y="1956665"/>
                  <a:ext cx="1872819" cy="1860041"/>
                </a:xfrm>
                <a:prstGeom prst="arc">
                  <a:avLst>
                    <a:gd name="adj1" fmla="val 16027095"/>
                    <a:gd name="adj2" fmla="val 5576082"/>
                  </a:avLst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90" name="Arc 189"/>
                <p:cNvSpPr/>
                <p:nvPr/>
              </p:nvSpPr>
              <p:spPr>
                <a:xfrm flipH="1">
                  <a:off x="526231" y="1956665"/>
                  <a:ext cx="1872819" cy="1860042"/>
                </a:xfrm>
                <a:prstGeom prst="arc">
                  <a:avLst>
                    <a:gd name="adj1" fmla="val 16187023"/>
                    <a:gd name="adj2" fmla="val 5379323"/>
                  </a:avLst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91" name="Rectangle 190"/>
                <p:cNvSpPr/>
                <p:nvPr/>
              </p:nvSpPr>
              <p:spPr>
                <a:xfrm>
                  <a:off x="1432850" y="1957809"/>
                  <a:ext cx="3544341" cy="1859124"/>
                </a:xfrm>
                <a:prstGeom prst="rect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7" name="Flowchart: Terminator 186"/>
              <p:cNvSpPr/>
              <p:nvPr/>
            </p:nvSpPr>
            <p:spPr>
              <a:xfrm>
                <a:off x="5510273" y="1303652"/>
                <a:ext cx="3069847" cy="1062300"/>
              </a:xfrm>
              <a:prstGeom prst="flowChartTerminator">
                <a:avLst/>
              </a:prstGeom>
              <a:solidFill>
                <a:sysClr val="window" lastClr="FFFFFF">
                  <a:alpha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78" name="Group 177"/>
            <p:cNvGrpSpPr/>
            <p:nvPr/>
          </p:nvGrpSpPr>
          <p:grpSpPr>
            <a:xfrm>
              <a:off x="5307433" y="2270527"/>
              <a:ext cx="3183835" cy="276999"/>
              <a:chOff x="1747295" y="3830353"/>
              <a:chExt cx="2631268" cy="276999"/>
            </a:xfrm>
          </p:grpSpPr>
          <p:cxnSp>
            <p:nvCxnSpPr>
              <p:cNvPr id="183" name="Straight Arrow Connector 182"/>
              <p:cNvCxnSpPr/>
              <p:nvPr/>
            </p:nvCxnSpPr>
            <p:spPr>
              <a:xfrm flipH="1" flipV="1">
                <a:off x="1747295" y="3981450"/>
                <a:ext cx="109728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/>
              </a:ln>
              <a:effectLst/>
            </p:spPr>
          </p:cxnSp>
          <p:cxnSp>
            <p:nvCxnSpPr>
              <p:cNvPr id="184" name="Straight Arrow Connector 183"/>
              <p:cNvCxnSpPr/>
              <p:nvPr/>
            </p:nvCxnSpPr>
            <p:spPr>
              <a:xfrm flipV="1">
                <a:off x="3372723" y="3961601"/>
                <a:ext cx="10058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/>
              </a:ln>
              <a:effectLst/>
            </p:spPr>
          </p:cxnSp>
          <p:sp>
            <p:nvSpPr>
              <p:cNvPr id="185" name="TextBox 184"/>
              <p:cNvSpPr txBox="1"/>
              <p:nvPr/>
            </p:nvSpPr>
            <p:spPr>
              <a:xfrm>
                <a:off x="2901910" y="3830353"/>
                <a:ext cx="53948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ookman Old Style" pitchFamily="18" charset="0"/>
                  </a:rPr>
                  <a:t>20 m</a:t>
                </a:r>
                <a:endPara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endParaRPr>
              </a:p>
            </p:txBody>
          </p:sp>
        </p:grpSp>
        <p:grpSp>
          <p:nvGrpSpPr>
            <p:cNvPr id="179" name="Group 178"/>
            <p:cNvGrpSpPr/>
            <p:nvPr/>
          </p:nvGrpSpPr>
          <p:grpSpPr>
            <a:xfrm>
              <a:off x="8297453" y="1143799"/>
              <a:ext cx="492443" cy="1152120"/>
              <a:chOff x="2638272" y="3231931"/>
              <a:chExt cx="492443" cy="1152120"/>
            </a:xfrm>
          </p:grpSpPr>
          <p:cxnSp>
            <p:nvCxnSpPr>
              <p:cNvPr id="180" name="Straight Arrow Connector 179"/>
              <p:cNvCxnSpPr/>
              <p:nvPr/>
            </p:nvCxnSpPr>
            <p:spPr>
              <a:xfrm rot="5400000" flipH="1" flipV="1">
                <a:off x="2642935" y="3460531"/>
                <a:ext cx="4572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/>
              </a:ln>
              <a:effectLst/>
            </p:spPr>
          </p:cxnSp>
          <p:cxnSp>
            <p:nvCxnSpPr>
              <p:cNvPr id="181" name="Straight Arrow Connector 180"/>
              <p:cNvCxnSpPr/>
              <p:nvPr/>
            </p:nvCxnSpPr>
            <p:spPr>
              <a:xfrm rot="5400000" flipV="1">
                <a:off x="2642935" y="4155451"/>
                <a:ext cx="4572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/>
              </a:ln>
              <a:effectLst/>
            </p:spPr>
          </p:cxnSp>
          <p:sp>
            <p:nvSpPr>
              <p:cNvPr id="182" name="TextBox 181"/>
              <p:cNvSpPr txBox="1"/>
              <p:nvPr/>
            </p:nvSpPr>
            <p:spPr>
              <a:xfrm>
                <a:off x="2638272" y="3663198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ookman Old Style" pitchFamily="18" charset="0"/>
                  </a:rPr>
                  <a:t>7 m</a:t>
                </a:r>
                <a:endPara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endParaRPr>
              </a:p>
            </p:txBody>
          </p:sp>
        </p:grpSp>
      </p:grpSp>
      <p:sp>
        <p:nvSpPr>
          <p:cNvPr id="221" name="Rounded Rectangle 220"/>
          <p:cNvSpPr/>
          <p:nvPr>
            <p:custDataLst>
              <p:tags r:id="rId7"/>
            </p:custDataLst>
          </p:nvPr>
        </p:nvSpPr>
        <p:spPr>
          <a:xfrm>
            <a:off x="1194178" y="791147"/>
            <a:ext cx="5067340" cy="211019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222" name="Rounded Rectangle 221"/>
          <p:cNvSpPr/>
          <p:nvPr>
            <p:custDataLst>
              <p:tags r:id="rId8"/>
            </p:custDataLst>
          </p:nvPr>
        </p:nvSpPr>
        <p:spPr>
          <a:xfrm>
            <a:off x="1176737" y="790889"/>
            <a:ext cx="956864" cy="198527"/>
          </a:xfrm>
          <a:prstGeom prst="round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223" name="Rounded Rectangle 222"/>
          <p:cNvSpPr/>
          <p:nvPr>
            <p:custDataLst>
              <p:tags r:id="rId9"/>
            </p:custDataLst>
          </p:nvPr>
        </p:nvSpPr>
        <p:spPr>
          <a:xfrm>
            <a:off x="3541028" y="797384"/>
            <a:ext cx="2714743" cy="213129"/>
          </a:xfrm>
          <a:prstGeom prst="round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224" name="Rectangle 223"/>
          <p:cNvSpPr/>
          <p:nvPr>
            <p:custDataLst>
              <p:tags r:id="rId10"/>
            </p:custDataLst>
          </p:nvPr>
        </p:nvSpPr>
        <p:spPr>
          <a:xfrm>
            <a:off x="1153555" y="244809"/>
            <a:ext cx="6170173" cy="80791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marL="292100" indent="-292100" defTabSz="7772400"/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The </a:t>
            </a:r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shape of a garden is rectangular in the middle </a:t>
            </a: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and</a:t>
            </a:r>
          </a:p>
          <a:p>
            <a:pPr marL="292100" indent="-292100" defTabSz="7772400"/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semi-circular </a:t>
            </a:r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at the </a:t>
            </a: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ends </a:t>
            </a:r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as shown in the </a:t>
            </a: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diagram.</a:t>
            </a:r>
          </a:p>
          <a:p>
            <a:pPr marL="292100" indent="-292100" defTabSz="7772400"/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Find </a:t>
            </a:r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the area and the perimeter of this </a:t>
            </a: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garden.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25" name="Rounded Rectangular Callout 224"/>
          <p:cNvSpPr/>
          <p:nvPr/>
        </p:nvSpPr>
        <p:spPr>
          <a:xfrm>
            <a:off x="3480463" y="1136317"/>
            <a:ext cx="1682503" cy="314674"/>
          </a:xfrm>
          <a:prstGeom prst="wedgeRoundRectCallout">
            <a:avLst>
              <a:gd name="adj1" fmla="val -9159"/>
              <a:gd name="adj2" fmla="val -103915"/>
              <a:gd name="adj3" fmla="val 16667"/>
            </a:avLst>
          </a:prstGeom>
          <a:gradFill flip="none" rotWithShape="1">
            <a:gsLst>
              <a:gs pos="0">
                <a:srgbClr val="B1FB93"/>
              </a:gs>
              <a:gs pos="100000">
                <a:sysClr val="window" lastClr="FFFFFF"/>
              </a:gs>
            </a:gsLst>
            <a:lin ang="18900000" scaled="1"/>
            <a:tileRect/>
          </a:gradFill>
          <a:ln w="12700" cap="flat" cmpd="sng" algn="ctr">
            <a:solidFill>
              <a:srgbClr val="92D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  <a:ea typeface="+mn-ea"/>
                <a:cs typeface="+mn-cs"/>
              </a:rPr>
              <a:t>Sum of all sides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229" name="Arc 228"/>
          <p:cNvSpPr/>
          <p:nvPr/>
        </p:nvSpPr>
        <p:spPr>
          <a:xfrm>
            <a:off x="7224884" y="1221763"/>
            <a:ext cx="1057158" cy="1049946"/>
          </a:xfrm>
          <a:prstGeom prst="arc">
            <a:avLst>
              <a:gd name="adj1" fmla="val 16027095"/>
              <a:gd name="adj2" fmla="val 5576082"/>
            </a:avLst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</a:ln>
          <a:effectLst>
            <a:glow rad="63500">
              <a:srgbClr val="5B9BD5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0" name="Arc 229"/>
          <p:cNvSpPr/>
          <p:nvPr/>
        </p:nvSpPr>
        <p:spPr>
          <a:xfrm flipH="1">
            <a:off x="5235709" y="1221763"/>
            <a:ext cx="1057158" cy="1049946"/>
          </a:xfrm>
          <a:prstGeom prst="arc">
            <a:avLst>
              <a:gd name="adj1" fmla="val 16187023"/>
              <a:gd name="adj2" fmla="val 5379323"/>
            </a:avLst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</a:ln>
          <a:effectLst>
            <a:glow rad="63500">
              <a:srgbClr val="5B9BD5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32" name="Straight Connector 231"/>
          <p:cNvCxnSpPr/>
          <p:nvPr/>
        </p:nvCxnSpPr>
        <p:spPr>
          <a:xfrm>
            <a:off x="5766270" y="1210881"/>
            <a:ext cx="1960800" cy="651"/>
          </a:xfrm>
          <a:prstGeom prst="line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</a:ln>
          <a:effectLst>
            <a:glow rad="63500">
              <a:srgbClr val="5B9BD5">
                <a:satMod val="175000"/>
                <a:alpha val="40000"/>
              </a:srgbClr>
            </a:glow>
          </a:effectLst>
        </p:spPr>
      </p:cxnSp>
      <p:cxnSp>
        <p:nvCxnSpPr>
          <p:cNvPr id="233" name="Straight Connector 232"/>
          <p:cNvCxnSpPr/>
          <p:nvPr/>
        </p:nvCxnSpPr>
        <p:spPr>
          <a:xfrm>
            <a:off x="5768185" y="2271650"/>
            <a:ext cx="1960800" cy="651"/>
          </a:xfrm>
          <a:prstGeom prst="line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</a:ln>
          <a:effectLst>
            <a:glow rad="63500">
              <a:srgbClr val="5B9BD5">
                <a:satMod val="175000"/>
                <a:alpha val="40000"/>
              </a:srgbClr>
            </a:glow>
          </a:effectLst>
        </p:spPr>
      </p:cxnSp>
      <p:sp>
        <p:nvSpPr>
          <p:cNvPr id="234" name="Rectangle 233"/>
          <p:cNvSpPr/>
          <p:nvPr/>
        </p:nvSpPr>
        <p:spPr>
          <a:xfrm>
            <a:off x="736745" y="2533926"/>
            <a:ext cx="20441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ookman Old Style" panose="02050604050505020204" pitchFamily="18" charset="0"/>
                <a:ea typeface="Cambria Math" panose="02040503050406030204" pitchFamily="18" charset="0"/>
              </a:rPr>
              <a:t>Perimeter </a:t>
            </a:r>
            <a:r>
              <a:rPr lang="en-US" b="1" dirty="0">
                <a:latin typeface="Bookman Old Style" panose="02050604050505020204" pitchFamily="18" charset="0"/>
                <a:ea typeface="Cambria Math" panose="02040503050406030204" pitchFamily="18" charset="0"/>
              </a:rPr>
              <a:t>of </a:t>
            </a:r>
            <a:r>
              <a:rPr lang="en-US" b="1" dirty="0" smtClean="0">
                <a:latin typeface="Bookman Old Style" panose="02050604050505020204" pitchFamily="18" charset="0"/>
                <a:ea typeface="Cambria Math" panose="02040503050406030204" pitchFamily="18" charset="0"/>
              </a:rPr>
              <a:t>garden</a:t>
            </a:r>
            <a:endParaRPr lang="en-US" b="1" dirty="0"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235" name="Rectangle 234"/>
          <p:cNvSpPr/>
          <p:nvPr/>
        </p:nvSpPr>
        <p:spPr>
          <a:xfrm>
            <a:off x="2660081" y="2533926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ookman Old Style" panose="02050604050505020204" pitchFamily="18" charset="0"/>
                <a:ea typeface="Cambria Math" panose="02040503050406030204" pitchFamily="18" charset="0"/>
              </a:rPr>
              <a:t>=</a:t>
            </a:r>
            <a:endParaRPr lang="en-US" b="1" dirty="0"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240" name="Rectangle 239"/>
          <p:cNvSpPr/>
          <p:nvPr/>
        </p:nvSpPr>
        <p:spPr>
          <a:xfrm>
            <a:off x="2859630" y="2527601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ookman Old Style" panose="02050604050505020204" pitchFamily="18" charset="0"/>
                <a:ea typeface="Cambria Math" panose="02040503050406030204" pitchFamily="18" charset="0"/>
              </a:rPr>
              <a:t>2</a:t>
            </a:r>
            <a:endParaRPr lang="en-US" b="1" dirty="0"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241" name="Rectangle 240"/>
          <p:cNvSpPr/>
          <p:nvPr/>
        </p:nvSpPr>
        <p:spPr>
          <a:xfrm>
            <a:off x="3060927" y="2526231"/>
            <a:ext cx="345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Bookman Old Style" panose="02050604050505020204" pitchFamily="18" charset="0"/>
                <a:ea typeface="Cambria Math" panose="02040503050406030204" pitchFamily="18" charset="0"/>
              </a:rPr>
              <a:t>×</a:t>
            </a:r>
            <a:endParaRPr lang="en-US" b="1" dirty="0"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242" name="Rectangle 241"/>
          <p:cNvSpPr/>
          <p:nvPr/>
        </p:nvSpPr>
        <p:spPr>
          <a:xfrm>
            <a:off x="3299141" y="2437090"/>
            <a:ext cx="10743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latin typeface="Bookman Old Style" panose="02050604050505020204" pitchFamily="18" charset="0"/>
                <a:ea typeface="Cambria Math" panose="02040503050406030204" pitchFamily="18" charset="0"/>
              </a:rPr>
              <a:t>Length of </a:t>
            </a:r>
          </a:p>
          <a:p>
            <a:pPr algn="ctr"/>
            <a:r>
              <a:rPr lang="en-US" b="1" dirty="0" smtClean="0">
                <a:latin typeface="Bookman Old Style" panose="02050604050505020204" pitchFamily="18" charset="0"/>
                <a:ea typeface="Cambria Math" panose="02040503050406030204" pitchFamily="18" charset="0"/>
              </a:rPr>
              <a:t>rectangle</a:t>
            </a:r>
            <a:endParaRPr lang="en-US" b="1" dirty="0"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247" name="Rectangle 246"/>
          <p:cNvSpPr/>
          <p:nvPr/>
        </p:nvSpPr>
        <p:spPr>
          <a:xfrm>
            <a:off x="4298106" y="257737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ookman Old Style" panose="02050604050505020204" pitchFamily="18" charset="0"/>
                <a:ea typeface="Cambria Math" panose="02040503050406030204" pitchFamily="18" charset="0"/>
              </a:rPr>
              <a:t>+</a:t>
            </a:r>
            <a:endParaRPr lang="en-US" b="1" dirty="0"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248" name="Rectangle 247"/>
          <p:cNvSpPr/>
          <p:nvPr/>
        </p:nvSpPr>
        <p:spPr>
          <a:xfrm>
            <a:off x="4525976" y="2565526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ookman Old Style" panose="02050604050505020204" pitchFamily="18" charset="0"/>
                <a:ea typeface="Cambria Math" panose="02040503050406030204" pitchFamily="18" charset="0"/>
              </a:rPr>
              <a:t>2</a:t>
            </a:r>
            <a:endParaRPr lang="en-US" b="1" dirty="0"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249" name="Rectangle 248"/>
          <p:cNvSpPr/>
          <p:nvPr/>
        </p:nvSpPr>
        <p:spPr>
          <a:xfrm>
            <a:off x="4727273" y="2564156"/>
            <a:ext cx="345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Bookman Old Style" panose="02050604050505020204" pitchFamily="18" charset="0"/>
                <a:ea typeface="Cambria Math" panose="02040503050406030204" pitchFamily="18" charset="0"/>
              </a:rPr>
              <a:t>×</a:t>
            </a:r>
            <a:endParaRPr lang="en-US" b="1" dirty="0"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250" name="Rectangle 249"/>
          <p:cNvSpPr/>
          <p:nvPr/>
        </p:nvSpPr>
        <p:spPr>
          <a:xfrm>
            <a:off x="4878399" y="2475015"/>
            <a:ext cx="1191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latin typeface="Bookman Old Style" panose="02050604050505020204" pitchFamily="18" charset="0"/>
                <a:ea typeface="Cambria Math" panose="02040503050406030204" pitchFamily="18" charset="0"/>
              </a:rPr>
              <a:t>Length of semicircle</a:t>
            </a:r>
            <a:endParaRPr lang="en-US" b="1" dirty="0"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251" name="Rectangle 250"/>
          <p:cNvSpPr/>
          <p:nvPr/>
        </p:nvSpPr>
        <p:spPr>
          <a:xfrm>
            <a:off x="2649191" y="3219740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ookman Old Style" panose="02050604050505020204" pitchFamily="18" charset="0"/>
                <a:ea typeface="Cambria Math" panose="02040503050406030204" pitchFamily="18" charset="0"/>
              </a:rPr>
              <a:t>=</a:t>
            </a:r>
            <a:endParaRPr lang="en-US" b="1" dirty="0"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252" name="Rectangle 251"/>
          <p:cNvSpPr/>
          <p:nvPr/>
        </p:nvSpPr>
        <p:spPr>
          <a:xfrm>
            <a:off x="2848740" y="3213415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ookman Old Style" panose="02050604050505020204" pitchFamily="18" charset="0"/>
                <a:ea typeface="Cambria Math" panose="02040503050406030204" pitchFamily="18" charset="0"/>
              </a:rPr>
              <a:t>2</a:t>
            </a:r>
            <a:endParaRPr lang="en-US" b="1" dirty="0"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253" name="Rectangle 252"/>
          <p:cNvSpPr/>
          <p:nvPr/>
        </p:nvSpPr>
        <p:spPr>
          <a:xfrm>
            <a:off x="3050037" y="3212045"/>
            <a:ext cx="345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Bookman Old Style" panose="02050604050505020204" pitchFamily="18" charset="0"/>
                <a:ea typeface="Cambria Math" panose="02040503050406030204" pitchFamily="18" charset="0"/>
              </a:rPr>
              <a:t>×</a:t>
            </a:r>
            <a:endParaRPr lang="en-US" b="1" dirty="0"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254" name="Rectangle 253"/>
          <p:cNvSpPr/>
          <p:nvPr/>
        </p:nvSpPr>
        <p:spPr>
          <a:xfrm>
            <a:off x="3266088" y="3213415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ookman Old Style" panose="02050604050505020204" pitchFamily="18" charset="0"/>
                <a:ea typeface="Cambria Math" panose="02040503050406030204" pitchFamily="18" charset="0"/>
              </a:rPr>
              <a:t>13</a:t>
            </a:r>
            <a:endParaRPr lang="en-US" b="1" dirty="0"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255" name="Rectangle 254"/>
          <p:cNvSpPr/>
          <p:nvPr/>
        </p:nvSpPr>
        <p:spPr>
          <a:xfrm>
            <a:off x="3590676" y="320885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ookman Old Style" panose="02050604050505020204" pitchFamily="18" charset="0"/>
                <a:ea typeface="Cambria Math" panose="02040503050406030204" pitchFamily="18" charset="0"/>
              </a:rPr>
              <a:t>+</a:t>
            </a:r>
            <a:endParaRPr lang="en-US" b="1" dirty="0"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256" name="Rectangle 255"/>
          <p:cNvSpPr/>
          <p:nvPr/>
        </p:nvSpPr>
        <p:spPr>
          <a:xfrm>
            <a:off x="3854574" y="3214646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ookman Old Style" panose="02050604050505020204" pitchFamily="18" charset="0"/>
                <a:ea typeface="Cambria Math" panose="02040503050406030204" pitchFamily="18" charset="0"/>
              </a:rPr>
              <a:t>2</a:t>
            </a:r>
            <a:endParaRPr lang="en-US" b="1" dirty="0"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257" name="Rectangle 256"/>
          <p:cNvSpPr/>
          <p:nvPr/>
        </p:nvSpPr>
        <p:spPr>
          <a:xfrm>
            <a:off x="4055871" y="3213276"/>
            <a:ext cx="345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Bookman Old Style" panose="02050604050505020204" pitchFamily="18" charset="0"/>
                <a:ea typeface="Cambria Math" panose="02040503050406030204" pitchFamily="18" charset="0"/>
              </a:rPr>
              <a:t>×</a:t>
            </a:r>
            <a:endParaRPr lang="en-US" b="1" dirty="0"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Rectangle 257"/>
              <p:cNvSpPr/>
              <p:nvPr/>
            </p:nvSpPr>
            <p:spPr>
              <a:xfrm>
                <a:off x="4253433" y="3113460"/>
                <a:ext cx="482824" cy="503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258" name="Rectangle 2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433" y="3113460"/>
                <a:ext cx="482824" cy="503279"/>
              </a:xfrm>
              <a:prstGeom prst="rect">
                <a:avLst/>
              </a:prstGeom>
              <a:blipFill rotWithShape="1">
                <a:blip r:embed="rId32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Rectangle 258"/>
              <p:cNvSpPr/>
              <p:nvPr/>
            </p:nvSpPr>
            <p:spPr>
              <a:xfrm>
                <a:off x="4783167" y="3102443"/>
                <a:ext cx="364202" cy="5049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dirty="0">
                              <a:solidFill>
                                <a:prstClr val="black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1" dirty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1" dirty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259" name="Rectangle 2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167" y="3102443"/>
                <a:ext cx="364202" cy="504946"/>
              </a:xfrm>
              <a:prstGeom prst="rect">
                <a:avLst/>
              </a:prstGeom>
              <a:blipFill rotWithShape="1">
                <a:blip r:embed="rId33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0" name="Rectangle 259"/>
          <p:cNvSpPr/>
          <p:nvPr/>
        </p:nvSpPr>
        <p:spPr>
          <a:xfrm>
            <a:off x="4605404" y="3212613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  <a:sym typeface="Symbol"/>
              </a:rPr>
              <a:t></a:t>
            </a:r>
            <a:r>
              <a:rPr lang="en-US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 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61" name="Left Bracket 260"/>
          <p:cNvSpPr/>
          <p:nvPr/>
        </p:nvSpPr>
        <p:spPr>
          <a:xfrm>
            <a:off x="3873384" y="3124690"/>
            <a:ext cx="89441" cy="462182"/>
          </a:xfrm>
          <a:prstGeom prst="leftBracket">
            <a:avLst>
              <a:gd name="adj" fmla="val 3231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2" name="Left Bracket 261"/>
          <p:cNvSpPr/>
          <p:nvPr/>
        </p:nvSpPr>
        <p:spPr>
          <a:xfrm flipH="1">
            <a:off x="5051053" y="3124690"/>
            <a:ext cx="89441" cy="462182"/>
          </a:xfrm>
          <a:prstGeom prst="leftBracket">
            <a:avLst>
              <a:gd name="adj" fmla="val 3231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75" name="Straight Connector 274"/>
          <p:cNvCxnSpPr/>
          <p:nvPr/>
        </p:nvCxnSpPr>
        <p:spPr>
          <a:xfrm rot="2700000">
            <a:off x="4493407" y="3398624"/>
            <a:ext cx="0" cy="194657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276" name="Straight Connector 275"/>
          <p:cNvCxnSpPr/>
          <p:nvPr/>
        </p:nvCxnSpPr>
        <p:spPr>
          <a:xfrm rot="2700000">
            <a:off x="4973277" y="3120897"/>
            <a:ext cx="0" cy="194657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277" name="Straight Connector 276"/>
          <p:cNvCxnSpPr/>
          <p:nvPr/>
        </p:nvCxnSpPr>
        <p:spPr>
          <a:xfrm rot="2700000">
            <a:off x="5010992" y="3388368"/>
            <a:ext cx="0" cy="194657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278" name="Straight Connector 277"/>
          <p:cNvCxnSpPr/>
          <p:nvPr/>
        </p:nvCxnSpPr>
        <p:spPr>
          <a:xfrm rot="2700000">
            <a:off x="4509591" y="3148163"/>
            <a:ext cx="0" cy="194657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279" name="Rectangle 278"/>
          <p:cNvSpPr/>
          <p:nvPr/>
        </p:nvSpPr>
        <p:spPr>
          <a:xfrm>
            <a:off x="4316269" y="2942741"/>
            <a:ext cx="3866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11</a:t>
            </a:r>
            <a:endParaRPr lang="en-US" sz="1200" b="1" dirty="0">
              <a:solidFill>
                <a:srgbClr val="FF0000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2653307" y="366870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ookman Old Style" panose="02050604050505020204" pitchFamily="18" charset="0"/>
                <a:ea typeface="Cambria Math" panose="02040503050406030204" pitchFamily="18" charset="0"/>
              </a:rPr>
              <a:t>=</a:t>
            </a:r>
            <a:endParaRPr lang="en-US" b="1" dirty="0"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281" name="Rectangle 280"/>
          <p:cNvSpPr/>
          <p:nvPr/>
        </p:nvSpPr>
        <p:spPr>
          <a:xfrm>
            <a:off x="2852856" y="3662383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ookman Old Style" panose="02050604050505020204" pitchFamily="18" charset="0"/>
                <a:ea typeface="Cambria Math" panose="02040503050406030204" pitchFamily="18" charset="0"/>
              </a:rPr>
              <a:t>26</a:t>
            </a:r>
            <a:endParaRPr lang="en-US" b="1" dirty="0"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282" name="Rectangle 281"/>
          <p:cNvSpPr/>
          <p:nvPr/>
        </p:nvSpPr>
        <p:spPr>
          <a:xfrm>
            <a:off x="3211725" y="365782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ookman Old Style" panose="02050604050505020204" pitchFamily="18" charset="0"/>
                <a:ea typeface="Cambria Math" panose="02040503050406030204" pitchFamily="18" charset="0"/>
              </a:rPr>
              <a:t>+</a:t>
            </a:r>
            <a:endParaRPr lang="en-US" b="1" dirty="0"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283" name="Rectangle 282"/>
          <p:cNvSpPr/>
          <p:nvPr/>
        </p:nvSpPr>
        <p:spPr>
          <a:xfrm>
            <a:off x="3438552" y="3663614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ookman Old Style" panose="02050604050505020204" pitchFamily="18" charset="0"/>
                <a:ea typeface="Cambria Math" panose="02040503050406030204" pitchFamily="18" charset="0"/>
              </a:rPr>
              <a:t>22</a:t>
            </a:r>
            <a:endParaRPr lang="en-US" b="1" dirty="0"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284" name="Rectangle 283"/>
          <p:cNvSpPr/>
          <p:nvPr/>
        </p:nvSpPr>
        <p:spPr>
          <a:xfrm>
            <a:off x="2657423" y="400646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ookman Old Style" panose="02050604050505020204" pitchFamily="18" charset="0"/>
                <a:ea typeface="Cambria Math" panose="02040503050406030204" pitchFamily="18" charset="0"/>
              </a:rPr>
              <a:t>=</a:t>
            </a:r>
            <a:endParaRPr lang="en-US" b="1" dirty="0"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285" name="Rectangle 284"/>
          <p:cNvSpPr/>
          <p:nvPr/>
        </p:nvSpPr>
        <p:spPr>
          <a:xfrm>
            <a:off x="2856972" y="4000138"/>
            <a:ext cx="6623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ookman Old Style" panose="02050604050505020204" pitchFamily="18" charset="0"/>
                <a:ea typeface="Cambria Math" panose="02040503050406030204" pitchFamily="18" charset="0"/>
              </a:rPr>
              <a:t>48 m</a:t>
            </a:r>
            <a:endParaRPr lang="en-US" b="1" dirty="0"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728504" y="4317450"/>
            <a:ext cx="31229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Symbol" pitchFamily="18" charset="2"/>
                <a:ea typeface="Cambria Math" panose="02040503050406030204" pitchFamily="18" charset="0"/>
              </a:rPr>
              <a:t>\ </a:t>
            </a:r>
            <a:r>
              <a:rPr lang="en-US" b="1" dirty="0" smtClean="0">
                <a:latin typeface="Bookman Old Style" panose="02050604050505020204" pitchFamily="18" charset="0"/>
                <a:ea typeface="Cambria Math" panose="02040503050406030204" pitchFamily="18" charset="0"/>
              </a:rPr>
              <a:t> Perimeter </a:t>
            </a:r>
            <a:r>
              <a:rPr lang="en-US" b="1" dirty="0">
                <a:latin typeface="Bookman Old Style" panose="02050604050505020204" pitchFamily="18" charset="0"/>
                <a:ea typeface="Cambria Math" panose="02040503050406030204" pitchFamily="18" charset="0"/>
              </a:rPr>
              <a:t>of </a:t>
            </a:r>
            <a:r>
              <a:rPr lang="en-US" b="1" dirty="0" smtClean="0">
                <a:latin typeface="Bookman Old Style" panose="02050604050505020204" pitchFamily="18" charset="0"/>
                <a:ea typeface="Cambria Math" panose="02040503050406030204" pitchFamily="18" charset="0"/>
              </a:rPr>
              <a:t>garden is 48 m.</a:t>
            </a:r>
            <a:endParaRPr lang="en-US" b="1" dirty="0"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pic>
        <p:nvPicPr>
          <p:cNvPr id="287" name="Picture 5" descr="D:\Roshan\Roshan\Mthas 8th\VIII STD STB\clipart\28264926-little-boy-student-holding-a-big-pencil.jpg"/>
          <p:cNvPicPr>
            <a:picLocks noChangeAspect="1" noChangeArrowheads="1"/>
          </p:cNvPicPr>
          <p:nvPr/>
        </p:nvPicPr>
        <p:blipFill>
          <a:blip r:embed="rId3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48535" y="4225221"/>
            <a:ext cx="609600" cy="60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3" name="Group 262"/>
          <p:cNvGrpSpPr/>
          <p:nvPr/>
        </p:nvGrpSpPr>
        <p:grpSpPr>
          <a:xfrm>
            <a:off x="552397" y="3571775"/>
            <a:ext cx="2789580" cy="931440"/>
            <a:chOff x="6176937" y="1233986"/>
            <a:chExt cx="2789580" cy="931440"/>
          </a:xfrm>
        </p:grpSpPr>
        <p:grpSp>
          <p:nvGrpSpPr>
            <p:cNvPr id="264" name="Group 263"/>
            <p:cNvGrpSpPr/>
            <p:nvPr/>
          </p:nvGrpSpPr>
          <p:grpSpPr>
            <a:xfrm>
              <a:off x="6176937" y="1233986"/>
              <a:ext cx="2316753" cy="796629"/>
              <a:chOff x="6176937" y="1233986"/>
              <a:chExt cx="2316753" cy="796629"/>
            </a:xfrm>
          </p:grpSpPr>
          <p:sp>
            <p:nvSpPr>
              <p:cNvPr id="266" name="Rounded Rectangle 265"/>
              <p:cNvSpPr/>
              <p:nvPr/>
            </p:nvSpPr>
            <p:spPr>
              <a:xfrm>
                <a:off x="6186962" y="1233986"/>
                <a:ext cx="2306728" cy="796629"/>
              </a:xfrm>
              <a:prstGeom prst="roundRect">
                <a:avLst/>
              </a:prstGeom>
              <a:gradFill flip="none" rotWithShape="1">
                <a:gsLst>
                  <a:gs pos="0">
                    <a:srgbClr val="FFFF00">
                      <a:alpha val="65000"/>
                    </a:srgbClr>
                  </a:gs>
                  <a:gs pos="100000">
                    <a:sysClr val="window" lastClr="FFFFFF"/>
                  </a:gs>
                </a:gsLst>
                <a:lin ang="8100000" scaled="1"/>
                <a:tileRect/>
              </a:gradFill>
              <a:ln w="1905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Bookman Old Style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67" name="Rectangle 266"/>
              <p:cNvSpPr/>
              <p:nvPr/>
            </p:nvSpPr>
            <p:spPr>
              <a:xfrm>
                <a:off x="6176937" y="1271928"/>
                <a:ext cx="2229658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ookman Old Style" pitchFamily="18" charset="0"/>
                  </a:rPr>
                  <a:t>Length of semicircle means circumference of semicircle</a:t>
                </a:r>
                <a:endPara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endParaRPr>
              </a:p>
            </p:txBody>
          </p:sp>
        </p:grpSp>
        <p:pic>
          <p:nvPicPr>
            <p:cNvPr id="265" name="Picture 2" descr="D:\Roshan\Roshan\Mthas 8th\VIII STD STB\clipart\4988727.jpg"/>
            <p:cNvPicPr>
              <a:picLocks noChangeAspect="1" noChangeArrowheads="1"/>
            </p:cNvPicPr>
            <p:nvPr/>
          </p:nvPicPr>
          <p:blipFill>
            <a:blip r:embed="rId3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092509" y="1247351"/>
              <a:ext cx="874008" cy="918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6" name="Group 225"/>
          <p:cNvGrpSpPr/>
          <p:nvPr/>
        </p:nvGrpSpPr>
        <p:grpSpPr>
          <a:xfrm>
            <a:off x="482379" y="3485553"/>
            <a:ext cx="4379782" cy="1334621"/>
            <a:chOff x="1273465" y="2793861"/>
            <a:chExt cx="4379782" cy="1468080"/>
          </a:xfrm>
        </p:grpSpPr>
        <p:pic>
          <p:nvPicPr>
            <p:cNvPr id="227" name="Picture 4" descr="C:\Users\200113\Desktop\d.png"/>
            <p:cNvPicPr>
              <a:picLocks noChangeAspect="1" noChangeArrowheads="1"/>
            </p:cNvPicPr>
            <p:nvPr/>
          </p:nvPicPr>
          <p:blipFill rotWithShape="1"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94" t="12306" r="52194" b="58349"/>
            <a:stretch/>
          </p:blipFill>
          <p:spPr bwMode="auto">
            <a:xfrm rot="16200000">
              <a:off x="2484177" y="1583149"/>
              <a:ext cx="1468080" cy="3889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8" name="Picture 6" descr="Image result"/>
            <p:cNvPicPr>
              <a:picLocks noChangeAspect="1" noChangeArrowheads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0975" y="2949180"/>
              <a:ext cx="692272" cy="1254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1" name="Rectangle 230"/>
          <p:cNvSpPr/>
          <p:nvPr>
            <p:custDataLst>
              <p:tags r:id="rId11"/>
            </p:custDataLst>
          </p:nvPr>
        </p:nvSpPr>
        <p:spPr>
          <a:xfrm>
            <a:off x="603384" y="3634809"/>
            <a:ext cx="1869452" cy="25391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93721" algn="l"/>
                <a:tab pos="1025499" algn="l"/>
                <a:tab pos="1377916" algn="l"/>
              </a:tabLst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glow rad="63500">
                    <a:srgbClr val="ED7D31">
                      <a:satMod val="175000"/>
                      <a:alpha val="40000"/>
                    </a:srgbClr>
                  </a:glow>
                </a:effectLst>
                <a:uLnTx/>
                <a:uFillTx/>
                <a:latin typeface="Bookman Old Style" panose="02050604050505020204" pitchFamily="18" charset="0"/>
              </a:rPr>
              <a:t>Perimeter of garden =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glow rad="63500">
                  <a:srgbClr val="ED7D31">
                    <a:satMod val="175000"/>
                    <a:alpha val="40000"/>
                  </a:srgbClr>
                </a:glow>
              </a:effectLst>
              <a:uLnTx/>
              <a:uFillTx/>
              <a:latin typeface="Bookman Old Style" panose="02050604050505020204" pitchFamily="18" charset="0"/>
            </a:endParaRPr>
          </a:p>
        </p:txBody>
      </p:sp>
      <p:sp>
        <p:nvSpPr>
          <p:cNvPr id="236" name="Rounded Rectangle 235"/>
          <p:cNvSpPr/>
          <p:nvPr/>
        </p:nvSpPr>
        <p:spPr>
          <a:xfrm>
            <a:off x="2407527" y="3666382"/>
            <a:ext cx="1598807" cy="190771"/>
          </a:xfrm>
          <a:prstGeom prst="round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`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7" name="Rounded Rectangle 236"/>
          <p:cNvSpPr/>
          <p:nvPr/>
        </p:nvSpPr>
        <p:spPr>
          <a:xfrm>
            <a:off x="2598710" y="4173614"/>
            <a:ext cx="1573890" cy="190771"/>
          </a:xfrm>
          <a:prstGeom prst="round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8" name="Rectangle 237"/>
          <p:cNvSpPr/>
          <p:nvPr>
            <p:custDataLst>
              <p:tags r:id="rId12"/>
            </p:custDataLst>
          </p:nvPr>
        </p:nvSpPr>
        <p:spPr>
          <a:xfrm>
            <a:off x="2387932" y="3634809"/>
            <a:ext cx="2074853" cy="25391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93721" algn="l"/>
                <a:tab pos="1025499" algn="l"/>
                <a:tab pos="1377916" algn="l"/>
              </a:tabLst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glow rad="63500">
                    <a:srgbClr val="ED7D31">
                      <a:satMod val="175000"/>
                      <a:alpha val="40000"/>
                    </a:srgbClr>
                  </a:glow>
                </a:effectLst>
                <a:uLnTx/>
                <a:uFillTx/>
                <a:latin typeface="Bookman Old Style" panose="02050604050505020204" pitchFamily="18" charset="0"/>
              </a:rPr>
              <a:t>Length of rectangle +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glow rad="63500">
                  <a:srgbClr val="ED7D31">
                    <a:satMod val="175000"/>
                    <a:alpha val="40000"/>
                  </a:srgbClr>
                </a:glow>
              </a:effectLst>
              <a:uLnTx/>
              <a:uFillTx/>
              <a:latin typeface="Bookman Old Style" panose="02050604050505020204" pitchFamily="18" charset="0"/>
            </a:endParaRPr>
          </a:p>
        </p:txBody>
      </p:sp>
      <p:sp>
        <p:nvSpPr>
          <p:cNvPr id="239" name="Rectangle 238"/>
          <p:cNvSpPr/>
          <p:nvPr>
            <p:custDataLst>
              <p:tags r:id="rId13"/>
            </p:custDataLst>
          </p:nvPr>
        </p:nvSpPr>
        <p:spPr>
          <a:xfrm>
            <a:off x="2409697" y="4142041"/>
            <a:ext cx="2053088" cy="25391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93721" algn="l"/>
                <a:tab pos="1025499" algn="l"/>
                <a:tab pos="1377916" algn="l"/>
              </a:tabLst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glow rad="63500">
                    <a:srgbClr val="ED7D31">
                      <a:satMod val="175000"/>
                      <a:alpha val="40000"/>
                    </a:srgbClr>
                  </a:glow>
                </a:effectLst>
                <a:uLnTx/>
                <a:uFillTx/>
                <a:latin typeface="Bookman Old Style" panose="02050604050505020204" pitchFamily="18" charset="0"/>
              </a:rPr>
              <a:t>+ Length of rectangle </a:t>
            </a:r>
          </a:p>
        </p:txBody>
      </p:sp>
      <p:sp>
        <p:nvSpPr>
          <p:cNvPr id="243" name="Rounded Rectangle 242"/>
          <p:cNvSpPr/>
          <p:nvPr/>
        </p:nvSpPr>
        <p:spPr>
          <a:xfrm>
            <a:off x="2449084" y="3924861"/>
            <a:ext cx="1647252" cy="190771"/>
          </a:xfrm>
          <a:prstGeom prst="round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`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4" name="Rounded Rectangle 243"/>
          <p:cNvSpPr/>
          <p:nvPr/>
        </p:nvSpPr>
        <p:spPr>
          <a:xfrm>
            <a:off x="2470200" y="4421207"/>
            <a:ext cx="1654174" cy="190771"/>
          </a:xfrm>
          <a:prstGeom prst="round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5" name="Rectangle 244"/>
          <p:cNvSpPr/>
          <p:nvPr>
            <p:custDataLst>
              <p:tags r:id="rId14"/>
            </p:custDataLst>
          </p:nvPr>
        </p:nvSpPr>
        <p:spPr>
          <a:xfrm>
            <a:off x="2398815" y="3893289"/>
            <a:ext cx="1909316" cy="25391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93721" algn="l"/>
                <a:tab pos="1025499" algn="l"/>
                <a:tab pos="1377916" algn="l"/>
              </a:tabLst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glow rad="63500">
                    <a:srgbClr val="ED7D31">
                      <a:satMod val="175000"/>
                      <a:alpha val="40000"/>
                    </a:srgbClr>
                  </a:glow>
                </a:effectLst>
                <a:uLnTx/>
                <a:uFillTx/>
                <a:latin typeface="Bookman Old Style" panose="02050604050505020204" pitchFamily="18" charset="0"/>
              </a:rPr>
              <a:t>Length of semicircle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glow rad="63500">
                  <a:srgbClr val="ED7D31">
                    <a:satMod val="175000"/>
                    <a:alpha val="40000"/>
                  </a:srgbClr>
                </a:glow>
              </a:effectLst>
              <a:uLnTx/>
              <a:uFillTx/>
              <a:latin typeface="Bookman Old Style" panose="02050604050505020204" pitchFamily="18" charset="0"/>
            </a:endParaRPr>
          </a:p>
        </p:txBody>
      </p:sp>
      <p:sp>
        <p:nvSpPr>
          <p:cNvPr id="246" name="Rectangle 245"/>
          <p:cNvSpPr/>
          <p:nvPr>
            <p:custDataLst>
              <p:tags r:id="rId15"/>
            </p:custDataLst>
          </p:nvPr>
        </p:nvSpPr>
        <p:spPr>
          <a:xfrm>
            <a:off x="2420578" y="4400521"/>
            <a:ext cx="2091753" cy="25391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93721" algn="l"/>
                <a:tab pos="1025499" algn="l"/>
                <a:tab pos="1377916" algn="l"/>
              </a:tabLst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glow rad="63500">
                    <a:srgbClr val="ED7D31">
                      <a:satMod val="175000"/>
                      <a:alpha val="40000"/>
                    </a:srgbClr>
                  </a:glow>
                </a:effectLst>
                <a:uLnTx/>
                <a:uFillTx/>
                <a:latin typeface="Bookman Old Style" panose="02050604050505020204" pitchFamily="18" charset="0"/>
              </a:rPr>
              <a:t>Length of semicircle</a:t>
            </a:r>
          </a:p>
        </p:txBody>
      </p:sp>
      <p:sp>
        <p:nvSpPr>
          <p:cNvPr id="268" name="Rounded Rectangle 59"/>
          <p:cNvSpPr/>
          <p:nvPr/>
        </p:nvSpPr>
        <p:spPr>
          <a:xfrm>
            <a:off x="583673" y="3979049"/>
            <a:ext cx="2399315" cy="719530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 algn="ctr">
            <a:solidFill>
              <a:srgbClr val="CC00FF"/>
            </a:solidFill>
            <a:prstDash val="solid"/>
            <a:miter lim="800000"/>
          </a:ln>
          <a:effectLst>
            <a:glow rad="63500">
              <a:srgbClr val="ED7D31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itchFamily="18" charset="0"/>
              <a:ea typeface="+mn-ea"/>
              <a:cs typeface="+mn-cs"/>
            </a:endParaRPr>
          </a:p>
        </p:txBody>
      </p:sp>
      <p:sp>
        <p:nvSpPr>
          <p:cNvPr id="269" name="TextBox 268"/>
          <p:cNvSpPr txBox="1"/>
          <p:nvPr/>
        </p:nvSpPr>
        <p:spPr>
          <a:xfrm>
            <a:off x="560834" y="3954529"/>
            <a:ext cx="2402479" cy="81724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ookman Old Style" pitchFamily="18" charset="0"/>
                <a:ea typeface="Cambria Math" panose="02040503050406030204" pitchFamily="18" charset="0"/>
              </a:rPr>
              <a:t>What is the 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ookman Old Style" pitchFamily="18" charset="0"/>
                <a:ea typeface="Cambria Math" panose="02040503050406030204" pitchFamily="18" charset="0"/>
              </a:rPr>
              <a:t>formula</a:t>
            </a:r>
            <a:r>
              <a:rPr kumimoji="0" lang="en-US" b="1" i="0" u="none" strike="noStrike" kern="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ookman Old Style" pitchFamily="18" charset="0"/>
                <a:ea typeface="Cambria Math" panose="02040503050406030204" pitchFamily="18" charset="0"/>
              </a:rPr>
              <a:t> 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ookman Old Style" pitchFamily="18" charset="0"/>
                <a:ea typeface="Cambria Math" panose="02040503050406030204" pitchFamily="18" charset="0"/>
              </a:rPr>
              <a:t>for  circumference of semicircle?    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Bookman Old Style" pitchFamily="18" charset="0"/>
              <a:ea typeface="Cambria Math" panose="02040503050406030204" pitchFamily="18" charset="0"/>
            </a:endParaRPr>
          </a:p>
        </p:txBody>
      </p:sp>
      <p:pic>
        <p:nvPicPr>
          <p:cNvPr id="270" name="Picture 269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904" y="3806641"/>
            <a:ext cx="494959" cy="1036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Picture 270"/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207" y="3815134"/>
            <a:ext cx="476586" cy="1019495"/>
          </a:xfrm>
          <a:prstGeom prst="rect">
            <a:avLst/>
          </a:prstGeom>
        </p:spPr>
      </p:pic>
      <p:sp>
        <p:nvSpPr>
          <p:cNvPr id="272" name="Rounded Rectangle 271"/>
          <p:cNvSpPr/>
          <p:nvPr>
            <p:custDataLst>
              <p:tags r:id="rId16"/>
            </p:custDataLst>
          </p:nvPr>
        </p:nvSpPr>
        <p:spPr>
          <a:xfrm>
            <a:off x="1556319" y="4249453"/>
            <a:ext cx="205096" cy="264240"/>
          </a:xfrm>
          <a:prstGeom prst="roundRect">
            <a:avLst/>
          </a:prstGeom>
          <a:noFill/>
          <a:ln w="12700" cap="flat" cmpd="sng" algn="ctr">
            <a:solidFill>
              <a:srgbClr val="FF6600"/>
            </a:solidFill>
            <a:prstDash val="sysDash"/>
            <a:miter lim="800000"/>
          </a:ln>
          <a:effectLst>
            <a:glow rad="63500">
              <a:srgbClr val="70AD47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3" name="Rounded Rectangle 272"/>
          <p:cNvSpPr/>
          <p:nvPr>
            <p:custDataLst>
              <p:tags r:id="rId17"/>
            </p:custDataLst>
          </p:nvPr>
        </p:nvSpPr>
        <p:spPr>
          <a:xfrm>
            <a:off x="1722265" y="4239692"/>
            <a:ext cx="186451" cy="264240"/>
          </a:xfrm>
          <a:prstGeom prst="roundRect">
            <a:avLst/>
          </a:prstGeom>
          <a:noFill/>
          <a:ln w="12700" cap="flat" cmpd="sng" algn="ctr">
            <a:solidFill>
              <a:srgbClr val="FF6600"/>
            </a:solidFill>
            <a:prstDash val="sysDash"/>
            <a:miter lim="800000"/>
          </a:ln>
          <a:effectLst>
            <a:glow rad="63500">
              <a:srgbClr val="70AD47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4" name="TextBox 273"/>
          <p:cNvSpPr txBox="1"/>
          <p:nvPr/>
        </p:nvSpPr>
        <p:spPr>
          <a:xfrm>
            <a:off x="1450169" y="4083425"/>
            <a:ext cx="666323" cy="510778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FFFF00"/>
                </a:solidFill>
                <a:latin typeface="Symbol" pitchFamily="18" charset="2"/>
                <a:ea typeface="Cambria Math" panose="02040503050406030204" pitchFamily="18" charset="0"/>
              </a:rPr>
              <a:t>p</a:t>
            </a:r>
            <a:r>
              <a:rPr lang="en-US" sz="2400" b="1" dirty="0" err="1" smtClean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rPr>
              <a:t>r</a:t>
            </a:r>
            <a:endParaRPr lang="en-US" sz="2400" b="1" dirty="0">
              <a:solidFill>
                <a:srgbClr val="FFFF00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7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5" presetClass="emph" presetSubtype="0" repeatCount="3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2" dur="4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4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4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4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500"/>
                            </p:stCondLst>
                            <p:childTnLst>
                              <p:par>
                                <p:cTn id="2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500"/>
                            </p:stCondLst>
                            <p:childTnLst>
                              <p:par>
                                <p:cTn id="2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500"/>
                            </p:stCondLst>
                            <p:childTnLst>
                              <p:par>
                                <p:cTn id="28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7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7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2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7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500"/>
                            </p:stCondLst>
                            <p:childTnLst>
                              <p:par>
                                <p:cTn id="30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2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5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8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1000"/>
                            </p:stCondLst>
                            <p:childTnLst>
                              <p:par>
                                <p:cTn id="32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9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4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9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4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9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4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4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5" fill="hold">
                            <p:stCondLst>
                              <p:cond delay="500"/>
                            </p:stCondLst>
                            <p:childTnLst>
                              <p:par>
                                <p:cTn id="36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2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2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7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hold">
                      <p:stCondLst>
                        <p:cond delay="indefinite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2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3" fill="hold">
                            <p:stCondLst>
                              <p:cond delay="500"/>
                            </p:stCondLst>
                            <p:childTnLst>
                              <p:par>
                                <p:cTn id="3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7" fill="hold">
                            <p:stCondLst>
                              <p:cond delay="1000"/>
                            </p:stCondLst>
                            <p:childTnLst>
                              <p:par>
                                <p:cTn id="3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animBg="1"/>
      <p:bldP spid="146" grpId="0" animBg="1"/>
      <p:bldP spid="146" grpId="1" animBg="1"/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  <p:bldP spid="150" grpId="0" animBg="1"/>
      <p:bldP spid="150" grpId="1" animBg="1"/>
      <p:bldP spid="151" grpId="0" animBg="1"/>
      <p:bldP spid="151" grpId="1" animBg="1"/>
      <p:bldP spid="222" grpId="0" animBg="1"/>
      <p:bldP spid="223" grpId="0" animBg="1"/>
      <p:bldP spid="225" grpId="0" animBg="1"/>
      <p:bldP spid="225" grpId="1" animBg="1"/>
      <p:bldP spid="229" grpId="0" animBg="1"/>
      <p:bldP spid="229" grpId="1" animBg="1"/>
      <p:bldP spid="230" grpId="0" animBg="1"/>
      <p:bldP spid="230" grpId="1" animBg="1"/>
      <p:bldP spid="234" grpId="0"/>
      <p:bldP spid="235" grpId="0"/>
      <p:bldP spid="240" grpId="0"/>
      <p:bldP spid="241" grpId="0"/>
      <p:bldP spid="242" grpId="0"/>
      <p:bldP spid="247" grpId="0"/>
      <p:bldP spid="248" grpId="0"/>
      <p:bldP spid="249" grpId="0"/>
      <p:bldP spid="250" grpId="0"/>
      <p:bldP spid="251" grpId="0"/>
      <p:bldP spid="252" grpId="0"/>
      <p:bldP spid="253" grpId="0"/>
      <p:bldP spid="254" grpId="0"/>
      <p:bldP spid="255" grpId="0"/>
      <p:bldP spid="256" grpId="0"/>
      <p:bldP spid="257" grpId="0"/>
      <p:bldP spid="258" grpId="0"/>
      <p:bldP spid="259" grpId="0"/>
      <p:bldP spid="260" grpId="0"/>
      <p:bldP spid="261" grpId="0" animBg="1"/>
      <p:bldP spid="262" grpId="0" animBg="1"/>
      <p:bldP spid="279" grpId="0"/>
      <p:bldP spid="280" grpId="0"/>
      <p:bldP spid="281" grpId="0"/>
      <p:bldP spid="282" grpId="0"/>
      <p:bldP spid="283" grpId="0"/>
      <p:bldP spid="284" grpId="0"/>
      <p:bldP spid="285" grpId="0"/>
      <p:bldP spid="286" grpId="0"/>
      <p:bldP spid="231" grpId="0"/>
      <p:bldP spid="231" grpId="1"/>
      <p:bldP spid="236" grpId="0" animBg="1"/>
      <p:bldP spid="236" grpId="1" animBg="1"/>
      <p:bldP spid="237" grpId="0" animBg="1"/>
      <p:bldP spid="237" grpId="1" animBg="1"/>
      <p:bldP spid="238" grpId="0"/>
      <p:bldP spid="238" grpId="1"/>
      <p:bldP spid="239" grpId="0"/>
      <p:bldP spid="239" grpId="1"/>
      <p:bldP spid="243" grpId="0" animBg="1"/>
      <p:bldP spid="243" grpId="1" animBg="1"/>
      <p:bldP spid="244" grpId="0" animBg="1"/>
      <p:bldP spid="244" grpId="1" animBg="1"/>
      <p:bldP spid="245" grpId="0"/>
      <p:bldP spid="245" grpId="1"/>
      <p:bldP spid="246" grpId="0"/>
      <p:bldP spid="246" grpId="1"/>
      <p:bldP spid="268" grpId="0" animBg="1"/>
      <p:bldP spid="268" grpId="1" animBg="1"/>
      <p:bldP spid="269" grpId="0"/>
      <p:bldP spid="269" grpId="1"/>
      <p:bldP spid="272" grpId="0" animBg="1"/>
      <p:bldP spid="272" grpId="1" animBg="1"/>
      <p:bldP spid="273" grpId="0" animBg="1"/>
      <p:bldP spid="273" grpId="1" animBg="1"/>
      <p:bldP spid="274" grpId="0"/>
      <p:bldP spid="27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/>
          <p:cNvSpPr/>
          <p:nvPr/>
        </p:nvSpPr>
        <p:spPr>
          <a:xfrm>
            <a:off x="760026" y="340946"/>
            <a:ext cx="6244277" cy="1077218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340875" y="553434"/>
            <a:ext cx="687003" cy="624548"/>
            <a:chOff x="508513" y="-702286"/>
            <a:chExt cx="687003" cy="624548"/>
          </a:xfrm>
        </p:grpSpPr>
        <p:sp>
          <p:nvSpPr>
            <p:cNvPr id="41" name="Plaque 40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itchFamily="18" charset="0"/>
                </a:rPr>
                <a:t>Q.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pic>
        <p:nvPicPr>
          <p:cNvPr id="43" name="Picture 2" descr="Image result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5" t="23751" r="4806" b="11171"/>
          <a:stretch/>
        </p:blipFill>
        <p:spPr bwMode="auto">
          <a:xfrm>
            <a:off x="1998346" y="1598795"/>
            <a:ext cx="4490519" cy="240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Image result"/>
          <p:cNvPicPr>
            <a:picLocks noChangeAspect="1" noChangeArrowheads="1"/>
          </p:cNvPicPr>
          <p:nvPr/>
        </p:nvPicPr>
        <p:blipFill rotWithShape="1">
          <a:blip r:embed="rId10" cstate="print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15"/>
          <a:stretch/>
        </p:blipFill>
        <p:spPr bwMode="auto">
          <a:xfrm rot="21046612">
            <a:off x="2588511" y="3335776"/>
            <a:ext cx="728104" cy="491692"/>
          </a:xfrm>
          <a:prstGeom prst="parallelogram">
            <a:avLst/>
          </a:prstGeom>
          <a:noFill/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Image result"/>
          <p:cNvPicPr>
            <a:picLocks noChangeAspect="1" noChangeArrowheads="1"/>
          </p:cNvPicPr>
          <p:nvPr/>
        </p:nvPicPr>
        <p:blipFill rotWithShape="1">
          <a:blip r:embed="rId10" cstate="print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15"/>
          <a:stretch/>
        </p:blipFill>
        <p:spPr bwMode="auto">
          <a:xfrm rot="21046612">
            <a:off x="2290851" y="3505604"/>
            <a:ext cx="728104" cy="491692"/>
          </a:xfrm>
          <a:prstGeom prst="parallelogram">
            <a:avLst/>
          </a:prstGeom>
          <a:noFill/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Image result"/>
          <p:cNvPicPr>
            <a:picLocks noChangeAspect="1" noChangeArrowheads="1"/>
          </p:cNvPicPr>
          <p:nvPr/>
        </p:nvPicPr>
        <p:blipFill rotWithShape="1">
          <a:blip r:embed="rId10" cstate="print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15"/>
          <a:stretch/>
        </p:blipFill>
        <p:spPr bwMode="auto">
          <a:xfrm rot="21046612">
            <a:off x="1993207" y="3677809"/>
            <a:ext cx="728104" cy="491692"/>
          </a:xfrm>
          <a:prstGeom prst="parallelogram">
            <a:avLst/>
          </a:prstGeom>
          <a:noFill/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Image result"/>
          <p:cNvPicPr>
            <a:picLocks noChangeAspect="1" noChangeArrowheads="1"/>
          </p:cNvPicPr>
          <p:nvPr/>
        </p:nvPicPr>
        <p:blipFill rotWithShape="1">
          <a:blip r:embed="rId11" cstate="print">
            <a:duotone>
              <a:prstClr val="black"/>
              <a:srgbClr val="33CC3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15"/>
          <a:stretch/>
        </p:blipFill>
        <p:spPr bwMode="auto">
          <a:xfrm rot="1390">
            <a:off x="503881" y="2489458"/>
            <a:ext cx="1451642" cy="980300"/>
          </a:xfrm>
          <a:prstGeom prst="parallelogram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Image result"/>
          <p:cNvPicPr>
            <a:picLocks noChangeAspect="1" noChangeArrowheads="1"/>
          </p:cNvPicPr>
          <p:nvPr/>
        </p:nvPicPr>
        <p:blipFill rotWithShape="1">
          <a:blip r:embed="rId10" cstate="print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15"/>
          <a:stretch/>
        </p:blipFill>
        <p:spPr bwMode="auto">
          <a:xfrm rot="21046612">
            <a:off x="3126717" y="3330997"/>
            <a:ext cx="728104" cy="491692"/>
          </a:xfrm>
          <a:prstGeom prst="parallelogram">
            <a:avLst/>
          </a:prstGeom>
          <a:noFill/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Image result"/>
          <p:cNvPicPr>
            <a:picLocks noChangeAspect="1" noChangeArrowheads="1"/>
          </p:cNvPicPr>
          <p:nvPr/>
        </p:nvPicPr>
        <p:blipFill rotWithShape="1">
          <a:blip r:embed="rId10" cstate="print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15"/>
          <a:stretch/>
        </p:blipFill>
        <p:spPr bwMode="auto">
          <a:xfrm rot="21046612">
            <a:off x="2826676" y="3500825"/>
            <a:ext cx="728104" cy="491692"/>
          </a:xfrm>
          <a:prstGeom prst="parallelogram">
            <a:avLst/>
          </a:prstGeom>
          <a:noFill/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Image result"/>
          <p:cNvPicPr>
            <a:picLocks noChangeAspect="1" noChangeArrowheads="1"/>
          </p:cNvPicPr>
          <p:nvPr/>
        </p:nvPicPr>
        <p:blipFill rotWithShape="1">
          <a:blip r:embed="rId10" cstate="print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15"/>
          <a:stretch/>
        </p:blipFill>
        <p:spPr bwMode="auto">
          <a:xfrm rot="21046612">
            <a:off x="2529032" y="3670649"/>
            <a:ext cx="728104" cy="491692"/>
          </a:xfrm>
          <a:prstGeom prst="parallelogram">
            <a:avLst/>
          </a:prstGeom>
          <a:noFill/>
          <a:scene3d>
            <a:camera prst="isometricOffAxis2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roup 50"/>
          <p:cNvGrpSpPr/>
          <p:nvPr/>
        </p:nvGrpSpPr>
        <p:grpSpPr>
          <a:xfrm>
            <a:off x="2871660" y="3211548"/>
            <a:ext cx="3885406" cy="1084530"/>
            <a:chOff x="2778079" y="2651633"/>
            <a:chExt cx="3885406" cy="1139852"/>
          </a:xfrm>
        </p:grpSpPr>
        <p:sp>
          <p:nvSpPr>
            <p:cNvPr id="52" name="Freeform 51"/>
            <p:cNvSpPr/>
            <p:nvPr/>
          </p:nvSpPr>
          <p:spPr>
            <a:xfrm>
              <a:off x="2960099" y="2959346"/>
              <a:ext cx="3430840" cy="518158"/>
            </a:xfrm>
            <a:custGeom>
              <a:avLst/>
              <a:gdLst>
                <a:gd name="connsiteX0" fmla="*/ 2560320 w 3329940"/>
                <a:gd name="connsiteY0" fmla="*/ 0 h 502920"/>
                <a:gd name="connsiteX1" fmla="*/ 830580 w 3329940"/>
                <a:gd name="connsiteY1" fmla="*/ 7620 h 502920"/>
                <a:gd name="connsiteX2" fmla="*/ 0 w 3329940"/>
                <a:gd name="connsiteY2" fmla="*/ 502920 h 502920"/>
                <a:gd name="connsiteX3" fmla="*/ 3329940 w 3329940"/>
                <a:gd name="connsiteY3" fmla="*/ 502920 h 502920"/>
                <a:gd name="connsiteX4" fmla="*/ 2560320 w 3329940"/>
                <a:gd name="connsiteY4" fmla="*/ 0 h 50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9940" h="502920">
                  <a:moveTo>
                    <a:pt x="2560320" y="0"/>
                  </a:moveTo>
                  <a:lnTo>
                    <a:pt x="830580" y="7620"/>
                  </a:lnTo>
                  <a:lnTo>
                    <a:pt x="0" y="502920"/>
                  </a:lnTo>
                  <a:lnTo>
                    <a:pt x="3329940" y="502920"/>
                  </a:lnTo>
                  <a:lnTo>
                    <a:pt x="2560320" y="0"/>
                  </a:lnTo>
                  <a:close/>
                </a:path>
              </a:pathLst>
            </a:custGeom>
            <a:noFill/>
            <a:ln w="28575" cap="flat" cmpd="sng" algn="ctr">
              <a:solidFill>
                <a:srgbClr val="94E68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3" name="Picture 12"/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8079" y="2651633"/>
              <a:ext cx="3885406" cy="1139852"/>
            </a:xfrm>
            <a:prstGeom prst="trapezoid">
              <a:avLst>
                <a:gd name="adj" fmla="val 3837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4" name="Rounded Rectangle 53"/>
          <p:cNvSpPr/>
          <p:nvPr>
            <p:custDataLst>
              <p:tags r:id="rId1"/>
            </p:custDataLst>
          </p:nvPr>
        </p:nvSpPr>
        <p:spPr>
          <a:xfrm>
            <a:off x="1066311" y="422118"/>
            <a:ext cx="5029200" cy="211019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56" name="Rounded Rectangle 55"/>
          <p:cNvSpPr/>
          <p:nvPr>
            <p:custDataLst>
              <p:tags r:id="rId2"/>
            </p:custDataLst>
          </p:nvPr>
        </p:nvSpPr>
        <p:spPr>
          <a:xfrm>
            <a:off x="1094331" y="661994"/>
            <a:ext cx="1460915" cy="211019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defTabSz="914400"/>
            <a:endParaRPr lang="en-US" sz="1600" kern="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7" name="Rounded Rectangle 56"/>
          <p:cNvSpPr/>
          <p:nvPr>
            <p:custDataLst>
              <p:tags r:id="rId3"/>
            </p:custDataLst>
          </p:nvPr>
        </p:nvSpPr>
        <p:spPr>
          <a:xfrm>
            <a:off x="3463776" y="668559"/>
            <a:ext cx="3368232" cy="213129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defTabSz="914400"/>
            <a:endParaRPr lang="en-US" sz="1600" kern="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04850" y="3439488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0000FF"/>
                </a:solidFill>
                <a:effectLst>
                  <a:glow rad="63500">
                    <a:srgbClr val="ED7D31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24 cm</a:t>
            </a:r>
            <a:endParaRPr lang="en-US" sz="1200" b="1" dirty="0">
              <a:solidFill>
                <a:srgbClr val="0000FF"/>
              </a:solidFill>
              <a:effectLst>
                <a:glow rad="63500">
                  <a:srgbClr val="ED7D31">
                    <a:satMod val="175000"/>
                    <a:alpha val="40000"/>
                  </a:srgbClr>
                </a:glow>
              </a:effectLst>
              <a:latin typeface="Bookman Old Style" pitchFamily="18" charset="0"/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>
            <a:off x="736214" y="2498690"/>
            <a:ext cx="0" cy="946682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695650" y="2857775"/>
            <a:ext cx="641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FF00"/>
                </a:solidFill>
                <a:effectLst>
                  <a:glow rad="101600">
                    <a:srgbClr val="ED7D31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10 cm</a:t>
            </a:r>
            <a:endParaRPr lang="en-US" sz="1100" b="1" dirty="0">
              <a:solidFill>
                <a:srgbClr val="FFFF00"/>
              </a:solidFill>
              <a:effectLst>
                <a:glow rad="101600">
                  <a:srgbClr val="ED7D31">
                    <a:satMod val="175000"/>
                    <a:alpha val="40000"/>
                  </a:srgbClr>
                </a:glow>
              </a:effectLst>
              <a:latin typeface="Bookman Old Style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36749" y="3367421"/>
            <a:ext cx="116904" cy="102419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503682" y="3470052"/>
            <a:ext cx="1188720" cy="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>
            <a:glow rad="63500">
              <a:srgbClr val="ED7D31">
                <a:satMod val="175000"/>
                <a:alpha val="40000"/>
              </a:srgbClr>
            </a:glow>
          </a:effectLst>
        </p:spPr>
      </p:cxnSp>
      <p:sp>
        <p:nvSpPr>
          <p:cNvPr id="63" name="Rounded Rectangle 62"/>
          <p:cNvSpPr/>
          <p:nvPr>
            <p:custDataLst>
              <p:tags r:id="rId4"/>
            </p:custDataLst>
          </p:nvPr>
        </p:nvSpPr>
        <p:spPr>
          <a:xfrm>
            <a:off x="1066311" y="923090"/>
            <a:ext cx="4905864" cy="211019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64" name="Rounded Rectangle 63"/>
          <p:cNvSpPr/>
          <p:nvPr>
            <p:custDataLst>
              <p:tags r:id="rId5"/>
            </p:custDataLst>
          </p:nvPr>
        </p:nvSpPr>
        <p:spPr>
          <a:xfrm>
            <a:off x="1042038" y="1140324"/>
            <a:ext cx="2554583" cy="211019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65" name="Rounded Rectangle 64"/>
          <p:cNvSpPr/>
          <p:nvPr>
            <p:custDataLst>
              <p:tags r:id="rId6"/>
            </p:custDataLst>
          </p:nvPr>
        </p:nvSpPr>
        <p:spPr>
          <a:xfrm>
            <a:off x="1056537" y="1147944"/>
            <a:ext cx="2333000" cy="211019"/>
          </a:xfrm>
          <a:prstGeom prst="round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66" name="Freeform 65"/>
          <p:cNvSpPr/>
          <p:nvPr/>
        </p:nvSpPr>
        <p:spPr>
          <a:xfrm>
            <a:off x="1942229" y="3473444"/>
            <a:ext cx="4571271" cy="560663"/>
          </a:xfrm>
          <a:custGeom>
            <a:avLst/>
            <a:gdLst>
              <a:gd name="connsiteX0" fmla="*/ 815340 w 4457700"/>
              <a:gd name="connsiteY0" fmla="*/ 22860 h 525780"/>
              <a:gd name="connsiteX1" fmla="*/ 3634740 w 4457700"/>
              <a:gd name="connsiteY1" fmla="*/ 0 h 525780"/>
              <a:gd name="connsiteX2" fmla="*/ 4457700 w 4457700"/>
              <a:gd name="connsiteY2" fmla="*/ 502920 h 525780"/>
              <a:gd name="connsiteX3" fmla="*/ 0 w 4457700"/>
              <a:gd name="connsiteY3" fmla="*/ 525780 h 525780"/>
              <a:gd name="connsiteX4" fmla="*/ 815340 w 4457700"/>
              <a:gd name="connsiteY4" fmla="*/ 22860 h 52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7700" h="525780">
                <a:moveTo>
                  <a:pt x="815340" y="22860"/>
                </a:moveTo>
                <a:lnTo>
                  <a:pt x="3634740" y="0"/>
                </a:lnTo>
                <a:lnTo>
                  <a:pt x="4457700" y="502920"/>
                </a:lnTo>
                <a:lnTo>
                  <a:pt x="0" y="525780"/>
                </a:lnTo>
                <a:lnTo>
                  <a:pt x="815340" y="22860"/>
                </a:lnTo>
                <a:close/>
              </a:path>
            </a:pathLst>
          </a:custGeom>
          <a:solidFill>
            <a:srgbClr val="FC9E9E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Rounded Rectangle 66"/>
          <p:cNvSpPr/>
          <p:nvPr>
            <p:custDataLst>
              <p:tags r:id="rId7"/>
            </p:custDataLst>
          </p:nvPr>
        </p:nvSpPr>
        <p:spPr>
          <a:xfrm>
            <a:off x="1084689" y="916668"/>
            <a:ext cx="3589885" cy="211019"/>
          </a:xfrm>
          <a:prstGeom prst="round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823534" y="3476343"/>
            <a:ext cx="2991525" cy="523220"/>
          </a:xfrm>
          <a:prstGeom prst="rect">
            <a:avLst/>
          </a:prstGeom>
          <a:noFill/>
          <a:scene3d>
            <a:camera prst="perspectiveRelaxedModerately"/>
            <a:lightRig rig="threePt" dir="t"/>
          </a:scene3d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r>
              <a:rPr lang="en-US" sz="2800" b="1" dirty="0" smtClean="0">
                <a:solidFill>
                  <a:srgbClr val="0000FF"/>
                </a:solidFill>
                <a:effectLst>
                  <a:glow rad="63500">
                    <a:srgbClr val="ED7D31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No. of Tiles = ?</a:t>
            </a:r>
            <a:endParaRPr lang="en-US" sz="2800" b="1" dirty="0">
              <a:solidFill>
                <a:srgbClr val="0000FF"/>
              </a:solidFill>
              <a:effectLst>
                <a:glow rad="63500">
                  <a:srgbClr val="ED7D31">
                    <a:satMod val="175000"/>
                    <a:alpha val="40000"/>
                  </a:srgbClr>
                </a:glow>
              </a:effectLst>
              <a:latin typeface="Bookman Old Style" pitchFamily="18" charset="0"/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526443" y="4298910"/>
            <a:ext cx="3430782" cy="529237"/>
          </a:xfrm>
          <a:prstGeom prst="roundRect">
            <a:avLst/>
          </a:prstGeom>
          <a:solidFill>
            <a:srgbClr val="FFFF99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508072" y="4415583"/>
            <a:ext cx="1786066" cy="307777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</a:rPr>
              <a:t>Number of tiles =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72" name="Straight Connector 71"/>
          <p:cNvCxnSpPr/>
          <p:nvPr/>
        </p:nvCxnSpPr>
        <p:spPr>
          <a:xfrm>
            <a:off x="2236801" y="4577325"/>
            <a:ext cx="164592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73" name="Rectangle 72"/>
          <p:cNvSpPr/>
          <p:nvPr/>
        </p:nvSpPr>
        <p:spPr>
          <a:xfrm>
            <a:off x="2179258" y="4537978"/>
            <a:ext cx="1952826" cy="307777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</a:rPr>
              <a:t>Area of one Tile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2223481" y="4286553"/>
            <a:ext cx="1712328" cy="307777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</a:rPr>
              <a:t>Area of the floor</a:t>
            </a:r>
            <a:endParaRPr kumimoji="0" lang="en-US" b="1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532629" y="3504855"/>
            <a:ext cx="1547218" cy="461665"/>
          </a:xfrm>
          <a:prstGeom prst="rect">
            <a:avLst/>
          </a:prstGeom>
          <a:noFill/>
          <a:scene3d>
            <a:camera prst="perspectiveRelaxedModerately"/>
            <a:lightRig rig="threePt" dir="t"/>
          </a:scene3d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threePt" dir="t"/>
            </a:scene3d>
            <a:sp3d/>
          </a:bodyPr>
          <a:lstStyle/>
          <a:p>
            <a:r>
              <a:rPr lang="en-US" sz="2400" b="1" dirty="0" smtClean="0">
                <a:solidFill>
                  <a:srgbClr val="0000FF"/>
                </a:solidFill>
                <a:effectLst>
                  <a:glow rad="63500">
                    <a:srgbClr val="ED7D31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1080 m</a:t>
            </a:r>
            <a:r>
              <a:rPr lang="en-US" sz="2400" b="1" baseline="30000" dirty="0" smtClean="0">
                <a:solidFill>
                  <a:srgbClr val="0000FF"/>
                </a:solidFill>
                <a:effectLst>
                  <a:glow rad="63500">
                    <a:srgbClr val="ED7D31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2</a:t>
            </a:r>
            <a:endParaRPr lang="en-US" sz="2400" b="1" baseline="30000" dirty="0">
              <a:solidFill>
                <a:srgbClr val="0000FF"/>
              </a:solidFill>
              <a:effectLst>
                <a:glow rad="63500">
                  <a:srgbClr val="ED7D31">
                    <a:satMod val="175000"/>
                    <a:alpha val="40000"/>
                  </a:srgbClr>
                </a:glow>
              </a:effectLst>
              <a:latin typeface="Bookman Old Style" pitchFamily="18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878559" y="350471"/>
            <a:ext cx="635434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  A flooring tile has the shape of a parallelogram whose</a:t>
            </a:r>
          </a:p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  base is 24 cm and the corresponding height is 10 cm. </a:t>
            </a:r>
          </a:p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  How many such tiles are required to cover a </a:t>
            </a:r>
          </a:p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  floor of area 1080 m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2 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341692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500"/>
                            </p:stCondLst>
                            <p:childTnLst>
                              <p:par>
                                <p:cTn id="1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000"/>
                            </p:stCondLst>
                            <p:childTnLst>
                              <p:par>
                                <p:cTn id="1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500"/>
                            </p:stCondLst>
                            <p:childTnLst>
                              <p:par>
                                <p:cTn id="1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00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500"/>
                            </p:stCondLst>
                            <p:childTnLst>
                              <p:par>
                                <p:cTn id="14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00"/>
                            </p:stCondLst>
                            <p:childTnLst>
                              <p:par>
                                <p:cTn id="1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54" grpId="0" animBg="1"/>
      <p:bldP spid="54" grpId="1" animBg="1"/>
      <p:bldP spid="56" grpId="0" animBg="1"/>
      <p:bldP spid="56" grpId="1" animBg="1"/>
      <p:bldP spid="57" grpId="0" animBg="1"/>
      <p:bldP spid="57" grpId="1" animBg="1"/>
      <p:bldP spid="58" grpId="0"/>
      <p:bldP spid="60" grpId="0"/>
      <p:bldP spid="61" grpId="0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9" grpId="0"/>
      <p:bldP spid="70" grpId="0" animBg="1"/>
      <p:bldP spid="71" grpId="0"/>
      <p:bldP spid="73" grpId="0"/>
      <p:bldP spid="74" grpId="0"/>
      <p:bldP spid="75" grpId="0"/>
      <p:bldP spid="75" grpId="1"/>
      <p:bldP spid="6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ounded Rectangle 62"/>
          <p:cNvSpPr/>
          <p:nvPr>
            <p:custDataLst>
              <p:tags r:id="rId1"/>
            </p:custDataLst>
          </p:nvPr>
        </p:nvSpPr>
        <p:spPr>
          <a:xfrm>
            <a:off x="3740143" y="2123582"/>
            <a:ext cx="688393" cy="211019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64" name="Rounded Rectangle 63"/>
          <p:cNvSpPr/>
          <p:nvPr>
            <p:custDataLst>
              <p:tags r:id="rId2"/>
            </p:custDataLst>
          </p:nvPr>
        </p:nvSpPr>
        <p:spPr>
          <a:xfrm>
            <a:off x="1213730" y="2091867"/>
            <a:ext cx="965527" cy="211019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65" name="Rounded Rectangle 64"/>
          <p:cNvSpPr/>
          <p:nvPr>
            <p:custDataLst>
              <p:tags r:id="rId3"/>
            </p:custDataLst>
          </p:nvPr>
        </p:nvSpPr>
        <p:spPr>
          <a:xfrm>
            <a:off x="3783560" y="2962599"/>
            <a:ext cx="671460" cy="211019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66" name="Rounded Rectangle 65"/>
          <p:cNvSpPr/>
          <p:nvPr>
            <p:custDataLst>
              <p:tags r:id="rId4"/>
            </p:custDataLst>
          </p:nvPr>
        </p:nvSpPr>
        <p:spPr>
          <a:xfrm>
            <a:off x="3756341" y="1611009"/>
            <a:ext cx="758410" cy="211019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67" name="Rounded Rectangle 66"/>
          <p:cNvSpPr/>
          <p:nvPr>
            <p:custDataLst>
              <p:tags r:id="rId5"/>
            </p:custDataLst>
          </p:nvPr>
        </p:nvSpPr>
        <p:spPr>
          <a:xfrm>
            <a:off x="1385723" y="1583066"/>
            <a:ext cx="837758" cy="211019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68" name="Rounded Rectangle 67"/>
          <p:cNvSpPr/>
          <p:nvPr>
            <p:custDataLst>
              <p:tags r:id="rId6"/>
            </p:custDataLst>
          </p:nvPr>
        </p:nvSpPr>
        <p:spPr>
          <a:xfrm>
            <a:off x="3074873" y="2956005"/>
            <a:ext cx="476615" cy="211019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69" name="Rounded Rectangle 68"/>
          <p:cNvSpPr/>
          <p:nvPr>
            <p:custDataLst>
              <p:tags r:id="rId7"/>
            </p:custDataLst>
          </p:nvPr>
        </p:nvSpPr>
        <p:spPr>
          <a:xfrm>
            <a:off x="2653485" y="2103773"/>
            <a:ext cx="356583" cy="211019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70" name="Rounded Rectangle 69"/>
          <p:cNvSpPr/>
          <p:nvPr>
            <p:custDataLst>
              <p:tags r:id="rId8"/>
            </p:custDataLst>
          </p:nvPr>
        </p:nvSpPr>
        <p:spPr>
          <a:xfrm>
            <a:off x="2647945" y="1587473"/>
            <a:ext cx="356583" cy="211019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760026" y="340946"/>
            <a:ext cx="6244277" cy="1077218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340875" y="553434"/>
            <a:ext cx="687003" cy="624548"/>
            <a:chOff x="508513" y="-702286"/>
            <a:chExt cx="687003" cy="624548"/>
          </a:xfrm>
        </p:grpSpPr>
        <p:sp>
          <p:nvSpPr>
            <p:cNvPr id="73" name="Plaque 72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itchFamily="18" charset="0"/>
                </a:rPr>
                <a:t>Q.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sp>
        <p:nvSpPr>
          <p:cNvPr id="75" name="Rectangle 74"/>
          <p:cNvSpPr/>
          <p:nvPr>
            <p:custDataLst>
              <p:tags r:id="rId9"/>
            </p:custDataLst>
          </p:nvPr>
        </p:nvSpPr>
        <p:spPr>
          <a:xfrm>
            <a:off x="1389271" y="1542299"/>
            <a:ext cx="1843857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Base (b</a:t>
            </a:r>
            <a:r>
              <a:rPr lang="en-US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) </a:t>
            </a:r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 24 cm</a:t>
            </a:r>
            <a:endParaRPr lang="en-US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6" name="Rectangle 75"/>
          <p:cNvSpPr/>
          <p:nvPr>
            <p:custDataLst>
              <p:tags r:id="rId10"/>
            </p:custDataLst>
          </p:nvPr>
        </p:nvSpPr>
        <p:spPr>
          <a:xfrm>
            <a:off x="1176940" y="2055031"/>
            <a:ext cx="1920933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Height (h) = </a:t>
            </a:r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10 cm</a:t>
            </a:r>
            <a:endParaRPr lang="en-US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7" name="Rectangle 76"/>
          <p:cNvSpPr/>
          <p:nvPr>
            <p:custDataLst>
              <p:tags r:id="rId11"/>
            </p:custDataLst>
          </p:nvPr>
        </p:nvSpPr>
        <p:spPr>
          <a:xfrm>
            <a:off x="509924" y="1526934"/>
            <a:ext cx="564145" cy="31542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Sol.</a:t>
            </a:r>
          </a:p>
        </p:txBody>
      </p:sp>
      <p:sp>
        <p:nvSpPr>
          <p:cNvPr id="78" name="Rectangle 77"/>
          <p:cNvSpPr/>
          <p:nvPr/>
        </p:nvSpPr>
        <p:spPr>
          <a:xfrm>
            <a:off x="1268441" y="2911244"/>
            <a:ext cx="16177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Area of </a:t>
            </a:r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one </a:t>
            </a:r>
            <a:r>
              <a:rPr lang="en-US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tile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756878" y="291422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012123" y="2914221"/>
            <a:ext cx="6767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Base 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3499202" y="2914221"/>
            <a:ext cx="309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×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3713975" y="2914221"/>
            <a:ext cx="8098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Height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2756878" y="3209496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3012123" y="3209496"/>
            <a:ext cx="6014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0.24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3499202" y="3209496"/>
            <a:ext cx="309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×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3713975" y="3209496"/>
            <a:ext cx="4828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0.1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2756878" y="3471844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3012123" y="3471844"/>
            <a:ext cx="10390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0.024 m</a:t>
            </a:r>
            <a:r>
              <a:rPr lang="en-US" b="1" baseline="30000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2</a:t>
            </a:r>
            <a:endParaRPr lang="en-US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1213731" y="2532203"/>
            <a:ext cx="1712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Area of the floor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2804647" y="253220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996298" y="2532203"/>
            <a:ext cx="9781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1080 m</a:t>
            </a:r>
            <a:r>
              <a:rPr lang="en-US" b="1" baseline="30000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2</a:t>
            </a:r>
            <a:endParaRPr lang="en-US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526443" y="4298910"/>
            <a:ext cx="3448008" cy="529237"/>
          </a:xfrm>
          <a:prstGeom prst="roundRect">
            <a:avLst/>
          </a:prstGeom>
          <a:solidFill>
            <a:srgbClr val="FFFF99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508072" y="4415583"/>
            <a:ext cx="1786066" cy="307777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</a:rPr>
              <a:t>Number of tiles =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94" name="Straight Connector 93"/>
          <p:cNvCxnSpPr/>
          <p:nvPr/>
        </p:nvCxnSpPr>
        <p:spPr>
          <a:xfrm>
            <a:off x="2236801" y="4577325"/>
            <a:ext cx="164592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pic>
        <p:nvPicPr>
          <p:cNvPr id="95" name="Picture 2" descr="Image result"/>
          <p:cNvPicPr>
            <a:picLocks noChangeAspect="1" noChangeArrowheads="1"/>
          </p:cNvPicPr>
          <p:nvPr/>
        </p:nvPicPr>
        <p:blipFill rotWithShape="1">
          <a:blip r:embed="rId19" cstate="print">
            <a:duotone>
              <a:prstClr val="black"/>
              <a:srgbClr val="33CC3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15"/>
          <a:stretch/>
        </p:blipFill>
        <p:spPr bwMode="auto">
          <a:xfrm rot="1390">
            <a:off x="7036462" y="861734"/>
            <a:ext cx="1451642" cy="980300"/>
          </a:xfrm>
          <a:prstGeom prst="parallelogram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extBox 95"/>
          <p:cNvSpPr txBox="1"/>
          <p:nvPr/>
        </p:nvSpPr>
        <p:spPr>
          <a:xfrm>
            <a:off x="7267575" y="1811764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0000FF"/>
                </a:solidFill>
                <a:effectLst>
                  <a:glow rad="63500">
                    <a:srgbClr val="ED7D31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24 cm</a:t>
            </a:r>
            <a:endParaRPr lang="en-US" sz="1200" b="1" dirty="0">
              <a:solidFill>
                <a:srgbClr val="0000FF"/>
              </a:solidFill>
              <a:effectLst>
                <a:glow rad="63500">
                  <a:srgbClr val="ED7D31">
                    <a:satMod val="175000"/>
                    <a:alpha val="40000"/>
                  </a:srgbClr>
                </a:glow>
              </a:effectLst>
              <a:latin typeface="Bookman Old Style" pitchFamily="18" charset="0"/>
            </a:endParaRPr>
          </a:p>
        </p:txBody>
      </p:sp>
      <p:cxnSp>
        <p:nvCxnSpPr>
          <p:cNvPr id="97" name="Straight Connector 96"/>
          <p:cNvCxnSpPr/>
          <p:nvPr/>
        </p:nvCxnSpPr>
        <p:spPr>
          <a:xfrm>
            <a:off x="7298939" y="870966"/>
            <a:ext cx="0" cy="946682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sp>
        <p:nvSpPr>
          <p:cNvPr id="98" name="TextBox 97"/>
          <p:cNvSpPr txBox="1"/>
          <p:nvPr/>
        </p:nvSpPr>
        <p:spPr>
          <a:xfrm>
            <a:off x="7258375" y="1230051"/>
            <a:ext cx="641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FF00"/>
                </a:solidFill>
                <a:effectLst>
                  <a:glow rad="101600">
                    <a:srgbClr val="ED7D31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10 cm</a:t>
            </a:r>
            <a:endParaRPr lang="en-US" sz="1100" b="1" dirty="0">
              <a:solidFill>
                <a:srgbClr val="FFFF00"/>
              </a:solidFill>
              <a:effectLst>
                <a:glow rad="101600">
                  <a:srgbClr val="ED7D31">
                    <a:satMod val="175000"/>
                    <a:alpha val="40000"/>
                  </a:srgbClr>
                </a:glow>
              </a:effectLst>
              <a:latin typeface="Bookman Old Style" pitchFamily="18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7299474" y="1739697"/>
            <a:ext cx="116904" cy="102419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0" name="Straight Connector 99"/>
          <p:cNvCxnSpPr/>
          <p:nvPr/>
        </p:nvCxnSpPr>
        <p:spPr>
          <a:xfrm>
            <a:off x="7036263" y="1842328"/>
            <a:ext cx="1188720" cy="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>
            <a:glow rad="63500">
              <a:srgbClr val="ED7D31">
                <a:satMod val="175000"/>
                <a:alpha val="40000"/>
              </a:srgbClr>
            </a:glow>
          </a:effectLst>
        </p:spPr>
      </p:cxnSp>
      <p:sp>
        <p:nvSpPr>
          <p:cNvPr id="101" name="Rounded Rectangle 100"/>
          <p:cNvSpPr/>
          <p:nvPr>
            <p:custDataLst>
              <p:tags r:id="rId12"/>
            </p:custDataLst>
          </p:nvPr>
        </p:nvSpPr>
        <p:spPr>
          <a:xfrm>
            <a:off x="3046059" y="1137241"/>
            <a:ext cx="322359" cy="211019"/>
          </a:xfrm>
          <a:prstGeom prst="round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3544212" y="1557538"/>
            <a:ext cx="10102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 </a:t>
            </a:r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0.24 m</a:t>
            </a:r>
            <a:endParaRPr lang="en-US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/>
              <p:cNvSpPr txBox="1"/>
              <p:nvPr/>
            </p:nvSpPr>
            <p:spPr>
              <a:xfrm>
                <a:off x="3082334" y="1433699"/>
                <a:ext cx="601447" cy="501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1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24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1" dirty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03" name="TextBox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334" y="1433699"/>
                <a:ext cx="601447" cy="501099"/>
              </a:xfrm>
              <a:prstGeom prst="rect">
                <a:avLst/>
              </a:prstGeom>
              <a:blipFill rotWithShape="1">
                <a:blip r:embed="rId20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Rectangle 103"/>
          <p:cNvSpPr/>
          <p:nvPr/>
        </p:nvSpPr>
        <p:spPr>
          <a:xfrm>
            <a:off x="2964348" y="155753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3528972" y="2073123"/>
            <a:ext cx="8915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 </a:t>
            </a:r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0.1 m</a:t>
            </a:r>
            <a:endParaRPr lang="en-US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3067094" y="1949284"/>
                <a:ext cx="601447" cy="5010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1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10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1" dirty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094" y="1949284"/>
                <a:ext cx="601447" cy="501099"/>
              </a:xfrm>
              <a:prstGeom prst="rect">
                <a:avLst/>
              </a:prstGeom>
              <a:blipFill rotWithShape="1">
                <a:blip r:embed="rId21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ectangle 106"/>
          <p:cNvSpPr/>
          <p:nvPr/>
        </p:nvSpPr>
        <p:spPr>
          <a:xfrm>
            <a:off x="2949108" y="2073124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8" name="Rounded Rectangle 107"/>
          <p:cNvSpPr/>
          <p:nvPr>
            <p:custDataLst>
              <p:tags r:id="rId13"/>
            </p:custDataLst>
          </p:nvPr>
        </p:nvSpPr>
        <p:spPr>
          <a:xfrm>
            <a:off x="2276232" y="4357009"/>
            <a:ext cx="1532669" cy="211019"/>
          </a:xfrm>
          <a:prstGeom prst="round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2223481" y="4292903"/>
            <a:ext cx="1712328" cy="307777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</a:rPr>
              <a:t>Area of the floor</a:t>
            </a:r>
            <a:endParaRPr kumimoji="0" lang="en-US" b="1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0" name="Rounded Rectangle 109"/>
          <p:cNvSpPr/>
          <p:nvPr>
            <p:custDataLst>
              <p:tags r:id="rId14"/>
            </p:custDataLst>
          </p:nvPr>
        </p:nvSpPr>
        <p:spPr>
          <a:xfrm>
            <a:off x="1067939" y="1137241"/>
            <a:ext cx="2305360" cy="211019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3644753" y="4121574"/>
            <a:ext cx="3254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  <a:tabLst>
                <a:tab pos="682625" algn="l"/>
                <a:tab pos="2974975" algn="l"/>
                <a:tab pos="3033713" algn="l"/>
              </a:tabLst>
            </a:pPr>
            <a:r>
              <a:rPr lang="en-US" sz="3600" b="1" dirty="0" smtClean="0">
                <a:solidFill>
                  <a:srgbClr val="0000FF"/>
                </a:solidFill>
                <a:effectLst>
                  <a:glow rad="63500">
                    <a:srgbClr val="ED7D31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 </a:t>
            </a:r>
            <a:endParaRPr lang="en-US" sz="3600" b="1" dirty="0">
              <a:solidFill>
                <a:srgbClr val="0000FF"/>
              </a:solidFill>
              <a:effectLst>
                <a:glow rad="63500">
                  <a:srgbClr val="ED7D31">
                    <a:satMod val="175000"/>
                    <a:alpha val="40000"/>
                  </a:srgbClr>
                </a:glow>
              </a:effectLst>
              <a:latin typeface="Bookman Old Style" pitchFamily="18" charset="0"/>
            </a:endParaRPr>
          </a:p>
        </p:txBody>
      </p:sp>
      <p:sp>
        <p:nvSpPr>
          <p:cNvPr id="112" name="Rounded Rectangle 111"/>
          <p:cNvSpPr/>
          <p:nvPr>
            <p:custDataLst>
              <p:tags r:id="rId15"/>
            </p:custDataLst>
          </p:nvPr>
        </p:nvSpPr>
        <p:spPr>
          <a:xfrm>
            <a:off x="2266161" y="4589506"/>
            <a:ext cx="1467794" cy="211019"/>
          </a:xfrm>
          <a:prstGeom prst="round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2179258" y="4537978"/>
            <a:ext cx="1952826" cy="307777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</a:rPr>
              <a:t>Area of one Tile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4" name="Rounded Rectangle 113"/>
          <p:cNvSpPr/>
          <p:nvPr>
            <p:custDataLst>
              <p:tags r:id="rId16"/>
            </p:custDataLst>
          </p:nvPr>
        </p:nvSpPr>
        <p:spPr>
          <a:xfrm>
            <a:off x="1059434" y="426290"/>
            <a:ext cx="5003927" cy="211019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878559" y="340946"/>
            <a:ext cx="635434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  A flooring tile has the shape of a parallelogram whose</a:t>
            </a:r>
          </a:p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  base is 24 cm and the corresponding height is 10 cm. </a:t>
            </a:r>
          </a:p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  How many such tiles area required to cover a </a:t>
            </a:r>
          </a:p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  floor of area 1080 m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2 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? 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3618065" y="4370177"/>
            <a:ext cx="3254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  <a:tabLst>
                <a:tab pos="682625" algn="l"/>
                <a:tab pos="2974975" algn="l"/>
                <a:tab pos="3033713" algn="l"/>
              </a:tabLst>
            </a:pPr>
            <a:r>
              <a:rPr lang="en-US" sz="3600" b="1" dirty="0" smtClean="0">
                <a:solidFill>
                  <a:srgbClr val="0000FF"/>
                </a:solidFill>
                <a:effectLst>
                  <a:glow rad="63500">
                    <a:srgbClr val="ED7D31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 </a:t>
            </a:r>
            <a:endParaRPr lang="en-US" sz="3600" b="1" dirty="0">
              <a:solidFill>
                <a:srgbClr val="0000FF"/>
              </a:solidFill>
              <a:effectLst>
                <a:glow rad="63500">
                  <a:srgbClr val="ED7D31">
                    <a:satMod val="175000"/>
                    <a:alpha val="40000"/>
                  </a:srgbClr>
                </a:glow>
              </a:effectLst>
              <a:latin typeface="Bookman Old Style" pitchFamily="18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1218846" y="3471844"/>
            <a:ext cx="16177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Area of </a:t>
            </a:r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one </a:t>
            </a:r>
            <a:r>
              <a:rPr lang="en-US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tile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3" name="Rectangle 122"/>
          <p:cNvSpPr/>
          <p:nvPr>
            <p:custDataLst>
              <p:tags r:id="rId17"/>
            </p:custDataLst>
          </p:nvPr>
        </p:nvSpPr>
        <p:spPr>
          <a:xfrm>
            <a:off x="576640" y="3464150"/>
            <a:ext cx="40552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Symbol" panose="05050102010706020507" pitchFamily="18" charset="2"/>
                <a:sym typeface="Symbol"/>
              </a:rPr>
              <a:t></a:t>
            </a:r>
            <a:endParaRPr lang="en-US" sz="1600" b="1" dirty="0">
              <a:solidFill>
                <a:srgbClr val="000000"/>
              </a:solidFill>
              <a:latin typeface="Symbol" panose="05050102010706020507" pitchFamily="18" charset="2"/>
            </a:endParaRPr>
          </a:p>
        </p:txBody>
      </p:sp>
      <p:grpSp>
        <p:nvGrpSpPr>
          <p:cNvPr id="116" name="Group 115"/>
          <p:cNvGrpSpPr/>
          <p:nvPr/>
        </p:nvGrpSpPr>
        <p:grpSpPr>
          <a:xfrm>
            <a:off x="444211" y="3221998"/>
            <a:ext cx="4045217" cy="1017112"/>
            <a:chOff x="1502060" y="3951878"/>
            <a:chExt cx="3612223" cy="1017112"/>
          </a:xfrm>
        </p:grpSpPr>
        <p:sp>
          <p:nvSpPr>
            <p:cNvPr id="117" name="Rounded Rectangular Callout 58"/>
            <p:cNvSpPr/>
            <p:nvPr/>
          </p:nvSpPr>
          <p:spPr>
            <a:xfrm>
              <a:off x="1781593" y="4074079"/>
              <a:ext cx="3056203" cy="806579"/>
            </a:xfrm>
            <a:prstGeom prst="roundRect">
              <a:avLst/>
            </a:prstGeom>
            <a:gradFill>
              <a:gsLst>
                <a:gs pos="10000">
                  <a:srgbClr val="FF7C80">
                    <a:alpha val="50000"/>
                  </a:srgbClr>
                </a:gs>
                <a:gs pos="47000">
                  <a:sysClr val="window" lastClr="FFFFFF"/>
                </a:gs>
                <a:gs pos="94000">
                  <a:srgbClr val="FF7C80">
                    <a:lumMod val="50000"/>
                    <a:lumOff val="50000"/>
                  </a:srgbClr>
                </a:gs>
              </a:gsLst>
              <a:lin ang="5400000" scaled="0"/>
            </a:gradFill>
            <a:ln w="12700" cap="flat" cmpd="sng" algn="ctr">
              <a:solidFill>
                <a:srgbClr val="FF7C8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18" name="Picture 2"/>
            <p:cNvPicPr>
              <a:picLocks noChangeAspect="1" noChangeArrowheads="1"/>
            </p:cNvPicPr>
            <p:nvPr/>
          </p:nvPicPr>
          <p:blipFill rotWithShape="1">
            <a:blip r:embed="rId22" cstate="print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5140" b="77093" l="57497" r="91656">
                          <a14:foregroundMark x1="76141" y1="37004" x2="72621" y2="528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49" t="4992" r="8395" b="22956"/>
            <a:stretch/>
          </p:blipFill>
          <p:spPr bwMode="auto">
            <a:xfrm>
              <a:off x="4574403" y="3951878"/>
              <a:ext cx="539880" cy="1017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9" name="Picture 2"/>
            <p:cNvPicPr>
              <a:picLocks noChangeAspect="1" noChangeArrowheads="1"/>
            </p:cNvPicPr>
            <p:nvPr/>
          </p:nvPicPr>
          <p:blipFill rotWithShape="1">
            <a:blip r:embed="rId24" cstate="print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9104" b="95154" l="5346" r="53716">
                          <a14:foregroundMark x1="34550" y1="54332" x2="28553" y2="694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4" t="12671" r="46523" b="3090"/>
            <a:stretch/>
          </p:blipFill>
          <p:spPr bwMode="auto">
            <a:xfrm>
              <a:off x="1502060" y="3967897"/>
              <a:ext cx="598232" cy="986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0" name="Rectangle 119"/>
          <p:cNvSpPr/>
          <p:nvPr/>
        </p:nvSpPr>
        <p:spPr>
          <a:xfrm flipH="1">
            <a:off x="998111" y="3516655"/>
            <a:ext cx="31535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We know,</a:t>
            </a:r>
          </a:p>
          <a:p>
            <a:r>
              <a:rPr lang="en-US" sz="1200" b="1" dirty="0" smtClean="0">
                <a:solidFill>
                  <a:srgbClr val="0000FF"/>
                </a:solidFill>
                <a:effectLst>
                  <a:glow rad="63500">
                    <a:srgbClr val="70AD47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  <a:ea typeface="Cambria Math" panose="02040503050406030204" pitchFamily="18" charset="0"/>
              </a:rPr>
              <a:t>Area of parallelogram = base </a:t>
            </a:r>
            <a:r>
              <a:rPr lang="en-US" sz="1200" b="1" dirty="0">
                <a:solidFill>
                  <a:srgbClr val="0000FF"/>
                </a:solidFill>
                <a:effectLst>
                  <a:glow rad="63500">
                    <a:srgbClr val="70AD47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  <a:ea typeface="Cambria Math" panose="02040503050406030204" pitchFamily="18" charset="0"/>
              </a:rPr>
              <a:t>× </a:t>
            </a:r>
            <a:r>
              <a:rPr lang="en-US" sz="1200" b="1" dirty="0" smtClean="0">
                <a:solidFill>
                  <a:srgbClr val="0000FF"/>
                </a:solidFill>
                <a:effectLst>
                  <a:glow rad="63500">
                    <a:srgbClr val="70AD47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  <a:ea typeface="Cambria Math" panose="02040503050406030204" pitchFamily="18" charset="0"/>
              </a:rPr>
              <a:t>height</a:t>
            </a:r>
            <a:endParaRPr lang="en-US" sz="1100" b="1" dirty="0">
              <a:solidFill>
                <a:srgbClr val="0000FF"/>
              </a:solidFill>
              <a:effectLst>
                <a:glow rad="63500">
                  <a:srgbClr val="70AD47">
                    <a:satMod val="175000"/>
                    <a:alpha val="40000"/>
                  </a:srgbClr>
                </a:glo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72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"/>
                            </p:stCondLst>
                            <p:childTnLst>
                              <p:par>
                                <p:cTn id="1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500"/>
                            </p:stCondLst>
                            <p:childTnLst>
                              <p:par>
                                <p:cTn id="1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000"/>
                            </p:stCondLst>
                            <p:childTnLst>
                              <p:par>
                                <p:cTn id="17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500"/>
                            </p:stCondLst>
                            <p:childTnLst>
                              <p:par>
                                <p:cTn id="1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500"/>
                            </p:stCondLst>
                            <p:childTnLst>
                              <p:par>
                                <p:cTn id="2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1000"/>
                            </p:stCondLst>
                            <p:childTnLst>
                              <p:par>
                                <p:cTn id="20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500"/>
                            </p:stCondLst>
                            <p:childTnLst>
                              <p:par>
                                <p:cTn id="2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500"/>
                            </p:stCondLst>
                            <p:childTnLst>
                              <p:par>
                                <p:cTn id="2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500"/>
                            </p:stCondLst>
                            <p:childTnLst>
                              <p:par>
                                <p:cTn id="2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101" grpId="0" animBg="1"/>
      <p:bldP spid="101" grpId="1" animBg="1"/>
      <p:bldP spid="102" grpId="0"/>
      <p:bldP spid="103" grpId="0"/>
      <p:bldP spid="104" grpId="0"/>
      <p:bldP spid="105" grpId="0"/>
      <p:bldP spid="106" grpId="0"/>
      <p:bldP spid="107" grpId="0"/>
      <p:bldP spid="108" grpId="0" animBg="1"/>
      <p:bldP spid="108" grpId="1" animBg="1"/>
      <p:bldP spid="110" grpId="0" animBg="1"/>
      <p:bldP spid="110" grpId="1" animBg="1"/>
      <p:bldP spid="111" grpId="0"/>
      <p:bldP spid="112" grpId="0" animBg="1"/>
      <p:bldP spid="112" grpId="1" animBg="1"/>
      <p:bldP spid="114" grpId="0" animBg="1"/>
      <p:bldP spid="114" grpId="1" animBg="1"/>
      <p:bldP spid="121" grpId="0"/>
      <p:bldP spid="122" grpId="0"/>
      <p:bldP spid="123" grpId="0"/>
      <p:bldP spid="120" grpId="0"/>
      <p:bldP spid="120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Horizontal Scroll 53"/>
          <p:cNvSpPr/>
          <p:nvPr/>
        </p:nvSpPr>
        <p:spPr>
          <a:xfrm>
            <a:off x="794797" y="3440346"/>
            <a:ext cx="2942322" cy="523964"/>
          </a:xfrm>
          <a:prstGeom prst="horizontalScroll">
            <a:avLst/>
          </a:prstGeom>
          <a:gradFill flip="none" rotWithShape="1">
            <a:gsLst>
              <a:gs pos="0">
                <a:srgbClr val="9900FF">
                  <a:lumMod val="84000"/>
                  <a:lumOff val="16000"/>
                  <a:alpha val="59000"/>
                </a:srgbClr>
              </a:gs>
              <a:gs pos="100000">
                <a:sysClr val="window" lastClr="FFFFFF">
                  <a:lumMod val="97000"/>
                </a:sysClr>
              </a:gs>
              <a:gs pos="81000">
                <a:sysClr val="window" lastClr="FFFFFF"/>
              </a:gs>
            </a:gsLst>
            <a:lin ang="81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Rounded Rectangle 54"/>
          <p:cNvSpPr/>
          <p:nvPr>
            <p:custDataLst>
              <p:tags r:id="rId1"/>
            </p:custDataLst>
          </p:nvPr>
        </p:nvSpPr>
        <p:spPr>
          <a:xfrm>
            <a:off x="2987192" y="1815220"/>
            <a:ext cx="1516498" cy="211019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56" name="Rounded Rectangle 55"/>
          <p:cNvSpPr/>
          <p:nvPr>
            <p:custDataLst>
              <p:tags r:id="rId2"/>
            </p:custDataLst>
          </p:nvPr>
        </p:nvSpPr>
        <p:spPr>
          <a:xfrm>
            <a:off x="2953221" y="1567266"/>
            <a:ext cx="1609795" cy="211019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760026" y="340946"/>
            <a:ext cx="6244277" cy="1077218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0875" y="553434"/>
            <a:ext cx="687003" cy="624548"/>
            <a:chOff x="508513" y="-702286"/>
            <a:chExt cx="687003" cy="624548"/>
          </a:xfrm>
        </p:grpSpPr>
        <p:sp>
          <p:nvSpPr>
            <p:cNvPr id="59" name="Plaque 58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itchFamily="18" charset="0"/>
                </a:rPr>
                <a:t>Q.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sp>
        <p:nvSpPr>
          <p:cNvPr id="61" name="Rectangle 60"/>
          <p:cNvSpPr/>
          <p:nvPr>
            <p:custDataLst>
              <p:tags r:id="rId3"/>
            </p:custDataLst>
          </p:nvPr>
        </p:nvSpPr>
        <p:spPr>
          <a:xfrm>
            <a:off x="509924" y="1526934"/>
            <a:ext cx="564145" cy="31542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Sol.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121906" y="1659318"/>
            <a:ext cx="16786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Number of tiles 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2629696" y="165931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2982487" y="1790491"/>
            <a:ext cx="1554480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65" name="Rectangle 64"/>
          <p:cNvSpPr/>
          <p:nvPr/>
        </p:nvSpPr>
        <p:spPr>
          <a:xfrm>
            <a:off x="2891700" y="1525238"/>
            <a:ext cx="18341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Area of  the </a:t>
            </a:r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floor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932566" y="1751847"/>
            <a:ext cx="16177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Area of </a:t>
            </a:r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one </a:t>
            </a:r>
            <a:r>
              <a:rPr lang="en-US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tile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610376" y="229129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2997082" y="2480448"/>
            <a:ext cx="614860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69" name="Rectangle 68"/>
          <p:cNvSpPr/>
          <p:nvPr/>
        </p:nvSpPr>
        <p:spPr>
          <a:xfrm>
            <a:off x="2940522" y="2187339"/>
            <a:ext cx="6591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1080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935194" y="2470818"/>
            <a:ext cx="7200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0.024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526442" y="4298910"/>
            <a:ext cx="3455007" cy="529237"/>
          </a:xfrm>
          <a:prstGeom prst="roundRect">
            <a:avLst/>
          </a:prstGeom>
          <a:solidFill>
            <a:srgbClr val="FFFF99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508072" y="4415583"/>
            <a:ext cx="1786066" cy="307777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</a:rPr>
              <a:t>Number of tiles =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2236801" y="4577325"/>
            <a:ext cx="164592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pic>
        <p:nvPicPr>
          <p:cNvPr id="74" name="Picture 2" descr="Image result"/>
          <p:cNvPicPr>
            <a:picLocks noChangeAspect="1" noChangeArrowheads="1"/>
          </p:cNvPicPr>
          <p:nvPr/>
        </p:nvPicPr>
        <p:blipFill rotWithShape="1">
          <a:blip r:embed="rId7" cstate="print">
            <a:duotone>
              <a:prstClr val="black"/>
              <a:srgbClr val="33CC3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15"/>
          <a:stretch/>
        </p:blipFill>
        <p:spPr bwMode="auto">
          <a:xfrm rot="1390">
            <a:off x="7036462" y="861734"/>
            <a:ext cx="1451642" cy="980300"/>
          </a:xfrm>
          <a:prstGeom prst="parallelogram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/>
          <p:cNvSpPr txBox="1"/>
          <p:nvPr/>
        </p:nvSpPr>
        <p:spPr>
          <a:xfrm>
            <a:off x="7267575" y="1811764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0000FF"/>
                </a:solidFill>
                <a:effectLst>
                  <a:glow rad="63500">
                    <a:srgbClr val="ED7D31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24 cm</a:t>
            </a:r>
            <a:endParaRPr lang="en-US" sz="1200" b="1" dirty="0">
              <a:solidFill>
                <a:srgbClr val="0000FF"/>
              </a:solidFill>
              <a:effectLst>
                <a:glow rad="63500">
                  <a:srgbClr val="ED7D31">
                    <a:satMod val="175000"/>
                    <a:alpha val="40000"/>
                  </a:srgbClr>
                </a:glow>
              </a:effectLst>
              <a:latin typeface="Bookman Old Style" pitchFamily="18" charset="0"/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7298939" y="870966"/>
            <a:ext cx="0" cy="946682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sp>
        <p:nvSpPr>
          <p:cNvPr id="77" name="TextBox 76"/>
          <p:cNvSpPr txBox="1"/>
          <p:nvPr/>
        </p:nvSpPr>
        <p:spPr>
          <a:xfrm>
            <a:off x="7258375" y="1230051"/>
            <a:ext cx="641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FF00"/>
                </a:solidFill>
                <a:effectLst>
                  <a:glow rad="101600">
                    <a:srgbClr val="ED7D31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10 cm</a:t>
            </a:r>
            <a:endParaRPr lang="en-US" sz="1100" b="1" dirty="0">
              <a:solidFill>
                <a:srgbClr val="FFFF00"/>
              </a:solidFill>
              <a:effectLst>
                <a:glow rad="101600">
                  <a:srgbClr val="ED7D31">
                    <a:satMod val="175000"/>
                    <a:alpha val="40000"/>
                  </a:srgbClr>
                </a:glow>
              </a:effectLst>
              <a:latin typeface="Bookman Old Style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7299474" y="1739697"/>
            <a:ext cx="116904" cy="102419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9" name="Straight Connector 78"/>
          <p:cNvCxnSpPr/>
          <p:nvPr/>
        </p:nvCxnSpPr>
        <p:spPr>
          <a:xfrm>
            <a:off x="7036263" y="1842328"/>
            <a:ext cx="1188720" cy="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>
            <a:glow rad="63500">
              <a:srgbClr val="ED7D31">
                <a:satMod val="175000"/>
                <a:alpha val="40000"/>
              </a:srgbClr>
            </a:glow>
          </a:effectLst>
        </p:spPr>
      </p:cxnSp>
      <p:sp>
        <p:nvSpPr>
          <p:cNvPr id="80" name="Rectangle 79"/>
          <p:cNvSpPr/>
          <p:nvPr/>
        </p:nvSpPr>
        <p:spPr>
          <a:xfrm>
            <a:off x="2223481" y="4292903"/>
            <a:ext cx="1712328" cy="307777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</a:rPr>
              <a:t>Area of the floor</a:t>
            </a:r>
            <a:endParaRPr kumimoji="0" lang="en-US" b="1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2230058" y="4537978"/>
            <a:ext cx="1952826" cy="307777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</a:rPr>
              <a:t>Area of one tile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878559" y="340946"/>
            <a:ext cx="635434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  A flooring tile has the shape of a parallelogram whose</a:t>
            </a:r>
          </a:p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  base is 24 cm and the corresponding height is 10 cm. </a:t>
            </a:r>
          </a:p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  How many such tiles area required to cover a </a:t>
            </a:r>
          </a:p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  floor of area 1080 m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2 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? </a:t>
            </a:r>
          </a:p>
        </p:txBody>
      </p:sp>
      <p:sp>
        <p:nvSpPr>
          <p:cNvPr id="83" name="Rectangle 82"/>
          <p:cNvSpPr/>
          <p:nvPr/>
        </p:nvSpPr>
        <p:spPr>
          <a:xfrm>
            <a:off x="3444929" y="2187339"/>
            <a:ext cx="8451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Bookman Old Style" pitchFamily="18" charset="0"/>
                <a:ea typeface="Cambria Math" pitchFamily="18" charset="0"/>
              </a:rPr>
              <a:t>× 1000</a:t>
            </a:r>
            <a:endParaRPr lang="en-US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3497846" y="2445831"/>
            <a:ext cx="8451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Bookman Old Style" pitchFamily="18" charset="0"/>
                <a:ea typeface="Cambria Math" pitchFamily="18" charset="0"/>
              </a:rPr>
              <a:t>× 1000</a:t>
            </a:r>
            <a:endParaRPr lang="en-US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>
            <a:off x="2997082" y="2480448"/>
            <a:ext cx="1280160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86" name="Rectangle 85"/>
          <p:cNvSpPr/>
          <p:nvPr/>
        </p:nvSpPr>
        <p:spPr>
          <a:xfrm>
            <a:off x="2578626" y="293645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>
            <a:off x="2853526" y="3125608"/>
            <a:ext cx="1153252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88" name="Rectangle 87"/>
          <p:cNvSpPr/>
          <p:nvPr/>
        </p:nvSpPr>
        <p:spPr>
          <a:xfrm>
            <a:off x="2723358" y="2840119"/>
            <a:ext cx="13805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1080 × 1000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3231104" y="3115978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24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90" name="Straight Connector 89"/>
          <p:cNvCxnSpPr/>
          <p:nvPr/>
        </p:nvCxnSpPr>
        <p:spPr>
          <a:xfrm rot="20940000" flipV="1">
            <a:off x="2867112" y="2998591"/>
            <a:ext cx="389911" cy="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91" name="Straight Connector 90"/>
          <p:cNvCxnSpPr/>
          <p:nvPr/>
        </p:nvCxnSpPr>
        <p:spPr>
          <a:xfrm rot="20700000" flipV="1">
            <a:off x="3250621" y="3294112"/>
            <a:ext cx="319570" cy="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92" name="Rectangle 91"/>
          <p:cNvSpPr/>
          <p:nvPr/>
        </p:nvSpPr>
        <p:spPr>
          <a:xfrm>
            <a:off x="2731385" y="2693811"/>
            <a:ext cx="4499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82625" algn="l"/>
                <a:tab pos="2974975" algn="l"/>
                <a:tab pos="3033713" algn="l"/>
              </a:tabLst>
            </a:pPr>
            <a:r>
              <a:rPr lang="en-US" sz="1200" b="1" dirty="0" smtClean="0">
                <a:solidFill>
                  <a:srgbClr val="FF0000"/>
                </a:solidFill>
                <a:latin typeface="Bookman Old Style" pitchFamily="18" charset="0"/>
              </a:rPr>
              <a:t>90</a:t>
            </a:r>
            <a:endParaRPr lang="en-US" sz="12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3395050" y="3269866"/>
            <a:ext cx="3527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82625" algn="l"/>
                <a:tab pos="2974975" algn="l"/>
                <a:tab pos="3033713" algn="l"/>
              </a:tabLst>
            </a:pPr>
            <a:r>
              <a:rPr lang="en-US" sz="1200" b="1" dirty="0" smtClean="0">
                <a:solidFill>
                  <a:srgbClr val="FF0000"/>
                </a:solidFill>
                <a:latin typeface="Bookman Old Style" pitchFamily="18" charset="0"/>
              </a:rPr>
              <a:t>2</a:t>
            </a:r>
            <a:endParaRPr lang="en-US" sz="12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cxnSp>
        <p:nvCxnSpPr>
          <p:cNvPr id="94" name="Straight Connector 93"/>
          <p:cNvCxnSpPr/>
          <p:nvPr/>
        </p:nvCxnSpPr>
        <p:spPr>
          <a:xfrm flipV="1">
            <a:off x="3430765" y="3384556"/>
            <a:ext cx="223242" cy="56743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95" name="Straight Connector 94"/>
          <p:cNvCxnSpPr/>
          <p:nvPr/>
        </p:nvCxnSpPr>
        <p:spPr>
          <a:xfrm flipV="1">
            <a:off x="3571421" y="2961391"/>
            <a:ext cx="447335" cy="7415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96" name="Rectangle 95"/>
          <p:cNvSpPr/>
          <p:nvPr/>
        </p:nvSpPr>
        <p:spPr>
          <a:xfrm>
            <a:off x="3701765" y="2727598"/>
            <a:ext cx="5289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82625" algn="l"/>
                <a:tab pos="2974975" algn="l"/>
                <a:tab pos="3033713" algn="l"/>
              </a:tabLst>
            </a:pPr>
            <a:r>
              <a:rPr lang="en-US" sz="1200" b="1" dirty="0" smtClean="0">
                <a:solidFill>
                  <a:srgbClr val="FF0000"/>
                </a:solidFill>
                <a:latin typeface="Bookman Old Style" pitchFamily="18" charset="0"/>
              </a:rPr>
              <a:t>500</a:t>
            </a:r>
            <a:endParaRPr lang="en-US" sz="12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2902935" y="3560690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45000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pic>
        <p:nvPicPr>
          <p:cNvPr id="98" name="Picture 5" descr="D:\Roshan\Roshan\Mthas 8th\VIII STD STB\clipart\28264926-little-boy-student-holding-a-big-pencil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12512" y="3368793"/>
            <a:ext cx="670560" cy="66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Rectangle 98"/>
          <p:cNvSpPr/>
          <p:nvPr/>
        </p:nvSpPr>
        <p:spPr>
          <a:xfrm>
            <a:off x="822951" y="3537028"/>
            <a:ext cx="2367550" cy="276999"/>
          </a:xfrm>
          <a:prstGeom prst="rect">
            <a:avLst/>
          </a:prstGeom>
          <a:solidFill>
            <a:srgbClr val="0000FF"/>
          </a:solidFill>
          <a:ln>
            <a:solidFill>
              <a:sysClr val="window" lastClr="FFFFFF"/>
            </a:solidFill>
          </a:ln>
          <a:effectLst>
            <a:glow rad="63500">
              <a:srgbClr val="4472C4">
                <a:satMod val="175000"/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100000">
                      <a:prstClr val="white"/>
                    </a:gs>
                    <a:gs pos="0">
                      <a:srgbClr val="66FF33"/>
                    </a:gs>
                  </a:gsLst>
                  <a:lin ang="5400000" scaled="0"/>
                </a:gradFill>
                <a:effectLst/>
                <a:uLnTx/>
                <a:uFillTx/>
                <a:latin typeface="Comic Sans MS" pitchFamily="66" charset="0"/>
              </a:rPr>
              <a:t>Area of the floor = 1080 m</a:t>
            </a:r>
            <a:r>
              <a:rPr kumimoji="0" lang="en-US" sz="1200" b="1" i="0" u="none" strike="noStrike" kern="0" cap="none" spc="0" normalizeH="0" baseline="30000" noProof="0" dirty="0" smtClean="0">
                <a:ln>
                  <a:noFill/>
                </a:ln>
                <a:gradFill>
                  <a:gsLst>
                    <a:gs pos="100000">
                      <a:prstClr val="white"/>
                    </a:gs>
                    <a:gs pos="0">
                      <a:srgbClr val="66FF33"/>
                    </a:gs>
                  </a:gsLst>
                  <a:lin ang="5400000" scaled="0"/>
                </a:gradFill>
                <a:effectLst/>
                <a:uLnTx/>
                <a:uFillTx/>
                <a:latin typeface="Comic Sans MS" pitchFamily="66" charset="0"/>
              </a:rPr>
              <a:t>2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822951" y="3827927"/>
            <a:ext cx="2367550" cy="276999"/>
          </a:xfrm>
          <a:prstGeom prst="rect">
            <a:avLst/>
          </a:prstGeom>
          <a:solidFill>
            <a:srgbClr val="0000FF"/>
          </a:solidFill>
          <a:ln>
            <a:solidFill>
              <a:sysClr val="window" lastClr="FFFFFF"/>
            </a:solidFill>
          </a:ln>
          <a:effectLst>
            <a:glow rad="63500">
              <a:srgbClr val="4472C4">
                <a:satMod val="175000"/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100000">
                      <a:prstClr val="white"/>
                    </a:gs>
                    <a:gs pos="0">
                      <a:srgbClr val="66FF33"/>
                    </a:gs>
                  </a:gsLst>
                  <a:lin ang="5400000" scaled="0"/>
                </a:gradFill>
                <a:effectLst/>
                <a:uLnTx/>
                <a:uFillTx/>
                <a:latin typeface="Comic Sans MS" pitchFamily="66" charset="0"/>
              </a:rPr>
              <a:t>Area of one tile = 0.024 m</a:t>
            </a:r>
            <a:r>
              <a:rPr kumimoji="0" lang="en-US" sz="1200" b="1" i="0" u="none" strike="noStrike" kern="0" cap="none" spc="0" normalizeH="0" baseline="30000" noProof="0" dirty="0" smtClean="0">
                <a:ln>
                  <a:noFill/>
                </a:ln>
                <a:gradFill>
                  <a:gsLst>
                    <a:gs pos="100000">
                      <a:prstClr val="white"/>
                    </a:gs>
                    <a:gs pos="0">
                      <a:srgbClr val="66FF33"/>
                    </a:gs>
                  </a:gsLst>
                  <a:lin ang="5400000" scaled="0"/>
                </a:gradFill>
                <a:effectLst/>
                <a:uLnTx/>
                <a:uFillTx/>
                <a:latin typeface="Comic Sans MS" pitchFamily="66" charset="0"/>
              </a:rPr>
              <a:t>2</a:t>
            </a:r>
          </a:p>
        </p:txBody>
      </p:sp>
      <p:pic>
        <p:nvPicPr>
          <p:cNvPr id="101" name="Picture 100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69" y="3403140"/>
            <a:ext cx="663200" cy="735770"/>
          </a:xfrm>
          <a:prstGeom prst="rect">
            <a:avLst/>
          </a:prstGeom>
        </p:spPr>
      </p:pic>
      <p:sp>
        <p:nvSpPr>
          <p:cNvPr id="102" name="Rounded Rectangle 101"/>
          <p:cNvSpPr/>
          <p:nvPr>
            <p:custDataLst>
              <p:tags r:id="rId4"/>
            </p:custDataLst>
          </p:nvPr>
        </p:nvSpPr>
        <p:spPr>
          <a:xfrm>
            <a:off x="853158" y="3868467"/>
            <a:ext cx="2251991" cy="211019"/>
          </a:xfrm>
          <a:prstGeom prst="roundRect">
            <a:avLst/>
          </a:prstGeom>
          <a:noFill/>
          <a:ln w="19050" cap="flat" cmpd="sng" algn="ctr">
            <a:solidFill>
              <a:srgbClr val="FFFF00"/>
            </a:solidFill>
            <a:prstDash val="sysDash"/>
            <a:miter lim="800000"/>
          </a:ln>
          <a:effectLst>
            <a:glow rad="63500">
              <a:srgbClr val="ED7D31">
                <a:satMod val="175000"/>
                <a:alpha val="40000"/>
              </a:srgbClr>
            </a:glow>
          </a:effectLst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2676916" y="3560690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837393" y="3564491"/>
            <a:ext cx="19559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ymbol" pitchFamily="18" charset="2"/>
                <a:ea typeface="Cambria Math" pitchFamily="18" charset="0"/>
              </a:rPr>
              <a:t>\</a:t>
            </a:r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  Number of tiles 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5" name="Rounded Rectangle 104"/>
          <p:cNvSpPr/>
          <p:nvPr>
            <p:custDataLst>
              <p:tags r:id="rId5"/>
            </p:custDataLst>
          </p:nvPr>
        </p:nvSpPr>
        <p:spPr>
          <a:xfrm>
            <a:off x="878558" y="3570017"/>
            <a:ext cx="2251991" cy="211019"/>
          </a:xfrm>
          <a:prstGeom prst="roundRect">
            <a:avLst/>
          </a:prstGeom>
          <a:noFill/>
          <a:ln w="19050" cap="flat" cmpd="sng" algn="ctr">
            <a:solidFill>
              <a:srgbClr val="FFFF00"/>
            </a:solidFill>
            <a:prstDash val="sysDash"/>
            <a:miter lim="800000"/>
          </a:ln>
          <a:effectLst>
            <a:glow rad="63500">
              <a:srgbClr val="ED7D31">
                <a:satMod val="175000"/>
                <a:alpha val="40000"/>
              </a:srgbClr>
            </a:glow>
          </a:effectLst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203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emph" presetSubtype="0" repeatCount="4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4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00"/>
                            </p:stCondLst>
                            <p:childTnLst>
                              <p:par>
                                <p:cTn id="1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00"/>
                            </p:stCondLst>
                            <p:childTnLst>
                              <p:par>
                                <p:cTn id="1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500"/>
                            </p:stCondLst>
                            <p:childTnLst>
                              <p:par>
                                <p:cTn id="1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000"/>
                            </p:stCondLst>
                            <p:childTnLst>
                              <p:par>
                                <p:cTn id="1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5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5" grpId="1" animBg="1"/>
      <p:bldP spid="56" grpId="0" animBg="1"/>
      <p:bldP spid="56" grpId="1" animBg="1"/>
      <p:bldP spid="62" grpId="0"/>
      <p:bldP spid="63" grpId="0"/>
      <p:bldP spid="65" grpId="0"/>
      <p:bldP spid="66" grpId="0"/>
      <p:bldP spid="67" grpId="0"/>
      <p:bldP spid="69" grpId="0"/>
      <p:bldP spid="70" grpId="0"/>
      <p:bldP spid="71" grpId="0" animBg="1"/>
      <p:bldP spid="71" grpId="1" animBg="1"/>
      <p:bldP spid="71" grpId="2" animBg="1"/>
      <p:bldP spid="72" grpId="0"/>
      <p:bldP spid="80" grpId="0"/>
      <p:bldP spid="81" grpId="0"/>
      <p:bldP spid="83" grpId="0"/>
      <p:bldP spid="84" grpId="0"/>
      <p:bldP spid="86" grpId="0"/>
      <p:bldP spid="88" grpId="0"/>
      <p:bldP spid="89" grpId="0"/>
      <p:bldP spid="92" grpId="0"/>
      <p:bldP spid="93" grpId="0"/>
      <p:bldP spid="96" grpId="0"/>
      <p:bldP spid="97" grpId="0"/>
      <p:bldP spid="99" grpId="0" animBg="1"/>
      <p:bldP spid="100" grpId="0" animBg="1"/>
      <p:bldP spid="102" grpId="0" animBg="1"/>
      <p:bldP spid="102" grpId="1" animBg="1"/>
      <p:bldP spid="103" grpId="0"/>
      <p:bldP spid="104" grpId="0"/>
      <p:bldP spid="105" grpId="0" animBg="1"/>
      <p:bldP spid="105" grpId="1" animBg="1"/>
      <p:bldP spid="105" grpId="2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785426" y="277446"/>
            <a:ext cx="6612578" cy="840522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chemeClr val="bg1">
                  <a:alpha val="78000"/>
                </a:schemeClr>
              </a:gs>
            </a:gsLst>
            <a:lin ang="8100000" scaled="1"/>
            <a:tileRect/>
          </a:gra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40875" y="337534"/>
            <a:ext cx="687003" cy="624548"/>
            <a:chOff x="508513" y="-702286"/>
            <a:chExt cx="687003" cy="624548"/>
          </a:xfrm>
        </p:grpSpPr>
        <p:sp>
          <p:nvSpPr>
            <p:cNvPr id="4" name="Plaque 3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prstClr val="white"/>
                  </a:solidFill>
                  <a:latin typeface="Bookman Old Style" pitchFamily="18" charset="0"/>
                </a:rPr>
                <a:t>Q.</a:t>
              </a:r>
              <a:endParaRPr lang="en-US" sz="18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8813458">
            <a:off x="1791189" y="1200348"/>
            <a:ext cx="162624" cy="26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65323" y="2298219"/>
            <a:ext cx="150484" cy="24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06537" y="1461741"/>
            <a:ext cx="164046" cy="26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6072" y="1467425"/>
            <a:ext cx="162624" cy="26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508673">
            <a:off x="1452868" y="2298219"/>
            <a:ext cx="150484" cy="24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Image result for walking ant gif"/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0025" y="2154203"/>
            <a:ext cx="531672" cy="53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/>
          <p:cNvCxnSpPr/>
          <p:nvPr/>
        </p:nvCxnSpPr>
        <p:spPr>
          <a:xfrm>
            <a:off x="775221" y="2420040"/>
            <a:ext cx="219456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 21"/>
          <p:cNvSpPr/>
          <p:nvPr/>
        </p:nvSpPr>
        <p:spPr>
          <a:xfrm>
            <a:off x="785368" y="1317711"/>
            <a:ext cx="2176272" cy="2176272"/>
          </a:xfrm>
          <a:prstGeom prst="arc">
            <a:avLst>
              <a:gd name="adj1" fmla="val 16296926"/>
              <a:gd name="adj2" fmla="val 0"/>
            </a:avLst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3" name="Arc 22"/>
          <p:cNvSpPr/>
          <p:nvPr/>
        </p:nvSpPr>
        <p:spPr>
          <a:xfrm>
            <a:off x="785368" y="1317711"/>
            <a:ext cx="2176272" cy="2176272"/>
          </a:xfrm>
          <a:prstGeom prst="arc">
            <a:avLst>
              <a:gd name="adj1" fmla="val 10811369"/>
              <a:gd name="adj2" fmla="val 16325838"/>
            </a:avLst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772668" y="1325647"/>
            <a:ext cx="2194560" cy="2176272"/>
            <a:chOff x="1750896" y="3446519"/>
            <a:chExt cx="2194560" cy="2176272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1750896" y="4534655"/>
              <a:ext cx="219456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Arc 25"/>
            <p:cNvSpPr/>
            <p:nvPr/>
          </p:nvSpPr>
          <p:spPr>
            <a:xfrm>
              <a:off x="1760040" y="3446519"/>
              <a:ext cx="2176272" cy="2176272"/>
            </a:xfrm>
            <a:prstGeom prst="arc">
              <a:avLst>
                <a:gd name="adj1" fmla="val 16296926"/>
                <a:gd name="adj2" fmla="val 0"/>
              </a:avLst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Arc 26"/>
            <p:cNvSpPr/>
            <p:nvPr/>
          </p:nvSpPr>
          <p:spPr>
            <a:xfrm>
              <a:off x="1762834" y="3446519"/>
              <a:ext cx="2176272" cy="2176272"/>
            </a:xfrm>
            <a:prstGeom prst="arc">
              <a:avLst>
                <a:gd name="adj1" fmla="val 10811369"/>
                <a:gd name="adj2" fmla="val 16325838"/>
              </a:avLst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8" name="Rounded Rectangle 27"/>
          <p:cNvSpPr/>
          <p:nvPr>
            <p:custDataLst>
              <p:tags r:id="rId1"/>
            </p:custDataLst>
          </p:nvPr>
        </p:nvSpPr>
        <p:spPr>
          <a:xfrm>
            <a:off x="1110810" y="320225"/>
            <a:ext cx="5818498" cy="25533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9" name="Rounded Rectangle 28"/>
          <p:cNvSpPr/>
          <p:nvPr>
            <p:custDataLst>
              <p:tags r:id="rId2"/>
            </p:custDataLst>
          </p:nvPr>
        </p:nvSpPr>
        <p:spPr>
          <a:xfrm>
            <a:off x="1097092" y="601861"/>
            <a:ext cx="3161176" cy="21101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2" name="Rounded Rectangle 31"/>
          <p:cNvSpPr/>
          <p:nvPr>
            <p:custDataLst>
              <p:tags r:id="rId3"/>
            </p:custDataLst>
          </p:nvPr>
        </p:nvSpPr>
        <p:spPr>
          <a:xfrm>
            <a:off x="3796482" y="347074"/>
            <a:ext cx="3129877" cy="21101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3" name="Rounded Rectangle 32"/>
          <p:cNvSpPr/>
          <p:nvPr>
            <p:custDataLst>
              <p:tags r:id="rId4"/>
            </p:custDataLst>
          </p:nvPr>
        </p:nvSpPr>
        <p:spPr>
          <a:xfrm>
            <a:off x="1105279" y="601860"/>
            <a:ext cx="3142385" cy="21101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2" name="Arc 51"/>
          <p:cNvSpPr/>
          <p:nvPr/>
        </p:nvSpPr>
        <p:spPr>
          <a:xfrm>
            <a:off x="3598994" y="1618483"/>
            <a:ext cx="2019992" cy="2017062"/>
          </a:xfrm>
          <a:prstGeom prst="arc">
            <a:avLst>
              <a:gd name="adj1" fmla="val 10811122"/>
              <a:gd name="adj2" fmla="val 12168"/>
            </a:avLst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black"/>
              </a:solidFill>
            </a:endParaRPr>
          </a:p>
        </p:txBody>
      </p:sp>
      <p:cxnSp>
        <p:nvCxnSpPr>
          <p:cNvPr id="72" name="Straight Connector 71"/>
          <p:cNvCxnSpPr/>
          <p:nvPr/>
        </p:nvCxnSpPr>
        <p:spPr>
          <a:xfrm>
            <a:off x="5624412" y="1206101"/>
            <a:ext cx="0" cy="14353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rot="16200000">
            <a:off x="4608442" y="191701"/>
            <a:ext cx="0" cy="20482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3598994" y="1210703"/>
            <a:ext cx="0" cy="14353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/>
          <p:cNvGrpSpPr/>
          <p:nvPr/>
        </p:nvGrpSpPr>
        <p:grpSpPr>
          <a:xfrm>
            <a:off x="3596070" y="2586993"/>
            <a:ext cx="2043412" cy="276999"/>
            <a:chOff x="3526092" y="2723185"/>
            <a:chExt cx="2270232" cy="276999"/>
          </a:xfrm>
        </p:grpSpPr>
        <p:cxnSp>
          <p:nvCxnSpPr>
            <p:cNvPr id="76" name="Straight Arrow Connector 75"/>
            <p:cNvCxnSpPr/>
            <p:nvPr/>
          </p:nvCxnSpPr>
          <p:spPr>
            <a:xfrm>
              <a:off x="4990444" y="2881141"/>
              <a:ext cx="80588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H="1">
              <a:off x="3526092" y="2881141"/>
              <a:ext cx="76087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4250015" y="2723185"/>
              <a:ext cx="7360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2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</a:rPr>
                <a:t>2.8 cm</a:t>
              </a:r>
              <a:endParaRPr lang="en-US" sz="12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5564472" y="1195805"/>
            <a:ext cx="736098" cy="1475060"/>
            <a:chOff x="2744463" y="-693"/>
            <a:chExt cx="817806" cy="1475060"/>
          </a:xfrm>
        </p:grpSpPr>
        <p:cxnSp>
          <p:nvCxnSpPr>
            <p:cNvPr id="81" name="Straight Arrow Connector 80"/>
            <p:cNvCxnSpPr/>
            <p:nvPr/>
          </p:nvCxnSpPr>
          <p:spPr>
            <a:xfrm rot="16200000" flipV="1">
              <a:off x="2860723" y="310203"/>
              <a:ext cx="62179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rot="16200000" flipH="1">
              <a:off x="2860319" y="1163067"/>
              <a:ext cx="6226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/>
            <p:cNvSpPr txBox="1"/>
            <p:nvPr/>
          </p:nvSpPr>
          <p:spPr>
            <a:xfrm>
              <a:off x="2744463" y="593378"/>
              <a:ext cx="8178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2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</a:rPr>
                <a:t>1.5 cm</a:t>
              </a:r>
              <a:endParaRPr lang="en-US" sz="12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endParaRPr>
            </a:p>
          </p:txBody>
        </p:sp>
      </p:grpSp>
      <p:sp>
        <p:nvSpPr>
          <p:cNvPr id="100" name="Arc 99"/>
          <p:cNvSpPr/>
          <p:nvPr/>
        </p:nvSpPr>
        <p:spPr>
          <a:xfrm>
            <a:off x="6905632" y="1278736"/>
            <a:ext cx="1517650" cy="1517904"/>
          </a:xfrm>
          <a:prstGeom prst="arc">
            <a:avLst>
              <a:gd name="adj1" fmla="val 10811122"/>
              <a:gd name="adj2" fmla="val 12168"/>
            </a:avLst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black"/>
              </a:solidFill>
            </a:endParaRPr>
          </a:p>
        </p:txBody>
      </p:sp>
      <p:cxnSp>
        <p:nvCxnSpPr>
          <p:cNvPr id="102" name="Straight Connector 101"/>
          <p:cNvCxnSpPr/>
          <p:nvPr/>
        </p:nvCxnSpPr>
        <p:spPr>
          <a:xfrm>
            <a:off x="6903327" y="2022153"/>
            <a:ext cx="764916" cy="11731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7660670" y="2022153"/>
            <a:ext cx="764916" cy="11731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oup 105"/>
          <p:cNvGrpSpPr/>
          <p:nvPr/>
        </p:nvGrpSpPr>
        <p:grpSpPr>
          <a:xfrm>
            <a:off x="6886272" y="2011729"/>
            <a:ext cx="533092" cy="1291212"/>
            <a:chOff x="3350454" y="-1678612"/>
            <a:chExt cx="592254" cy="1291212"/>
          </a:xfrm>
        </p:grpSpPr>
        <p:cxnSp>
          <p:nvCxnSpPr>
            <p:cNvPr id="107" name="Straight Arrow Connector 106"/>
            <p:cNvCxnSpPr/>
            <p:nvPr/>
          </p:nvCxnSpPr>
          <p:spPr>
            <a:xfrm rot="14400000" flipV="1">
              <a:off x="3116873" y="-1445031"/>
              <a:ext cx="46716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 rot="14160000" flipH="1">
              <a:off x="3709536" y="-620572"/>
              <a:ext cx="46634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/>
            <p:cNvSpPr txBox="1"/>
            <p:nvPr/>
          </p:nvSpPr>
          <p:spPr>
            <a:xfrm rot="3420000">
              <a:off x="3350110" y="-1177009"/>
              <a:ext cx="582211" cy="3077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2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</a:rPr>
                <a:t>2 cm</a:t>
              </a:r>
              <a:endParaRPr lang="en-US" sz="12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7875044" y="2071342"/>
            <a:ext cx="554501" cy="1229286"/>
            <a:chOff x="5351138" y="-3769346"/>
            <a:chExt cx="616040" cy="1229286"/>
          </a:xfrm>
        </p:grpSpPr>
        <p:cxnSp>
          <p:nvCxnSpPr>
            <p:cNvPr id="115" name="Straight Arrow Connector 114"/>
            <p:cNvCxnSpPr/>
            <p:nvPr/>
          </p:nvCxnSpPr>
          <p:spPr>
            <a:xfrm rot="7200000" flipH="1" flipV="1">
              <a:off x="5733597" y="-3535765"/>
              <a:ext cx="46716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/>
            <p:nvPr/>
          </p:nvCxnSpPr>
          <p:spPr>
            <a:xfrm rot="7440000">
              <a:off x="5148603" y="-2742594"/>
              <a:ext cx="40506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/>
            <p:cNvSpPr txBox="1"/>
            <p:nvPr/>
          </p:nvSpPr>
          <p:spPr>
            <a:xfrm rot="18300000">
              <a:off x="5360416" y="-3286746"/>
              <a:ext cx="582211" cy="3077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2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</a:rPr>
                <a:t>2 cm</a:t>
              </a:r>
              <a:endParaRPr lang="en-US" sz="12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6924154" y="1029582"/>
            <a:ext cx="1634117" cy="276999"/>
            <a:chOff x="3730609" y="2723185"/>
            <a:chExt cx="1815510" cy="276999"/>
          </a:xfrm>
        </p:grpSpPr>
        <p:cxnSp>
          <p:nvCxnSpPr>
            <p:cNvPr id="119" name="Straight Arrow Connector 118"/>
            <p:cNvCxnSpPr/>
            <p:nvPr/>
          </p:nvCxnSpPr>
          <p:spPr>
            <a:xfrm>
              <a:off x="5038168" y="2881141"/>
              <a:ext cx="50795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/>
            <p:nvPr/>
          </p:nvCxnSpPr>
          <p:spPr>
            <a:xfrm flipH="1">
              <a:off x="3730609" y="2867163"/>
              <a:ext cx="55483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/>
            <p:cNvSpPr txBox="1"/>
            <p:nvPr/>
          </p:nvSpPr>
          <p:spPr>
            <a:xfrm>
              <a:off x="4250015" y="2723185"/>
              <a:ext cx="7360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2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</a:rPr>
                <a:t>2.8 cm</a:t>
              </a:r>
              <a:endParaRPr lang="en-US" sz="12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endParaRPr>
            </a:p>
          </p:txBody>
        </p:sp>
      </p:grpSp>
      <p:sp>
        <p:nvSpPr>
          <p:cNvPr id="122" name="Rounded Rectangle 121"/>
          <p:cNvSpPr/>
          <p:nvPr>
            <p:custDataLst>
              <p:tags r:id="rId5"/>
            </p:custDataLst>
          </p:nvPr>
        </p:nvSpPr>
        <p:spPr>
          <a:xfrm>
            <a:off x="4336786" y="592197"/>
            <a:ext cx="2977970" cy="21101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3" name="Rounded Rectangle 122"/>
          <p:cNvSpPr/>
          <p:nvPr>
            <p:custDataLst>
              <p:tags r:id="rId6"/>
            </p:custDataLst>
          </p:nvPr>
        </p:nvSpPr>
        <p:spPr>
          <a:xfrm>
            <a:off x="1086668" y="836476"/>
            <a:ext cx="3963680" cy="21101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43659" y="286971"/>
            <a:ext cx="63543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</a:rPr>
              <a:t>An </a:t>
            </a:r>
            <a:r>
              <a:rPr lang="en-US" sz="1600" b="1" dirty="0">
                <a:latin typeface="Bookman Old Style" panose="02050604050505020204" pitchFamily="18" charset="0"/>
              </a:rPr>
              <a:t>ant is moving around a few food pieces of different shapes </a:t>
            </a:r>
            <a:r>
              <a:rPr lang="en-US" sz="1600" b="1" dirty="0" smtClean="0">
                <a:latin typeface="Bookman Old Style" panose="02050604050505020204" pitchFamily="18" charset="0"/>
              </a:rPr>
              <a:t>scattered on </a:t>
            </a:r>
            <a:r>
              <a:rPr lang="en-US" sz="1600" b="1" dirty="0">
                <a:latin typeface="Bookman Old Style" panose="02050604050505020204" pitchFamily="18" charset="0"/>
              </a:rPr>
              <a:t>the floor. For which food-piece would the ant have to take a </a:t>
            </a:r>
            <a:r>
              <a:rPr lang="en-US" sz="1600" b="1" dirty="0" smtClean="0">
                <a:latin typeface="Bookman Old Style" panose="02050604050505020204" pitchFamily="18" charset="0"/>
              </a:rPr>
              <a:t>longer round</a:t>
            </a:r>
            <a:r>
              <a:rPr lang="en-US" sz="1600" b="1" dirty="0">
                <a:latin typeface="Bookman Old Style" panose="02050604050505020204" pitchFamily="18" charset="0"/>
              </a:rPr>
              <a:t>?</a:t>
            </a:r>
          </a:p>
        </p:txBody>
      </p:sp>
      <p:grpSp>
        <p:nvGrpSpPr>
          <p:cNvPr id="129" name="Group 128"/>
          <p:cNvGrpSpPr/>
          <p:nvPr/>
        </p:nvGrpSpPr>
        <p:grpSpPr>
          <a:xfrm>
            <a:off x="716803" y="3298238"/>
            <a:ext cx="3079679" cy="1017112"/>
            <a:chOff x="2631597" y="3539799"/>
            <a:chExt cx="3079679" cy="1017112"/>
          </a:xfrm>
        </p:grpSpPr>
        <p:grpSp>
          <p:nvGrpSpPr>
            <p:cNvPr id="124" name="Group 123"/>
            <p:cNvGrpSpPr/>
            <p:nvPr/>
          </p:nvGrpSpPr>
          <p:grpSpPr>
            <a:xfrm>
              <a:off x="2631597" y="3539799"/>
              <a:ext cx="3079679" cy="1017112"/>
              <a:chOff x="1753260" y="3951878"/>
              <a:chExt cx="3079679" cy="1017112"/>
            </a:xfrm>
          </p:grpSpPr>
          <p:sp>
            <p:nvSpPr>
              <p:cNvPr id="125" name="Rounded Rectangular Callout 58"/>
              <p:cNvSpPr/>
              <p:nvPr/>
            </p:nvSpPr>
            <p:spPr>
              <a:xfrm>
                <a:off x="2161609" y="4110741"/>
                <a:ext cx="2296170" cy="733254"/>
              </a:xfrm>
              <a:prstGeom prst="roundRect">
                <a:avLst/>
              </a:prstGeom>
              <a:gradFill>
                <a:gsLst>
                  <a:gs pos="10000">
                    <a:srgbClr val="FF7C80">
                      <a:alpha val="50000"/>
                    </a:srgbClr>
                  </a:gs>
                  <a:gs pos="47000">
                    <a:schemeClr val="bg1"/>
                  </a:gs>
                  <a:gs pos="94000">
                    <a:srgbClr val="FF7C80">
                      <a:lumMod val="50000"/>
                      <a:lumOff val="50000"/>
                    </a:srgbClr>
                  </a:gs>
                </a:gsLst>
                <a:lin ang="5400000" scaled="0"/>
              </a:gradFill>
              <a:ln>
                <a:solidFill>
                  <a:srgbClr val="FF7C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126" name="Picture 2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5140" b="77093" l="57497" r="91656">
                            <a14:foregroundMark x1="76141" y1="37004" x2="72621" y2="528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649" t="4992" r="8395" b="22956"/>
              <a:stretch/>
            </p:blipFill>
            <p:spPr bwMode="auto">
              <a:xfrm>
                <a:off x="4293059" y="3951878"/>
                <a:ext cx="539880" cy="10171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7" name="Picture 2"/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9104" b="95154" l="5346" r="53716">
                            <a14:foregroundMark x1="34550" y1="54332" x2="28553" y2="6945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04" t="12671" r="46523" b="3090"/>
              <a:stretch/>
            </p:blipFill>
            <p:spPr bwMode="auto">
              <a:xfrm>
                <a:off x="1753260" y="3977945"/>
                <a:ext cx="598232" cy="9861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128" name="Rectangle 127"/>
            <p:cNvSpPr/>
            <p:nvPr/>
          </p:nvSpPr>
          <p:spPr>
            <a:xfrm flipH="1">
              <a:off x="3211278" y="3822947"/>
              <a:ext cx="207295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1200" b="1" dirty="0" smtClean="0">
                  <a:solidFill>
                    <a:srgbClr val="0000FF"/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</a:effectLst>
                  <a:latin typeface="Bookman Old Style" pitchFamily="18" charset="0"/>
                  <a:ea typeface="Cambria Math" panose="02040503050406030204" pitchFamily="18" charset="0"/>
                </a:rPr>
                <a:t>So we have to find the perimeter of all shapes</a:t>
              </a:r>
              <a:endParaRPr lang="en-US" sz="1100" b="1" dirty="0">
                <a:solidFill>
                  <a:srgbClr val="0000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770115" y="1321949"/>
            <a:ext cx="2197113" cy="2176272"/>
            <a:chOff x="5309845" y="4055364"/>
            <a:chExt cx="2197113" cy="2176272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cxnSp>
          <p:nvCxnSpPr>
            <p:cNvPr id="150" name="Straight Connector 149"/>
            <p:cNvCxnSpPr/>
            <p:nvPr/>
          </p:nvCxnSpPr>
          <p:spPr>
            <a:xfrm>
              <a:off x="5312398" y="5149757"/>
              <a:ext cx="2194560" cy="0"/>
            </a:xfrm>
            <a:prstGeom prst="line">
              <a:avLst/>
            </a:prstGeom>
            <a:ln w="1905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3" name="Group 152"/>
            <p:cNvGrpSpPr/>
            <p:nvPr/>
          </p:nvGrpSpPr>
          <p:grpSpPr>
            <a:xfrm>
              <a:off x="5309845" y="4055364"/>
              <a:ext cx="2194560" cy="2176272"/>
              <a:chOff x="1750896" y="3446519"/>
              <a:chExt cx="2194560" cy="2176272"/>
            </a:xfrm>
          </p:grpSpPr>
          <p:cxnSp>
            <p:nvCxnSpPr>
              <p:cNvPr id="154" name="Straight Connector 153"/>
              <p:cNvCxnSpPr/>
              <p:nvPr/>
            </p:nvCxnSpPr>
            <p:spPr>
              <a:xfrm>
                <a:off x="1750896" y="4534655"/>
                <a:ext cx="2194560" cy="0"/>
              </a:xfrm>
              <a:prstGeom prst="line">
                <a:avLst/>
              </a:prstGeom>
              <a:ln w="19050">
                <a:solidFill>
                  <a:srgbClr val="0000FF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Arc 154"/>
              <p:cNvSpPr/>
              <p:nvPr/>
            </p:nvSpPr>
            <p:spPr>
              <a:xfrm>
                <a:off x="1760040" y="3446519"/>
                <a:ext cx="2176272" cy="2176272"/>
              </a:xfrm>
              <a:prstGeom prst="arc">
                <a:avLst>
                  <a:gd name="adj1" fmla="val 16296926"/>
                  <a:gd name="adj2" fmla="val 0"/>
                </a:avLst>
              </a:prstGeom>
              <a:ln w="19050">
                <a:solidFill>
                  <a:srgbClr val="0000FF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Arc 155"/>
              <p:cNvSpPr/>
              <p:nvPr/>
            </p:nvSpPr>
            <p:spPr>
              <a:xfrm>
                <a:off x="1762834" y="3446519"/>
                <a:ext cx="2176272" cy="2176272"/>
              </a:xfrm>
              <a:prstGeom prst="arc">
                <a:avLst>
                  <a:gd name="adj1" fmla="val 10811369"/>
                  <a:gd name="adj2" fmla="val 16325838"/>
                </a:avLst>
              </a:prstGeom>
              <a:ln w="19050">
                <a:solidFill>
                  <a:srgbClr val="0000FF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67" name="Group 166"/>
          <p:cNvGrpSpPr/>
          <p:nvPr/>
        </p:nvGrpSpPr>
        <p:grpSpPr>
          <a:xfrm>
            <a:off x="3584958" y="1205411"/>
            <a:ext cx="2048256" cy="2429444"/>
            <a:chOff x="5159186" y="3907775"/>
            <a:chExt cx="2048256" cy="2429444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159" name="Arc 158"/>
            <p:cNvSpPr/>
            <p:nvPr/>
          </p:nvSpPr>
          <p:spPr>
            <a:xfrm>
              <a:off x="5173866" y="4320157"/>
              <a:ext cx="2019992" cy="2017062"/>
            </a:xfrm>
            <a:prstGeom prst="arc">
              <a:avLst>
                <a:gd name="adj1" fmla="val 10811122"/>
                <a:gd name="adj2" fmla="val 12168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400"/>
              <a:endParaRPr lang="en-US" sz="1800">
                <a:solidFill>
                  <a:prstClr val="black"/>
                </a:solidFill>
              </a:endParaRPr>
            </a:p>
          </p:txBody>
        </p:sp>
        <p:cxnSp>
          <p:nvCxnSpPr>
            <p:cNvPr id="160" name="Straight Connector 159"/>
            <p:cNvCxnSpPr/>
            <p:nvPr/>
          </p:nvCxnSpPr>
          <p:spPr>
            <a:xfrm>
              <a:off x="7199284" y="3907775"/>
              <a:ext cx="0" cy="143534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 rot="16200000">
              <a:off x="6183314" y="2893375"/>
              <a:ext cx="0" cy="204825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>
              <a:off x="5173866" y="3912377"/>
              <a:ext cx="0" cy="143534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" name="Group 182"/>
          <p:cNvGrpSpPr/>
          <p:nvPr/>
        </p:nvGrpSpPr>
        <p:grpSpPr>
          <a:xfrm>
            <a:off x="6893647" y="1276117"/>
            <a:ext cx="1522259" cy="1916536"/>
            <a:chOff x="5483107" y="3864581"/>
            <a:chExt cx="1522259" cy="1916536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68" name="Arc 167"/>
            <p:cNvSpPr/>
            <p:nvPr/>
          </p:nvSpPr>
          <p:spPr>
            <a:xfrm>
              <a:off x="5485412" y="3864581"/>
              <a:ext cx="1517650" cy="1517904"/>
            </a:xfrm>
            <a:prstGeom prst="arc">
              <a:avLst>
                <a:gd name="adj1" fmla="val 10811122"/>
                <a:gd name="adj2" fmla="val 12168"/>
              </a:avLst>
            </a:prstGeom>
            <a:noFill/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400"/>
              <a:endParaRPr lang="en-US" sz="1800">
                <a:solidFill>
                  <a:prstClr val="black"/>
                </a:solidFill>
              </a:endParaRPr>
            </a:p>
          </p:txBody>
        </p:sp>
        <p:cxnSp>
          <p:nvCxnSpPr>
            <p:cNvPr id="169" name="Straight Connector 168"/>
            <p:cNvCxnSpPr/>
            <p:nvPr/>
          </p:nvCxnSpPr>
          <p:spPr>
            <a:xfrm>
              <a:off x="5483107" y="4607998"/>
              <a:ext cx="764916" cy="117311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 flipV="1">
              <a:off x="6240450" y="4607998"/>
              <a:ext cx="764916" cy="117311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TextBox 183"/>
          <p:cNvSpPr txBox="1"/>
          <p:nvPr/>
        </p:nvSpPr>
        <p:spPr>
          <a:xfrm>
            <a:off x="1498667" y="277935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8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(a)</a:t>
            </a:r>
            <a:endParaRPr lang="en-US" sz="18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4295853" y="288328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8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(b)</a:t>
            </a:r>
            <a:endParaRPr lang="en-US" sz="18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7439304" y="326266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8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(c)</a:t>
            </a:r>
            <a:endParaRPr lang="en-US" sz="18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grpSp>
        <p:nvGrpSpPr>
          <p:cNvPr id="187" name="Group 186"/>
          <p:cNvGrpSpPr/>
          <p:nvPr/>
        </p:nvGrpSpPr>
        <p:grpSpPr>
          <a:xfrm>
            <a:off x="756080" y="2506859"/>
            <a:ext cx="2234848" cy="276999"/>
            <a:chOff x="3526092" y="2723185"/>
            <a:chExt cx="2270232" cy="276999"/>
          </a:xfrm>
        </p:grpSpPr>
        <p:cxnSp>
          <p:nvCxnSpPr>
            <p:cNvPr id="188" name="Straight Arrow Connector 187"/>
            <p:cNvCxnSpPr/>
            <p:nvPr/>
          </p:nvCxnSpPr>
          <p:spPr>
            <a:xfrm>
              <a:off x="4990444" y="2881141"/>
              <a:ext cx="80588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/>
            <p:cNvCxnSpPr/>
            <p:nvPr/>
          </p:nvCxnSpPr>
          <p:spPr>
            <a:xfrm flipH="1">
              <a:off x="3526092" y="2881141"/>
              <a:ext cx="76087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TextBox 189"/>
            <p:cNvSpPr txBox="1"/>
            <p:nvPr/>
          </p:nvSpPr>
          <p:spPr>
            <a:xfrm>
              <a:off x="4270429" y="2723185"/>
              <a:ext cx="7360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2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</a:rPr>
                <a:t>2.8 cm</a:t>
              </a:r>
              <a:endParaRPr lang="en-US" sz="12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090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7.44517E-7 L 0.25 7.44517E-7 " pathEditMode="relative" rAng="0" ptsTypes="AA">
                                      <p:cBhvr>
                                        <p:cTn id="47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6600000">
                                      <p:cBhvr>
                                        <p:cTn id="5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 6.17284E-7 L 0.23906 -0.08426 C 0.23212 -0.10031 0.21493 -0.14568 0.20261 -0.16636 C 0.19201 -0.18179 0.17865 -0.19167 0.16962 -0.19907 C 0.16059 -0.20648 0.1559 -0.20803 0.14826 -0.20988 L 0.12396 -0.20988 L 0.09167 -0.20679 L 0.05851 -0.18056 L 0.02587 -0.11883 L 0.01267 -0.06574 L 0.00122 -0.00463 " pathEditMode="relative" rAng="0" ptsTypes="FffaFAAAAAF">
                                      <p:cBhvr>
                                        <p:cTn id="61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48" y="-10494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8400000">
                                      <p:cBhvr>
                                        <p:cTn id="66" dur="3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2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4000"/>
                            </p:stCondLst>
                            <p:childTnLst>
                              <p:par>
                                <p:cTn id="1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4500"/>
                            </p:stCondLst>
                            <p:childTnLst>
                              <p:par>
                                <p:cTn id="1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00"/>
                            </p:stCondLst>
                            <p:childTnLst>
                              <p:par>
                                <p:cTn id="1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000"/>
                            </p:stCondLst>
                            <p:childTnLst>
                              <p:par>
                                <p:cTn id="1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30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40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4500"/>
                            </p:stCondLst>
                            <p:childTnLst>
                              <p:par>
                                <p:cTn id="1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5000"/>
                            </p:stCondLst>
                            <p:childTnLst>
                              <p:par>
                                <p:cTn id="16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500"/>
                            </p:stCondLst>
                            <p:childTnLst>
                              <p:par>
                                <p:cTn id="1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35" presetClass="emph" presetSubtype="0" repeatCount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8" dur="4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35" presetClass="emph" presetSubtype="0" repeatCount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4" dur="4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35" presetClass="emph" presetSubtype="0" repeatCount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0" dur="4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2" grpId="0" animBg="1"/>
      <p:bldP spid="22" grpId="1" animBg="1"/>
      <p:bldP spid="23" grpId="0" animBg="1"/>
      <p:bldP spid="23" grpId="1" animBg="1"/>
      <p:bldP spid="28" grpId="0" animBg="1"/>
      <p:bldP spid="28" grpId="1" animBg="1"/>
      <p:bldP spid="29" grpId="0" animBg="1"/>
      <p:bldP spid="29" grpId="1" animBg="1"/>
      <p:bldP spid="32" grpId="0" animBg="1"/>
      <p:bldP spid="32" grpId="1" animBg="1"/>
      <p:bldP spid="33" grpId="0" animBg="1"/>
      <p:bldP spid="33" grpId="1" animBg="1"/>
      <p:bldP spid="52" grpId="0" animBg="1"/>
      <p:bldP spid="100" grpId="0" animBg="1"/>
      <p:bldP spid="122" grpId="0" animBg="1"/>
      <p:bldP spid="123" grpId="0" animBg="1"/>
      <p:bldP spid="14" grpId="0"/>
      <p:bldP spid="184" grpId="0"/>
      <p:bldP spid="185" grpId="0"/>
      <p:bldP spid="18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Rounded Rectangle 207"/>
          <p:cNvSpPr/>
          <p:nvPr>
            <p:custDataLst>
              <p:tags r:id="rId1"/>
            </p:custDataLst>
          </p:nvPr>
        </p:nvSpPr>
        <p:spPr>
          <a:xfrm>
            <a:off x="766734" y="3347376"/>
            <a:ext cx="4044110" cy="236786"/>
          </a:xfrm>
          <a:prstGeom prst="round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7" name="Rounded Rectangle 206"/>
          <p:cNvSpPr/>
          <p:nvPr>
            <p:custDataLst>
              <p:tags r:id="rId2"/>
            </p:custDataLst>
          </p:nvPr>
        </p:nvSpPr>
        <p:spPr>
          <a:xfrm>
            <a:off x="4613955" y="3699610"/>
            <a:ext cx="3061867" cy="236786"/>
          </a:xfrm>
          <a:prstGeom prst="round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8" name="Rounded Rectangle 197"/>
          <p:cNvSpPr/>
          <p:nvPr>
            <p:custDataLst>
              <p:tags r:id="rId3"/>
            </p:custDataLst>
          </p:nvPr>
        </p:nvSpPr>
        <p:spPr>
          <a:xfrm>
            <a:off x="3339777" y="3689882"/>
            <a:ext cx="1060284" cy="236786"/>
          </a:xfrm>
          <a:prstGeom prst="round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4" name="Rounded Rectangle 193"/>
          <p:cNvSpPr/>
          <p:nvPr>
            <p:custDataLst>
              <p:tags r:id="rId4"/>
            </p:custDataLst>
          </p:nvPr>
        </p:nvSpPr>
        <p:spPr>
          <a:xfrm>
            <a:off x="3887964" y="2045833"/>
            <a:ext cx="800755" cy="223014"/>
          </a:xfrm>
          <a:prstGeom prst="round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3" name="Rounded Rectangle 192"/>
          <p:cNvSpPr/>
          <p:nvPr>
            <p:custDataLst>
              <p:tags r:id="rId5"/>
            </p:custDataLst>
          </p:nvPr>
        </p:nvSpPr>
        <p:spPr>
          <a:xfrm>
            <a:off x="766814" y="2030395"/>
            <a:ext cx="800755" cy="223014"/>
          </a:xfrm>
          <a:prstGeom prst="round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2" name="Rounded Rectangle 191"/>
          <p:cNvSpPr/>
          <p:nvPr>
            <p:custDataLst>
              <p:tags r:id="rId6"/>
            </p:custDataLst>
          </p:nvPr>
        </p:nvSpPr>
        <p:spPr>
          <a:xfrm>
            <a:off x="4160122" y="2480550"/>
            <a:ext cx="159160" cy="211019"/>
          </a:xfrm>
          <a:prstGeom prst="round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1" name="Rounded Rectangle 190"/>
          <p:cNvSpPr/>
          <p:nvPr>
            <p:custDataLst>
              <p:tags r:id="rId7"/>
            </p:custDataLst>
          </p:nvPr>
        </p:nvSpPr>
        <p:spPr>
          <a:xfrm>
            <a:off x="4043231" y="2491257"/>
            <a:ext cx="159160" cy="211019"/>
          </a:xfrm>
          <a:prstGeom prst="round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3" name="Rounded Rectangle 142"/>
          <p:cNvSpPr/>
          <p:nvPr>
            <p:custDataLst>
              <p:tags r:id="rId8"/>
            </p:custDataLst>
          </p:nvPr>
        </p:nvSpPr>
        <p:spPr>
          <a:xfrm>
            <a:off x="1039303" y="1549088"/>
            <a:ext cx="2086585" cy="255333"/>
          </a:xfrm>
          <a:prstGeom prst="round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2" name="Rounded Rectangle 141"/>
          <p:cNvSpPr/>
          <p:nvPr>
            <p:custDataLst>
              <p:tags r:id="rId9"/>
            </p:custDataLst>
          </p:nvPr>
        </p:nvSpPr>
        <p:spPr>
          <a:xfrm>
            <a:off x="1832475" y="1941429"/>
            <a:ext cx="1060086" cy="211019"/>
          </a:xfrm>
          <a:prstGeom prst="round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6" name="Rounded Rectangle 95"/>
          <p:cNvSpPr/>
          <p:nvPr>
            <p:custDataLst>
              <p:tags r:id="rId10"/>
            </p:custDataLst>
          </p:nvPr>
        </p:nvSpPr>
        <p:spPr>
          <a:xfrm>
            <a:off x="7390754" y="2007167"/>
            <a:ext cx="577566" cy="191835"/>
          </a:xfrm>
          <a:prstGeom prst="round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785426" y="277446"/>
            <a:ext cx="6612578" cy="840522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chemeClr val="bg1">
                  <a:alpha val="78000"/>
                </a:schemeClr>
              </a:gs>
            </a:gsLst>
            <a:lin ang="8100000" scaled="1"/>
            <a:tileRect/>
          </a:gra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40875" y="337534"/>
            <a:ext cx="687003" cy="624548"/>
            <a:chOff x="508513" y="-702286"/>
            <a:chExt cx="687003" cy="624548"/>
          </a:xfrm>
        </p:grpSpPr>
        <p:sp>
          <p:nvSpPr>
            <p:cNvPr id="4" name="Plaque 3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prstClr val="white"/>
                  </a:solidFill>
                  <a:latin typeface="Bookman Old Style" pitchFamily="18" charset="0"/>
                </a:rPr>
                <a:t>Q.</a:t>
              </a:r>
              <a:endParaRPr lang="en-US" sz="18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sp>
        <p:nvSpPr>
          <p:cNvPr id="122" name="Rounded Rectangle 121"/>
          <p:cNvSpPr/>
          <p:nvPr>
            <p:custDataLst>
              <p:tags r:id="rId11"/>
            </p:custDataLst>
          </p:nvPr>
        </p:nvSpPr>
        <p:spPr>
          <a:xfrm>
            <a:off x="4336786" y="592197"/>
            <a:ext cx="2977970" cy="21101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3" name="Rounded Rectangle 122"/>
          <p:cNvSpPr/>
          <p:nvPr>
            <p:custDataLst>
              <p:tags r:id="rId12"/>
            </p:custDataLst>
          </p:nvPr>
        </p:nvSpPr>
        <p:spPr>
          <a:xfrm>
            <a:off x="1086668" y="836476"/>
            <a:ext cx="3963680" cy="21101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43659" y="286971"/>
            <a:ext cx="63543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</a:rPr>
              <a:t>An </a:t>
            </a:r>
            <a:r>
              <a:rPr lang="en-US" sz="1600" b="1" dirty="0">
                <a:latin typeface="Bookman Old Style" panose="02050604050505020204" pitchFamily="18" charset="0"/>
              </a:rPr>
              <a:t>ant is moving around a few food pieces of different shapes </a:t>
            </a:r>
            <a:r>
              <a:rPr lang="en-US" sz="1600" b="1" dirty="0" smtClean="0">
                <a:latin typeface="Bookman Old Style" panose="02050604050505020204" pitchFamily="18" charset="0"/>
              </a:rPr>
              <a:t>scattered on </a:t>
            </a:r>
            <a:r>
              <a:rPr lang="en-US" sz="1600" b="1" dirty="0">
                <a:latin typeface="Bookman Old Style" panose="02050604050505020204" pitchFamily="18" charset="0"/>
              </a:rPr>
              <a:t>the floor. For which food-piece would the ant have to take a </a:t>
            </a:r>
            <a:r>
              <a:rPr lang="en-US" sz="1600" b="1" dirty="0" smtClean="0">
                <a:latin typeface="Bookman Old Style" panose="02050604050505020204" pitchFamily="18" charset="0"/>
              </a:rPr>
              <a:t>longer round</a:t>
            </a:r>
            <a:r>
              <a:rPr lang="en-US" sz="1600" b="1" dirty="0">
                <a:latin typeface="Bookman Old Style" panose="02050604050505020204" pitchFamily="18" charset="0"/>
              </a:rPr>
              <a:t>?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717761" y="1056466"/>
            <a:ext cx="1840328" cy="1798572"/>
            <a:chOff x="756075" y="1325647"/>
            <a:chExt cx="2226796" cy="2176272"/>
          </a:xfrm>
        </p:grpSpPr>
        <p:grpSp>
          <p:nvGrpSpPr>
            <p:cNvPr id="24" name="Group 23"/>
            <p:cNvGrpSpPr/>
            <p:nvPr/>
          </p:nvGrpSpPr>
          <p:grpSpPr>
            <a:xfrm>
              <a:off x="772668" y="1325647"/>
              <a:ext cx="2194560" cy="2176272"/>
              <a:chOff x="1750896" y="3446519"/>
              <a:chExt cx="2194560" cy="2176272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1750896" y="4534655"/>
                <a:ext cx="219456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Arc 25"/>
              <p:cNvSpPr/>
              <p:nvPr/>
            </p:nvSpPr>
            <p:spPr>
              <a:xfrm>
                <a:off x="1760040" y="3446519"/>
                <a:ext cx="2176272" cy="2176272"/>
              </a:xfrm>
              <a:prstGeom prst="arc">
                <a:avLst>
                  <a:gd name="adj1" fmla="val 16296926"/>
                  <a:gd name="adj2" fmla="val 0"/>
                </a:avLst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Arc 26"/>
              <p:cNvSpPr/>
              <p:nvPr/>
            </p:nvSpPr>
            <p:spPr>
              <a:xfrm>
                <a:off x="1762834" y="3446519"/>
                <a:ext cx="2176272" cy="2176272"/>
              </a:xfrm>
              <a:prstGeom prst="arc">
                <a:avLst>
                  <a:gd name="adj1" fmla="val 10811369"/>
                  <a:gd name="adj2" fmla="val 16325838"/>
                </a:avLst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84" name="TextBox 183"/>
            <p:cNvSpPr txBox="1"/>
            <p:nvPr/>
          </p:nvSpPr>
          <p:spPr>
            <a:xfrm>
              <a:off x="1535142" y="2755034"/>
              <a:ext cx="526028" cy="4096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</a:rPr>
                <a:t>(a)</a:t>
              </a:r>
              <a:endPara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endParaRPr>
            </a:p>
          </p:txBody>
        </p:sp>
        <p:grpSp>
          <p:nvGrpSpPr>
            <p:cNvPr id="187" name="Group 186"/>
            <p:cNvGrpSpPr/>
            <p:nvPr/>
          </p:nvGrpSpPr>
          <p:grpSpPr>
            <a:xfrm>
              <a:off x="756075" y="2421753"/>
              <a:ext cx="2226796" cy="276999"/>
              <a:chOff x="3526092" y="2638079"/>
              <a:chExt cx="2262055" cy="276999"/>
            </a:xfrm>
          </p:grpSpPr>
          <p:cxnSp>
            <p:nvCxnSpPr>
              <p:cNvPr id="188" name="Straight Arrow Connector 187"/>
              <p:cNvCxnSpPr/>
              <p:nvPr/>
            </p:nvCxnSpPr>
            <p:spPr>
              <a:xfrm>
                <a:off x="5122130" y="2820351"/>
                <a:ext cx="66601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Arrow Connector 188"/>
              <p:cNvCxnSpPr/>
              <p:nvPr/>
            </p:nvCxnSpPr>
            <p:spPr>
              <a:xfrm flipH="1">
                <a:off x="3526092" y="2796035"/>
                <a:ext cx="76087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0" name="TextBox 189"/>
              <p:cNvSpPr txBox="1"/>
              <p:nvPr/>
            </p:nvSpPr>
            <p:spPr>
              <a:xfrm>
                <a:off x="4270429" y="2638079"/>
                <a:ext cx="7360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sz="1200" b="1" dirty="0" smtClean="0">
                    <a:solidFill>
                      <a:prstClr val="black"/>
                    </a:solidFill>
                    <a:latin typeface="Bookman Old Style" pitchFamily="18" charset="0"/>
                    <a:ea typeface="Cambria Math" pitchFamily="18" charset="0"/>
                  </a:rPr>
                  <a:t>2.8 cm</a:t>
                </a:r>
                <a:endParaRPr lang="en-US" sz="1200" b="1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</a:endParaRPr>
              </a:p>
            </p:txBody>
          </p:sp>
        </p:grpSp>
      </p:grpSp>
      <p:sp>
        <p:nvSpPr>
          <p:cNvPr id="84" name="Rounded Rectangle 83"/>
          <p:cNvSpPr/>
          <p:nvPr/>
        </p:nvSpPr>
        <p:spPr>
          <a:xfrm>
            <a:off x="546097" y="1151337"/>
            <a:ext cx="6049732" cy="303445"/>
          </a:xfrm>
          <a:prstGeom prst="roundRect">
            <a:avLst/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538726" y="1162777"/>
            <a:ext cx="25441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  <a:tab pos="1435100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Perimeter of shape (a) =</a:t>
            </a:r>
            <a:endParaRPr lang="en-US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731292" y="1955752"/>
            <a:ext cx="1816749" cy="0"/>
          </a:xfrm>
          <a:prstGeom prst="line">
            <a:avLst/>
          </a:prstGeom>
          <a:ln w="19050"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Arc 89"/>
          <p:cNvSpPr/>
          <p:nvPr/>
        </p:nvSpPr>
        <p:spPr>
          <a:xfrm>
            <a:off x="6740379" y="1053956"/>
            <a:ext cx="1798573" cy="1798572"/>
          </a:xfrm>
          <a:prstGeom prst="arc">
            <a:avLst>
              <a:gd name="adj1" fmla="val 10818547"/>
              <a:gd name="adj2" fmla="val 0"/>
            </a:avLst>
          </a:prstGeom>
          <a:ln w="19050">
            <a:solidFill>
              <a:srgbClr val="0000FF"/>
            </a:solidFill>
            <a:prstDash val="soli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91" name="Rectangle 90"/>
          <p:cNvSpPr/>
          <p:nvPr>
            <p:custDataLst>
              <p:tags r:id="rId13"/>
            </p:custDataLst>
          </p:nvPr>
        </p:nvSpPr>
        <p:spPr>
          <a:xfrm>
            <a:off x="509924" y="1507478"/>
            <a:ext cx="564145" cy="31542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Sol.</a:t>
            </a:r>
          </a:p>
        </p:txBody>
      </p:sp>
      <p:sp>
        <p:nvSpPr>
          <p:cNvPr id="92" name="Rectangle 91"/>
          <p:cNvSpPr/>
          <p:nvPr/>
        </p:nvSpPr>
        <p:spPr>
          <a:xfrm>
            <a:off x="985714" y="1507478"/>
            <a:ext cx="11689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Diameter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2036288" y="1507478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2250532" y="1507478"/>
            <a:ext cx="922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2.8 cm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5" name="Rounded Rectangle 94"/>
          <p:cNvSpPr/>
          <p:nvPr>
            <p:custDataLst>
              <p:tags r:id="rId14"/>
            </p:custDataLst>
          </p:nvPr>
        </p:nvSpPr>
        <p:spPr>
          <a:xfrm>
            <a:off x="2854589" y="1204849"/>
            <a:ext cx="893881" cy="21101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2797210" y="1162777"/>
            <a:ext cx="1047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  <a:tab pos="1435100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Diameter</a:t>
            </a:r>
            <a:endParaRPr lang="en-US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97" name="Rounded Rectangle 96"/>
          <p:cNvSpPr/>
          <p:nvPr>
            <p:custDataLst>
              <p:tags r:id="rId15"/>
            </p:custDataLst>
          </p:nvPr>
        </p:nvSpPr>
        <p:spPr>
          <a:xfrm>
            <a:off x="3925573" y="1205400"/>
            <a:ext cx="2638669" cy="21101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3706454" y="1171592"/>
            <a:ext cx="29610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+ circumference of semicircle</a:t>
            </a:r>
            <a:endParaRPr lang="en-US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715599" y="2405298"/>
            <a:ext cx="36359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Circumference of semicircle = </a:t>
            </a:r>
            <a:r>
              <a:rPr lang="en-US" sz="1600" b="1" dirty="0" err="1" smtClean="0">
                <a:solidFill>
                  <a:srgbClr val="000000"/>
                </a:solidFill>
                <a:latin typeface="Symbol" pitchFamily="18" charset="2"/>
                <a:ea typeface="Cambria Math" pitchFamily="18" charset="0"/>
              </a:rPr>
              <a:t>p</a:t>
            </a:r>
            <a:r>
              <a:rPr lang="en-US" sz="1600" b="1" dirty="0" err="1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r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31" name="Rectangle 130"/>
          <p:cNvSpPr/>
          <p:nvPr>
            <p:custDataLst>
              <p:tags r:id="rId16"/>
            </p:custDataLst>
          </p:nvPr>
        </p:nvSpPr>
        <p:spPr>
          <a:xfrm>
            <a:off x="484355" y="1976876"/>
            <a:ext cx="119103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Symbol" pitchFamily="18" charset="2"/>
                <a:ea typeface="Cambria Math" pitchFamily="18" charset="0"/>
              </a:rPr>
              <a:t>\</a:t>
            </a: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 Radius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32" name="Rectangle 131"/>
          <p:cNvSpPr/>
          <p:nvPr>
            <p:custDataLst>
              <p:tags r:id="rId17"/>
            </p:custDataLst>
          </p:nvPr>
        </p:nvSpPr>
        <p:spPr>
          <a:xfrm>
            <a:off x="1799600" y="1883071"/>
            <a:ext cx="117839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Diameter</a:t>
            </a:r>
          </a:p>
        </p:txBody>
      </p:sp>
      <p:cxnSp>
        <p:nvCxnSpPr>
          <p:cNvPr id="133" name="Straight Connector 132"/>
          <p:cNvCxnSpPr/>
          <p:nvPr/>
        </p:nvCxnSpPr>
        <p:spPr>
          <a:xfrm>
            <a:off x="1866518" y="2173523"/>
            <a:ext cx="1005840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/>
          <p:cNvSpPr/>
          <p:nvPr>
            <p:custDataLst>
              <p:tags r:id="rId18"/>
            </p:custDataLst>
          </p:nvPr>
        </p:nvSpPr>
        <p:spPr>
          <a:xfrm>
            <a:off x="2228372" y="2120864"/>
            <a:ext cx="277642" cy="31542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1538518" y="1975062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</a:p>
        </p:txBody>
      </p:sp>
      <p:sp>
        <p:nvSpPr>
          <p:cNvPr id="136" name="Rectangle 135"/>
          <p:cNvSpPr/>
          <p:nvPr>
            <p:custDataLst>
              <p:tags r:id="rId19"/>
            </p:custDataLst>
          </p:nvPr>
        </p:nvSpPr>
        <p:spPr>
          <a:xfrm>
            <a:off x="3192008" y="1850119"/>
            <a:ext cx="618303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2.8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cxnSp>
        <p:nvCxnSpPr>
          <p:cNvPr id="137" name="Straight Connector 136"/>
          <p:cNvCxnSpPr/>
          <p:nvPr/>
        </p:nvCxnSpPr>
        <p:spPr>
          <a:xfrm flipV="1">
            <a:off x="3203973" y="2144339"/>
            <a:ext cx="417463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/>
          <p:cNvSpPr/>
          <p:nvPr/>
        </p:nvSpPr>
        <p:spPr>
          <a:xfrm>
            <a:off x="2895428" y="1975062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3636806" y="1975062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</a:p>
        </p:txBody>
      </p:sp>
      <p:sp>
        <p:nvSpPr>
          <p:cNvPr id="140" name="Rectangle 139"/>
          <p:cNvSpPr/>
          <p:nvPr/>
        </p:nvSpPr>
        <p:spPr>
          <a:xfrm>
            <a:off x="3815271" y="1975062"/>
            <a:ext cx="8949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1.4 cm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41" name="Rectangle 140"/>
          <p:cNvSpPr/>
          <p:nvPr>
            <p:custDataLst>
              <p:tags r:id="rId20"/>
            </p:custDataLst>
          </p:nvPr>
        </p:nvSpPr>
        <p:spPr>
          <a:xfrm>
            <a:off x="3309361" y="2146134"/>
            <a:ext cx="21671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72" name="Rectangle 171"/>
          <p:cNvSpPr/>
          <p:nvPr/>
        </p:nvSpPr>
        <p:spPr>
          <a:xfrm>
            <a:off x="3756568" y="2854663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</a:p>
        </p:txBody>
      </p:sp>
      <p:sp>
        <p:nvSpPr>
          <p:cNvPr id="173" name="Rectangle 172"/>
          <p:cNvSpPr/>
          <p:nvPr>
            <p:custDataLst>
              <p:tags r:id="rId21"/>
            </p:custDataLst>
          </p:nvPr>
        </p:nvSpPr>
        <p:spPr>
          <a:xfrm>
            <a:off x="4051923" y="2726690"/>
            <a:ext cx="41447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22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cxnSp>
        <p:nvCxnSpPr>
          <p:cNvPr id="174" name="Straight Connector 173"/>
          <p:cNvCxnSpPr/>
          <p:nvPr/>
        </p:nvCxnSpPr>
        <p:spPr>
          <a:xfrm flipV="1">
            <a:off x="4054364" y="3011585"/>
            <a:ext cx="343235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ctangle 174"/>
          <p:cNvSpPr/>
          <p:nvPr>
            <p:custDataLst>
              <p:tags r:id="rId22"/>
            </p:custDataLst>
          </p:nvPr>
        </p:nvSpPr>
        <p:spPr>
          <a:xfrm>
            <a:off x="4095311" y="3003059"/>
            <a:ext cx="277642" cy="31542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7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4399707" y="2854663"/>
            <a:ext cx="2968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  <a:sym typeface="Symbol"/>
              </a:rPr>
              <a:t>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4610161" y="2854663"/>
            <a:ext cx="5277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1.4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464891" y="3296492"/>
            <a:ext cx="34275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Symbol" pitchFamily="18" charset="2"/>
                <a:ea typeface="Cambria Math" pitchFamily="18" charset="0"/>
              </a:rPr>
              <a:t>\ 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Circumference of semicircle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3746840" y="3300729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</a:p>
        </p:txBody>
      </p:sp>
      <p:sp>
        <p:nvSpPr>
          <p:cNvPr id="182" name="Rectangle 181"/>
          <p:cNvSpPr/>
          <p:nvPr/>
        </p:nvSpPr>
        <p:spPr>
          <a:xfrm>
            <a:off x="3947930" y="3300729"/>
            <a:ext cx="922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4.4 cm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95" name="Rectangle 194"/>
          <p:cNvSpPr/>
          <p:nvPr/>
        </p:nvSpPr>
        <p:spPr>
          <a:xfrm>
            <a:off x="695989" y="3633599"/>
            <a:ext cx="28485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  <a:tab pos="143510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Perimeter of shape (a) 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96" name="Rectangle 195"/>
          <p:cNvSpPr/>
          <p:nvPr/>
        </p:nvSpPr>
        <p:spPr>
          <a:xfrm>
            <a:off x="3294953" y="3633599"/>
            <a:ext cx="11689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  <a:tab pos="143510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Diameter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4350117" y="3642414"/>
            <a:ext cx="33586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+ circumference of semicircle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3070107" y="3951063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3291705" y="3941647"/>
            <a:ext cx="5277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  <a:tab pos="143510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2.8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02" name="Rectangle 201"/>
          <p:cNvSpPr/>
          <p:nvPr/>
        </p:nvSpPr>
        <p:spPr>
          <a:xfrm>
            <a:off x="3724277" y="3950462"/>
            <a:ext cx="7216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+ 4.4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06" name="Rectangle 205"/>
          <p:cNvSpPr/>
          <p:nvPr/>
        </p:nvSpPr>
        <p:spPr>
          <a:xfrm>
            <a:off x="418201" y="4224100"/>
            <a:ext cx="27309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  <a:tab pos="143510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Symbol" pitchFamily="18" charset="2"/>
                <a:ea typeface="Cambria Math" pitchFamily="18" charset="0"/>
              </a:rPr>
              <a:t>\ </a:t>
            </a:r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Perimeter of shape (a)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3070107" y="4259111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</a:p>
        </p:txBody>
      </p:sp>
      <p:sp>
        <p:nvSpPr>
          <p:cNvPr id="210" name="Rectangle 209"/>
          <p:cNvSpPr/>
          <p:nvPr/>
        </p:nvSpPr>
        <p:spPr>
          <a:xfrm>
            <a:off x="3298185" y="4249695"/>
            <a:ext cx="922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  <a:tab pos="143510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7.2 cm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211" name="Straight Connector 210"/>
          <p:cNvCxnSpPr/>
          <p:nvPr/>
        </p:nvCxnSpPr>
        <p:spPr>
          <a:xfrm rot="19020000" flipV="1">
            <a:off x="4163606" y="3147550"/>
            <a:ext cx="174203" cy="51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2" name="Rectangle 211"/>
          <p:cNvSpPr/>
          <p:nvPr/>
        </p:nvSpPr>
        <p:spPr>
          <a:xfrm>
            <a:off x="4638863" y="2690483"/>
            <a:ext cx="503081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tabLst>
                <a:tab pos="682625" algn="l"/>
                <a:tab pos="2974975" algn="l"/>
                <a:tab pos="3033713" algn="l"/>
              </a:tabLst>
            </a:pPr>
            <a:r>
              <a:rPr lang="en-US" sz="1200" b="1" dirty="0" smtClean="0">
                <a:solidFill>
                  <a:srgbClr val="FF0000"/>
                </a:solidFill>
                <a:latin typeface="Bookman Old Style" pitchFamily="18" charset="0"/>
              </a:rPr>
              <a:t>0.2</a:t>
            </a:r>
            <a:endParaRPr lang="en-US" sz="12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cxnSp>
        <p:nvCxnSpPr>
          <p:cNvPr id="213" name="Straight Connector 212"/>
          <p:cNvCxnSpPr/>
          <p:nvPr/>
        </p:nvCxnSpPr>
        <p:spPr>
          <a:xfrm rot="19920000" flipV="1">
            <a:off x="4749155" y="3012761"/>
            <a:ext cx="280554" cy="51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" name="Rounded Rectangle 59"/>
          <p:cNvSpPr/>
          <p:nvPr/>
        </p:nvSpPr>
        <p:spPr>
          <a:xfrm>
            <a:off x="641966" y="3980968"/>
            <a:ext cx="2823110" cy="667266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CC00FF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Book Antiqua" pitchFamily="18" charset="0"/>
            </a:endParaRPr>
          </a:p>
        </p:txBody>
      </p:sp>
      <p:pic>
        <p:nvPicPr>
          <p:cNvPr id="110" name="Picture 5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74780" y="3742889"/>
            <a:ext cx="491495" cy="102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" name="TextBox 110"/>
          <p:cNvSpPr txBox="1"/>
          <p:nvPr/>
        </p:nvSpPr>
        <p:spPr>
          <a:xfrm>
            <a:off x="532554" y="4017807"/>
            <a:ext cx="3037659" cy="578882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What is the formula for circumference of </a:t>
            </a:r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semicircle?</a:t>
            </a:r>
            <a:endParaRPr lang="en-US" b="1" dirty="0">
              <a:solidFill>
                <a:schemeClr val="bg1"/>
              </a:solidFill>
              <a:latin typeface="Bookman Old Style" pitchFamily="18" charset="0"/>
              <a:ea typeface="Cambria Math" pitchFamily="18" charset="0"/>
            </a:endParaRPr>
          </a:p>
        </p:txBody>
      </p:sp>
      <p:pic>
        <p:nvPicPr>
          <p:cNvPr id="112" name="Picture 9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62800" y="3728473"/>
            <a:ext cx="487507" cy="104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TextBox 112"/>
          <p:cNvSpPr txBox="1"/>
          <p:nvPr/>
        </p:nvSpPr>
        <p:spPr>
          <a:xfrm>
            <a:off x="1806498" y="4074041"/>
            <a:ext cx="494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FFFF00"/>
                </a:solidFill>
                <a:latin typeface="Symbol" pitchFamily="18" charset="2"/>
                <a:ea typeface="Cambria Math" panose="02040503050406030204" pitchFamily="18" charset="0"/>
              </a:rPr>
              <a:t>p</a:t>
            </a:r>
            <a:r>
              <a:rPr lang="en-US" sz="2400" b="1" dirty="0" err="1" smtClean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rPr>
              <a:t>r</a:t>
            </a:r>
            <a:endParaRPr lang="en-US" sz="2400" b="1" baseline="30000" dirty="0">
              <a:solidFill>
                <a:srgbClr val="FFFF00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42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500"/>
                            </p:stCondLst>
                            <p:childTnLst>
                              <p:par>
                                <p:cTn id="18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000"/>
                            </p:stCondLst>
                            <p:childTnLst>
                              <p:par>
                                <p:cTn id="19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500"/>
                            </p:stCondLst>
                            <p:childTnLst>
                              <p:par>
                                <p:cTn id="21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500"/>
                            </p:stCondLst>
                            <p:childTnLst>
                              <p:par>
                                <p:cTn id="2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500"/>
                            </p:stCondLst>
                            <p:childTnLst>
                              <p:par>
                                <p:cTn id="24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5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500"/>
                            </p:stCondLst>
                            <p:childTnLst>
                              <p:par>
                                <p:cTn id="2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35" presetClass="emph" presetSubtype="0" repeatCount="3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8" dur="4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500"/>
                            </p:stCondLst>
                            <p:childTnLst>
                              <p:par>
                                <p:cTn id="30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7" fill="hold">
                            <p:stCondLst>
                              <p:cond delay="500"/>
                            </p:stCondLst>
                            <p:childTnLst>
                              <p:par>
                                <p:cTn id="338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2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8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9" fill="hold">
                            <p:stCondLst>
                              <p:cond delay="500"/>
                            </p:stCondLst>
                            <p:childTnLst>
                              <p:par>
                                <p:cTn id="3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3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 animBg="1"/>
      <p:bldP spid="208" grpId="1" animBg="1"/>
      <p:bldP spid="207" grpId="0" animBg="1"/>
      <p:bldP spid="207" grpId="1" animBg="1"/>
      <p:bldP spid="198" grpId="0" animBg="1"/>
      <p:bldP spid="198" grpId="1" animBg="1"/>
      <p:bldP spid="194" grpId="0" animBg="1"/>
      <p:bldP spid="194" grpId="1" animBg="1"/>
      <p:bldP spid="193" grpId="0" animBg="1"/>
      <p:bldP spid="193" grpId="1" animBg="1"/>
      <p:bldP spid="192" grpId="0" animBg="1"/>
      <p:bldP spid="192" grpId="1" animBg="1"/>
      <p:bldP spid="191" grpId="0" animBg="1"/>
      <p:bldP spid="191" grpId="1" animBg="1"/>
      <p:bldP spid="143" grpId="0" animBg="1"/>
      <p:bldP spid="143" grpId="1" animBg="1"/>
      <p:bldP spid="143" grpId="2" animBg="1"/>
      <p:bldP spid="143" grpId="3" animBg="1"/>
      <p:bldP spid="142" grpId="0" animBg="1"/>
      <p:bldP spid="142" grpId="1" animBg="1"/>
      <p:bldP spid="96" grpId="0" animBg="1"/>
      <p:bldP spid="96" grpId="1" animBg="1"/>
      <p:bldP spid="84" grpId="0" animBg="1"/>
      <p:bldP spid="84" grpId="1" animBg="1"/>
      <p:bldP spid="84" grpId="2" animBg="1"/>
      <p:bldP spid="86" grpId="0"/>
      <p:bldP spid="86" grpId="1"/>
      <p:bldP spid="90" grpId="0" animBg="1"/>
      <p:bldP spid="90" grpId="1" animBg="1"/>
      <p:bldP spid="91" grpId="0"/>
      <p:bldP spid="92" grpId="0"/>
      <p:bldP spid="93" grpId="0"/>
      <p:bldP spid="94" grpId="0"/>
      <p:bldP spid="95" grpId="0" animBg="1"/>
      <p:bldP spid="95" grpId="1" animBg="1"/>
      <p:bldP spid="87" grpId="0"/>
      <p:bldP spid="87" grpId="1"/>
      <p:bldP spid="97" grpId="0" animBg="1"/>
      <p:bldP spid="97" grpId="1" animBg="1"/>
      <p:bldP spid="89" grpId="0"/>
      <p:bldP spid="89" grpId="1"/>
      <p:bldP spid="130" grpId="0"/>
      <p:bldP spid="131" grpId="0"/>
      <p:bldP spid="132" grpId="0"/>
      <p:bldP spid="134" grpId="0"/>
      <p:bldP spid="135" grpId="0"/>
      <p:bldP spid="136" grpId="0"/>
      <p:bldP spid="138" grpId="0"/>
      <p:bldP spid="139" grpId="0"/>
      <p:bldP spid="140" grpId="0"/>
      <p:bldP spid="141" grpId="0"/>
      <p:bldP spid="172" grpId="0"/>
      <p:bldP spid="173" grpId="0"/>
      <p:bldP spid="175" grpId="0"/>
      <p:bldP spid="176" grpId="0"/>
      <p:bldP spid="177" grpId="0"/>
      <p:bldP spid="180" grpId="0"/>
      <p:bldP spid="181" grpId="0"/>
      <p:bldP spid="182" grpId="0"/>
      <p:bldP spid="195" grpId="0"/>
      <p:bldP spid="196" grpId="0"/>
      <p:bldP spid="197" grpId="0"/>
      <p:bldP spid="200" grpId="0"/>
      <p:bldP spid="201" grpId="0"/>
      <p:bldP spid="202" grpId="0"/>
      <p:bldP spid="206" grpId="0"/>
      <p:bldP spid="209" grpId="0"/>
      <p:bldP spid="210" grpId="0"/>
      <p:bldP spid="212" grpId="0"/>
      <p:bldP spid="104" grpId="0" animBg="1"/>
      <p:bldP spid="104" grpId="1" animBg="1"/>
      <p:bldP spid="111" grpId="0"/>
      <p:bldP spid="111" grpId="1"/>
      <p:bldP spid="113" grpId="0"/>
      <p:bldP spid="11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ounded Rectangle 225"/>
          <p:cNvSpPr/>
          <p:nvPr>
            <p:custDataLst>
              <p:tags r:id="rId1"/>
            </p:custDataLst>
          </p:nvPr>
        </p:nvSpPr>
        <p:spPr>
          <a:xfrm>
            <a:off x="766814" y="1689915"/>
            <a:ext cx="800755" cy="223014"/>
          </a:xfrm>
          <a:prstGeom prst="round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5" name="Rounded Rectangle 224"/>
          <p:cNvSpPr/>
          <p:nvPr>
            <p:custDataLst>
              <p:tags r:id="rId2"/>
            </p:custDataLst>
          </p:nvPr>
        </p:nvSpPr>
        <p:spPr>
          <a:xfrm>
            <a:off x="3887964" y="1685897"/>
            <a:ext cx="800755" cy="223014"/>
          </a:xfrm>
          <a:prstGeom prst="round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7" name="Rounded Rectangle 146"/>
          <p:cNvSpPr/>
          <p:nvPr>
            <p:custDataLst>
              <p:tags r:id="rId3"/>
            </p:custDataLst>
          </p:nvPr>
        </p:nvSpPr>
        <p:spPr>
          <a:xfrm>
            <a:off x="7052791" y="2525106"/>
            <a:ext cx="678214" cy="308953"/>
          </a:xfrm>
          <a:prstGeom prst="roundRect">
            <a:avLst/>
          </a:prstGeom>
          <a:solidFill>
            <a:srgbClr val="00FFF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8" name="Rounded Rectangle 127"/>
          <p:cNvSpPr/>
          <p:nvPr>
            <p:custDataLst>
              <p:tags r:id="rId4"/>
            </p:custDataLst>
          </p:nvPr>
        </p:nvSpPr>
        <p:spPr>
          <a:xfrm>
            <a:off x="8174505" y="1782201"/>
            <a:ext cx="616558" cy="339848"/>
          </a:xfrm>
          <a:prstGeom prst="roundRect">
            <a:avLst/>
          </a:prstGeom>
          <a:solidFill>
            <a:srgbClr val="00FFF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785426" y="277446"/>
            <a:ext cx="6612578" cy="840522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chemeClr val="bg1">
                  <a:alpha val="78000"/>
                </a:schemeClr>
              </a:gs>
            </a:gsLst>
            <a:lin ang="8100000" scaled="1"/>
            <a:tileRect/>
          </a:gra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40875" y="337534"/>
            <a:ext cx="687003" cy="624548"/>
            <a:chOff x="508513" y="-702286"/>
            <a:chExt cx="687003" cy="624548"/>
          </a:xfrm>
        </p:grpSpPr>
        <p:sp>
          <p:nvSpPr>
            <p:cNvPr id="4" name="Plaque 3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prstClr val="white"/>
                  </a:solidFill>
                  <a:latin typeface="Bookman Old Style" pitchFamily="18" charset="0"/>
                </a:rPr>
                <a:t>Q.</a:t>
              </a:r>
              <a:endParaRPr lang="en-US" sz="18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sp>
        <p:nvSpPr>
          <p:cNvPr id="122" name="Rounded Rectangle 121"/>
          <p:cNvSpPr/>
          <p:nvPr>
            <p:custDataLst>
              <p:tags r:id="rId5"/>
            </p:custDataLst>
          </p:nvPr>
        </p:nvSpPr>
        <p:spPr>
          <a:xfrm>
            <a:off x="4336786" y="592197"/>
            <a:ext cx="2977970" cy="21101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3" name="Rounded Rectangle 122"/>
          <p:cNvSpPr/>
          <p:nvPr>
            <p:custDataLst>
              <p:tags r:id="rId6"/>
            </p:custDataLst>
          </p:nvPr>
        </p:nvSpPr>
        <p:spPr>
          <a:xfrm>
            <a:off x="1086668" y="836476"/>
            <a:ext cx="3963680" cy="21101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43659" y="286971"/>
            <a:ext cx="63543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</a:rPr>
              <a:t>An </a:t>
            </a:r>
            <a:r>
              <a:rPr lang="en-US" sz="1600" b="1" dirty="0">
                <a:latin typeface="Bookman Old Style" panose="02050604050505020204" pitchFamily="18" charset="0"/>
              </a:rPr>
              <a:t>ant is moving around a few food pieces of different shapes </a:t>
            </a:r>
            <a:r>
              <a:rPr lang="en-US" sz="1600" b="1" dirty="0" smtClean="0">
                <a:latin typeface="Bookman Old Style" panose="02050604050505020204" pitchFamily="18" charset="0"/>
              </a:rPr>
              <a:t>scattered on </a:t>
            </a:r>
            <a:r>
              <a:rPr lang="en-US" sz="1600" b="1" dirty="0">
                <a:latin typeface="Bookman Old Style" panose="02050604050505020204" pitchFamily="18" charset="0"/>
              </a:rPr>
              <a:t>the floor. For which food-piece would the ant have to take a </a:t>
            </a:r>
            <a:r>
              <a:rPr lang="en-US" sz="1600" b="1" dirty="0" smtClean="0">
                <a:latin typeface="Bookman Old Style" panose="02050604050505020204" pitchFamily="18" charset="0"/>
              </a:rPr>
              <a:t>longer round</a:t>
            </a:r>
            <a:r>
              <a:rPr lang="en-US" sz="1600" b="1" dirty="0">
                <a:latin typeface="Bookman Old Style" panose="02050604050505020204" pitchFamily="18" charset="0"/>
              </a:rPr>
              <a:t>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469365" y="1317512"/>
            <a:ext cx="2244840" cy="2016314"/>
            <a:chOff x="4420893" y="3024605"/>
            <a:chExt cx="2716256" cy="2439740"/>
          </a:xfrm>
        </p:grpSpPr>
        <p:sp>
          <p:nvSpPr>
            <p:cNvPr id="103" name="Arc 102"/>
            <p:cNvSpPr/>
            <p:nvPr/>
          </p:nvSpPr>
          <p:spPr>
            <a:xfrm>
              <a:off x="4435573" y="3447283"/>
              <a:ext cx="2019992" cy="2017062"/>
            </a:xfrm>
            <a:prstGeom prst="arc">
              <a:avLst>
                <a:gd name="adj1" fmla="val 10811122"/>
                <a:gd name="adj2" fmla="val 12168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400"/>
              <a:endParaRPr lang="en-US" sz="1800">
                <a:solidFill>
                  <a:prstClr val="black"/>
                </a:solidFill>
              </a:endParaRPr>
            </a:p>
          </p:txBody>
        </p:sp>
        <p:cxnSp>
          <p:nvCxnSpPr>
            <p:cNvPr id="105" name="Straight Connector 104"/>
            <p:cNvCxnSpPr/>
            <p:nvPr/>
          </p:nvCxnSpPr>
          <p:spPr>
            <a:xfrm>
              <a:off x="6460991" y="3034901"/>
              <a:ext cx="0" cy="143534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16200000">
              <a:off x="5445021" y="2020501"/>
              <a:ext cx="0" cy="204825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4435573" y="3039503"/>
              <a:ext cx="0" cy="143534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Group 107"/>
            <p:cNvGrpSpPr/>
            <p:nvPr/>
          </p:nvGrpSpPr>
          <p:grpSpPr>
            <a:xfrm>
              <a:off x="4432640" y="4498190"/>
              <a:ext cx="2106676" cy="276999"/>
              <a:chOff x="3526092" y="2805582"/>
              <a:chExt cx="2340523" cy="276999"/>
            </a:xfrm>
          </p:grpSpPr>
          <p:cxnSp>
            <p:nvCxnSpPr>
              <p:cNvPr id="109" name="Straight Arrow Connector 108"/>
              <p:cNvCxnSpPr/>
              <p:nvPr/>
            </p:nvCxnSpPr>
            <p:spPr>
              <a:xfrm>
                <a:off x="5155545" y="2987079"/>
                <a:ext cx="71107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/>
              <p:cNvCxnSpPr/>
              <p:nvPr/>
            </p:nvCxnSpPr>
            <p:spPr>
              <a:xfrm flipH="1">
                <a:off x="3526092" y="2963538"/>
                <a:ext cx="76087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TextBox 114"/>
              <p:cNvSpPr txBox="1"/>
              <p:nvPr/>
            </p:nvSpPr>
            <p:spPr>
              <a:xfrm>
                <a:off x="4250015" y="2805582"/>
                <a:ext cx="7360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sz="1200" b="1" dirty="0" smtClean="0">
                    <a:solidFill>
                      <a:prstClr val="black"/>
                    </a:solidFill>
                    <a:latin typeface="Bookman Old Style" pitchFamily="18" charset="0"/>
                    <a:ea typeface="Cambria Math" pitchFamily="18" charset="0"/>
                  </a:rPr>
                  <a:t>2.8 cm</a:t>
                </a:r>
                <a:endParaRPr lang="en-US" sz="1200" b="1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</a:endParaRPr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6401051" y="3024605"/>
              <a:ext cx="736098" cy="1475060"/>
              <a:chOff x="2744463" y="-693"/>
              <a:chExt cx="817806" cy="1475060"/>
            </a:xfrm>
          </p:grpSpPr>
          <p:cxnSp>
            <p:nvCxnSpPr>
              <p:cNvPr id="117" name="Straight Arrow Connector 116"/>
              <p:cNvCxnSpPr/>
              <p:nvPr/>
            </p:nvCxnSpPr>
            <p:spPr>
              <a:xfrm rot="16200000" flipV="1">
                <a:off x="2860723" y="310203"/>
                <a:ext cx="62179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/>
              <p:cNvCxnSpPr/>
              <p:nvPr/>
            </p:nvCxnSpPr>
            <p:spPr>
              <a:xfrm rot="16200000" flipH="1">
                <a:off x="2860319" y="1163067"/>
                <a:ext cx="6226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TextBox 118"/>
              <p:cNvSpPr txBox="1"/>
              <p:nvPr/>
            </p:nvSpPr>
            <p:spPr>
              <a:xfrm>
                <a:off x="2744463" y="593378"/>
                <a:ext cx="8178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sz="1200" b="1" dirty="0" smtClean="0">
                    <a:solidFill>
                      <a:prstClr val="black"/>
                    </a:solidFill>
                    <a:latin typeface="Bookman Old Style" pitchFamily="18" charset="0"/>
                    <a:ea typeface="Cambria Math" pitchFamily="18" charset="0"/>
                  </a:rPr>
                  <a:t>1.5 cm</a:t>
                </a:r>
                <a:endParaRPr lang="en-US" sz="1200" b="1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</a:endParaRPr>
              </a:p>
            </p:txBody>
          </p:sp>
        </p:grpSp>
        <p:sp>
          <p:nvSpPr>
            <p:cNvPr id="127" name="TextBox 126"/>
            <p:cNvSpPr txBox="1"/>
            <p:nvPr/>
          </p:nvSpPr>
          <p:spPr>
            <a:xfrm>
              <a:off x="5132432" y="4712084"/>
              <a:ext cx="531848" cy="4096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</a:rPr>
                <a:t>(b)</a:t>
              </a:r>
              <a:endPara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endParaRPr>
            </a:p>
          </p:txBody>
        </p:sp>
      </p:grpSp>
      <p:cxnSp>
        <p:nvCxnSpPr>
          <p:cNvPr id="10" name="Straight Connector 9"/>
          <p:cNvCxnSpPr/>
          <p:nvPr/>
        </p:nvCxnSpPr>
        <p:spPr>
          <a:xfrm flipH="1">
            <a:off x="8150912" y="1323444"/>
            <a:ext cx="0" cy="1186682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H="1">
            <a:off x="6480630" y="1336192"/>
            <a:ext cx="0" cy="1186682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5770706" y="1334060"/>
            <a:ext cx="608346" cy="1219058"/>
            <a:chOff x="8258259" y="1304536"/>
            <a:chExt cx="608346" cy="1219058"/>
          </a:xfrm>
        </p:grpSpPr>
        <p:cxnSp>
          <p:nvCxnSpPr>
            <p:cNvPr id="144" name="Straight Arrow Connector 143"/>
            <p:cNvCxnSpPr/>
            <p:nvPr/>
          </p:nvCxnSpPr>
          <p:spPr>
            <a:xfrm rot="16200000" flipV="1">
              <a:off x="8319071" y="1561475"/>
              <a:ext cx="51387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 rot="16200000" flipH="1">
              <a:off x="8318737" y="2266321"/>
              <a:ext cx="51454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/>
            <p:cNvSpPr txBox="1"/>
            <p:nvPr/>
          </p:nvSpPr>
          <p:spPr>
            <a:xfrm>
              <a:off x="8258259" y="1795504"/>
              <a:ext cx="608346" cy="2289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2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</a:rPr>
                <a:t>1.5 cm</a:t>
              </a:r>
              <a:endParaRPr lang="en-US" sz="12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endParaRPr>
            </a:p>
          </p:txBody>
        </p:sp>
      </p:grpSp>
      <p:cxnSp>
        <p:nvCxnSpPr>
          <p:cNvPr id="148" name="Straight Connector 147"/>
          <p:cNvCxnSpPr/>
          <p:nvPr/>
        </p:nvCxnSpPr>
        <p:spPr>
          <a:xfrm rot="16200000" flipH="1">
            <a:off x="7310682" y="469937"/>
            <a:ext cx="0" cy="1720158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6443258" y="1071343"/>
            <a:ext cx="1741056" cy="228925"/>
            <a:chOff x="6631473" y="2619654"/>
            <a:chExt cx="1741056" cy="228925"/>
          </a:xfrm>
        </p:grpSpPr>
        <p:cxnSp>
          <p:nvCxnSpPr>
            <p:cNvPr id="149" name="Straight Arrow Connector 148"/>
            <p:cNvCxnSpPr/>
            <p:nvPr/>
          </p:nvCxnSpPr>
          <p:spPr>
            <a:xfrm>
              <a:off x="7843582" y="2769652"/>
              <a:ext cx="52894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flipH="1">
              <a:off x="6631473" y="2750196"/>
              <a:ext cx="56599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/>
            <p:cNvSpPr txBox="1"/>
            <p:nvPr/>
          </p:nvSpPr>
          <p:spPr>
            <a:xfrm>
              <a:off x="7169981" y="2619654"/>
              <a:ext cx="547565" cy="2289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2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</a:rPr>
                <a:t>2.8 cm</a:t>
              </a:r>
              <a:endParaRPr lang="en-US" sz="12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endParaRPr>
            </a:p>
          </p:txBody>
        </p:sp>
      </p:grpSp>
      <p:sp>
        <p:nvSpPr>
          <p:cNvPr id="168" name="Arc 167"/>
          <p:cNvSpPr/>
          <p:nvPr/>
        </p:nvSpPr>
        <p:spPr>
          <a:xfrm>
            <a:off x="6477753" y="1661852"/>
            <a:ext cx="1669415" cy="1666993"/>
          </a:xfrm>
          <a:prstGeom prst="arc">
            <a:avLst>
              <a:gd name="adj1" fmla="val 10811122"/>
              <a:gd name="adj2" fmla="val 12168"/>
            </a:avLst>
          </a:prstGeom>
          <a:noFill/>
          <a:ln w="28575"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171" name="Rounded Rectangle 170"/>
          <p:cNvSpPr/>
          <p:nvPr>
            <p:custDataLst>
              <p:tags r:id="rId7"/>
            </p:custDataLst>
          </p:nvPr>
        </p:nvSpPr>
        <p:spPr>
          <a:xfrm>
            <a:off x="1039303" y="1198880"/>
            <a:ext cx="2086585" cy="255333"/>
          </a:xfrm>
          <a:prstGeom prst="round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8" name="Rounded Rectangle 177"/>
          <p:cNvSpPr/>
          <p:nvPr>
            <p:custDataLst>
              <p:tags r:id="rId8"/>
            </p:custDataLst>
          </p:nvPr>
        </p:nvSpPr>
        <p:spPr>
          <a:xfrm>
            <a:off x="1832475" y="1591221"/>
            <a:ext cx="1060086" cy="211019"/>
          </a:xfrm>
          <a:prstGeom prst="round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9" name="Rectangle 178"/>
          <p:cNvSpPr/>
          <p:nvPr>
            <p:custDataLst>
              <p:tags r:id="rId9"/>
            </p:custDataLst>
          </p:nvPr>
        </p:nvSpPr>
        <p:spPr>
          <a:xfrm>
            <a:off x="509924" y="1157270"/>
            <a:ext cx="564145" cy="31542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Sol.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985714" y="1157270"/>
            <a:ext cx="11689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Diameter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2036288" y="115727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2250532" y="1157270"/>
            <a:ext cx="922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2.8 cm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99" name="Rectangle 198"/>
          <p:cNvSpPr/>
          <p:nvPr>
            <p:custDataLst>
              <p:tags r:id="rId10"/>
            </p:custDataLst>
          </p:nvPr>
        </p:nvSpPr>
        <p:spPr>
          <a:xfrm>
            <a:off x="484355" y="1626668"/>
            <a:ext cx="119103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Symbol" pitchFamily="18" charset="2"/>
                <a:ea typeface="Cambria Math" pitchFamily="18" charset="0"/>
              </a:rPr>
              <a:t>\</a:t>
            </a: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 Radius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203" name="Rectangle 202"/>
          <p:cNvSpPr/>
          <p:nvPr>
            <p:custDataLst>
              <p:tags r:id="rId11"/>
            </p:custDataLst>
          </p:nvPr>
        </p:nvSpPr>
        <p:spPr>
          <a:xfrm>
            <a:off x="1799600" y="1532863"/>
            <a:ext cx="117839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Diameter</a:t>
            </a:r>
          </a:p>
        </p:txBody>
      </p:sp>
      <p:cxnSp>
        <p:nvCxnSpPr>
          <p:cNvPr id="204" name="Straight Connector 203"/>
          <p:cNvCxnSpPr/>
          <p:nvPr/>
        </p:nvCxnSpPr>
        <p:spPr>
          <a:xfrm>
            <a:off x="1866518" y="1823315"/>
            <a:ext cx="1005840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Rectangle 204"/>
          <p:cNvSpPr/>
          <p:nvPr>
            <p:custDataLst>
              <p:tags r:id="rId12"/>
            </p:custDataLst>
          </p:nvPr>
        </p:nvSpPr>
        <p:spPr>
          <a:xfrm>
            <a:off x="2228372" y="1770656"/>
            <a:ext cx="277642" cy="31542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214" name="Rectangle 213"/>
          <p:cNvSpPr/>
          <p:nvPr/>
        </p:nvSpPr>
        <p:spPr>
          <a:xfrm>
            <a:off x="1538518" y="1624854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</a:p>
        </p:txBody>
      </p:sp>
      <p:sp>
        <p:nvSpPr>
          <p:cNvPr id="215" name="Rectangle 214"/>
          <p:cNvSpPr/>
          <p:nvPr>
            <p:custDataLst>
              <p:tags r:id="rId13"/>
            </p:custDataLst>
          </p:nvPr>
        </p:nvSpPr>
        <p:spPr>
          <a:xfrm>
            <a:off x="3192008" y="1499911"/>
            <a:ext cx="618303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2.8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cxnSp>
        <p:nvCxnSpPr>
          <p:cNvPr id="216" name="Straight Connector 215"/>
          <p:cNvCxnSpPr/>
          <p:nvPr/>
        </p:nvCxnSpPr>
        <p:spPr>
          <a:xfrm flipV="1">
            <a:off x="3203973" y="1794131"/>
            <a:ext cx="417463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Rectangle 216"/>
          <p:cNvSpPr/>
          <p:nvPr/>
        </p:nvSpPr>
        <p:spPr>
          <a:xfrm>
            <a:off x="2895428" y="1624854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</a:p>
        </p:txBody>
      </p:sp>
      <p:sp>
        <p:nvSpPr>
          <p:cNvPr id="218" name="Rectangle 217"/>
          <p:cNvSpPr/>
          <p:nvPr/>
        </p:nvSpPr>
        <p:spPr>
          <a:xfrm>
            <a:off x="3636806" y="1624854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</a:p>
        </p:txBody>
      </p:sp>
      <p:sp>
        <p:nvSpPr>
          <p:cNvPr id="219" name="Rectangle 218"/>
          <p:cNvSpPr/>
          <p:nvPr/>
        </p:nvSpPr>
        <p:spPr>
          <a:xfrm>
            <a:off x="3815271" y="1624854"/>
            <a:ext cx="8949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1.4 cm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220" name="Rectangle 219"/>
          <p:cNvSpPr/>
          <p:nvPr>
            <p:custDataLst>
              <p:tags r:id="rId14"/>
            </p:custDataLst>
          </p:nvPr>
        </p:nvSpPr>
        <p:spPr>
          <a:xfrm>
            <a:off x="3309361" y="1795926"/>
            <a:ext cx="21671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222" name="Rounded Rectangle 221"/>
          <p:cNvSpPr/>
          <p:nvPr>
            <p:custDataLst>
              <p:tags r:id="rId15"/>
            </p:custDataLst>
          </p:nvPr>
        </p:nvSpPr>
        <p:spPr>
          <a:xfrm>
            <a:off x="766734" y="3006896"/>
            <a:ext cx="4044110" cy="236786"/>
          </a:xfrm>
          <a:prstGeom prst="round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7" name="Rounded Rectangle 226"/>
          <p:cNvSpPr/>
          <p:nvPr>
            <p:custDataLst>
              <p:tags r:id="rId16"/>
            </p:custDataLst>
          </p:nvPr>
        </p:nvSpPr>
        <p:spPr>
          <a:xfrm>
            <a:off x="4160122" y="2140070"/>
            <a:ext cx="159160" cy="211019"/>
          </a:xfrm>
          <a:prstGeom prst="round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8" name="Rounded Rectangle 227"/>
          <p:cNvSpPr/>
          <p:nvPr>
            <p:custDataLst>
              <p:tags r:id="rId17"/>
            </p:custDataLst>
          </p:nvPr>
        </p:nvSpPr>
        <p:spPr>
          <a:xfrm>
            <a:off x="4043231" y="2150777"/>
            <a:ext cx="159160" cy="211019"/>
          </a:xfrm>
          <a:prstGeom prst="round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9" name="Rectangle 228"/>
          <p:cNvSpPr/>
          <p:nvPr/>
        </p:nvSpPr>
        <p:spPr>
          <a:xfrm>
            <a:off x="715599" y="2064818"/>
            <a:ext cx="36359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Circumference of semicircle = </a:t>
            </a:r>
            <a:r>
              <a:rPr lang="en-US" sz="1600" b="1" dirty="0" err="1" smtClean="0">
                <a:solidFill>
                  <a:srgbClr val="000000"/>
                </a:solidFill>
                <a:latin typeface="Symbol" pitchFamily="18" charset="2"/>
                <a:ea typeface="Cambria Math" pitchFamily="18" charset="0"/>
              </a:rPr>
              <a:t>p</a:t>
            </a:r>
            <a:r>
              <a:rPr lang="en-US" sz="1600" b="1" dirty="0" err="1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r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30" name="Rectangle 229"/>
          <p:cNvSpPr/>
          <p:nvPr/>
        </p:nvSpPr>
        <p:spPr>
          <a:xfrm>
            <a:off x="3756568" y="2514183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051923" y="2386210"/>
            <a:ext cx="414471" cy="582064"/>
            <a:chOff x="4051923" y="2386210"/>
            <a:chExt cx="414471" cy="582064"/>
          </a:xfrm>
        </p:grpSpPr>
        <p:sp>
          <p:nvSpPr>
            <p:cNvPr id="231" name="Rectangle 230"/>
            <p:cNvSpPr/>
            <p:nvPr>
              <p:custDataLst>
                <p:tags r:id="rId19"/>
              </p:custDataLst>
            </p:nvPr>
          </p:nvSpPr>
          <p:spPr>
            <a:xfrm>
              <a:off x="4051923" y="2386210"/>
              <a:ext cx="414471" cy="315471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just">
                <a:tabLst>
                  <a:tab pos="693721" algn="l"/>
                  <a:tab pos="1025499" algn="l"/>
                  <a:tab pos="1377916" algn="l"/>
                </a:tabLst>
              </a:pPr>
              <a:r>
                <a:rPr lang="en-US" sz="1600" b="1" dirty="0" smtClean="0">
                  <a:solidFill>
                    <a:prstClr val="black"/>
                  </a:solidFill>
                  <a:latin typeface="Bookman Old Style" panose="02050604050505020204" pitchFamily="18" charset="0"/>
                  <a:ea typeface="Cambria Math" pitchFamily="18" charset="0"/>
                </a:rPr>
                <a:t>22</a:t>
              </a:r>
              <a:endParaRPr lang="en-US" sz="16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endParaRPr>
            </a:p>
          </p:txBody>
        </p:sp>
        <p:cxnSp>
          <p:nvCxnSpPr>
            <p:cNvPr id="232" name="Straight Connector 231"/>
            <p:cNvCxnSpPr/>
            <p:nvPr/>
          </p:nvCxnSpPr>
          <p:spPr>
            <a:xfrm flipV="1">
              <a:off x="4054364" y="2671105"/>
              <a:ext cx="34323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Rectangle 232"/>
            <p:cNvSpPr/>
            <p:nvPr>
              <p:custDataLst>
                <p:tags r:id="rId20"/>
              </p:custDataLst>
            </p:nvPr>
          </p:nvSpPr>
          <p:spPr>
            <a:xfrm>
              <a:off x="4095311" y="2652851"/>
              <a:ext cx="277642" cy="315423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just">
                <a:tabLst>
                  <a:tab pos="693721" algn="l"/>
                  <a:tab pos="1025499" algn="l"/>
                  <a:tab pos="1377916" algn="l"/>
                </a:tabLst>
              </a:pPr>
              <a:r>
                <a:rPr lang="en-US" sz="1600" b="1" dirty="0" smtClean="0">
                  <a:solidFill>
                    <a:srgbClr val="000000"/>
                  </a:solidFill>
                  <a:latin typeface="Bookman Old Style" panose="02050604050505020204" pitchFamily="18" charset="0"/>
                  <a:ea typeface="Cambria Math" pitchFamily="18" charset="0"/>
                </a:rPr>
                <a:t>7</a:t>
              </a:r>
              <a:endParaRPr lang="en-US" sz="16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endParaRPr>
            </a:p>
          </p:txBody>
        </p:sp>
      </p:grpSp>
      <p:sp>
        <p:nvSpPr>
          <p:cNvPr id="234" name="Rectangle 233"/>
          <p:cNvSpPr/>
          <p:nvPr/>
        </p:nvSpPr>
        <p:spPr>
          <a:xfrm>
            <a:off x="4399707" y="2514183"/>
            <a:ext cx="2968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  <a:sym typeface="Symbol"/>
              </a:rPr>
              <a:t>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235" name="Rectangle 234"/>
          <p:cNvSpPr/>
          <p:nvPr/>
        </p:nvSpPr>
        <p:spPr>
          <a:xfrm>
            <a:off x="4610161" y="2514183"/>
            <a:ext cx="5277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1.4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236" name="Rectangle 235"/>
          <p:cNvSpPr/>
          <p:nvPr/>
        </p:nvSpPr>
        <p:spPr>
          <a:xfrm>
            <a:off x="464891" y="2956012"/>
            <a:ext cx="34275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Symbol" pitchFamily="18" charset="2"/>
                <a:ea typeface="Cambria Math" pitchFamily="18" charset="0"/>
              </a:rPr>
              <a:t>\ 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Circumference of semicircle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37" name="Rectangle 236"/>
          <p:cNvSpPr/>
          <p:nvPr/>
        </p:nvSpPr>
        <p:spPr>
          <a:xfrm>
            <a:off x="3746840" y="2960249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</a:p>
        </p:txBody>
      </p:sp>
      <p:sp>
        <p:nvSpPr>
          <p:cNvPr id="238" name="Rectangle 237"/>
          <p:cNvSpPr/>
          <p:nvPr/>
        </p:nvSpPr>
        <p:spPr>
          <a:xfrm>
            <a:off x="3947930" y="2960249"/>
            <a:ext cx="922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4.4 cm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239" name="Rectangle 238"/>
          <p:cNvSpPr/>
          <p:nvPr/>
        </p:nvSpPr>
        <p:spPr>
          <a:xfrm>
            <a:off x="695989" y="3289871"/>
            <a:ext cx="28485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  <a:tab pos="143510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Perimeter of shape (b) 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43" name="Rectangle 242"/>
          <p:cNvSpPr/>
          <p:nvPr/>
        </p:nvSpPr>
        <p:spPr>
          <a:xfrm>
            <a:off x="3291705" y="3289871"/>
            <a:ext cx="5277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  <a:tab pos="143510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1.5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44" name="Rectangle 243"/>
          <p:cNvSpPr/>
          <p:nvPr/>
        </p:nvSpPr>
        <p:spPr>
          <a:xfrm>
            <a:off x="3724277" y="3289871"/>
            <a:ext cx="7216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+ 2.8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248" name="Straight Connector 247"/>
          <p:cNvCxnSpPr/>
          <p:nvPr/>
        </p:nvCxnSpPr>
        <p:spPr>
          <a:xfrm rot="19020000" flipV="1">
            <a:off x="4163606" y="2807070"/>
            <a:ext cx="174203" cy="51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9" name="Rectangle 248"/>
          <p:cNvSpPr/>
          <p:nvPr/>
        </p:nvSpPr>
        <p:spPr>
          <a:xfrm>
            <a:off x="4638863" y="2350003"/>
            <a:ext cx="503081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tabLst>
                <a:tab pos="682625" algn="l"/>
                <a:tab pos="2974975" algn="l"/>
                <a:tab pos="3033713" algn="l"/>
              </a:tabLst>
            </a:pPr>
            <a:r>
              <a:rPr lang="en-US" sz="1200" b="1" dirty="0" smtClean="0">
                <a:solidFill>
                  <a:srgbClr val="FF0000"/>
                </a:solidFill>
                <a:latin typeface="Bookman Old Style" pitchFamily="18" charset="0"/>
              </a:rPr>
              <a:t>0.2</a:t>
            </a:r>
            <a:endParaRPr lang="en-US" sz="12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cxnSp>
        <p:nvCxnSpPr>
          <p:cNvPr id="250" name="Straight Connector 249"/>
          <p:cNvCxnSpPr/>
          <p:nvPr/>
        </p:nvCxnSpPr>
        <p:spPr>
          <a:xfrm rot="19920000" flipV="1">
            <a:off x="4749155" y="2672281"/>
            <a:ext cx="280554" cy="51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1" name="Rectangle 250"/>
          <p:cNvSpPr/>
          <p:nvPr/>
        </p:nvSpPr>
        <p:spPr>
          <a:xfrm>
            <a:off x="4324245" y="3289871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+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252" name="Rectangle 251"/>
          <p:cNvSpPr/>
          <p:nvPr/>
        </p:nvSpPr>
        <p:spPr>
          <a:xfrm>
            <a:off x="4513411" y="3289871"/>
            <a:ext cx="5277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  <a:tab pos="143510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1.5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53" name="Rectangle 252"/>
          <p:cNvSpPr/>
          <p:nvPr/>
        </p:nvSpPr>
        <p:spPr>
          <a:xfrm>
            <a:off x="4948236" y="3289871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+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254" name="Rectangle 253"/>
          <p:cNvSpPr/>
          <p:nvPr/>
        </p:nvSpPr>
        <p:spPr>
          <a:xfrm>
            <a:off x="5176314" y="3289871"/>
            <a:ext cx="5277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  <a:tab pos="143510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4.4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55" name="Rectangle 254"/>
          <p:cNvSpPr/>
          <p:nvPr/>
        </p:nvSpPr>
        <p:spPr>
          <a:xfrm>
            <a:off x="427929" y="3640420"/>
            <a:ext cx="27309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  <a:tab pos="143510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Symbol" pitchFamily="18" charset="2"/>
                <a:ea typeface="Cambria Math" pitchFamily="18" charset="0"/>
              </a:rPr>
              <a:t>\ </a:t>
            </a:r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Perimeter of shape 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(b)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56" name="Rectangle 255"/>
          <p:cNvSpPr/>
          <p:nvPr/>
        </p:nvSpPr>
        <p:spPr>
          <a:xfrm>
            <a:off x="3079835" y="364042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</a:p>
        </p:txBody>
      </p:sp>
      <p:sp>
        <p:nvSpPr>
          <p:cNvPr id="257" name="Rectangle 256"/>
          <p:cNvSpPr/>
          <p:nvPr/>
        </p:nvSpPr>
        <p:spPr>
          <a:xfrm>
            <a:off x="3307913" y="3640420"/>
            <a:ext cx="105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  <a:tab pos="143510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10.2 cm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58" name="Rectangle 257"/>
          <p:cNvSpPr/>
          <p:nvPr/>
        </p:nvSpPr>
        <p:spPr>
          <a:xfrm>
            <a:off x="865605" y="4289604"/>
            <a:ext cx="2635554" cy="276999"/>
          </a:xfrm>
          <a:prstGeom prst="rect">
            <a:avLst/>
          </a:prstGeom>
          <a:solidFill>
            <a:srgbClr val="0000FF"/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lvl="0">
              <a:tabLst>
                <a:tab pos="693738" algn="l"/>
                <a:tab pos="1025525" algn="l"/>
                <a:tab pos="1377950" algn="l"/>
                <a:tab pos="1435100" algn="l"/>
              </a:tabLst>
            </a:pPr>
            <a:r>
              <a:rPr lang="en-US" sz="1200" b="1" dirty="0">
                <a:gradFill>
                  <a:gsLst>
                    <a:gs pos="100000">
                      <a:prstClr val="white"/>
                    </a:gs>
                    <a:gs pos="0">
                      <a:srgbClr val="66FF33"/>
                    </a:gs>
                  </a:gsLst>
                  <a:lin ang="5400000" scaled="0"/>
                </a:gradFill>
                <a:latin typeface="Comic Sans MS" pitchFamily="66" charset="0"/>
              </a:rPr>
              <a:t>Perimeter of shape (a</a:t>
            </a:r>
            <a:r>
              <a:rPr lang="en-US" sz="1200" b="1" dirty="0" smtClean="0">
                <a:gradFill>
                  <a:gsLst>
                    <a:gs pos="100000">
                      <a:prstClr val="white"/>
                    </a:gs>
                    <a:gs pos="0">
                      <a:srgbClr val="66FF33"/>
                    </a:gs>
                  </a:gsLst>
                  <a:lin ang="5400000" scaled="0"/>
                </a:gradFill>
                <a:latin typeface="Comic Sans MS" pitchFamily="66" charset="0"/>
              </a:rPr>
              <a:t>) = 7.2 cm </a:t>
            </a:r>
            <a:endParaRPr lang="en-US" sz="1200" b="1" dirty="0">
              <a:gradFill>
                <a:gsLst>
                  <a:gs pos="100000">
                    <a:prstClr val="white"/>
                  </a:gs>
                  <a:gs pos="0">
                    <a:srgbClr val="66FF33"/>
                  </a:gs>
                </a:gsLst>
                <a:lin ang="5400000" scaled="0"/>
              </a:gradFill>
              <a:latin typeface="Comic Sans MS" pitchFamily="66" charset="0"/>
            </a:endParaRPr>
          </a:p>
        </p:txBody>
      </p:sp>
      <p:pic>
        <p:nvPicPr>
          <p:cNvPr id="259" name="Picture 258"/>
          <p:cNvPicPr>
            <a:picLocks noChangeAspect="1"/>
          </p:cNvPicPr>
          <p:nvPr/>
        </p:nvPicPr>
        <p:blipFill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84" y="4019524"/>
            <a:ext cx="663200" cy="73577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rot="16200000" flipV="1">
            <a:off x="7337143" y="1669124"/>
            <a:ext cx="0" cy="168626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ounded Rectangle 59"/>
          <p:cNvSpPr/>
          <p:nvPr/>
        </p:nvSpPr>
        <p:spPr>
          <a:xfrm>
            <a:off x="693189" y="3063623"/>
            <a:ext cx="2823110" cy="667266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CC00FF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Book Antiqua" pitchFamily="18" charset="0"/>
            </a:endParaRPr>
          </a:p>
        </p:txBody>
      </p:sp>
      <p:pic>
        <p:nvPicPr>
          <p:cNvPr id="162" name="Picture 5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96054" y="2825544"/>
            <a:ext cx="491495" cy="102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TextBox 162"/>
          <p:cNvSpPr txBox="1"/>
          <p:nvPr/>
        </p:nvSpPr>
        <p:spPr>
          <a:xfrm>
            <a:off x="583777" y="3100462"/>
            <a:ext cx="3037659" cy="578882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What is the formula for circumference of </a:t>
            </a:r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semicircle?</a:t>
            </a:r>
            <a:endParaRPr lang="en-US" b="1" dirty="0">
              <a:solidFill>
                <a:schemeClr val="bg1"/>
              </a:solidFill>
              <a:latin typeface="Bookman Old Style" pitchFamily="18" charset="0"/>
              <a:ea typeface="Cambria Math" pitchFamily="18" charset="0"/>
            </a:endParaRPr>
          </a:p>
        </p:txBody>
      </p:sp>
      <p:pic>
        <p:nvPicPr>
          <p:cNvPr id="164" name="Picture 9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96054" y="2832419"/>
            <a:ext cx="487507" cy="104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" name="TextBox 164"/>
          <p:cNvSpPr txBox="1"/>
          <p:nvPr/>
        </p:nvSpPr>
        <p:spPr>
          <a:xfrm>
            <a:off x="1857721" y="3156696"/>
            <a:ext cx="494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FFFF00"/>
                </a:solidFill>
                <a:latin typeface="Symbol" pitchFamily="18" charset="2"/>
                <a:ea typeface="Cambria Math" panose="02040503050406030204" pitchFamily="18" charset="0"/>
              </a:rPr>
              <a:t>p</a:t>
            </a:r>
            <a:r>
              <a:rPr lang="en-US" sz="2400" b="1" dirty="0" err="1" smtClean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rPr>
              <a:t>r</a:t>
            </a:r>
            <a:endParaRPr lang="en-US" sz="2400" b="1" baseline="30000" dirty="0">
              <a:solidFill>
                <a:srgbClr val="FFFF00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66" name="Rounded Rectangle 165"/>
          <p:cNvSpPr/>
          <p:nvPr>
            <p:custDataLst>
              <p:tags r:id="rId18"/>
            </p:custDataLst>
          </p:nvPr>
        </p:nvSpPr>
        <p:spPr>
          <a:xfrm>
            <a:off x="2090257" y="3283483"/>
            <a:ext cx="205096" cy="290664"/>
          </a:xfrm>
          <a:prstGeom prst="roundRect">
            <a:avLst/>
          </a:prstGeom>
          <a:noFill/>
          <a:ln>
            <a:solidFill>
              <a:srgbClr val="FF66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7" name="TextBox 166"/>
          <p:cNvSpPr txBox="1"/>
          <p:nvPr/>
        </p:nvSpPr>
        <p:spPr>
          <a:xfrm>
            <a:off x="2006651" y="2892182"/>
            <a:ext cx="38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B1FB93"/>
                </a:solidFill>
                <a:effectLst>
                  <a:glow rad="50800">
                    <a:srgbClr val="FF0000"/>
                  </a:glow>
                </a:effectLst>
                <a:latin typeface="Bookman Old Style" pitchFamily="18" charset="0"/>
              </a:rPr>
              <a:t>?</a:t>
            </a:r>
            <a:endParaRPr lang="en-US" sz="2400" b="1" dirty="0">
              <a:solidFill>
                <a:srgbClr val="B1FB93"/>
              </a:solidFill>
              <a:effectLst>
                <a:glow rad="50800">
                  <a:srgbClr val="FF0000"/>
                </a:glow>
              </a:effectLst>
              <a:latin typeface="Bookman Old Style" pitchFamily="18" charset="0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1982668" y="2815171"/>
            <a:ext cx="6703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sz="3200" b="1" dirty="0" smtClean="0">
                <a:solidFill>
                  <a:srgbClr val="FFC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rPr>
              <a:t> </a:t>
            </a:r>
            <a:endParaRPr lang="en-US" sz="3200" b="1" dirty="0">
              <a:solidFill>
                <a:srgbClr val="FFC000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52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5" presetClass="emph" presetSubtype="0" repeatCount="3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7" dur="4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00"/>
                            </p:stCondLst>
                            <p:childTnLst>
                              <p:par>
                                <p:cTn id="16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500"/>
                            </p:stCondLst>
                            <p:childTnLst>
                              <p:par>
                                <p:cTn id="19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500"/>
                            </p:stCondLst>
                            <p:childTnLst>
                              <p:par>
                                <p:cTn id="20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500"/>
                            </p:stCondLst>
                            <p:childTnLst>
                              <p:par>
                                <p:cTn id="23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500"/>
                            </p:stCondLst>
                            <p:childTnLst>
                              <p:par>
                                <p:cTn id="2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500"/>
                            </p:stCondLst>
                            <p:childTnLst>
                              <p:par>
                                <p:cTn id="26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6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1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500"/>
                            </p:stCondLst>
                            <p:childTnLst>
                              <p:par>
                                <p:cTn id="2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0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5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0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1" fill="hold">
                            <p:stCondLst>
                              <p:cond delay="500"/>
                            </p:stCondLst>
                            <p:childTnLst>
                              <p:par>
                                <p:cTn id="302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9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35" presetClass="emph" presetSubtype="0" repeatCount="3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13" dur="4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8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500"/>
                            </p:stCondLst>
                            <p:childTnLst>
                              <p:par>
                                <p:cTn id="32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35" presetClass="emph" presetSubtype="0" repeatCount="3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6" dur="4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1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9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35" presetClass="emph" presetSubtype="0" repeatCount="3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43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8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9" fill="hold">
                            <p:stCondLst>
                              <p:cond delay="500"/>
                            </p:stCondLst>
                            <p:childTnLst>
                              <p:par>
                                <p:cTn id="35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35" presetClass="emph" presetSubtype="0" repeatCount="3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61" dur="4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6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1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500"/>
                            </p:stCondLst>
                            <p:childTnLst>
                              <p:par>
                                <p:cTn id="37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4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3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8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9" fill="hold">
                      <p:stCondLst>
                        <p:cond delay="indefinite"/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3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" grpId="0" animBg="1"/>
      <p:bldP spid="226" grpId="1" animBg="1"/>
      <p:bldP spid="225" grpId="0" animBg="1"/>
      <p:bldP spid="225" grpId="1" animBg="1"/>
      <p:bldP spid="147" grpId="0" animBg="1"/>
      <p:bldP spid="147" grpId="1" animBg="1"/>
      <p:bldP spid="147" grpId="2" animBg="1"/>
      <p:bldP spid="147" grpId="3" animBg="1"/>
      <p:bldP spid="128" grpId="0" animBg="1"/>
      <p:bldP spid="128" grpId="1" animBg="1"/>
      <p:bldP spid="168" grpId="0" animBg="1"/>
      <p:bldP spid="168" grpId="1" animBg="1"/>
      <p:bldP spid="168" grpId="2" animBg="1"/>
      <p:bldP spid="168" grpId="3" animBg="1"/>
      <p:bldP spid="171" grpId="0" animBg="1"/>
      <p:bldP spid="171" grpId="1" animBg="1"/>
      <p:bldP spid="178" grpId="0" animBg="1"/>
      <p:bldP spid="178" grpId="1" animBg="1"/>
      <p:bldP spid="183" grpId="0"/>
      <p:bldP spid="185" grpId="0"/>
      <p:bldP spid="186" grpId="0"/>
      <p:bldP spid="199" grpId="0"/>
      <p:bldP spid="203" grpId="0"/>
      <p:bldP spid="205" grpId="0"/>
      <p:bldP spid="214" grpId="0"/>
      <p:bldP spid="215" grpId="0"/>
      <p:bldP spid="217" grpId="0"/>
      <p:bldP spid="218" grpId="0"/>
      <p:bldP spid="219" grpId="0"/>
      <p:bldP spid="220" grpId="0"/>
      <p:bldP spid="222" grpId="0" animBg="1"/>
      <p:bldP spid="222" grpId="1" animBg="1"/>
      <p:bldP spid="227" grpId="0" animBg="1"/>
      <p:bldP spid="227" grpId="1" animBg="1"/>
      <p:bldP spid="228" grpId="0" animBg="1"/>
      <p:bldP spid="228" grpId="1" animBg="1"/>
      <p:bldP spid="229" grpId="0"/>
      <p:bldP spid="230" grpId="0"/>
      <p:bldP spid="234" grpId="0"/>
      <p:bldP spid="235" grpId="0"/>
      <p:bldP spid="236" grpId="0"/>
      <p:bldP spid="237" grpId="0"/>
      <p:bldP spid="238" grpId="0"/>
      <p:bldP spid="239" grpId="0"/>
      <p:bldP spid="243" grpId="0"/>
      <p:bldP spid="244" grpId="0"/>
      <p:bldP spid="249" grpId="0"/>
      <p:bldP spid="251" grpId="0"/>
      <p:bldP spid="252" grpId="0"/>
      <p:bldP spid="253" grpId="0"/>
      <p:bldP spid="254" grpId="0"/>
      <p:bldP spid="255" grpId="0"/>
      <p:bldP spid="256" grpId="0"/>
      <p:bldP spid="257" grpId="0"/>
      <p:bldP spid="161" grpId="0" animBg="1"/>
      <p:bldP spid="161" grpId="1" animBg="1"/>
      <p:bldP spid="163" grpId="0"/>
      <p:bldP spid="163" grpId="1"/>
      <p:bldP spid="165" grpId="0"/>
      <p:bldP spid="165" grpId="1"/>
      <p:bldP spid="166" grpId="0" animBg="1"/>
      <p:bldP spid="166" grpId="1" animBg="1"/>
      <p:bldP spid="167" grpId="0"/>
      <p:bldP spid="167" grpId="1"/>
      <p:bldP spid="221" grpId="0"/>
      <p:bldP spid="221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ounded Rectangle 130"/>
          <p:cNvSpPr/>
          <p:nvPr>
            <p:custDataLst>
              <p:tags r:id="rId1"/>
            </p:custDataLst>
          </p:nvPr>
        </p:nvSpPr>
        <p:spPr>
          <a:xfrm>
            <a:off x="7391262" y="1051433"/>
            <a:ext cx="678214" cy="308953"/>
          </a:xfrm>
          <a:prstGeom prst="roundRect">
            <a:avLst/>
          </a:prstGeom>
          <a:solidFill>
            <a:srgbClr val="00FFF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785426" y="277446"/>
            <a:ext cx="6612578" cy="840522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chemeClr val="bg1">
                  <a:alpha val="78000"/>
                </a:schemeClr>
              </a:gs>
            </a:gsLst>
            <a:lin ang="8100000" scaled="1"/>
            <a:tileRect/>
          </a:gra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40875" y="337534"/>
            <a:ext cx="687003" cy="624548"/>
            <a:chOff x="508513" y="-702286"/>
            <a:chExt cx="687003" cy="624548"/>
          </a:xfrm>
        </p:grpSpPr>
        <p:sp>
          <p:nvSpPr>
            <p:cNvPr id="4" name="Plaque 3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prstClr val="white"/>
                  </a:solidFill>
                  <a:latin typeface="Bookman Old Style" pitchFamily="18" charset="0"/>
                </a:rPr>
                <a:t>Q.</a:t>
              </a:r>
              <a:endParaRPr lang="en-US" sz="18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sp>
        <p:nvSpPr>
          <p:cNvPr id="122" name="Rounded Rectangle 121"/>
          <p:cNvSpPr/>
          <p:nvPr>
            <p:custDataLst>
              <p:tags r:id="rId2"/>
            </p:custDataLst>
          </p:nvPr>
        </p:nvSpPr>
        <p:spPr>
          <a:xfrm>
            <a:off x="4336786" y="592197"/>
            <a:ext cx="2977970" cy="21101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3" name="Rounded Rectangle 122"/>
          <p:cNvSpPr/>
          <p:nvPr>
            <p:custDataLst>
              <p:tags r:id="rId3"/>
            </p:custDataLst>
          </p:nvPr>
        </p:nvSpPr>
        <p:spPr>
          <a:xfrm>
            <a:off x="1086668" y="836476"/>
            <a:ext cx="3963680" cy="21101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43659" y="286971"/>
            <a:ext cx="63543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</a:rPr>
              <a:t>An </a:t>
            </a:r>
            <a:r>
              <a:rPr lang="en-US" sz="1600" b="1" dirty="0">
                <a:latin typeface="Bookman Old Style" panose="02050604050505020204" pitchFamily="18" charset="0"/>
              </a:rPr>
              <a:t>ant is moving around a few food pieces of different shapes </a:t>
            </a:r>
            <a:r>
              <a:rPr lang="en-US" sz="1600" b="1" dirty="0" smtClean="0">
                <a:latin typeface="Bookman Old Style" panose="02050604050505020204" pitchFamily="18" charset="0"/>
              </a:rPr>
              <a:t>scattered on </a:t>
            </a:r>
            <a:r>
              <a:rPr lang="en-US" sz="1600" b="1" dirty="0">
                <a:latin typeface="Bookman Old Style" panose="02050604050505020204" pitchFamily="18" charset="0"/>
              </a:rPr>
              <a:t>the floor. For which food-piece would the ant have to take a </a:t>
            </a:r>
            <a:r>
              <a:rPr lang="en-US" sz="1600" b="1" dirty="0" smtClean="0">
                <a:latin typeface="Bookman Old Style" panose="02050604050505020204" pitchFamily="18" charset="0"/>
              </a:rPr>
              <a:t>longer round</a:t>
            </a:r>
            <a:r>
              <a:rPr lang="en-US" sz="1600" b="1" dirty="0">
                <a:latin typeface="Bookman Old Style" panose="02050604050505020204" pitchFamily="18" charset="0"/>
              </a:rPr>
              <a:t>?</a:t>
            </a:r>
          </a:p>
        </p:txBody>
      </p:sp>
      <p:sp>
        <p:nvSpPr>
          <p:cNvPr id="258" name="Rectangle 257"/>
          <p:cNvSpPr/>
          <p:nvPr/>
        </p:nvSpPr>
        <p:spPr>
          <a:xfrm>
            <a:off x="865604" y="4124228"/>
            <a:ext cx="2743357" cy="461665"/>
          </a:xfrm>
          <a:prstGeom prst="rect">
            <a:avLst/>
          </a:prstGeom>
          <a:solidFill>
            <a:srgbClr val="0000FF"/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lvl="0">
              <a:tabLst>
                <a:tab pos="693738" algn="l"/>
                <a:tab pos="1025525" algn="l"/>
                <a:tab pos="1377950" algn="l"/>
                <a:tab pos="1435100" algn="l"/>
              </a:tabLst>
            </a:pPr>
            <a:r>
              <a:rPr lang="en-US" sz="1200" b="1" dirty="0">
                <a:gradFill>
                  <a:gsLst>
                    <a:gs pos="100000">
                      <a:prstClr val="white"/>
                    </a:gs>
                    <a:gs pos="0">
                      <a:srgbClr val="66FF33"/>
                    </a:gs>
                  </a:gsLst>
                  <a:lin ang="5400000" scaled="0"/>
                </a:gradFill>
                <a:latin typeface="Comic Sans MS" pitchFamily="66" charset="0"/>
              </a:rPr>
              <a:t>Perimeter of shape (a</a:t>
            </a:r>
            <a:r>
              <a:rPr lang="en-US" sz="1200" b="1" dirty="0" smtClean="0">
                <a:gradFill>
                  <a:gsLst>
                    <a:gs pos="100000">
                      <a:prstClr val="white"/>
                    </a:gs>
                    <a:gs pos="0">
                      <a:srgbClr val="66FF33"/>
                    </a:gs>
                  </a:gsLst>
                  <a:lin ang="5400000" scaled="0"/>
                </a:gradFill>
                <a:latin typeface="Comic Sans MS" pitchFamily="66" charset="0"/>
              </a:rPr>
              <a:t>) = 7.2 cm</a:t>
            </a:r>
          </a:p>
          <a:p>
            <a:pPr>
              <a:tabLst>
                <a:tab pos="693738" algn="l"/>
                <a:tab pos="1025525" algn="l"/>
                <a:tab pos="1377950" algn="l"/>
                <a:tab pos="1435100" algn="l"/>
              </a:tabLst>
            </a:pPr>
            <a:r>
              <a:rPr lang="en-US" sz="1200" b="1" dirty="0">
                <a:gradFill>
                  <a:gsLst>
                    <a:gs pos="100000">
                      <a:prstClr val="white"/>
                    </a:gs>
                    <a:gs pos="0">
                      <a:srgbClr val="66FF33"/>
                    </a:gs>
                  </a:gsLst>
                  <a:lin ang="5400000" scaled="0"/>
                </a:gradFill>
                <a:latin typeface="Comic Sans MS" pitchFamily="66" charset="0"/>
              </a:rPr>
              <a:t>Perimeter of shape </a:t>
            </a:r>
            <a:r>
              <a:rPr lang="en-US" sz="1200" b="1" dirty="0" smtClean="0">
                <a:gradFill>
                  <a:gsLst>
                    <a:gs pos="100000">
                      <a:prstClr val="white"/>
                    </a:gs>
                    <a:gs pos="0">
                      <a:srgbClr val="66FF33"/>
                    </a:gs>
                  </a:gsLst>
                  <a:lin ang="5400000" scaled="0"/>
                </a:gradFill>
                <a:latin typeface="Comic Sans MS" pitchFamily="66" charset="0"/>
              </a:rPr>
              <a:t>(b) </a:t>
            </a:r>
            <a:r>
              <a:rPr lang="en-US" sz="1200" b="1" dirty="0">
                <a:gradFill>
                  <a:gsLst>
                    <a:gs pos="100000">
                      <a:prstClr val="white"/>
                    </a:gs>
                    <a:gs pos="0">
                      <a:srgbClr val="66FF33"/>
                    </a:gs>
                  </a:gsLst>
                  <a:lin ang="5400000" scaled="0"/>
                </a:gradFill>
                <a:latin typeface="Comic Sans MS" pitchFamily="66" charset="0"/>
              </a:rPr>
              <a:t>= </a:t>
            </a:r>
            <a:r>
              <a:rPr lang="en-US" sz="1200" b="1" dirty="0" smtClean="0">
                <a:gradFill>
                  <a:gsLst>
                    <a:gs pos="100000">
                      <a:prstClr val="white"/>
                    </a:gs>
                    <a:gs pos="0">
                      <a:srgbClr val="66FF33"/>
                    </a:gs>
                  </a:gsLst>
                  <a:lin ang="5400000" scaled="0"/>
                </a:gradFill>
                <a:latin typeface="Comic Sans MS" pitchFamily="66" charset="0"/>
              </a:rPr>
              <a:t>10.2 </a:t>
            </a:r>
            <a:r>
              <a:rPr lang="en-US" sz="1200" b="1" dirty="0">
                <a:gradFill>
                  <a:gsLst>
                    <a:gs pos="100000">
                      <a:prstClr val="white"/>
                    </a:gs>
                    <a:gs pos="0">
                      <a:srgbClr val="66FF33"/>
                    </a:gs>
                  </a:gsLst>
                  <a:lin ang="5400000" scaled="0"/>
                </a:gradFill>
                <a:latin typeface="Comic Sans MS" pitchFamily="66" charset="0"/>
              </a:rPr>
              <a:t>cm </a:t>
            </a:r>
            <a:r>
              <a:rPr lang="en-US" sz="1200" b="1" dirty="0" smtClean="0">
                <a:gradFill>
                  <a:gsLst>
                    <a:gs pos="100000">
                      <a:prstClr val="white"/>
                    </a:gs>
                    <a:gs pos="0">
                      <a:srgbClr val="66FF33"/>
                    </a:gs>
                  </a:gsLst>
                  <a:lin ang="5400000" scaled="0"/>
                </a:gradFill>
                <a:latin typeface="Comic Sans MS" pitchFamily="66" charset="0"/>
              </a:rPr>
              <a:t> </a:t>
            </a:r>
            <a:endParaRPr lang="en-US" sz="1200" b="1" dirty="0">
              <a:gradFill>
                <a:gsLst>
                  <a:gs pos="100000">
                    <a:prstClr val="white"/>
                  </a:gs>
                  <a:gs pos="0">
                    <a:srgbClr val="66FF33"/>
                  </a:gs>
                </a:gsLst>
                <a:lin ang="5400000" scaled="0"/>
              </a:gradFill>
              <a:latin typeface="Comic Sans MS" pitchFamily="66" charset="0"/>
            </a:endParaRPr>
          </a:p>
        </p:txBody>
      </p:sp>
      <p:pic>
        <p:nvPicPr>
          <p:cNvPr id="259" name="Picture 258"/>
          <p:cNvPicPr>
            <a:picLocks noChangeAspect="1"/>
          </p:cNvPicPr>
          <p:nvPr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84" y="4019524"/>
            <a:ext cx="663200" cy="73577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930888" y="1068997"/>
            <a:ext cx="1485494" cy="2445806"/>
            <a:chOff x="4931013" y="1938634"/>
            <a:chExt cx="1650383" cy="2717292"/>
          </a:xfrm>
        </p:grpSpPr>
        <p:sp>
          <p:nvSpPr>
            <p:cNvPr id="92" name="Arc 91"/>
            <p:cNvSpPr/>
            <p:nvPr/>
          </p:nvSpPr>
          <p:spPr>
            <a:xfrm>
              <a:off x="4950373" y="2241828"/>
              <a:ext cx="1517650" cy="1517904"/>
            </a:xfrm>
            <a:prstGeom prst="arc">
              <a:avLst>
                <a:gd name="adj1" fmla="val 10811122"/>
                <a:gd name="adj2" fmla="val 12168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400"/>
              <a:endParaRPr lang="en-US" sz="1800">
                <a:solidFill>
                  <a:prstClr val="black"/>
                </a:solidFill>
              </a:endParaRPr>
            </a:p>
          </p:txBody>
        </p:sp>
        <p:cxnSp>
          <p:nvCxnSpPr>
            <p:cNvPr id="93" name="Straight Connector 92"/>
            <p:cNvCxnSpPr/>
            <p:nvPr/>
          </p:nvCxnSpPr>
          <p:spPr>
            <a:xfrm>
              <a:off x="4948068" y="2985245"/>
              <a:ext cx="764916" cy="117311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V="1">
              <a:off x="5705411" y="2985245"/>
              <a:ext cx="764916" cy="117311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Group 94"/>
            <p:cNvGrpSpPr/>
            <p:nvPr/>
          </p:nvGrpSpPr>
          <p:grpSpPr>
            <a:xfrm>
              <a:off x="4931013" y="2974821"/>
              <a:ext cx="533092" cy="1291212"/>
              <a:chOff x="3350454" y="-1678612"/>
              <a:chExt cx="592254" cy="1291212"/>
            </a:xfrm>
          </p:grpSpPr>
          <p:cxnSp>
            <p:nvCxnSpPr>
              <p:cNvPr id="96" name="Straight Arrow Connector 95"/>
              <p:cNvCxnSpPr/>
              <p:nvPr/>
            </p:nvCxnSpPr>
            <p:spPr>
              <a:xfrm rot="14400000" flipV="1">
                <a:off x="3116873" y="-1445031"/>
                <a:ext cx="46716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/>
              <p:nvPr/>
            </p:nvCxnSpPr>
            <p:spPr>
              <a:xfrm rot="14160000" flipH="1">
                <a:off x="3709536" y="-620572"/>
                <a:ext cx="4663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TextBox 97"/>
              <p:cNvSpPr txBox="1"/>
              <p:nvPr/>
            </p:nvSpPr>
            <p:spPr>
              <a:xfrm rot="3420000">
                <a:off x="3350110" y="-1177009"/>
                <a:ext cx="582211" cy="3077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sz="1200" b="1" dirty="0" smtClean="0">
                    <a:solidFill>
                      <a:prstClr val="black"/>
                    </a:solidFill>
                    <a:latin typeface="Bookman Old Style" pitchFamily="18" charset="0"/>
                    <a:ea typeface="Cambria Math" pitchFamily="18" charset="0"/>
                  </a:rPr>
                  <a:t>2 cm</a:t>
                </a:r>
                <a:endParaRPr lang="en-US" sz="1200" b="1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</a:endParaRPr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5919785" y="3034434"/>
              <a:ext cx="554501" cy="1229286"/>
              <a:chOff x="5351138" y="-3769346"/>
              <a:chExt cx="616040" cy="1229286"/>
            </a:xfrm>
          </p:grpSpPr>
          <p:cxnSp>
            <p:nvCxnSpPr>
              <p:cNvPr id="100" name="Straight Arrow Connector 99"/>
              <p:cNvCxnSpPr/>
              <p:nvPr/>
            </p:nvCxnSpPr>
            <p:spPr>
              <a:xfrm rot="7200000" flipH="1" flipV="1">
                <a:off x="5733597" y="-3535765"/>
                <a:ext cx="46716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/>
              <p:cNvCxnSpPr/>
              <p:nvPr/>
            </p:nvCxnSpPr>
            <p:spPr>
              <a:xfrm rot="7440000">
                <a:off x="5148603" y="-2742594"/>
                <a:ext cx="40506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TextBox 101"/>
              <p:cNvSpPr txBox="1"/>
              <p:nvPr/>
            </p:nvSpPr>
            <p:spPr>
              <a:xfrm rot="18300000">
                <a:off x="5360416" y="-3286746"/>
                <a:ext cx="582211" cy="3077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sz="1200" b="1" dirty="0" smtClean="0">
                    <a:solidFill>
                      <a:prstClr val="black"/>
                    </a:solidFill>
                    <a:latin typeface="Bookman Old Style" pitchFamily="18" charset="0"/>
                    <a:ea typeface="Cambria Math" pitchFamily="18" charset="0"/>
                  </a:rPr>
                  <a:t>2 cm</a:t>
                </a:r>
                <a:endParaRPr lang="en-US" sz="1200" b="1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</a:endParaRPr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>
              <a:off x="4947279" y="1938634"/>
              <a:ext cx="1634117" cy="276999"/>
              <a:chOff x="3706593" y="2669145"/>
              <a:chExt cx="1815510" cy="276999"/>
            </a:xfrm>
          </p:grpSpPr>
          <p:cxnSp>
            <p:nvCxnSpPr>
              <p:cNvPr id="110" name="Straight Arrow Connector 109"/>
              <p:cNvCxnSpPr/>
              <p:nvPr/>
            </p:nvCxnSpPr>
            <p:spPr>
              <a:xfrm>
                <a:off x="5014153" y="2827100"/>
                <a:ext cx="50795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/>
              <p:nvPr/>
            </p:nvCxnSpPr>
            <p:spPr>
              <a:xfrm flipH="1">
                <a:off x="3706593" y="2813123"/>
                <a:ext cx="55483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TextBox 111"/>
              <p:cNvSpPr txBox="1"/>
              <p:nvPr/>
            </p:nvSpPr>
            <p:spPr>
              <a:xfrm>
                <a:off x="4226000" y="2669145"/>
                <a:ext cx="7360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sz="1200" b="1" dirty="0" smtClean="0">
                    <a:solidFill>
                      <a:prstClr val="black"/>
                    </a:solidFill>
                    <a:latin typeface="Bookman Old Style" pitchFamily="18" charset="0"/>
                    <a:ea typeface="Cambria Math" pitchFamily="18" charset="0"/>
                  </a:rPr>
                  <a:t>2.8 cm</a:t>
                </a:r>
                <a:endParaRPr lang="en-US" sz="1200" b="1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</a:endParaRPr>
              </a:p>
            </p:txBody>
          </p:sp>
        </p:grpSp>
        <p:sp>
          <p:nvSpPr>
            <p:cNvPr id="125" name="TextBox 124"/>
            <p:cNvSpPr txBox="1"/>
            <p:nvPr/>
          </p:nvSpPr>
          <p:spPr>
            <a:xfrm>
              <a:off x="5494853" y="4279792"/>
              <a:ext cx="482989" cy="3761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</a:rPr>
                <a:t>(c)</a:t>
              </a:r>
              <a:endPara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endParaRPr>
            </a:p>
          </p:txBody>
        </p:sp>
      </p:grpSp>
      <p:sp>
        <p:nvSpPr>
          <p:cNvPr id="126" name="Rounded Rectangle 125"/>
          <p:cNvSpPr/>
          <p:nvPr>
            <p:custDataLst>
              <p:tags r:id="rId4"/>
            </p:custDataLst>
          </p:nvPr>
        </p:nvSpPr>
        <p:spPr>
          <a:xfrm>
            <a:off x="766814" y="1689915"/>
            <a:ext cx="800755" cy="223014"/>
          </a:xfrm>
          <a:prstGeom prst="round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0" name="Rounded Rectangle 129"/>
          <p:cNvSpPr/>
          <p:nvPr>
            <p:custDataLst>
              <p:tags r:id="rId5"/>
            </p:custDataLst>
          </p:nvPr>
        </p:nvSpPr>
        <p:spPr>
          <a:xfrm>
            <a:off x="3887964" y="1685897"/>
            <a:ext cx="800755" cy="223014"/>
          </a:xfrm>
          <a:prstGeom prst="round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33" name="Straight Connector 132"/>
          <p:cNvCxnSpPr/>
          <p:nvPr/>
        </p:nvCxnSpPr>
        <p:spPr>
          <a:xfrm rot="1980000" flipH="1">
            <a:off x="7972785" y="1911973"/>
            <a:ext cx="0" cy="1272283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rot="19620000" flipH="1">
            <a:off x="7294309" y="1922681"/>
            <a:ext cx="0" cy="1247214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Arc 142"/>
          <p:cNvSpPr/>
          <p:nvPr/>
        </p:nvSpPr>
        <p:spPr>
          <a:xfrm>
            <a:off x="6955076" y="1337782"/>
            <a:ext cx="1362456" cy="1362456"/>
          </a:xfrm>
          <a:prstGeom prst="arc">
            <a:avLst>
              <a:gd name="adj1" fmla="val 10811122"/>
              <a:gd name="adj2" fmla="val 12168"/>
            </a:avLst>
          </a:prstGeom>
          <a:noFill/>
          <a:ln w="28575"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152" name="Rounded Rectangle 151"/>
          <p:cNvSpPr/>
          <p:nvPr>
            <p:custDataLst>
              <p:tags r:id="rId6"/>
            </p:custDataLst>
          </p:nvPr>
        </p:nvSpPr>
        <p:spPr>
          <a:xfrm>
            <a:off x="1039303" y="1198880"/>
            <a:ext cx="2086585" cy="255333"/>
          </a:xfrm>
          <a:prstGeom prst="round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3" name="Rounded Rectangle 152"/>
          <p:cNvSpPr/>
          <p:nvPr>
            <p:custDataLst>
              <p:tags r:id="rId7"/>
            </p:custDataLst>
          </p:nvPr>
        </p:nvSpPr>
        <p:spPr>
          <a:xfrm>
            <a:off x="1832475" y="1591221"/>
            <a:ext cx="1060086" cy="211019"/>
          </a:xfrm>
          <a:prstGeom prst="round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4" name="Rectangle 153"/>
          <p:cNvSpPr/>
          <p:nvPr>
            <p:custDataLst>
              <p:tags r:id="rId8"/>
            </p:custDataLst>
          </p:nvPr>
        </p:nvSpPr>
        <p:spPr>
          <a:xfrm>
            <a:off x="509924" y="1157270"/>
            <a:ext cx="564145" cy="31542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Sol.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985714" y="1157270"/>
            <a:ext cx="11689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Diameter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2036288" y="115727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2250532" y="1157270"/>
            <a:ext cx="922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2.8 cm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8" name="Rectangle 157"/>
          <p:cNvSpPr/>
          <p:nvPr>
            <p:custDataLst>
              <p:tags r:id="rId9"/>
            </p:custDataLst>
          </p:nvPr>
        </p:nvSpPr>
        <p:spPr>
          <a:xfrm>
            <a:off x="484355" y="1626668"/>
            <a:ext cx="119103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Symbol" pitchFamily="18" charset="2"/>
                <a:ea typeface="Cambria Math" pitchFamily="18" charset="0"/>
              </a:rPr>
              <a:t>\</a:t>
            </a: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 Radius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59" name="Rectangle 158"/>
          <p:cNvSpPr/>
          <p:nvPr>
            <p:custDataLst>
              <p:tags r:id="rId10"/>
            </p:custDataLst>
          </p:nvPr>
        </p:nvSpPr>
        <p:spPr>
          <a:xfrm>
            <a:off x="1799600" y="1532863"/>
            <a:ext cx="117839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Diameter</a:t>
            </a:r>
          </a:p>
        </p:txBody>
      </p:sp>
      <p:cxnSp>
        <p:nvCxnSpPr>
          <p:cNvPr id="160" name="Straight Connector 159"/>
          <p:cNvCxnSpPr/>
          <p:nvPr/>
        </p:nvCxnSpPr>
        <p:spPr>
          <a:xfrm>
            <a:off x="1866518" y="1823315"/>
            <a:ext cx="1005840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>
            <p:custDataLst>
              <p:tags r:id="rId11"/>
            </p:custDataLst>
          </p:nvPr>
        </p:nvSpPr>
        <p:spPr>
          <a:xfrm>
            <a:off x="2228372" y="1770656"/>
            <a:ext cx="277642" cy="31542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1538518" y="1624854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</a:p>
        </p:txBody>
      </p:sp>
      <p:sp>
        <p:nvSpPr>
          <p:cNvPr id="172" name="Rectangle 171"/>
          <p:cNvSpPr/>
          <p:nvPr>
            <p:custDataLst>
              <p:tags r:id="rId12"/>
            </p:custDataLst>
          </p:nvPr>
        </p:nvSpPr>
        <p:spPr>
          <a:xfrm>
            <a:off x="3192008" y="1499911"/>
            <a:ext cx="618303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2.8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cxnSp>
        <p:nvCxnSpPr>
          <p:cNvPr id="173" name="Straight Connector 172"/>
          <p:cNvCxnSpPr/>
          <p:nvPr/>
        </p:nvCxnSpPr>
        <p:spPr>
          <a:xfrm flipV="1">
            <a:off x="3203973" y="1794131"/>
            <a:ext cx="417463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ectangle 173"/>
          <p:cNvSpPr/>
          <p:nvPr/>
        </p:nvSpPr>
        <p:spPr>
          <a:xfrm>
            <a:off x="2895428" y="1624854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</a:p>
        </p:txBody>
      </p:sp>
      <p:sp>
        <p:nvSpPr>
          <p:cNvPr id="175" name="Rectangle 174"/>
          <p:cNvSpPr/>
          <p:nvPr/>
        </p:nvSpPr>
        <p:spPr>
          <a:xfrm>
            <a:off x="3636806" y="1624854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</a:p>
        </p:txBody>
      </p:sp>
      <p:sp>
        <p:nvSpPr>
          <p:cNvPr id="176" name="Rectangle 175"/>
          <p:cNvSpPr/>
          <p:nvPr/>
        </p:nvSpPr>
        <p:spPr>
          <a:xfrm>
            <a:off x="3815271" y="1624854"/>
            <a:ext cx="8949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1.4 cm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77" name="Rectangle 176"/>
          <p:cNvSpPr/>
          <p:nvPr>
            <p:custDataLst>
              <p:tags r:id="rId13"/>
            </p:custDataLst>
          </p:nvPr>
        </p:nvSpPr>
        <p:spPr>
          <a:xfrm>
            <a:off x="3309361" y="1795926"/>
            <a:ext cx="21671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81" name="Rounded Rectangle 180"/>
          <p:cNvSpPr/>
          <p:nvPr>
            <p:custDataLst>
              <p:tags r:id="rId14"/>
            </p:custDataLst>
          </p:nvPr>
        </p:nvSpPr>
        <p:spPr>
          <a:xfrm>
            <a:off x="766734" y="3006896"/>
            <a:ext cx="4044110" cy="236786"/>
          </a:xfrm>
          <a:prstGeom prst="round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2" name="Rounded Rectangle 181"/>
          <p:cNvSpPr/>
          <p:nvPr>
            <p:custDataLst>
              <p:tags r:id="rId15"/>
            </p:custDataLst>
          </p:nvPr>
        </p:nvSpPr>
        <p:spPr>
          <a:xfrm>
            <a:off x="4160122" y="2140070"/>
            <a:ext cx="159160" cy="211019"/>
          </a:xfrm>
          <a:prstGeom prst="round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4" name="Rounded Rectangle 183"/>
          <p:cNvSpPr/>
          <p:nvPr>
            <p:custDataLst>
              <p:tags r:id="rId16"/>
            </p:custDataLst>
          </p:nvPr>
        </p:nvSpPr>
        <p:spPr>
          <a:xfrm>
            <a:off x="4043231" y="2150777"/>
            <a:ext cx="159160" cy="211019"/>
          </a:xfrm>
          <a:prstGeom prst="round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7" name="Rectangle 186"/>
          <p:cNvSpPr/>
          <p:nvPr/>
        </p:nvSpPr>
        <p:spPr>
          <a:xfrm>
            <a:off x="715599" y="2064818"/>
            <a:ext cx="36359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Circumference of semicircle = </a:t>
            </a:r>
            <a:r>
              <a:rPr lang="en-US" sz="1600" b="1" dirty="0" err="1" smtClean="0">
                <a:solidFill>
                  <a:srgbClr val="000000"/>
                </a:solidFill>
                <a:latin typeface="Symbol" pitchFamily="18" charset="2"/>
                <a:ea typeface="Cambria Math" pitchFamily="18" charset="0"/>
              </a:rPr>
              <a:t>p</a:t>
            </a:r>
            <a:r>
              <a:rPr lang="en-US" sz="1600" b="1" dirty="0" err="1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r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88" name="Rectangle 187"/>
          <p:cNvSpPr/>
          <p:nvPr/>
        </p:nvSpPr>
        <p:spPr>
          <a:xfrm>
            <a:off x="3756568" y="2514183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051923" y="2386210"/>
            <a:ext cx="414471" cy="572336"/>
            <a:chOff x="4051923" y="2386210"/>
            <a:chExt cx="414471" cy="572336"/>
          </a:xfrm>
        </p:grpSpPr>
        <p:sp>
          <p:nvSpPr>
            <p:cNvPr id="189" name="Rectangle 188"/>
            <p:cNvSpPr/>
            <p:nvPr>
              <p:custDataLst>
                <p:tags r:id="rId18"/>
              </p:custDataLst>
            </p:nvPr>
          </p:nvSpPr>
          <p:spPr>
            <a:xfrm>
              <a:off x="4051923" y="2386210"/>
              <a:ext cx="414471" cy="315471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just">
                <a:tabLst>
                  <a:tab pos="693721" algn="l"/>
                  <a:tab pos="1025499" algn="l"/>
                  <a:tab pos="1377916" algn="l"/>
                </a:tabLst>
              </a:pPr>
              <a:r>
                <a:rPr lang="en-US" sz="1600" b="1" dirty="0" smtClean="0">
                  <a:solidFill>
                    <a:prstClr val="black"/>
                  </a:solidFill>
                  <a:latin typeface="Bookman Old Style" panose="02050604050505020204" pitchFamily="18" charset="0"/>
                  <a:ea typeface="Cambria Math" pitchFamily="18" charset="0"/>
                </a:rPr>
                <a:t>22</a:t>
              </a:r>
              <a:endParaRPr lang="en-US" sz="16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endParaRPr>
            </a:p>
          </p:txBody>
        </p:sp>
        <p:cxnSp>
          <p:nvCxnSpPr>
            <p:cNvPr id="190" name="Straight Connector 189"/>
            <p:cNvCxnSpPr/>
            <p:nvPr/>
          </p:nvCxnSpPr>
          <p:spPr>
            <a:xfrm flipV="1">
              <a:off x="4054364" y="2671105"/>
              <a:ext cx="34323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Rectangle 190"/>
            <p:cNvSpPr/>
            <p:nvPr>
              <p:custDataLst>
                <p:tags r:id="rId19"/>
              </p:custDataLst>
            </p:nvPr>
          </p:nvSpPr>
          <p:spPr>
            <a:xfrm>
              <a:off x="4095311" y="2643123"/>
              <a:ext cx="277642" cy="315423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just">
                <a:tabLst>
                  <a:tab pos="693721" algn="l"/>
                  <a:tab pos="1025499" algn="l"/>
                  <a:tab pos="1377916" algn="l"/>
                </a:tabLst>
              </a:pPr>
              <a:r>
                <a:rPr lang="en-US" sz="1600" b="1" dirty="0" smtClean="0">
                  <a:solidFill>
                    <a:srgbClr val="000000"/>
                  </a:solidFill>
                  <a:latin typeface="Bookman Old Style" panose="02050604050505020204" pitchFamily="18" charset="0"/>
                  <a:ea typeface="Cambria Math" pitchFamily="18" charset="0"/>
                </a:rPr>
                <a:t>7</a:t>
              </a:r>
              <a:endParaRPr lang="en-US" sz="16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endParaRPr>
            </a:p>
          </p:txBody>
        </p:sp>
      </p:grpSp>
      <p:sp>
        <p:nvSpPr>
          <p:cNvPr id="192" name="Rectangle 191"/>
          <p:cNvSpPr/>
          <p:nvPr/>
        </p:nvSpPr>
        <p:spPr>
          <a:xfrm>
            <a:off x="4399707" y="2494727"/>
            <a:ext cx="2968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  <a:sym typeface="Symbol"/>
              </a:rPr>
              <a:t>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93" name="Rectangle 192"/>
          <p:cNvSpPr/>
          <p:nvPr/>
        </p:nvSpPr>
        <p:spPr>
          <a:xfrm>
            <a:off x="4610161" y="2494727"/>
            <a:ext cx="5277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1.4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464891" y="2956012"/>
            <a:ext cx="34275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Symbol" pitchFamily="18" charset="2"/>
                <a:ea typeface="Cambria Math" pitchFamily="18" charset="0"/>
              </a:rPr>
              <a:t>\ 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Circumference of semicircle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95" name="Rectangle 194"/>
          <p:cNvSpPr/>
          <p:nvPr/>
        </p:nvSpPr>
        <p:spPr>
          <a:xfrm>
            <a:off x="3746840" y="2960249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3947930" y="2960249"/>
            <a:ext cx="922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4.4 cm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695989" y="3289871"/>
            <a:ext cx="28485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  <a:tab pos="143510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Perimeter of shape (c) 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3291705" y="3289871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  <a:tab pos="143510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3519989" y="3289871"/>
            <a:ext cx="7216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+ 4.4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201" name="Straight Connector 200"/>
          <p:cNvCxnSpPr/>
          <p:nvPr/>
        </p:nvCxnSpPr>
        <p:spPr>
          <a:xfrm rot="19020000" flipV="1">
            <a:off x="4153878" y="2797342"/>
            <a:ext cx="174203" cy="51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2" name="Rectangle 201"/>
          <p:cNvSpPr/>
          <p:nvPr/>
        </p:nvSpPr>
        <p:spPr>
          <a:xfrm>
            <a:off x="4638863" y="2330547"/>
            <a:ext cx="503081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tabLst>
                <a:tab pos="682625" algn="l"/>
                <a:tab pos="2974975" algn="l"/>
                <a:tab pos="3033713" algn="l"/>
              </a:tabLst>
            </a:pPr>
            <a:r>
              <a:rPr lang="en-US" sz="1200" b="1" dirty="0" smtClean="0">
                <a:solidFill>
                  <a:srgbClr val="FF0000"/>
                </a:solidFill>
                <a:latin typeface="Bookman Old Style" pitchFamily="18" charset="0"/>
              </a:rPr>
              <a:t>0.2</a:t>
            </a:r>
            <a:endParaRPr lang="en-US" sz="12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cxnSp>
        <p:nvCxnSpPr>
          <p:cNvPr id="206" name="Straight Connector 205"/>
          <p:cNvCxnSpPr/>
          <p:nvPr/>
        </p:nvCxnSpPr>
        <p:spPr>
          <a:xfrm rot="19920000" flipV="1">
            <a:off x="4749155" y="2652825"/>
            <a:ext cx="280554" cy="51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7" name="Rectangle 206"/>
          <p:cNvSpPr/>
          <p:nvPr/>
        </p:nvSpPr>
        <p:spPr>
          <a:xfrm>
            <a:off x="4119957" y="3289871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+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4309123" y="3289871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  <a:tab pos="143510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11" name="Rectangle 210"/>
          <p:cNvSpPr/>
          <p:nvPr/>
        </p:nvSpPr>
        <p:spPr>
          <a:xfrm>
            <a:off x="427929" y="3640420"/>
            <a:ext cx="27309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  <a:tab pos="143510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Symbol" pitchFamily="18" charset="2"/>
                <a:ea typeface="Cambria Math" pitchFamily="18" charset="0"/>
              </a:rPr>
              <a:t>\ </a:t>
            </a:r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Perimeter of shape 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(c)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12" name="Rectangle 211"/>
          <p:cNvSpPr/>
          <p:nvPr/>
        </p:nvSpPr>
        <p:spPr>
          <a:xfrm>
            <a:off x="3048305" y="364042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</a:p>
        </p:txBody>
      </p:sp>
      <p:sp>
        <p:nvSpPr>
          <p:cNvPr id="213" name="Rectangle 212"/>
          <p:cNvSpPr/>
          <p:nvPr/>
        </p:nvSpPr>
        <p:spPr>
          <a:xfrm>
            <a:off x="3276383" y="3640420"/>
            <a:ext cx="922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  <a:tab pos="143510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8.4 cm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223" name="Straight Connector 222"/>
          <p:cNvCxnSpPr/>
          <p:nvPr/>
        </p:nvCxnSpPr>
        <p:spPr>
          <a:xfrm rot="16200000" flipV="1">
            <a:off x="7653437" y="1334730"/>
            <a:ext cx="0" cy="135262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ounded Rectangle 59"/>
          <p:cNvSpPr/>
          <p:nvPr/>
        </p:nvSpPr>
        <p:spPr>
          <a:xfrm>
            <a:off x="695478" y="2922638"/>
            <a:ext cx="2823110" cy="667266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CC00FF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Book Antiqua" pitchFamily="18" charset="0"/>
            </a:endParaRPr>
          </a:p>
        </p:txBody>
      </p:sp>
      <p:pic>
        <p:nvPicPr>
          <p:cNvPr id="137" name="Picture 5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08060" y="2674186"/>
            <a:ext cx="491495" cy="102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" name="TextBox 137"/>
          <p:cNvSpPr txBox="1"/>
          <p:nvPr/>
        </p:nvSpPr>
        <p:spPr>
          <a:xfrm>
            <a:off x="586066" y="2959477"/>
            <a:ext cx="3037659" cy="578882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What is the formula for circumference of </a:t>
            </a:r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semicircle?</a:t>
            </a:r>
            <a:endParaRPr lang="en-US" b="1" dirty="0">
              <a:solidFill>
                <a:schemeClr val="bg1"/>
              </a:solidFill>
              <a:latin typeface="Bookman Old Style" pitchFamily="18" charset="0"/>
              <a:ea typeface="Cambria Math" pitchFamily="18" charset="0"/>
            </a:endParaRPr>
          </a:p>
        </p:txBody>
      </p:sp>
      <p:pic>
        <p:nvPicPr>
          <p:cNvPr id="139" name="Picture 9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08060" y="2674186"/>
            <a:ext cx="443188" cy="9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0" name="TextBox 139"/>
          <p:cNvSpPr txBox="1"/>
          <p:nvPr/>
        </p:nvSpPr>
        <p:spPr>
          <a:xfrm>
            <a:off x="1860010" y="3015711"/>
            <a:ext cx="494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FFFF00"/>
                </a:solidFill>
                <a:latin typeface="Symbol" pitchFamily="18" charset="2"/>
                <a:ea typeface="Cambria Math" panose="02040503050406030204" pitchFamily="18" charset="0"/>
              </a:rPr>
              <a:t>p</a:t>
            </a:r>
            <a:r>
              <a:rPr lang="en-US" sz="2400" b="1" dirty="0" err="1" smtClean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rPr>
              <a:t>r</a:t>
            </a:r>
            <a:endParaRPr lang="en-US" sz="2400" b="1" baseline="30000" dirty="0">
              <a:solidFill>
                <a:srgbClr val="FFFF00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41" name="Rounded Rectangle 140"/>
          <p:cNvSpPr/>
          <p:nvPr>
            <p:custDataLst>
              <p:tags r:id="rId17"/>
            </p:custDataLst>
          </p:nvPr>
        </p:nvSpPr>
        <p:spPr>
          <a:xfrm>
            <a:off x="2092546" y="3142498"/>
            <a:ext cx="205096" cy="290664"/>
          </a:xfrm>
          <a:prstGeom prst="roundRect">
            <a:avLst/>
          </a:prstGeom>
          <a:noFill/>
          <a:ln>
            <a:solidFill>
              <a:srgbClr val="FF66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TextBox 141"/>
          <p:cNvSpPr txBox="1"/>
          <p:nvPr/>
        </p:nvSpPr>
        <p:spPr>
          <a:xfrm>
            <a:off x="2008940" y="2751197"/>
            <a:ext cx="38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B1FB93"/>
                </a:solidFill>
                <a:effectLst>
                  <a:glow rad="50800">
                    <a:srgbClr val="FF0000"/>
                  </a:glow>
                </a:effectLst>
                <a:latin typeface="Bookman Old Style" pitchFamily="18" charset="0"/>
              </a:rPr>
              <a:t>?</a:t>
            </a:r>
            <a:endParaRPr lang="en-US" sz="2400" b="1" dirty="0">
              <a:solidFill>
                <a:srgbClr val="B1FB93"/>
              </a:solidFill>
              <a:effectLst>
                <a:glow rad="50800">
                  <a:srgbClr val="FF0000"/>
                </a:glow>
              </a:effectLst>
              <a:latin typeface="Bookman Old Style" pitchFamily="18" charset="0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1984957" y="2674186"/>
            <a:ext cx="6703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sz="3200" b="1" dirty="0" smtClean="0">
                <a:solidFill>
                  <a:srgbClr val="FFC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rPr>
              <a:t> </a:t>
            </a:r>
            <a:endParaRPr lang="en-US" sz="3200" b="1" dirty="0">
              <a:solidFill>
                <a:srgbClr val="FFC000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72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5" presetClass="emph" presetSubtype="0" repeatCount="3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9" dur="4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500"/>
                            </p:stCondLst>
                            <p:childTnLst>
                              <p:par>
                                <p:cTn id="15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500"/>
                            </p:stCondLst>
                            <p:childTnLst>
                              <p:par>
                                <p:cTn id="18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500"/>
                            </p:stCondLst>
                            <p:childTnLst>
                              <p:par>
                                <p:cTn id="21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8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500"/>
                            </p:stCondLst>
                            <p:childTnLst>
                              <p:par>
                                <p:cTn id="2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500"/>
                            </p:stCondLst>
                            <p:childTnLst>
                              <p:par>
                                <p:cTn id="254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35" presetClass="emph" presetSubtype="0" repeatCount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7" dur="4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500"/>
                            </p:stCondLst>
                            <p:childTnLst>
                              <p:par>
                                <p:cTn id="27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35" presetClass="emph" presetSubtype="0" repeatCount="3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0" dur="4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0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500"/>
                            </p:stCondLst>
                            <p:childTnLst>
                              <p:par>
                                <p:cTn id="29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35" presetClass="emph" presetSubtype="0" repeatCount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8" dur="4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3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>
                            <p:stCondLst>
                              <p:cond delay="500"/>
                            </p:stCondLst>
                            <p:childTnLst>
                              <p:par>
                                <p:cTn id="3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2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2" animBg="1"/>
      <p:bldP spid="131" grpId="3" animBg="1"/>
      <p:bldP spid="131" grpId="4" animBg="1"/>
      <p:bldP spid="126" grpId="0" animBg="1"/>
      <p:bldP spid="126" grpId="1" animBg="1"/>
      <p:bldP spid="130" grpId="0" animBg="1"/>
      <p:bldP spid="130" grpId="1" animBg="1"/>
      <p:bldP spid="143" grpId="0" animBg="1"/>
      <p:bldP spid="143" grpId="1" animBg="1"/>
      <p:bldP spid="143" grpId="2" animBg="1"/>
      <p:bldP spid="143" grpId="3" animBg="1"/>
      <p:bldP spid="152" grpId="0" animBg="1"/>
      <p:bldP spid="152" grpId="1" animBg="1"/>
      <p:bldP spid="153" grpId="0" animBg="1"/>
      <p:bldP spid="153" grpId="1" animBg="1"/>
      <p:bldP spid="155" grpId="0"/>
      <p:bldP spid="156" grpId="0"/>
      <p:bldP spid="157" grpId="0"/>
      <p:bldP spid="158" grpId="0"/>
      <p:bldP spid="159" grpId="0"/>
      <p:bldP spid="169" grpId="0"/>
      <p:bldP spid="170" grpId="0"/>
      <p:bldP spid="172" grpId="0"/>
      <p:bldP spid="174" grpId="0"/>
      <p:bldP spid="175" grpId="0"/>
      <p:bldP spid="176" grpId="0"/>
      <p:bldP spid="177" grpId="0"/>
      <p:bldP spid="181" grpId="0" animBg="1"/>
      <p:bldP spid="181" grpId="1" animBg="1"/>
      <p:bldP spid="182" grpId="0" animBg="1"/>
      <p:bldP spid="182" grpId="1" animBg="1"/>
      <p:bldP spid="184" grpId="0" animBg="1"/>
      <p:bldP spid="184" grpId="1" animBg="1"/>
      <p:bldP spid="187" grpId="0"/>
      <p:bldP spid="188" grpId="0"/>
      <p:bldP spid="192" grpId="0"/>
      <p:bldP spid="193" grpId="0"/>
      <p:bldP spid="194" grpId="0"/>
      <p:bldP spid="195" grpId="0"/>
      <p:bldP spid="196" grpId="0"/>
      <p:bldP spid="197" grpId="0"/>
      <p:bldP spid="198" grpId="0"/>
      <p:bldP spid="200" grpId="0"/>
      <p:bldP spid="202" grpId="0"/>
      <p:bldP spid="207" grpId="0"/>
      <p:bldP spid="208" grpId="0"/>
      <p:bldP spid="211" grpId="0"/>
      <p:bldP spid="212" grpId="0"/>
      <p:bldP spid="213" grpId="0"/>
      <p:bldP spid="136" grpId="0" animBg="1"/>
      <p:bldP spid="136" grpId="1" animBg="1"/>
      <p:bldP spid="138" grpId="0"/>
      <p:bldP spid="138" grpId="1"/>
      <p:bldP spid="140" grpId="0"/>
      <p:bldP spid="140" grpId="1"/>
      <p:bldP spid="141" grpId="0" animBg="1"/>
      <p:bldP spid="141" grpId="1" animBg="1"/>
      <p:bldP spid="142" grpId="0"/>
      <p:bldP spid="142" grpId="1"/>
      <p:bldP spid="180" grpId="0"/>
      <p:bldP spid="180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785426" y="277446"/>
            <a:ext cx="6612578" cy="840522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chemeClr val="bg1">
                  <a:alpha val="78000"/>
                </a:schemeClr>
              </a:gs>
            </a:gsLst>
            <a:lin ang="8100000" scaled="1"/>
            <a:tileRect/>
          </a:gra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40875" y="337534"/>
            <a:ext cx="687003" cy="624548"/>
            <a:chOff x="508513" y="-702286"/>
            <a:chExt cx="687003" cy="624548"/>
          </a:xfrm>
        </p:grpSpPr>
        <p:sp>
          <p:nvSpPr>
            <p:cNvPr id="4" name="Plaque 3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prstClr val="white"/>
                  </a:solidFill>
                  <a:latin typeface="Bookman Old Style" pitchFamily="18" charset="0"/>
                </a:rPr>
                <a:t>Q.</a:t>
              </a:r>
              <a:endParaRPr lang="en-US" sz="18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84958" y="1195805"/>
            <a:ext cx="2715612" cy="2439740"/>
            <a:chOff x="3584958" y="1195805"/>
            <a:chExt cx="2715612" cy="2439740"/>
          </a:xfrm>
        </p:grpSpPr>
        <p:sp>
          <p:nvSpPr>
            <p:cNvPr id="52" name="Arc 51"/>
            <p:cNvSpPr/>
            <p:nvPr/>
          </p:nvSpPr>
          <p:spPr>
            <a:xfrm>
              <a:off x="3598994" y="1618483"/>
              <a:ext cx="2019992" cy="2017062"/>
            </a:xfrm>
            <a:prstGeom prst="arc">
              <a:avLst>
                <a:gd name="adj1" fmla="val 10811122"/>
                <a:gd name="adj2" fmla="val 12168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400"/>
              <a:endParaRPr lang="en-US" sz="1800">
                <a:solidFill>
                  <a:prstClr val="black"/>
                </a:solidFill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624412" y="1206101"/>
              <a:ext cx="0" cy="143534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/>
            <p:cNvGrpSpPr/>
            <p:nvPr/>
          </p:nvGrpSpPr>
          <p:grpSpPr>
            <a:xfrm>
              <a:off x="3596070" y="2586993"/>
              <a:ext cx="2043412" cy="276999"/>
              <a:chOff x="3526092" y="2723185"/>
              <a:chExt cx="2270232" cy="276999"/>
            </a:xfrm>
          </p:grpSpPr>
          <p:cxnSp>
            <p:nvCxnSpPr>
              <p:cNvPr id="76" name="Straight Arrow Connector 75"/>
              <p:cNvCxnSpPr/>
              <p:nvPr/>
            </p:nvCxnSpPr>
            <p:spPr>
              <a:xfrm>
                <a:off x="4990444" y="2881141"/>
                <a:ext cx="80588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/>
              <p:nvPr/>
            </p:nvCxnSpPr>
            <p:spPr>
              <a:xfrm flipH="1">
                <a:off x="3526092" y="2881141"/>
                <a:ext cx="76087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/>
              <p:cNvSpPr txBox="1"/>
              <p:nvPr/>
            </p:nvSpPr>
            <p:spPr>
              <a:xfrm>
                <a:off x="4250015" y="2723185"/>
                <a:ext cx="7360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sz="1200" b="1" dirty="0" smtClean="0">
                    <a:solidFill>
                      <a:prstClr val="black"/>
                    </a:solidFill>
                    <a:latin typeface="Bookman Old Style" pitchFamily="18" charset="0"/>
                    <a:ea typeface="Cambria Math" pitchFamily="18" charset="0"/>
                  </a:rPr>
                  <a:t>2.8 cm</a:t>
                </a:r>
                <a:endParaRPr lang="en-US" sz="1200" b="1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</a:endParaRP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5564472" y="1195805"/>
              <a:ext cx="736098" cy="1475060"/>
              <a:chOff x="2744463" y="-693"/>
              <a:chExt cx="817806" cy="1475060"/>
            </a:xfrm>
          </p:grpSpPr>
          <p:cxnSp>
            <p:nvCxnSpPr>
              <p:cNvPr id="81" name="Straight Arrow Connector 80"/>
              <p:cNvCxnSpPr/>
              <p:nvPr/>
            </p:nvCxnSpPr>
            <p:spPr>
              <a:xfrm rot="16200000" flipV="1">
                <a:off x="2860723" y="310203"/>
                <a:ext cx="62179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rot="16200000" flipH="1">
                <a:off x="2860319" y="1163067"/>
                <a:ext cx="6226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Box 82"/>
              <p:cNvSpPr txBox="1"/>
              <p:nvPr/>
            </p:nvSpPr>
            <p:spPr>
              <a:xfrm>
                <a:off x="2744463" y="593378"/>
                <a:ext cx="8178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sz="1200" b="1" dirty="0" smtClean="0">
                    <a:solidFill>
                      <a:prstClr val="black"/>
                    </a:solidFill>
                    <a:latin typeface="Bookman Old Style" pitchFamily="18" charset="0"/>
                    <a:ea typeface="Cambria Math" pitchFamily="18" charset="0"/>
                  </a:rPr>
                  <a:t>1.5 cm</a:t>
                </a:r>
                <a:endParaRPr lang="en-US" sz="1200" b="1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</a:endParaRPr>
              </a:p>
            </p:txBody>
          </p:sp>
        </p:grpSp>
        <p:cxnSp>
          <p:nvCxnSpPr>
            <p:cNvPr id="161" name="Straight Connector 160"/>
            <p:cNvCxnSpPr/>
            <p:nvPr/>
          </p:nvCxnSpPr>
          <p:spPr>
            <a:xfrm rot="16200000">
              <a:off x="4609086" y="191011"/>
              <a:ext cx="0" cy="204825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TextBox 184"/>
            <p:cNvSpPr txBox="1"/>
            <p:nvPr/>
          </p:nvSpPr>
          <p:spPr>
            <a:xfrm>
              <a:off x="4295853" y="2883284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8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</a:rPr>
                <a:t>(b)</a:t>
              </a:r>
              <a:endParaRPr lang="en-US" sz="18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886272" y="1029582"/>
            <a:ext cx="1671999" cy="2602414"/>
            <a:chOff x="6886272" y="1029582"/>
            <a:chExt cx="1671999" cy="2602414"/>
          </a:xfrm>
        </p:grpSpPr>
        <p:sp>
          <p:nvSpPr>
            <p:cNvPr id="100" name="Arc 99"/>
            <p:cNvSpPr/>
            <p:nvPr/>
          </p:nvSpPr>
          <p:spPr>
            <a:xfrm>
              <a:off x="6905632" y="1278736"/>
              <a:ext cx="1517650" cy="1517904"/>
            </a:xfrm>
            <a:prstGeom prst="arc">
              <a:avLst>
                <a:gd name="adj1" fmla="val 10811122"/>
                <a:gd name="adj2" fmla="val 12168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400"/>
              <a:endParaRPr lang="en-US" sz="1800">
                <a:solidFill>
                  <a:prstClr val="black"/>
                </a:solidFill>
              </a:endParaRPr>
            </a:p>
          </p:txBody>
        </p:sp>
        <p:cxnSp>
          <p:nvCxnSpPr>
            <p:cNvPr id="102" name="Straight Connector 101"/>
            <p:cNvCxnSpPr/>
            <p:nvPr/>
          </p:nvCxnSpPr>
          <p:spPr>
            <a:xfrm>
              <a:off x="6903327" y="2022153"/>
              <a:ext cx="764916" cy="117311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V="1">
              <a:off x="7660670" y="2022153"/>
              <a:ext cx="764916" cy="117311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6" name="Group 105"/>
            <p:cNvGrpSpPr/>
            <p:nvPr/>
          </p:nvGrpSpPr>
          <p:grpSpPr>
            <a:xfrm>
              <a:off x="6886272" y="2011729"/>
              <a:ext cx="533092" cy="1291212"/>
              <a:chOff x="3350454" y="-1678612"/>
              <a:chExt cx="592254" cy="1291212"/>
            </a:xfrm>
          </p:grpSpPr>
          <p:cxnSp>
            <p:nvCxnSpPr>
              <p:cNvPr id="107" name="Straight Arrow Connector 106"/>
              <p:cNvCxnSpPr/>
              <p:nvPr/>
            </p:nvCxnSpPr>
            <p:spPr>
              <a:xfrm rot="14400000" flipV="1">
                <a:off x="3116873" y="-1445031"/>
                <a:ext cx="46716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/>
              <p:cNvCxnSpPr/>
              <p:nvPr/>
            </p:nvCxnSpPr>
            <p:spPr>
              <a:xfrm rot="14160000" flipH="1">
                <a:off x="3709536" y="-620572"/>
                <a:ext cx="46634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TextBox 108"/>
              <p:cNvSpPr txBox="1"/>
              <p:nvPr/>
            </p:nvSpPr>
            <p:spPr>
              <a:xfrm rot="3420000">
                <a:off x="3350110" y="-1177009"/>
                <a:ext cx="582211" cy="3077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sz="1200" b="1" dirty="0" smtClean="0">
                    <a:solidFill>
                      <a:prstClr val="black"/>
                    </a:solidFill>
                    <a:latin typeface="Bookman Old Style" pitchFamily="18" charset="0"/>
                    <a:ea typeface="Cambria Math" pitchFamily="18" charset="0"/>
                  </a:rPr>
                  <a:t>2 cm</a:t>
                </a:r>
                <a:endParaRPr lang="en-US" sz="1200" b="1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</a:endParaRPr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7875044" y="2071342"/>
              <a:ext cx="554501" cy="1229286"/>
              <a:chOff x="5351138" y="-3769346"/>
              <a:chExt cx="616040" cy="1229286"/>
            </a:xfrm>
          </p:grpSpPr>
          <p:cxnSp>
            <p:nvCxnSpPr>
              <p:cNvPr id="115" name="Straight Arrow Connector 114"/>
              <p:cNvCxnSpPr/>
              <p:nvPr/>
            </p:nvCxnSpPr>
            <p:spPr>
              <a:xfrm rot="7200000" flipH="1" flipV="1">
                <a:off x="5733597" y="-3535765"/>
                <a:ext cx="46716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/>
              <p:nvPr/>
            </p:nvCxnSpPr>
            <p:spPr>
              <a:xfrm rot="7440000">
                <a:off x="5148603" y="-2742594"/>
                <a:ext cx="40506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TextBox 116"/>
              <p:cNvSpPr txBox="1"/>
              <p:nvPr/>
            </p:nvSpPr>
            <p:spPr>
              <a:xfrm rot="18300000">
                <a:off x="5360416" y="-3286746"/>
                <a:ext cx="582211" cy="3077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sz="1200" b="1" dirty="0" smtClean="0">
                    <a:solidFill>
                      <a:prstClr val="black"/>
                    </a:solidFill>
                    <a:latin typeface="Bookman Old Style" pitchFamily="18" charset="0"/>
                    <a:ea typeface="Cambria Math" pitchFamily="18" charset="0"/>
                  </a:rPr>
                  <a:t>2 cm</a:t>
                </a:r>
                <a:endParaRPr lang="en-US" sz="1200" b="1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</a:endParaRPr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6924154" y="1029582"/>
              <a:ext cx="1634117" cy="276999"/>
              <a:chOff x="3730609" y="2723185"/>
              <a:chExt cx="1815510" cy="276999"/>
            </a:xfrm>
          </p:grpSpPr>
          <p:cxnSp>
            <p:nvCxnSpPr>
              <p:cNvPr id="119" name="Straight Arrow Connector 118"/>
              <p:cNvCxnSpPr/>
              <p:nvPr/>
            </p:nvCxnSpPr>
            <p:spPr>
              <a:xfrm>
                <a:off x="5038168" y="2881141"/>
                <a:ext cx="50795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/>
              <p:cNvCxnSpPr/>
              <p:nvPr/>
            </p:nvCxnSpPr>
            <p:spPr>
              <a:xfrm flipH="1">
                <a:off x="3730609" y="2867163"/>
                <a:ext cx="55483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TextBox 120"/>
              <p:cNvSpPr txBox="1"/>
              <p:nvPr/>
            </p:nvSpPr>
            <p:spPr>
              <a:xfrm>
                <a:off x="4250015" y="2723185"/>
                <a:ext cx="7360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sz="1200" b="1" dirty="0" smtClean="0">
                    <a:solidFill>
                      <a:prstClr val="black"/>
                    </a:solidFill>
                    <a:latin typeface="Bookman Old Style" pitchFamily="18" charset="0"/>
                    <a:ea typeface="Cambria Math" pitchFamily="18" charset="0"/>
                  </a:rPr>
                  <a:t>2.8 cm</a:t>
                </a:r>
                <a:endParaRPr lang="en-US" sz="1200" b="1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</a:endParaRPr>
              </a:p>
            </p:txBody>
          </p:sp>
        </p:grpSp>
        <p:sp>
          <p:nvSpPr>
            <p:cNvPr id="186" name="TextBox 185"/>
            <p:cNvSpPr txBox="1"/>
            <p:nvPr/>
          </p:nvSpPr>
          <p:spPr>
            <a:xfrm>
              <a:off x="7439304" y="3262664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8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</a:rPr>
                <a:t>(c)</a:t>
              </a:r>
              <a:endParaRPr lang="en-US" sz="18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56080" y="1210703"/>
            <a:ext cx="2842914" cy="2291216"/>
            <a:chOff x="756080" y="1210703"/>
            <a:chExt cx="2842914" cy="2291216"/>
          </a:xfrm>
        </p:grpSpPr>
        <p:grpSp>
          <p:nvGrpSpPr>
            <p:cNvPr id="24" name="Group 23"/>
            <p:cNvGrpSpPr/>
            <p:nvPr/>
          </p:nvGrpSpPr>
          <p:grpSpPr>
            <a:xfrm>
              <a:off x="772668" y="1325647"/>
              <a:ext cx="2194560" cy="2176272"/>
              <a:chOff x="1750896" y="3446519"/>
              <a:chExt cx="2194560" cy="2176272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1750896" y="4534655"/>
                <a:ext cx="219456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Arc 25"/>
              <p:cNvSpPr/>
              <p:nvPr/>
            </p:nvSpPr>
            <p:spPr>
              <a:xfrm>
                <a:off x="1760040" y="3446519"/>
                <a:ext cx="2176272" cy="2176272"/>
              </a:xfrm>
              <a:prstGeom prst="arc">
                <a:avLst>
                  <a:gd name="adj1" fmla="val 16296926"/>
                  <a:gd name="adj2" fmla="val 0"/>
                </a:avLst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Arc 26"/>
              <p:cNvSpPr/>
              <p:nvPr/>
            </p:nvSpPr>
            <p:spPr>
              <a:xfrm>
                <a:off x="1762834" y="3446519"/>
                <a:ext cx="2176272" cy="2176272"/>
              </a:xfrm>
              <a:prstGeom prst="arc">
                <a:avLst>
                  <a:gd name="adj1" fmla="val 10811369"/>
                  <a:gd name="adj2" fmla="val 16325838"/>
                </a:avLst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74" name="Straight Connector 73"/>
            <p:cNvCxnSpPr/>
            <p:nvPr/>
          </p:nvCxnSpPr>
          <p:spPr>
            <a:xfrm>
              <a:off x="3598994" y="1210703"/>
              <a:ext cx="0" cy="143534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TextBox 183"/>
            <p:cNvSpPr txBox="1"/>
            <p:nvPr/>
          </p:nvSpPr>
          <p:spPr>
            <a:xfrm>
              <a:off x="1498667" y="2779350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8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</a:rPr>
                <a:t>(a)</a:t>
              </a:r>
              <a:endParaRPr lang="en-US" sz="18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endParaRPr>
            </a:p>
          </p:txBody>
        </p:sp>
        <p:grpSp>
          <p:nvGrpSpPr>
            <p:cNvPr id="187" name="Group 186"/>
            <p:cNvGrpSpPr/>
            <p:nvPr/>
          </p:nvGrpSpPr>
          <p:grpSpPr>
            <a:xfrm>
              <a:off x="756080" y="2506859"/>
              <a:ext cx="2234848" cy="276999"/>
              <a:chOff x="3526092" y="2723185"/>
              <a:chExt cx="2270232" cy="276999"/>
            </a:xfrm>
          </p:grpSpPr>
          <p:cxnSp>
            <p:nvCxnSpPr>
              <p:cNvPr id="188" name="Straight Arrow Connector 187"/>
              <p:cNvCxnSpPr/>
              <p:nvPr/>
            </p:nvCxnSpPr>
            <p:spPr>
              <a:xfrm>
                <a:off x="4990444" y="2881141"/>
                <a:ext cx="80588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Arrow Connector 188"/>
              <p:cNvCxnSpPr/>
              <p:nvPr/>
            </p:nvCxnSpPr>
            <p:spPr>
              <a:xfrm flipH="1">
                <a:off x="3526092" y="2881141"/>
                <a:ext cx="76087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0" name="TextBox 189"/>
              <p:cNvSpPr txBox="1"/>
              <p:nvPr/>
            </p:nvSpPr>
            <p:spPr>
              <a:xfrm>
                <a:off x="4270429" y="2723185"/>
                <a:ext cx="7360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:r>
                  <a:rPr lang="en-US" sz="1200" b="1" dirty="0" smtClean="0">
                    <a:solidFill>
                      <a:prstClr val="black"/>
                    </a:solidFill>
                    <a:latin typeface="Bookman Old Style" pitchFamily="18" charset="0"/>
                    <a:ea typeface="Cambria Math" pitchFamily="18" charset="0"/>
                  </a:rPr>
                  <a:t>2.8 cm</a:t>
                </a:r>
                <a:endParaRPr lang="en-US" sz="1200" b="1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</a:endParaRPr>
              </a:p>
            </p:txBody>
          </p:sp>
        </p:grpSp>
      </p:grpSp>
      <p:sp>
        <p:nvSpPr>
          <p:cNvPr id="84" name="Rounded Rectangle 83"/>
          <p:cNvSpPr/>
          <p:nvPr>
            <p:custDataLst>
              <p:tags r:id="rId1"/>
            </p:custDataLst>
          </p:nvPr>
        </p:nvSpPr>
        <p:spPr>
          <a:xfrm>
            <a:off x="4336786" y="592197"/>
            <a:ext cx="2977970" cy="21101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5" name="Rounded Rectangle 84"/>
          <p:cNvSpPr/>
          <p:nvPr>
            <p:custDataLst>
              <p:tags r:id="rId2"/>
            </p:custDataLst>
          </p:nvPr>
        </p:nvSpPr>
        <p:spPr>
          <a:xfrm>
            <a:off x="1086668" y="836476"/>
            <a:ext cx="3963680" cy="21101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6" name="Rectangle 85"/>
          <p:cNvSpPr/>
          <p:nvPr>
            <p:custDataLst>
              <p:tags r:id="rId3"/>
            </p:custDataLst>
          </p:nvPr>
        </p:nvSpPr>
        <p:spPr>
          <a:xfrm>
            <a:off x="509924" y="1157270"/>
            <a:ext cx="564145" cy="31542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Sol.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659" y="286971"/>
            <a:ext cx="63543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An </a:t>
            </a:r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ant is moving around a few food pieces of different shapes </a:t>
            </a: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scattered on </a:t>
            </a:r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the floor. For which food-piece would the ant have to take a </a:t>
            </a: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longer round</a:t>
            </a:r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?</a:t>
            </a:r>
          </a:p>
        </p:txBody>
      </p:sp>
      <p:sp>
        <p:nvSpPr>
          <p:cNvPr id="87" name="Rounded Rectangle 86"/>
          <p:cNvSpPr/>
          <p:nvPr>
            <p:custDataLst>
              <p:tags r:id="rId4"/>
            </p:custDataLst>
          </p:nvPr>
        </p:nvSpPr>
        <p:spPr>
          <a:xfrm>
            <a:off x="595261" y="3864123"/>
            <a:ext cx="3409419" cy="236786"/>
          </a:xfrm>
          <a:prstGeom prst="round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8" name="Rounded Rectangle 87"/>
          <p:cNvSpPr/>
          <p:nvPr>
            <p:custDataLst>
              <p:tags r:id="rId5"/>
            </p:custDataLst>
          </p:nvPr>
        </p:nvSpPr>
        <p:spPr>
          <a:xfrm>
            <a:off x="565270" y="3514702"/>
            <a:ext cx="3547854" cy="236786"/>
          </a:xfrm>
          <a:prstGeom prst="round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9" name="Rounded Rectangle 88"/>
          <p:cNvSpPr/>
          <p:nvPr>
            <p:custDataLst>
              <p:tags r:id="rId6"/>
            </p:custDataLst>
          </p:nvPr>
        </p:nvSpPr>
        <p:spPr>
          <a:xfrm>
            <a:off x="575313" y="3175009"/>
            <a:ext cx="3409419" cy="236786"/>
          </a:xfrm>
          <a:prstGeom prst="round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0" name="Rounded Rectangle 89"/>
          <p:cNvSpPr/>
          <p:nvPr>
            <p:custDataLst>
              <p:tags r:id="rId7"/>
            </p:custDataLst>
          </p:nvPr>
        </p:nvSpPr>
        <p:spPr>
          <a:xfrm>
            <a:off x="3162807" y="3175009"/>
            <a:ext cx="808107" cy="23678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1" name="Rounded Rectangle 90"/>
          <p:cNvSpPr/>
          <p:nvPr>
            <p:custDataLst>
              <p:tags r:id="rId8"/>
            </p:custDataLst>
          </p:nvPr>
        </p:nvSpPr>
        <p:spPr>
          <a:xfrm>
            <a:off x="3215001" y="3519814"/>
            <a:ext cx="883814" cy="23678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2" name="Rounded Rectangle 91"/>
          <p:cNvSpPr/>
          <p:nvPr>
            <p:custDataLst>
              <p:tags r:id="rId9"/>
            </p:custDataLst>
          </p:nvPr>
        </p:nvSpPr>
        <p:spPr>
          <a:xfrm>
            <a:off x="3160383" y="3860815"/>
            <a:ext cx="837400" cy="23678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539656" y="3123660"/>
            <a:ext cx="35798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  <a:tab pos="143510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Perimeter </a:t>
            </a:r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of shape (a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) = 7.2 cm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539655" y="3468267"/>
            <a:ext cx="36997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  <a:tab pos="143510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Perimeter </a:t>
            </a:r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of shape 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(b) = 10.2 cm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539654" y="3808725"/>
            <a:ext cx="35798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  <a:tab pos="143510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Perimeter </a:t>
            </a:r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of shape 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(c) = 8.4 cm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512736" y="4157015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  <a:tab pos="143510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Symbol" pitchFamily="18" charset="2"/>
                <a:ea typeface="Cambria Math" pitchFamily="18" charset="0"/>
              </a:rPr>
              <a:t>\</a:t>
            </a:r>
            <a:endParaRPr lang="en-US" sz="1600" b="1" dirty="0">
              <a:solidFill>
                <a:prstClr val="black"/>
              </a:solidFill>
              <a:latin typeface="Symbol" pitchFamily="18" charset="2"/>
              <a:ea typeface="Cambria Math" pitchFamily="18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750598" y="4157015"/>
            <a:ext cx="663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  <a:tab pos="143510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10.2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1299906" y="4157015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&gt;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1515088" y="4157015"/>
            <a:ext cx="5277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  <a:tab pos="143510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8.4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1949913" y="4157015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&gt;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2177991" y="4157015"/>
            <a:ext cx="5277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  <a:tab pos="143510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7.2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31" name="Horizontal Scroll 130"/>
          <p:cNvSpPr/>
          <p:nvPr/>
        </p:nvSpPr>
        <p:spPr>
          <a:xfrm>
            <a:off x="501830" y="4470424"/>
            <a:ext cx="6422324" cy="433028"/>
          </a:xfrm>
          <a:prstGeom prst="horizontalScroll">
            <a:avLst/>
          </a:prstGeom>
          <a:gradFill flip="none" rotWithShape="1">
            <a:gsLst>
              <a:gs pos="0">
                <a:srgbClr val="9900FF">
                  <a:lumMod val="84000"/>
                  <a:lumOff val="16000"/>
                  <a:alpha val="59000"/>
                </a:srgbClr>
              </a:gs>
              <a:gs pos="100000">
                <a:schemeClr val="bg1">
                  <a:lumMod val="97000"/>
                </a:schemeClr>
              </a:gs>
              <a:gs pos="81000">
                <a:schemeClr val="bg1"/>
              </a:gs>
            </a:gsLst>
            <a:lin ang="8100000" scaled="1"/>
            <a:tileRect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575022" y="4531466"/>
            <a:ext cx="63594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Hence for </a:t>
            </a:r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shape </a:t>
            </a:r>
            <a:r>
              <a:rPr lang="en-US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(b) food piece, the ant would take a longer round.</a:t>
            </a:r>
          </a:p>
        </p:txBody>
      </p:sp>
      <p:pic>
        <p:nvPicPr>
          <p:cNvPr id="133" name="Picture 5" descr="D:\Roshan\Roshan\Mthas 8th\VIII STD STB\clipart\28264926-little-boy-student-holding-a-big-pencil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30016" y="4411325"/>
            <a:ext cx="609600" cy="60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80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5" presetClass="emph" presetSubtype="0" repeatCount="3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3" dur="4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  <p:bldP spid="87" grpId="0" animBg="1"/>
      <p:bldP spid="87" grpId="1" animBg="1"/>
      <p:bldP spid="88" grpId="0" animBg="1"/>
      <p:bldP spid="88" grpId="1" animBg="1"/>
      <p:bldP spid="88" grpId="2" animBg="1"/>
      <p:bldP spid="88" grpId="3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104" grpId="0"/>
      <p:bldP spid="110" grpId="0"/>
      <p:bldP spid="111" grpId="0"/>
      <p:bldP spid="112" grpId="0"/>
      <p:bldP spid="113" grpId="0"/>
      <p:bldP spid="130" grpId="0"/>
      <p:bldP spid="131" grpId="0" animBg="1"/>
      <p:bldP spid="1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ounded Rectangle 67"/>
          <p:cNvSpPr/>
          <p:nvPr/>
        </p:nvSpPr>
        <p:spPr>
          <a:xfrm>
            <a:off x="902638" y="281326"/>
            <a:ext cx="5973650" cy="778949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chemeClr val="bg1">
                  <a:alpha val="78000"/>
                </a:schemeClr>
              </a:gs>
            </a:gsLst>
            <a:lin ang="8100000" scaled="1"/>
            <a:tileRect/>
          </a:gra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483486" y="347510"/>
            <a:ext cx="687003" cy="624548"/>
            <a:chOff x="508513" y="-702286"/>
            <a:chExt cx="687003" cy="624548"/>
          </a:xfrm>
        </p:grpSpPr>
        <p:sp>
          <p:nvSpPr>
            <p:cNvPr id="69" name="Plaque 68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bg1"/>
                  </a:solidFill>
                  <a:latin typeface="Bookman Old Style" pitchFamily="18" charset="0"/>
                </a:rPr>
                <a:t>Q.</a:t>
              </a:r>
              <a:endParaRPr lang="en-US" sz="18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sp>
        <p:nvSpPr>
          <p:cNvPr id="65" name="Rounded Rectangle 64"/>
          <p:cNvSpPr/>
          <p:nvPr>
            <p:custDataLst>
              <p:tags r:id="rId1"/>
            </p:custDataLst>
          </p:nvPr>
        </p:nvSpPr>
        <p:spPr>
          <a:xfrm>
            <a:off x="3170086" y="4450157"/>
            <a:ext cx="193661" cy="226241"/>
          </a:xfrm>
          <a:prstGeom prst="roundRect">
            <a:avLst/>
          </a:prstGeom>
          <a:solidFill>
            <a:srgbClr val="00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4" name="Rounded Rectangle 63"/>
          <p:cNvSpPr/>
          <p:nvPr>
            <p:custDataLst>
              <p:tags r:id="rId2"/>
            </p:custDataLst>
          </p:nvPr>
        </p:nvSpPr>
        <p:spPr>
          <a:xfrm>
            <a:off x="3881302" y="3083175"/>
            <a:ext cx="449684" cy="215260"/>
          </a:xfrm>
          <a:prstGeom prst="roundRect">
            <a:avLst/>
          </a:prstGeom>
          <a:solidFill>
            <a:srgbClr val="00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2" name="Rounded Rectangle 61"/>
          <p:cNvSpPr/>
          <p:nvPr>
            <p:custDataLst>
              <p:tags r:id="rId3"/>
            </p:custDataLst>
          </p:nvPr>
        </p:nvSpPr>
        <p:spPr>
          <a:xfrm>
            <a:off x="2824025" y="4448978"/>
            <a:ext cx="193661" cy="226241"/>
          </a:xfrm>
          <a:prstGeom prst="roundRect">
            <a:avLst/>
          </a:prstGeom>
          <a:solidFill>
            <a:srgbClr val="00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6" name="Rounded Rectangle 55"/>
          <p:cNvSpPr/>
          <p:nvPr>
            <p:custDataLst>
              <p:tags r:id="rId4"/>
            </p:custDataLst>
          </p:nvPr>
        </p:nvSpPr>
        <p:spPr>
          <a:xfrm>
            <a:off x="1269339" y="3082626"/>
            <a:ext cx="524994" cy="226241"/>
          </a:xfrm>
          <a:prstGeom prst="roundRect">
            <a:avLst/>
          </a:prstGeom>
          <a:solidFill>
            <a:srgbClr val="00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5" name="Rounded Rectangle 54"/>
          <p:cNvSpPr/>
          <p:nvPr>
            <p:custDataLst>
              <p:tags r:id="rId5"/>
            </p:custDataLst>
          </p:nvPr>
        </p:nvSpPr>
        <p:spPr>
          <a:xfrm>
            <a:off x="4822381" y="4522182"/>
            <a:ext cx="686804" cy="226241"/>
          </a:xfrm>
          <a:prstGeom prst="roundRect">
            <a:avLst/>
          </a:prstGeom>
          <a:solidFill>
            <a:srgbClr val="00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9" name="Rounded Rectangle 38"/>
          <p:cNvSpPr/>
          <p:nvPr>
            <p:custDataLst>
              <p:tags r:id="rId6"/>
            </p:custDataLst>
          </p:nvPr>
        </p:nvSpPr>
        <p:spPr>
          <a:xfrm>
            <a:off x="1246515" y="820680"/>
            <a:ext cx="3279432" cy="21101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0" name="Picture 4" descr="Image result for field clipart top view"/>
          <p:cNvPicPr>
            <a:picLocks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97" b="45636"/>
          <a:stretch/>
        </p:blipFill>
        <p:spPr bwMode="auto">
          <a:xfrm>
            <a:off x="641328" y="1188974"/>
            <a:ext cx="1837576" cy="183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Rounded Rectangle 121"/>
          <p:cNvSpPr/>
          <p:nvPr>
            <p:custDataLst>
              <p:tags r:id="rId7"/>
            </p:custDataLst>
          </p:nvPr>
        </p:nvSpPr>
        <p:spPr>
          <a:xfrm>
            <a:off x="1239185" y="555282"/>
            <a:ext cx="2310399" cy="23078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4" name="Rounded Rectangle 103"/>
          <p:cNvSpPr/>
          <p:nvPr>
            <p:custDataLst>
              <p:tags r:id="rId8"/>
            </p:custDataLst>
          </p:nvPr>
        </p:nvSpPr>
        <p:spPr>
          <a:xfrm>
            <a:off x="1246515" y="320605"/>
            <a:ext cx="5431924" cy="21101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028" name="Picture 4" descr="Image result for field clipart top view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877"/>
          <a:stretch/>
        </p:blipFill>
        <p:spPr bwMode="auto">
          <a:xfrm>
            <a:off x="2756700" y="1748878"/>
            <a:ext cx="2976316" cy="127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653325" y="3047108"/>
            <a:ext cx="1774779" cy="276999"/>
            <a:chOff x="689611" y="3917950"/>
            <a:chExt cx="1774779" cy="276999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1816318" y="4056449"/>
              <a:ext cx="64807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H="1">
              <a:off x="689611" y="4056449"/>
              <a:ext cx="64807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289891" y="3917950"/>
              <a:ext cx="5934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latin typeface="Bookman Old Style" pitchFamily="18" charset="0"/>
                </a:rPr>
                <a:t>60 m</a:t>
              </a:r>
              <a:endParaRPr lang="en-US" sz="1200" b="1" dirty="0">
                <a:latin typeface="Bookman Old Style" pitchFamily="18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769400" y="3055217"/>
            <a:ext cx="2956951" cy="276999"/>
            <a:chOff x="2742186" y="3510593"/>
            <a:chExt cx="2956951" cy="276999"/>
          </a:xfrm>
        </p:grpSpPr>
        <p:cxnSp>
          <p:nvCxnSpPr>
            <p:cNvPr id="84" name="Straight Arrow Connector 83"/>
            <p:cNvCxnSpPr/>
            <p:nvPr/>
          </p:nvCxnSpPr>
          <p:spPr>
            <a:xfrm>
              <a:off x="4327537" y="3650205"/>
              <a:ext cx="13716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H="1">
              <a:off x="2742186" y="3631401"/>
              <a:ext cx="109728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3801110" y="3510593"/>
              <a:ext cx="5934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latin typeface="Bookman Old Style" pitchFamily="18" charset="0"/>
                </a:rPr>
                <a:t>80 m</a:t>
              </a:r>
              <a:endParaRPr lang="en-US" sz="1200" b="1" dirty="0">
                <a:latin typeface="Bookman Old Style" pitchFamily="18" charset="0"/>
              </a:endParaRPr>
            </a:p>
          </p:txBody>
        </p:sp>
      </p:grpSp>
      <p:sp>
        <p:nvSpPr>
          <p:cNvPr id="123" name="Rounded Rectangle 122"/>
          <p:cNvSpPr/>
          <p:nvPr>
            <p:custDataLst>
              <p:tags r:id="rId9"/>
            </p:custDataLst>
          </p:nvPr>
        </p:nvSpPr>
        <p:spPr>
          <a:xfrm>
            <a:off x="1296833" y="320604"/>
            <a:ext cx="3279432" cy="21101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4" name="Rounded Rectangle 123"/>
          <p:cNvSpPr/>
          <p:nvPr>
            <p:custDataLst>
              <p:tags r:id="rId10"/>
            </p:custDataLst>
          </p:nvPr>
        </p:nvSpPr>
        <p:spPr>
          <a:xfrm>
            <a:off x="3559638" y="575830"/>
            <a:ext cx="2726862" cy="21101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645716" y="1188974"/>
            <a:ext cx="1828800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H="1">
            <a:off x="645716" y="3025744"/>
            <a:ext cx="1828800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rot="16200000" flipH="1">
            <a:off x="-273072" y="2103374"/>
            <a:ext cx="1828800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rot="16200000" flipH="1">
            <a:off x="1564630" y="2111344"/>
            <a:ext cx="1828800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 flipV="1">
            <a:off x="2742551" y="1743016"/>
            <a:ext cx="2996091" cy="0"/>
          </a:xfrm>
          <a:prstGeom prst="line">
            <a:avLst/>
          </a:prstGeom>
          <a:ln w="19050"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H="1" flipV="1">
            <a:off x="2742551" y="3016192"/>
            <a:ext cx="2996091" cy="0"/>
          </a:xfrm>
          <a:prstGeom prst="line">
            <a:avLst/>
          </a:prstGeom>
          <a:ln w="19050"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rot="16200000" flipH="1">
            <a:off x="2110270" y="2366586"/>
            <a:ext cx="1280160" cy="0"/>
          </a:xfrm>
          <a:prstGeom prst="line">
            <a:avLst/>
          </a:prstGeom>
          <a:ln w="19050"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5726351" y="1743267"/>
            <a:ext cx="0" cy="1273850"/>
          </a:xfrm>
          <a:prstGeom prst="line">
            <a:avLst/>
          </a:prstGeom>
          <a:ln w="19050"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ounded Rectangle 132"/>
          <p:cNvSpPr/>
          <p:nvPr>
            <p:custDataLst>
              <p:tags r:id="rId11"/>
            </p:custDataLst>
          </p:nvPr>
        </p:nvSpPr>
        <p:spPr>
          <a:xfrm>
            <a:off x="5160298" y="560958"/>
            <a:ext cx="1126202" cy="226241"/>
          </a:xfrm>
          <a:prstGeom prst="roundRect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1" name="Rectangle 50"/>
          <p:cNvSpPr/>
          <p:nvPr>
            <p:custDataLst>
              <p:tags r:id="rId12"/>
            </p:custDataLst>
          </p:nvPr>
        </p:nvSpPr>
        <p:spPr>
          <a:xfrm>
            <a:off x="792910" y="252362"/>
            <a:ext cx="6170173" cy="80791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/>
            <a:r>
              <a:rPr lang="en-US" sz="1600" b="1" dirty="0" smtClean="0">
                <a:latin typeface="Bookman Old Style" panose="02050604050505020204" pitchFamily="18" charset="0"/>
              </a:rPr>
              <a:t>      Square and </a:t>
            </a:r>
            <a:r>
              <a:rPr lang="en-US" sz="1600" b="1" dirty="0">
                <a:latin typeface="Bookman Old Style" panose="02050604050505020204" pitchFamily="18" charset="0"/>
              </a:rPr>
              <a:t>a </a:t>
            </a:r>
            <a:r>
              <a:rPr lang="en-US" sz="1600" b="1" dirty="0" smtClean="0">
                <a:latin typeface="Bookman Old Style" panose="02050604050505020204" pitchFamily="18" charset="0"/>
              </a:rPr>
              <a:t>Rectangular </a:t>
            </a:r>
            <a:r>
              <a:rPr lang="en-US" sz="1600" b="1" dirty="0">
                <a:latin typeface="Bookman Old Style" panose="02050604050505020204" pitchFamily="18" charset="0"/>
              </a:rPr>
              <a:t>field with </a:t>
            </a:r>
            <a:r>
              <a:rPr lang="en-US" sz="1600" b="1" dirty="0" smtClean="0">
                <a:latin typeface="Bookman Old Style" panose="02050604050505020204" pitchFamily="18" charset="0"/>
              </a:rPr>
              <a:t>measurements</a:t>
            </a:r>
          </a:p>
          <a:p>
            <a:pPr defTabSz="685800"/>
            <a:r>
              <a:rPr lang="en-US" sz="1600" b="1" dirty="0">
                <a:latin typeface="Bookman Old Style" panose="02050604050505020204" pitchFamily="18" charset="0"/>
              </a:rPr>
              <a:t> </a:t>
            </a:r>
            <a:r>
              <a:rPr lang="en-US" sz="1600" b="1" dirty="0" smtClean="0">
                <a:latin typeface="Bookman Old Style" panose="02050604050505020204" pitchFamily="18" charset="0"/>
              </a:rPr>
              <a:t>     </a:t>
            </a:r>
            <a:r>
              <a:rPr lang="en-US" sz="1600" b="1" dirty="0">
                <a:latin typeface="Bookman Old Style" panose="02050604050505020204" pitchFamily="18" charset="0"/>
              </a:rPr>
              <a:t>as given in the figure have the </a:t>
            </a:r>
            <a:r>
              <a:rPr lang="en-US" sz="1600" b="1" dirty="0" smtClean="0">
                <a:latin typeface="Bookman Old Style" panose="02050604050505020204" pitchFamily="18" charset="0"/>
              </a:rPr>
              <a:t>same perimeter</a:t>
            </a:r>
            <a:r>
              <a:rPr lang="en-US" sz="1600" b="1" dirty="0">
                <a:latin typeface="Bookman Old Style" panose="02050604050505020204" pitchFamily="18" charset="0"/>
              </a:rPr>
              <a:t>. </a:t>
            </a:r>
            <a:endParaRPr lang="en-US" sz="1600" b="1" dirty="0" smtClean="0">
              <a:latin typeface="Bookman Old Style" panose="02050604050505020204" pitchFamily="18" charset="0"/>
            </a:endParaRPr>
          </a:p>
          <a:p>
            <a:pPr defTabSz="685800"/>
            <a:r>
              <a:rPr lang="en-US" sz="1600" b="1" dirty="0">
                <a:latin typeface="Bookman Old Style" panose="02050604050505020204" pitchFamily="18" charset="0"/>
              </a:rPr>
              <a:t> </a:t>
            </a:r>
            <a:r>
              <a:rPr lang="en-US" sz="1600" b="1" dirty="0" smtClean="0">
                <a:latin typeface="Bookman Old Style" panose="02050604050505020204" pitchFamily="18" charset="0"/>
              </a:rPr>
              <a:t>     Which </a:t>
            </a:r>
            <a:r>
              <a:rPr lang="en-US" sz="1600" b="1" dirty="0">
                <a:latin typeface="Bookman Old Style" panose="02050604050505020204" pitchFamily="18" charset="0"/>
              </a:rPr>
              <a:t>field has a larger area?</a:t>
            </a:r>
          </a:p>
        </p:txBody>
      </p:sp>
      <p:sp>
        <p:nvSpPr>
          <p:cNvPr id="17" name="Rounded Rectangular Callout 16"/>
          <p:cNvSpPr/>
          <p:nvPr/>
        </p:nvSpPr>
        <p:spPr>
          <a:xfrm>
            <a:off x="5346077" y="864837"/>
            <a:ext cx="1682503" cy="314674"/>
          </a:xfrm>
          <a:prstGeom prst="wedgeRoundRectCallout">
            <a:avLst>
              <a:gd name="adj1" fmla="val -35326"/>
              <a:gd name="adj2" fmla="val -77009"/>
              <a:gd name="adj3" fmla="val 16667"/>
            </a:avLst>
          </a:prstGeom>
          <a:gradFill flip="none" rotWithShape="1">
            <a:gsLst>
              <a:gs pos="0">
                <a:srgbClr val="B1FB93"/>
              </a:gs>
              <a:gs pos="100000">
                <a:schemeClr val="bg1"/>
              </a:gs>
            </a:gsLst>
            <a:lin ang="18900000" scaled="1"/>
            <a:tileRect/>
          </a:gra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Bookman Old Style" pitchFamily="18" charset="0"/>
              </a:rPr>
              <a:t>Sum of all sides</a:t>
            </a:r>
            <a:endParaRPr lang="en-US" b="1" dirty="0">
              <a:solidFill>
                <a:schemeClr val="tx1"/>
              </a:solidFill>
              <a:latin typeface="Bookman Old Style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626" y="3396350"/>
            <a:ext cx="2510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Perimeter of Square =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045153" y="3396350"/>
            <a:ext cx="26436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Perimeter </a:t>
            </a:r>
            <a:r>
              <a:rPr lang="en-US" sz="1600" b="1" dirty="0">
                <a:latin typeface="Bookman Old Style" pitchFamily="18" charset="0"/>
              </a:rPr>
              <a:t>of Rectangle</a:t>
            </a:r>
          </a:p>
        </p:txBody>
      </p:sp>
      <p:sp>
        <p:nvSpPr>
          <p:cNvPr id="2" name="Rectangle 1"/>
          <p:cNvSpPr/>
          <p:nvPr/>
        </p:nvSpPr>
        <p:spPr>
          <a:xfrm>
            <a:off x="637825" y="1185774"/>
            <a:ext cx="1851521" cy="1846233"/>
          </a:xfrm>
          <a:prstGeom prst="rect">
            <a:avLst/>
          </a:prstGeom>
          <a:solidFill>
            <a:srgbClr val="00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737650" y="1748878"/>
            <a:ext cx="3005494" cy="1274281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Image result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464"/>
          <a:stretch/>
        </p:blipFill>
        <p:spPr bwMode="auto">
          <a:xfrm>
            <a:off x="1168236" y="1650936"/>
            <a:ext cx="694118" cy="92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Image result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464"/>
          <a:stretch/>
        </p:blipFill>
        <p:spPr bwMode="auto">
          <a:xfrm>
            <a:off x="3777981" y="1883574"/>
            <a:ext cx="694118" cy="92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768773" y="3778446"/>
            <a:ext cx="2983691" cy="1094168"/>
            <a:chOff x="2748677" y="3778446"/>
            <a:chExt cx="2983691" cy="1094168"/>
          </a:xfrm>
        </p:grpSpPr>
        <p:sp>
          <p:nvSpPr>
            <p:cNvPr id="49" name="Rectangle 48"/>
            <p:cNvSpPr/>
            <p:nvPr/>
          </p:nvSpPr>
          <p:spPr>
            <a:xfrm>
              <a:off x="2955211" y="4210844"/>
              <a:ext cx="270458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srgbClr val="0000FF"/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</a:effectLst>
                  <a:latin typeface="Bookman Old Style" pitchFamily="18" charset="0"/>
                </a:rPr>
                <a:t>We know, </a:t>
              </a:r>
            </a:p>
            <a:p>
              <a:r>
                <a:rPr lang="en-US" sz="1600" b="1" dirty="0" smtClean="0">
                  <a:solidFill>
                    <a:srgbClr val="0000FF"/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</a:effectLst>
                  <a:latin typeface="Bookman Old Style" pitchFamily="18" charset="0"/>
                </a:rPr>
                <a:t>Area of Square = (side)</a:t>
              </a:r>
              <a:r>
                <a:rPr lang="en-US" sz="1600" b="1" baseline="30000" dirty="0" smtClean="0">
                  <a:solidFill>
                    <a:srgbClr val="0000FF"/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</a:effectLst>
                  <a:latin typeface="Bookman Old Style" pitchFamily="18" charset="0"/>
                </a:rPr>
                <a:t>2</a:t>
              </a:r>
              <a:endParaRPr lang="en-US" sz="1600" b="1" baseline="30000" dirty="0">
                <a:solidFill>
                  <a:srgbClr val="0000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endParaRPr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692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8677" y="3778446"/>
              <a:ext cx="2983691" cy="1094168"/>
            </a:xfrm>
            <a:prstGeom prst="rect">
              <a:avLst/>
            </a:prstGeom>
          </p:spPr>
        </p:pic>
      </p:grpSp>
      <p:sp>
        <p:nvSpPr>
          <p:cNvPr id="57" name="Rectangle 56"/>
          <p:cNvSpPr/>
          <p:nvPr/>
        </p:nvSpPr>
        <p:spPr>
          <a:xfrm>
            <a:off x="4844168" y="4077514"/>
            <a:ext cx="3254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  <a:tabLst>
                <a:tab pos="682625" algn="l"/>
                <a:tab pos="2974975" algn="l"/>
                <a:tab pos="3033713" algn="l"/>
              </a:tabLst>
            </a:pPr>
            <a:r>
              <a:rPr lang="en-US" sz="3600" b="1" dirty="0" smtClean="0">
                <a:solidFill>
                  <a:srgbClr val="FF0000"/>
                </a:solidFill>
                <a:latin typeface="Bookman Old Style" pitchFamily="18" charset="0"/>
              </a:rPr>
              <a:t> </a:t>
            </a:r>
            <a:endParaRPr lang="en-US" sz="36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28437" y="3695372"/>
            <a:ext cx="3188168" cy="1169152"/>
            <a:chOff x="2559203" y="5115533"/>
            <a:chExt cx="3188168" cy="1169152"/>
          </a:xfrm>
        </p:grpSpPr>
        <p:sp>
          <p:nvSpPr>
            <p:cNvPr id="59" name="Rectangle 58"/>
            <p:cNvSpPr/>
            <p:nvPr/>
          </p:nvSpPr>
          <p:spPr>
            <a:xfrm>
              <a:off x="2772725" y="5575898"/>
              <a:ext cx="279114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srgbClr val="0000FF"/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</a:effectLst>
                  <a:latin typeface="Bookman Old Style" pitchFamily="18" charset="0"/>
                </a:rPr>
                <a:t>We know, </a:t>
              </a:r>
            </a:p>
            <a:p>
              <a:r>
                <a:rPr lang="en-US" sz="1600" b="1" dirty="0" smtClean="0">
                  <a:solidFill>
                    <a:srgbClr val="0000FF"/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</a:effectLst>
                  <a:latin typeface="Bookman Old Style" pitchFamily="18" charset="0"/>
                </a:rPr>
                <a:t>Area of Rectangle = </a:t>
              </a:r>
              <a:r>
                <a:rPr lang="en-US" sz="1600" b="1" i="1" dirty="0" smtClean="0">
                  <a:solidFill>
                    <a:srgbClr val="0000FF"/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</a:effectLst>
                  <a:latin typeface="Bookman Old Style" pitchFamily="18" charset="0"/>
                </a:rPr>
                <a:t>l</a:t>
              </a:r>
              <a:r>
                <a:rPr lang="en-US" sz="1600" b="1" dirty="0" smtClean="0">
                  <a:solidFill>
                    <a:srgbClr val="0000FF"/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</a:effectLst>
                  <a:latin typeface="Bookman Old Style" pitchFamily="18" charset="0"/>
                </a:rPr>
                <a:t> × </a:t>
              </a:r>
              <a:r>
                <a:rPr lang="en-US" sz="1600" b="1" i="1" dirty="0" smtClean="0">
                  <a:solidFill>
                    <a:srgbClr val="0000FF"/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</a:effectLst>
                  <a:latin typeface="Bookman Old Style" pitchFamily="18" charset="0"/>
                </a:rPr>
                <a:t>b</a:t>
              </a:r>
              <a:endParaRPr lang="en-US" sz="1600" b="1" i="1" baseline="30000" dirty="0">
                <a:solidFill>
                  <a:srgbClr val="0000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endParaRPr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2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0" b="100000" l="692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9203" y="5115533"/>
              <a:ext cx="3188168" cy="1169152"/>
            </a:xfrm>
            <a:prstGeom prst="rect">
              <a:avLst/>
            </a:prstGeom>
          </p:spPr>
        </p:pic>
      </p:grpSp>
      <p:sp>
        <p:nvSpPr>
          <p:cNvPr id="63" name="Rectangle 62"/>
          <p:cNvSpPr/>
          <p:nvPr/>
        </p:nvSpPr>
        <p:spPr>
          <a:xfrm>
            <a:off x="2728457" y="4131922"/>
            <a:ext cx="2892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  <a:tabLst>
                <a:tab pos="682625" algn="l"/>
                <a:tab pos="2974975" algn="l"/>
                <a:tab pos="3033713" algn="l"/>
              </a:tabLst>
            </a:pPr>
            <a:r>
              <a:rPr lang="en-US" sz="2400" b="1" dirty="0" smtClean="0">
                <a:solidFill>
                  <a:srgbClr val="FF0000"/>
                </a:solidFill>
                <a:latin typeface="Bookman Old Style" pitchFamily="18" charset="0"/>
              </a:rPr>
              <a:t> </a:t>
            </a:r>
            <a:endParaRPr lang="en-US" sz="24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00105" y="418337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Bookman Old Style" pitchFamily="18" charset="0"/>
              </a:rPr>
              <a:t>?</a:t>
            </a:r>
            <a:endParaRPr lang="en-US" sz="16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257521" y="1160255"/>
            <a:ext cx="1576154" cy="408796"/>
          </a:xfrm>
          <a:prstGeom prst="round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5400000" scaled="1"/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0000FF"/>
                </a:solidFill>
                <a:latin typeface="Bookman Old Style" pitchFamily="18" charset="0"/>
              </a:rPr>
              <a:t>Hint : </a:t>
            </a:r>
          </a:p>
          <a:p>
            <a:r>
              <a:rPr lang="en-US" sz="1200" b="1" dirty="0" smtClean="0">
                <a:solidFill>
                  <a:srgbClr val="0000FF"/>
                </a:solidFill>
                <a:latin typeface="Bookman Old Style" pitchFamily="18" charset="0"/>
              </a:rPr>
              <a:t>To find : Breadth</a:t>
            </a:r>
          </a:p>
        </p:txBody>
      </p:sp>
      <p:sp>
        <p:nvSpPr>
          <p:cNvPr id="73" name="Rectangle 72"/>
          <p:cNvSpPr/>
          <p:nvPr/>
        </p:nvSpPr>
        <p:spPr>
          <a:xfrm>
            <a:off x="812978" y="1845165"/>
            <a:ext cx="1547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rPr>
              <a:t>3600 m</a:t>
            </a:r>
            <a:r>
              <a:rPr lang="en-US" sz="2400" b="1" baseline="30000" dirty="0" smtClean="0">
                <a:solidFill>
                  <a:srgbClr val="FF00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rPr>
              <a:t>2</a:t>
            </a:r>
            <a:endParaRPr lang="en-US" sz="2400" b="1" baseline="30000" dirty="0">
              <a:solidFill>
                <a:srgbClr val="FF0000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703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5" presetClass="emph" presetSubtype="0" repeatCount="4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7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35" presetClass="emph" presetSubtype="0" repeatCount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9" dur="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35" presetClass="emph" presetSubtype="0" repeatCount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1" dur="4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35" presetClass="emph" presetSubtype="0" repeatCount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3" dur="4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5" presetClass="emph" presetSubtype="0" repeatCount="4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9" dur="4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35" presetClass="emph" presetSubtype="0" repeatCount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1" dur="4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35" presetClass="emph" presetSubtype="0" repeatCount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3" dur="4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35" presetClass="emph" presetSubtype="0" repeatCount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5" dur="4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35" presetClass="emph" presetSubtype="0" repeatCount="4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4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500"/>
                            </p:stCondLst>
                            <p:childTnLst>
                              <p:par>
                                <p:cTn id="2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1000"/>
                            </p:stCondLst>
                            <p:childTnLst>
                              <p:par>
                                <p:cTn id="20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35" presetClass="emph" presetSubtype="0" repeatCount="4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8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500"/>
                            </p:stCondLst>
                            <p:childTnLst>
                              <p:par>
                                <p:cTn id="26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5" grpId="0" animBg="1"/>
      <p:bldP spid="65" grpId="1" animBg="1"/>
      <p:bldP spid="64" grpId="0" animBg="1"/>
      <p:bldP spid="64" grpId="1" animBg="1"/>
      <p:bldP spid="62" grpId="0" animBg="1"/>
      <p:bldP spid="62" grpId="1" animBg="1"/>
      <p:bldP spid="56" grpId="0" animBg="1"/>
      <p:bldP spid="56" grpId="1" animBg="1"/>
      <p:bldP spid="55" grpId="0" animBg="1"/>
      <p:bldP spid="55" grpId="1" animBg="1"/>
      <p:bldP spid="39" grpId="0" animBg="1"/>
      <p:bldP spid="122" grpId="0" animBg="1"/>
      <p:bldP spid="122" grpId="1" animBg="1"/>
      <p:bldP spid="104" grpId="0" animBg="1"/>
      <p:bldP spid="104" grpId="1" animBg="1"/>
      <p:bldP spid="123" grpId="0" animBg="1"/>
      <p:bldP spid="123" grpId="1" animBg="1"/>
      <p:bldP spid="124" grpId="0" animBg="1"/>
      <p:bldP spid="124" grpId="1" animBg="1"/>
      <p:bldP spid="133" grpId="0" animBg="1"/>
      <p:bldP spid="133" grpId="1" animBg="1"/>
      <p:bldP spid="51" grpId="0"/>
      <p:bldP spid="17" grpId="0" animBg="1"/>
      <p:bldP spid="17" grpId="1" animBg="1"/>
      <p:bldP spid="18" grpId="0"/>
      <p:bldP spid="19" grpId="0"/>
      <p:bldP spid="2" grpId="0" animBg="1"/>
      <p:bldP spid="41" grpId="0" animBg="1"/>
      <p:bldP spid="57" grpId="0"/>
      <p:bldP spid="57" grpId="1"/>
      <p:bldP spid="63" grpId="0"/>
      <p:bldP spid="63" grpId="1"/>
      <p:bldP spid="11" grpId="0"/>
      <p:bldP spid="11" grpId="1"/>
      <p:bldP spid="12" grpId="0" animBg="1"/>
      <p:bldP spid="7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830362" y="314800"/>
            <a:ext cx="6244277" cy="809330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chemeClr val="bg1">
                  <a:alpha val="78000"/>
                </a:schemeClr>
              </a:gs>
            </a:gsLst>
            <a:lin ang="8100000" scaled="1"/>
            <a:tileRect/>
          </a:gra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411211" y="382618"/>
            <a:ext cx="687003" cy="624548"/>
            <a:chOff x="508513" y="-702286"/>
            <a:chExt cx="687003" cy="624548"/>
          </a:xfrm>
        </p:grpSpPr>
        <p:sp>
          <p:nvSpPr>
            <p:cNvPr id="4" name="Plaque 3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prstClr val="white"/>
                  </a:solidFill>
                  <a:latin typeface="Bookman Old Style" pitchFamily="18" charset="0"/>
                </a:rPr>
                <a:t>Q.</a:t>
              </a:r>
              <a:endParaRPr lang="en-US" sz="18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pic>
        <p:nvPicPr>
          <p:cNvPr id="15" name="Picture 2" descr="Image result for table clip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8" y="2546666"/>
            <a:ext cx="3406894" cy="238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2298896" y="233667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  <a:ea typeface="Cambria Math" pitchFamily="18" charset="0"/>
              </a:rPr>
              <a:t>1 m</a:t>
            </a:r>
            <a:endParaRPr lang="en-US" sz="1200" b="1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949529" y="3408533"/>
            <a:ext cx="3324448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288053" y="3502211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  <a:ea typeface="Cambria Math" pitchFamily="18" charset="0"/>
              </a:rPr>
              <a:t>1.2 m</a:t>
            </a:r>
            <a:endParaRPr lang="en-US" sz="1200" b="1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51" name="Trapezoid 50"/>
          <p:cNvSpPr/>
          <p:nvPr/>
        </p:nvSpPr>
        <p:spPr>
          <a:xfrm>
            <a:off x="951280" y="2583541"/>
            <a:ext cx="3305996" cy="824992"/>
          </a:xfrm>
          <a:custGeom>
            <a:avLst/>
            <a:gdLst>
              <a:gd name="connsiteX0" fmla="*/ 0 w 1783050"/>
              <a:gd name="connsiteY0" fmla="*/ 599537 h 599537"/>
              <a:gd name="connsiteX1" fmla="*/ 149884 w 1783050"/>
              <a:gd name="connsiteY1" fmla="*/ 0 h 599537"/>
              <a:gd name="connsiteX2" fmla="*/ 1633166 w 1783050"/>
              <a:gd name="connsiteY2" fmla="*/ 0 h 599537"/>
              <a:gd name="connsiteX3" fmla="*/ 1783050 w 1783050"/>
              <a:gd name="connsiteY3" fmla="*/ 599537 h 599537"/>
              <a:gd name="connsiteX4" fmla="*/ 0 w 1783050"/>
              <a:gd name="connsiteY4" fmla="*/ 599537 h 599537"/>
              <a:gd name="connsiteX0" fmla="*/ 0 w 1783050"/>
              <a:gd name="connsiteY0" fmla="*/ 606335 h 606335"/>
              <a:gd name="connsiteX1" fmla="*/ 197473 w 1783050"/>
              <a:gd name="connsiteY1" fmla="*/ 0 h 606335"/>
              <a:gd name="connsiteX2" fmla="*/ 1633166 w 1783050"/>
              <a:gd name="connsiteY2" fmla="*/ 6798 h 606335"/>
              <a:gd name="connsiteX3" fmla="*/ 1783050 w 1783050"/>
              <a:gd name="connsiteY3" fmla="*/ 606335 h 606335"/>
              <a:gd name="connsiteX4" fmla="*/ 0 w 1783050"/>
              <a:gd name="connsiteY4" fmla="*/ 606335 h 606335"/>
              <a:gd name="connsiteX0" fmla="*/ 0 w 1783050"/>
              <a:gd name="connsiteY0" fmla="*/ 606335 h 606335"/>
              <a:gd name="connsiteX1" fmla="*/ 197473 w 1783050"/>
              <a:gd name="connsiteY1" fmla="*/ 0 h 606335"/>
              <a:gd name="connsiteX2" fmla="*/ 1582177 w 1783050"/>
              <a:gd name="connsiteY2" fmla="*/ 10197 h 606335"/>
              <a:gd name="connsiteX3" fmla="*/ 1783050 w 1783050"/>
              <a:gd name="connsiteY3" fmla="*/ 606335 h 606335"/>
              <a:gd name="connsiteX4" fmla="*/ 0 w 1783050"/>
              <a:gd name="connsiteY4" fmla="*/ 606335 h 606335"/>
              <a:gd name="connsiteX0" fmla="*/ 0 w 1769453"/>
              <a:gd name="connsiteY0" fmla="*/ 517954 h 606335"/>
              <a:gd name="connsiteX1" fmla="*/ 183876 w 1769453"/>
              <a:gd name="connsiteY1" fmla="*/ 0 h 606335"/>
              <a:gd name="connsiteX2" fmla="*/ 1568580 w 1769453"/>
              <a:gd name="connsiteY2" fmla="*/ 10197 h 606335"/>
              <a:gd name="connsiteX3" fmla="*/ 1769453 w 1769453"/>
              <a:gd name="connsiteY3" fmla="*/ 606335 h 606335"/>
              <a:gd name="connsiteX4" fmla="*/ 0 w 1769453"/>
              <a:gd name="connsiteY4" fmla="*/ 517954 h 606335"/>
              <a:gd name="connsiteX0" fmla="*/ 0 w 1776252"/>
              <a:gd name="connsiteY0" fmla="*/ 517954 h 517954"/>
              <a:gd name="connsiteX1" fmla="*/ 183876 w 1776252"/>
              <a:gd name="connsiteY1" fmla="*/ 0 h 517954"/>
              <a:gd name="connsiteX2" fmla="*/ 1568580 w 1776252"/>
              <a:gd name="connsiteY2" fmla="*/ 10197 h 517954"/>
              <a:gd name="connsiteX3" fmla="*/ 1776252 w 1776252"/>
              <a:gd name="connsiteY3" fmla="*/ 514555 h 517954"/>
              <a:gd name="connsiteX4" fmla="*/ 0 w 1776252"/>
              <a:gd name="connsiteY4" fmla="*/ 517954 h 517954"/>
              <a:gd name="connsiteX0" fmla="*/ 0 w 1776252"/>
              <a:gd name="connsiteY0" fmla="*/ 519632 h 519632"/>
              <a:gd name="connsiteX1" fmla="*/ 183876 w 1776252"/>
              <a:gd name="connsiteY1" fmla="*/ 1678 h 519632"/>
              <a:gd name="connsiteX2" fmla="*/ 1701306 w 1776252"/>
              <a:gd name="connsiteY2" fmla="*/ 0 h 519632"/>
              <a:gd name="connsiteX3" fmla="*/ 1776252 w 1776252"/>
              <a:gd name="connsiteY3" fmla="*/ 516233 h 519632"/>
              <a:gd name="connsiteX4" fmla="*/ 0 w 1776252"/>
              <a:gd name="connsiteY4" fmla="*/ 519632 h 519632"/>
              <a:gd name="connsiteX0" fmla="*/ 0 w 1776252"/>
              <a:gd name="connsiteY0" fmla="*/ 519632 h 519632"/>
              <a:gd name="connsiteX1" fmla="*/ 95392 w 1776252"/>
              <a:gd name="connsiteY1" fmla="*/ 1678 h 519632"/>
              <a:gd name="connsiteX2" fmla="*/ 1701306 w 1776252"/>
              <a:gd name="connsiteY2" fmla="*/ 0 h 519632"/>
              <a:gd name="connsiteX3" fmla="*/ 1776252 w 1776252"/>
              <a:gd name="connsiteY3" fmla="*/ 516233 h 519632"/>
              <a:gd name="connsiteX4" fmla="*/ 0 w 1776252"/>
              <a:gd name="connsiteY4" fmla="*/ 519632 h 519632"/>
              <a:gd name="connsiteX0" fmla="*/ 0 w 1908977"/>
              <a:gd name="connsiteY0" fmla="*/ 822452 h 822452"/>
              <a:gd name="connsiteX1" fmla="*/ 228117 w 1908977"/>
              <a:gd name="connsiteY1" fmla="*/ 1678 h 822452"/>
              <a:gd name="connsiteX2" fmla="*/ 1834031 w 1908977"/>
              <a:gd name="connsiteY2" fmla="*/ 0 h 822452"/>
              <a:gd name="connsiteX3" fmla="*/ 1908977 w 1908977"/>
              <a:gd name="connsiteY3" fmla="*/ 516233 h 822452"/>
              <a:gd name="connsiteX4" fmla="*/ 0 w 1908977"/>
              <a:gd name="connsiteY4" fmla="*/ 822452 h 822452"/>
              <a:gd name="connsiteX0" fmla="*/ 0 w 2052763"/>
              <a:gd name="connsiteY0" fmla="*/ 822452 h 824992"/>
              <a:gd name="connsiteX1" fmla="*/ 228117 w 2052763"/>
              <a:gd name="connsiteY1" fmla="*/ 1678 h 824992"/>
              <a:gd name="connsiteX2" fmla="*/ 1834031 w 2052763"/>
              <a:gd name="connsiteY2" fmla="*/ 0 h 824992"/>
              <a:gd name="connsiteX3" fmla="*/ 2052763 w 2052763"/>
              <a:gd name="connsiteY3" fmla="*/ 824992 h 824992"/>
              <a:gd name="connsiteX4" fmla="*/ 0 w 2052763"/>
              <a:gd name="connsiteY4" fmla="*/ 822452 h 824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2763" h="824992">
                <a:moveTo>
                  <a:pt x="0" y="822452"/>
                </a:moveTo>
                <a:lnTo>
                  <a:pt x="228117" y="1678"/>
                </a:lnTo>
                <a:lnTo>
                  <a:pt x="1834031" y="0"/>
                </a:lnTo>
                <a:lnTo>
                  <a:pt x="2052763" y="824992"/>
                </a:lnTo>
                <a:lnTo>
                  <a:pt x="0" y="822452"/>
                </a:lnTo>
                <a:close/>
              </a:path>
            </a:pathLst>
          </a:custGeom>
          <a:solidFill>
            <a:srgbClr val="00B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/>
          <p:nvPr/>
        </p:nvCxnSpPr>
        <p:spPr>
          <a:xfrm>
            <a:off x="1313470" y="2583541"/>
            <a:ext cx="2603195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1313625" y="2582673"/>
            <a:ext cx="3624" cy="804392"/>
          </a:xfrm>
          <a:prstGeom prst="line">
            <a:avLst/>
          </a:prstGeom>
          <a:ln w="19050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304620" y="282606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  <a:ea typeface="Cambria Math" pitchFamily="18" charset="0"/>
              </a:rPr>
              <a:t>0.8 m</a:t>
            </a:r>
            <a:endParaRPr lang="en-US" sz="1200" b="1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Bookman Old Style" pitchFamily="18" charset="0"/>
              <a:ea typeface="Cambria Math" pitchFamily="18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293864" y="1087206"/>
            <a:ext cx="2412403" cy="1557828"/>
            <a:chOff x="1832262" y="2622577"/>
            <a:chExt cx="2412403" cy="1557828"/>
          </a:xfrm>
        </p:grpSpPr>
        <p:sp>
          <p:nvSpPr>
            <p:cNvPr id="56" name="Title 3"/>
            <p:cNvSpPr txBox="1">
              <a:spLocks/>
            </p:cNvSpPr>
            <p:nvPr/>
          </p:nvSpPr>
          <p:spPr>
            <a:xfrm>
              <a:off x="1832262" y="3709158"/>
              <a:ext cx="219808" cy="2546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</a:rPr>
                <a:t>Q</a:t>
              </a:r>
            </a:p>
          </p:txBody>
        </p:sp>
        <p:sp>
          <p:nvSpPr>
            <p:cNvPr id="57" name="Title 3"/>
            <p:cNvSpPr txBox="1">
              <a:spLocks/>
            </p:cNvSpPr>
            <p:nvPr/>
          </p:nvSpPr>
          <p:spPr>
            <a:xfrm>
              <a:off x="2129569" y="3721290"/>
              <a:ext cx="219808" cy="2546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</a:rPr>
                <a:t>T</a:t>
              </a:r>
            </a:p>
          </p:txBody>
        </p:sp>
        <p:sp>
          <p:nvSpPr>
            <p:cNvPr id="58" name="Title 3"/>
            <p:cNvSpPr txBox="1">
              <a:spLocks/>
            </p:cNvSpPr>
            <p:nvPr/>
          </p:nvSpPr>
          <p:spPr>
            <a:xfrm>
              <a:off x="2170186" y="2643329"/>
              <a:ext cx="219808" cy="2546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</a:rPr>
                <a:t>P</a:t>
              </a:r>
            </a:p>
          </p:txBody>
        </p:sp>
        <p:cxnSp>
          <p:nvCxnSpPr>
            <p:cNvPr id="59" name="Straight Connector 58"/>
            <p:cNvCxnSpPr/>
            <p:nvPr/>
          </p:nvCxnSpPr>
          <p:spPr>
            <a:xfrm rot="16200000" flipH="1">
              <a:off x="1843747" y="3297678"/>
              <a:ext cx="82296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itle 3"/>
            <p:cNvSpPr txBox="1">
              <a:spLocks/>
            </p:cNvSpPr>
            <p:nvPr/>
          </p:nvSpPr>
          <p:spPr>
            <a:xfrm>
              <a:off x="3680548" y="2622577"/>
              <a:ext cx="219808" cy="2546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</a:rPr>
                <a:t>S</a:t>
              </a:r>
            </a:p>
          </p:txBody>
        </p:sp>
        <p:sp>
          <p:nvSpPr>
            <p:cNvPr id="61" name="Trapezoid 60"/>
            <p:cNvSpPr/>
            <p:nvPr/>
          </p:nvSpPr>
          <p:spPr>
            <a:xfrm>
              <a:off x="1923581" y="2879116"/>
              <a:ext cx="2238042" cy="845035"/>
            </a:xfrm>
            <a:prstGeom prst="trapezoid">
              <a:avLst>
                <a:gd name="adj" fmla="val 38943"/>
              </a:avLst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2268939" y="3614494"/>
              <a:ext cx="131885" cy="103282"/>
            </a:xfrm>
            <a:custGeom>
              <a:avLst/>
              <a:gdLst>
                <a:gd name="T0" fmla="*/ 0 w 165"/>
                <a:gd name="T1" fmla="*/ 0 h 171"/>
                <a:gd name="T2" fmla="*/ 2147483647 w 165"/>
                <a:gd name="T3" fmla="*/ 0 h 171"/>
                <a:gd name="T4" fmla="*/ 2147483647 w 165"/>
                <a:gd name="T5" fmla="*/ 2147483647 h 171"/>
                <a:gd name="T6" fmla="*/ 0 60000 65536"/>
                <a:gd name="T7" fmla="*/ 0 60000 65536"/>
                <a:gd name="T8" fmla="*/ 0 60000 65536"/>
                <a:gd name="T9" fmla="*/ 0 w 165"/>
                <a:gd name="T10" fmla="*/ 0 h 171"/>
                <a:gd name="T11" fmla="*/ 165 w 165"/>
                <a:gd name="T12" fmla="*/ 171 h 17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5" h="171">
                  <a:moveTo>
                    <a:pt x="0" y="0"/>
                  </a:moveTo>
                  <a:lnTo>
                    <a:pt x="165" y="0"/>
                  </a:lnTo>
                  <a:lnTo>
                    <a:pt x="165" y="171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 b="1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65" name="Title 3"/>
            <p:cNvSpPr txBox="1">
              <a:spLocks/>
            </p:cNvSpPr>
            <p:nvPr/>
          </p:nvSpPr>
          <p:spPr>
            <a:xfrm>
              <a:off x="4024857" y="3716911"/>
              <a:ext cx="219808" cy="2546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</a:rPr>
                <a:t>R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220959" y="3180977"/>
              <a:ext cx="81681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solidFill>
                    <a:srgbClr val="000000"/>
                  </a:solidFill>
                  <a:effectLst>
                    <a:glow rad="1016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Bookman Old Style" pitchFamily="18" charset="0"/>
                </a:rPr>
                <a:t>0.8 m</a:t>
              </a:r>
              <a:endParaRPr lang="en-US" sz="1200" b="1" dirty="0">
                <a:solidFill>
                  <a:prstClr val="black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endParaRPr>
            </a:p>
          </p:txBody>
        </p:sp>
        <p:sp>
          <p:nvSpPr>
            <p:cNvPr id="69" name="Title 3"/>
            <p:cNvSpPr txBox="1">
              <a:spLocks/>
            </p:cNvSpPr>
            <p:nvPr/>
          </p:nvSpPr>
          <p:spPr>
            <a:xfrm>
              <a:off x="2765620" y="2625724"/>
              <a:ext cx="601523" cy="25740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en-US" sz="1200" b="1" dirty="0" smtClean="0">
                  <a:solidFill>
                    <a:prstClr val="black"/>
                  </a:solidFill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  <a:latin typeface="Bookman Old Style" pitchFamily="18" charset="0"/>
                </a:rPr>
                <a:t>1 m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1913484" y="3903406"/>
              <a:ext cx="2268682" cy="276999"/>
              <a:chOff x="5613354" y="3266552"/>
              <a:chExt cx="2656628" cy="276999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>
                <a:off x="5613354" y="3399902"/>
                <a:ext cx="2656628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Rectangle 71"/>
              <p:cNvSpPr/>
              <p:nvPr/>
            </p:nvSpPr>
            <p:spPr>
              <a:xfrm>
                <a:off x="6470424" y="3266552"/>
                <a:ext cx="985764" cy="276999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31750"/>
              </a:effectLst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 smtClean="0">
                    <a:solidFill>
                      <a:srgbClr val="000000"/>
                    </a:solidFill>
                    <a:effectLst>
                      <a:glow rad="1397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  <a:latin typeface="Bookman Old Style" pitchFamily="18" charset="0"/>
                    <a:ea typeface="Cambria Math" panose="02040503050406030204" pitchFamily="18" charset="0"/>
                  </a:rPr>
                  <a:t>1.2 m </a:t>
                </a:r>
                <a:endParaRPr lang="en-US" sz="1200" b="1" dirty="0">
                  <a:solidFill>
                    <a:prstClr val="black"/>
                  </a:solidFill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</p:grpSp>
      </p:grpSp>
      <p:sp>
        <p:nvSpPr>
          <p:cNvPr id="67" name="Rectangle 66"/>
          <p:cNvSpPr/>
          <p:nvPr/>
        </p:nvSpPr>
        <p:spPr>
          <a:xfrm>
            <a:off x="518214" y="1129073"/>
            <a:ext cx="685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999692" y="1128653"/>
            <a:ext cx="3191358" cy="34051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Let </a:t>
            </a:r>
            <a:r>
              <a:rPr lang="en-US" sz="1600" b="1" dirty="0" smtClean="0">
                <a:solidFill>
                  <a:srgbClr val="000000"/>
                </a:solidFill>
                <a:latin typeface="Wingdings" pitchFamily="2" charset="2"/>
              </a:rPr>
              <a:t>o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PQRS be a trapezium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5" name="Freeform 34"/>
          <p:cNvSpPr>
            <a:spLocks/>
          </p:cNvSpPr>
          <p:nvPr/>
        </p:nvSpPr>
        <p:spPr bwMode="auto">
          <a:xfrm>
            <a:off x="1317249" y="3297239"/>
            <a:ext cx="131885" cy="103282"/>
          </a:xfrm>
          <a:custGeom>
            <a:avLst/>
            <a:gdLst>
              <a:gd name="T0" fmla="*/ 0 w 165"/>
              <a:gd name="T1" fmla="*/ 0 h 171"/>
              <a:gd name="T2" fmla="*/ 2147483647 w 165"/>
              <a:gd name="T3" fmla="*/ 0 h 171"/>
              <a:gd name="T4" fmla="*/ 2147483647 w 165"/>
              <a:gd name="T5" fmla="*/ 2147483647 h 171"/>
              <a:gd name="T6" fmla="*/ 0 60000 65536"/>
              <a:gd name="T7" fmla="*/ 0 60000 65536"/>
              <a:gd name="T8" fmla="*/ 0 60000 65536"/>
              <a:gd name="T9" fmla="*/ 0 w 165"/>
              <a:gd name="T10" fmla="*/ 0 h 171"/>
              <a:gd name="T11" fmla="*/ 165 w 165"/>
              <a:gd name="T12" fmla="*/ 171 h 17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5" h="171">
                <a:moveTo>
                  <a:pt x="0" y="0"/>
                </a:moveTo>
                <a:lnTo>
                  <a:pt x="165" y="0"/>
                </a:lnTo>
                <a:lnTo>
                  <a:pt x="165" y="171"/>
                </a:lnTo>
              </a:path>
            </a:pathLst>
          </a:custGeom>
          <a:noFill/>
          <a:ln w="1905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 sz="1600" b="1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1132666" y="349109"/>
            <a:ext cx="5783146" cy="22798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4538950" y="351005"/>
            <a:ext cx="775551" cy="25424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564047" y="590410"/>
            <a:ext cx="4036324" cy="22511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1150243" y="852996"/>
            <a:ext cx="5089362" cy="22410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99615" y="290183"/>
            <a:ext cx="63543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</a:rPr>
              <a:t>The </a:t>
            </a:r>
            <a:r>
              <a:rPr lang="en-US" sz="1600" b="1" dirty="0">
                <a:latin typeface="Bookman Old Style" panose="02050604050505020204" pitchFamily="18" charset="0"/>
              </a:rPr>
              <a:t>shape of the top surface of a table is a trapezium. Find its area </a:t>
            </a:r>
            <a:r>
              <a:rPr lang="en-US" sz="1600" b="1" dirty="0" smtClean="0">
                <a:latin typeface="Bookman Old Style" panose="02050604050505020204" pitchFamily="18" charset="0"/>
              </a:rPr>
              <a:t>of </a:t>
            </a:r>
            <a:r>
              <a:rPr lang="en-US" sz="1600" b="1" dirty="0">
                <a:latin typeface="Bookman Old Style" panose="02050604050505020204" pitchFamily="18" charset="0"/>
              </a:rPr>
              <a:t>its parallel sides </a:t>
            </a:r>
            <a:r>
              <a:rPr lang="en-US" sz="1600" b="1" dirty="0" smtClean="0">
                <a:latin typeface="Bookman Old Style" panose="02050604050505020204" pitchFamily="18" charset="0"/>
              </a:rPr>
              <a:t>are 1 </a:t>
            </a:r>
            <a:r>
              <a:rPr lang="en-US" sz="1600" b="1" dirty="0">
                <a:latin typeface="Bookman Old Style" panose="02050604050505020204" pitchFamily="18" charset="0"/>
              </a:rPr>
              <a:t>m and 1.2 m and perpendicular distance between them is 0.8 m.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227362" y="2283640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  <a:ea typeface="Cambria Math" pitchFamily="18" charset="0"/>
              </a:rPr>
              <a:t>P</a:t>
            </a:r>
            <a:endParaRPr lang="en-US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71653" y="3502211"/>
            <a:ext cx="328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  <a:ea typeface="Cambria Math" pitchFamily="18" charset="0"/>
              </a:rPr>
              <a:t>Q</a:t>
            </a:r>
            <a:endParaRPr lang="en-US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174581" y="3497838"/>
            <a:ext cx="328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  <a:ea typeface="Cambria Math" pitchFamily="18" charset="0"/>
              </a:rPr>
              <a:t>R</a:t>
            </a:r>
            <a:endParaRPr lang="en-US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623564" y="2282957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  <a:ea typeface="Cambria Math" pitchFamily="18" charset="0"/>
              </a:rPr>
              <a:t>S</a:t>
            </a:r>
            <a:endParaRPr lang="en-US" b="1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99061" y="1398196"/>
            <a:ext cx="1586820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PS = 1 m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965175" y="1662181"/>
            <a:ext cx="1586820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QR = 1.2 m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95348" y="1962921"/>
            <a:ext cx="1586820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PT = 0.8 m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131215" y="3473540"/>
            <a:ext cx="309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  <a:ea typeface="Cambria Math" pitchFamily="18" charset="0"/>
              </a:rPr>
              <a:t>T</a:t>
            </a:r>
            <a:endParaRPr lang="en-US" b="1" dirty="0">
              <a:latin typeface="Bookman Old Style" pitchFamily="18" charset="0"/>
              <a:ea typeface="Cambria Math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03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5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6" grpId="0"/>
      <p:bldP spid="46" grpId="1"/>
      <p:bldP spid="48" grpId="0"/>
      <p:bldP spid="48" grpId="1"/>
      <p:bldP spid="51" grpId="0" animBg="1"/>
      <p:bldP spid="51" grpId="1" animBg="1"/>
      <p:bldP spid="54" grpId="0"/>
      <p:bldP spid="54" grpId="1"/>
      <p:bldP spid="67" grpId="0"/>
      <p:bldP spid="74" grpId="0"/>
      <p:bldP spid="35" grpId="0" animBg="1"/>
      <p:bldP spid="35" grpId="1" animBg="1"/>
      <p:bldP spid="36" grpId="0" animBg="1"/>
      <p:bldP spid="36" grpId="1" animBg="1"/>
      <p:bldP spid="42" grpId="0" animBg="1"/>
      <p:bldP spid="42" grpId="1" animBg="1"/>
      <p:bldP spid="43" grpId="0" animBg="1"/>
      <p:bldP spid="43" grpId="1" animBg="1"/>
      <p:bldP spid="50" grpId="0" animBg="1"/>
      <p:bldP spid="14" grpId="0"/>
      <p:bldP spid="37" grpId="0"/>
      <p:bldP spid="37" grpId="1"/>
      <p:bldP spid="38" grpId="0"/>
      <p:bldP spid="38" grpId="1"/>
      <p:bldP spid="39" grpId="0"/>
      <p:bldP spid="39" grpId="1"/>
      <p:bldP spid="40" grpId="0"/>
      <p:bldP spid="40" grpId="1"/>
      <p:bldP spid="41" grpId="0"/>
      <p:bldP spid="44" grpId="0"/>
      <p:bldP spid="52" grpId="0"/>
      <p:bldP spid="55" grpId="0"/>
      <p:bldP spid="55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ounded Rectangle 89"/>
          <p:cNvSpPr/>
          <p:nvPr/>
        </p:nvSpPr>
        <p:spPr>
          <a:xfrm>
            <a:off x="3587654" y="3509406"/>
            <a:ext cx="873120" cy="223140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4177137" y="4012669"/>
            <a:ext cx="381450" cy="269999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53" name="Rounded Rectangle 152"/>
          <p:cNvSpPr/>
          <p:nvPr/>
        </p:nvSpPr>
        <p:spPr>
          <a:xfrm>
            <a:off x="3581560" y="4007443"/>
            <a:ext cx="381450" cy="269999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48" name="Rounded Rectangle 147"/>
          <p:cNvSpPr/>
          <p:nvPr/>
        </p:nvSpPr>
        <p:spPr>
          <a:xfrm>
            <a:off x="4792124" y="2867711"/>
            <a:ext cx="381450" cy="269999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47" name="Rounded Rectangle 146"/>
          <p:cNvSpPr/>
          <p:nvPr/>
        </p:nvSpPr>
        <p:spPr>
          <a:xfrm>
            <a:off x="3587670" y="2875864"/>
            <a:ext cx="1047365" cy="25369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44" name="Rounded Rectangle 143"/>
          <p:cNvSpPr/>
          <p:nvPr/>
        </p:nvSpPr>
        <p:spPr>
          <a:xfrm>
            <a:off x="1033540" y="2009146"/>
            <a:ext cx="1219112" cy="24545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45" name="Rounded Rectangle 144"/>
          <p:cNvSpPr/>
          <p:nvPr/>
        </p:nvSpPr>
        <p:spPr>
          <a:xfrm>
            <a:off x="1021708" y="1723955"/>
            <a:ext cx="1281450" cy="229037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46" name="Rounded Rectangle 145"/>
          <p:cNvSpPr/>
          <p:nvPr/>
        </p:nvSpPr>
        <p:spPr>
          <a:xfrm>
            <a:off x="1044121" y="1465312"/>
            <a:ext cx="1026728" cy="230631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43" name="Rounded Rectangle 142"/>
          <p:cNvSpPr/>
          <p:nvPr/>
        </p:nvSpPr>
        <p:spPr>
          <a:xfrm>
            <a:off x="5512769" y="2332995"/>
            <a:ext cx="817672" cy="269999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830362" y="314800"/>
            <a:ext cx="6244277" cy="809330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chemeClr val="bg1">
                  <a:alpha val="78000"/>
                </a:schemeClr>
              </a:gs>
            </a:gsLst>
            <a:lin ang="8100000" scaled="1"/>
            <a:tileRect/>
          </a:gra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411211" y="382618"/>
            <a:ext cx="687003" cy="624548"/>
            <a:chOff x="508513" y="-702286"/>
            <a:chExt cx="687003" cy="624548"/>
          </a:xfrm>
        </p:grpSpPr>
        <p:sp>
          <p:nvSpPr>
            <p:cNvPr id="4" name="Plaque 3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prstClr val="white"/>
                  </a:solidFill>
                  <a:latin typeface="Bookman Old Style" pitchFamily="18" charset="0"/>
                </a:rPr>
                <a:t>Q.</a:t>
              </a:r>
              <a:endParaRPr lang="en-US" sz="18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293864" y="1087206"/>
            <a:ext cx="2412403" cy="1557828"/>
            <a:chOff x="1832262" y="2622577"/>
            <a:chExt cx="2412403" cy="1557828"/>
          </a:xfrm>
        </p:grpSpPr>
        <p:sp>
          <p:nvSpPr>
            <p:cNvPr id="56" name="Title 3"/>
            <p:cNvSpPr txBox="1">
              <a:spLocks/>
            </p:cNvSpPr>
            <p:nvPr/>
          </p:nvSpPr>
          <p:spPr>
            <a:xfrm>
              <a:off x="1832262" y="3709158"/>
              <a:ext cx="219808" cy="2546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</a:rPr>
                <a:t>Q</a:t>
              </a:r>
            </a:p>
          </p:txBody>
        </p:sp>
        <p:sp>
          <p:nvSpPr>
            <p:cNvPr id="57" name="Title 3"/>
            <p:cNvSpPr txBox="1">
              <a:spLocks/>
            </p:cNvSpPr>
            <p:nvPr/>
          </p:nvSpPr>
          <p:spPr>
            <a:xfrm>
              <a:off x="2129569" y="3721290"/>
              <a:ext cx="219808" cy="2546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</a:rPr>
                <a:t>T</a:t>
              </a:r>
            </a:p>
          </p:txBody>
        </p:sp>
        <p:sp>
          <p:nvSpPr>
            <p:cNvPr id="58" name="Title 3"/>
            <p:cNvSpPr txBox="1">
              <a:spLocks/>
            </p:cNvSpPr>
            <p:nvPr/>
          </p:nvSpPr>
          <p:spPr>
            <a:xfrm>
              <a:off x="2170186" y="2643329"/>
              <a:ext cx="219808" cy="2546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</a:rPr>
                <a:t>P</a:t>
              </a:r>
            </a:p>
          </p:txBody>
        </p:sp>
        <p:cxnSp>
          <p:nvCxnSpPr>
            <p:cNvPr id="59" name="Straight Connector 58"/>
            <p:cNvCxnSpPr/>
            <p:nvPr/>
          </p:nvCxnSpPr>
          <p:spPr>
            <a:xfrm rot="16200000" flipH="1">
              <a:off x="1843747" y="3297678"/>
              <a:ext cx="82296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itle 3"/>
            <p:cNvSpPr txBox="1">
              <a:spLocks/>
            </p:cNvSpPr>
            <p:nvPr/>
          </p:nvSpPr>
          <p:spPr>
            <a:xfrm>
              <a:off x="3680548" y="2622577"/>
              <a:ext cx="219808" cy="2546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</a:rPr>
                <a:t>S</a:t>
              </a:r>
            </a:p>
          </p:txBody>
        </p:sp>
        <p:sp>
          <p:nvSpPr>
            <p:cNvPr id="61" name="Trapezoid 60"/>
            <p:cNvSpPr/>
            <p:nvPr/>
          </p:nvSpPr>
          <p:spPr>
            <a:xfrm>
              <a:off x="1923581" y="2879116"/>
              <a:ext cx="2238042" cy="845035"/>
            </a:xfrm>
            <a:prstGeom prst="trapezoid">
              <a:avLst>
                <a:gd name="adj" fmla="val 38943"/>
              </a:avLst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2268939" y="3614494"/>
              <a:ext cx="131885" cy="103282"/>
            </a:xfrm>
            <a:custGeom>
              <a:avLst/>
              <a:gdLst>
                <a:gd name="T0" fmla="*/ 0 w 165"/>
                <a:gd name="T1" fmla="*/ 0 h 171"/>
                <a:gd name="T2" fmla="*/ 2147483647 w 165"/>
                <a:gd name="T3" fmla="*/ 0 h 171"/>
                <a:gd name="T4" fmla="*/ 2147483647 w 165"/>
                <a:gd name="T5" fmla="*/ 2147483647 h 171"/>
                <a:gd name="T6" fmla="*/ 0 60000 65536"/>
                <a:gd name="T7" fmla="*/ 0 60000 65536"/>
                <a:gd name="T8" fmla="*/ 0 60000 65536"/>
                <a:gd name="T9" fmla="*/ 0 w 165"/>
                <a:gd name="T10" fmla="*/ 0 h 171"/>
                <a:gd name="T11" fmla="*/ 165 w 165"/>
                <a:gd name="T12" fmla="*/ 171 h 17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5" h="171">
                  <a:moveTo>
                    <a:pt x="0" y="0"/>
                  </a:moveTo>
                  <a:lnTo>
                    <a:pt x="165" y="0"/>
                  </a:lnTo>
                  <a:lnTo>
                    <a:pt x="165" y="171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 b="1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65" name="Title 3"/>
            <p:cNvSpPr txBox="1">
              <a:spLocks/>
            </p:cNvSpPr>
            <p:nvPr/>
          </p:nvSpPr>
          <p:spPr>
            <a:xfrm>
              <a:off x="4024857" y="3716911"/>
              <a:ext cx="219808" cy="2546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</a:rPr>
                <a:t>R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220959" y="3180977"/>
              <a:ext cx="81681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solidFill>
                    <a:srgbClr val="000000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Bookman Old Style" pitchFamily="18" charset="0"/>
                </a:rPr>
                <a:t>0.8 m</a:t>
              </a:r>
              <a:endParaRPr lang="en-US" sz="1200" b="1" dirty="0">
                <a:solidFill>
                  <a:prstClr val="black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endParaRPr>
            </a:p>
          </p:txBody>
        </p:sp>
        <p:sp>
          <p:nvSpPr>
            <p:cNvPr id="69" name="Title 3"/>
            <p:cNvSpPr txBox="1">
              <a:spLocks/>
            </p:cNvSpPr>
            <p:nvPr/>
          </p:nvSpPr>
          <p:spPr>
            <a:xfrm>
              <a:off x="2765620" y="2625724"/>
              <a:ext cx="601523" cy="25740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en-US" sz="1200" b="1" dirty="0" smtClean="0">
                  <a:solidFill>
                    <a:prstClr val="black"/>
                  </a:solidFill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  <a:latin typeface="Bookman Old Style" pitchFamily="18" charset="0"/>
                </a:rPr>
                <a:t>1 m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1913484" y="3903406"/>
              <a:ext cx="2268682" cy="276999"/>
              <a:chOff x="5613354" y="3266552"/>
              <a:chExt cx="2656628" cy="276999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>
                <a:off x="5613354" y="3399902"/>
                <a:ext cx="2656628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Rectangle 71"/>
              <p:cNvSpPr/>
              <p:nvPr/>
            </p:nvSpPr>
            <p:spPr>
              <a:xfrm>
                <a:off x="6470424" y="3266552"/>
                <a:ext cx="985764" cy="276999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31750"/>
              </a:effectLst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 smtClean="0">
                    <a:solidFill>
                      <a:srgbClr val="000000"/>
                    </a:solidFill>
                    <a:effectLst>
                      <a:glow rad="1397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  <a:latin typeface="Bookman Old Style" pitchFamily="18" charset="0"/>
                    <a:ea typeface="Cambria Math" panose="02040503050406030204" pitchFamily="18" charset="0"/>
                  </a:rPr>
                  <a:t>1.2 m </a:t>
                </a:r>
                <a:endParaRPr lang="en-US" sz="1200" b="1" dirty="0">
                  <a:solidFill>
                    <a:prstClr val="black"/>
                  </a:solidFill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</p:grpSp>
      </p:grpSp>
      <p:sp>
        <p:nvSpPr>
          <p:cNvPr id="41" name="Rectangle 40"/>
          <p:cNvSpPr/>
          <p:nvPr/>
        </p:nvSpPr>
        <p:spPr>
          <a:xfrm>
            <a:off x="518214" y="1129073"/>
            <a:ext cx="685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999692" y="1128653"/>
            <a:ext cx="3191358" cy="34051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Let </a:t>
            </a:r>
            <a:r>
              <a:rPr lang="en-US" sz="1600" b="1" dirty="0" smtClean="0">
                <a:solidFill>
                  <a:srgbClr val="000000"/>
                </a:solidFill>
                <a:latin typeface="Wingdings" pitchFamily="2" charset="2"/>
              </a:rPr>
              <a:t>o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PQRS be a trapezium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99061" y="1398196"/>
            <a:ext cx="1586820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PS = 1 m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965175" y="1662181"/>
            <a:ext cx="1586820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QR = 1.2 m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995348" y="1962921"/>
            <a:ext cx="1586820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PT = 0.8 m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1154700" y="601427"/>
            <a:ext cx="1419329" cy="22511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99615" y="290183"/>
            <a:ext cx="63543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</a:rPr>
              <a:t>The </a:t>
            </a:r>
            <a:r>
              <a:rPr lang="en-US" sz="1600" b="1" dirty="0">
                <a:latin typeface="Bookman Old Style" panose="02050604050505020204" pitchFamily="18" charset="0"/>
              </a:rPr>
              <a:t>shape of the top surface of a table is a trapezium. Find its area </a:t>
            </a:r>
            <a:r>
              <a:rPr lang="en-US" sz="1600" b="1" dirty="0" smtClean="0">
                <a:latin typeface="Bookman Old Style" panose="02050604050505020204" pitchFamily="18" charset="0"/>
              </a:rPr>
              <a:t>of </a:t>
            </a:r>
            <a:r>
              <a:rPr lang="en-US" sz="1600" b="1" dirty="0">
                <a:latin typeface="Bookman Old Style" panose="02050604050505020204" pitchFamily="18" charset="0"/>
              </a:rPr>
              <a:t>its parallel sides </a:t>
            </a:r>
            <a:r>
              <a:rPr lang="en-US" sz="1600" b="1" dirty="0" smtClean="0">
                <a:latin typeface="Bookman Old Style" panose="02050604050505020204" pitchFamily="18" charset="0"/>
              </a:rPr>
              <a:t>are 1 </a:t>
            </a:r>
            <a:r>
              <a:rPr lang="en-US" sz="1600" b="1" dirty="0">
                <a:latin typeface="Bookman Old Style" panose="02050604050505020204" pitchFamily="18" charset="0"/>
              </a:rPr>
              <a:t>m and 1.2 m and perpendicular distance between them is 0.8 m.</a:t>
            </a:r>
          </a:p>
        </p:txBody>
      </p:sp>
      <p:sp>
        <p:nvSpPr>
          <p:cNvPr id="92" name="Rounded Rectangle 91"/>
          <p:cNvSpPr/>
          <p:nvPr/>
        </p:nvSpPr>
        <p:spPr>
          <a:xfrm>
            <a:off x="3571973" y="2152933"/>
            <a:ext cx="1743536" cy="519596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2861905" y="3391381"/>
            <a:ext cx="3363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=      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2861905" y="3952146"/>
            <a:ext cx="3489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=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3022553" y="3289872"/>
                <a:ext cx="426664" cy="562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553" y="3289872"/>
                <a:ext cx="426664" cy="562077"/>
              </a:xfrm>
              <a:prstGeom prst="rect">
                <a:avLst/>
              </a:prstGeom>
              <a:blipFill rotWithShape="1"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3022553" y="3816553"/>
                <a:ext cx="426664" cy="562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553" y="3816553"/>
                <a:ext cx="426664" cy="562077"/>
              </a:xfrm>
              <a:prstGeom prst="rect">
                <a:avLst/>
              </a:prstGeom>
              <a:blipFill rotWithShape="1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Rectangle 97"/>
          <p:cNvSpPr/>
          <p:nvPr/>
        </p:nvSpPr>
        <p:spPr>
          <a:xfrm>
            <a:off x="3916085" y="3962656"/>
            <a:ext cx="7216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0.8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3322651" y="3962656"/>
            <a:ext cx="7216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2.2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431365" y="3443931"/>
            <a:ext cx="7216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0.8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3319879" y="3443931"/>
            <a:ext cx="1324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(1 </a:t>
            </a:r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</a:rPr>
              <a:t>+ 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1.2)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3270361" y="2297081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Bookman Old Style" pitchFamily="18" charset="0"/>
              </a:rPr>
              <a:t>×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2861905" y="2825407"/>
            <a:ext cx="3363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=      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/>
              <p:cNvSpPr txBox="1"/>
              <p:nvPr/>
            </p:nvSpPr>
            <p:spPr>
              <a:xfrm>
                <a:off x="3022553" y="2723898"/>
                <a:ext cx="426664" cy="562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38" name="TextBox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553" y="2723898"/>
                <a:ext cx="426664" cy="562077"/>
              </a:xfrm>
              <a:prstGeom prst="rect">
                <a:avLst/>
              </a:prstGeom>
              <a:blipFill rotWithShape="1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Rectangle 138"/>
          <p:cNvSpPr/>
          <p:nvPr/>
        </p:nvSpPr>
        <p:spPr>
          <a:xfrm>
            <a:off x="4558587" y="2825407"/>
            <a:ext cx="6591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PT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3320981" y="2825407"/>
            <a:ext cx="14414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(PS </a:t>
            </a:r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</a:rPr>
              <a:t>+ 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QR)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861905" y="4503926"/>
            <a:ext cx="3489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=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/>
              <p:cNvSpPr txBox="1"/>
              <p:nvPr/>
            </p:nvSpPr>
            <p:spPr>
              <a:xfrm>
                <a:off x="3022553" y="4368333"/>
                <a:ext cx="426664" cy="562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50" name="TextBox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553" y="4368333"/>
                <a:ext cx="426664" cy="562077"/>
              </a:xfrm>
              <a:prstGeom prst="rect">
                <a:avLst/>
              </a:prstGeom>
              <a:blipFill rotWithShape="1"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Rectangle 150"/>
              <p:cNvSpPr/>
              <p:nvPr/>
            </p:nvSpPr>
            <p:spPr>
              <a:xfrm>
                <a:off x="3868795" y="4419846"/>
                <a:ext cx="651140" cy="490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solidFill>
                      <a:srgbClr val="000000"/>
                    </a:solidFill>
                    <a:latin typeface="Bookman Old Style" pitchFamily="18" charset="0"/>
                  </a:rPr>
                  <a:t>×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600" b="1" i="0" smtClean="0">
                            <a:solidFill>
                              <a:prstClr val="black"/>
                            </a:solidFill>
                            <a:latin typeface="Bookman Old Style" pitchFamily="18" charset="0"/>
                          </a:rPr>
                          <m:t>8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600" b="1">
                            <a:solidFill>
                              <a:prstClr val="black"/>
                            </a:solidFill>
                            <a:latin typeface="Bookman Old Style" pitchFamily="18" charset="0"/>
                          </a:rPr>
                          <m:t>10</m:t>
                        </m:r>
                      </m:den>
                    </m:f>
                  </m:oMath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51" name="Rectangle 1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795" y="4419846"/>
                <a:ext cx="651140" cy="490775"/>
              </a:xfrm>
              <a:prstGeom prst="rect">
                <a:avLst/>
              </a:prstGeom>
              <a:blipFill rotWithShape="1">
                <a:blip r:embed="rId38"/>
                <a:stretch>
                  <a:fillRect l="-5660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/>
              <p:cNvSpPr/>
              <p:nvPr/>
            </p:nvSpPr>
            <p:spPr>
              <a:xfrm>
                <a:off x="3285871" y="4419846"/>
                <a:ext cx="651140" cy="4932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solidFill>
                      <a:srgbClr val="000000"/>
                    </a:solidFill>
                    <a:latin typeface="Bookman Old Style" pitchFamily="18" charset="0"/>
                  </a:rPr>
                  <a:t>×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600" b="1" i="0" smtClean="0">
                            <a:solidFill>
                              <a:prstClr val="black"/>
                            </a:solidFill>
                            <a:latin typeface="Bookman Old Style" pitchFamily="18" charset="0"/>
                          </a:rPr>
                          <m:t>22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600" b="1" i="0" smtClean="0">
                            <a:solidFill>
                              <a:prstClr val="black"/>
                            </a:solidFill>
                            <a:latin typeface="Bookman Old Style" pitchFamily="18" charset="0"/>
                          </a:rPr>
                          <m:t>10</m:t>
                        </m:r>
                      </m:den>
                    </m:f>
                  </m:oMath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52" name="Rectangle 1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5871" y="4419846"/>
                <a:ext cx="651140" cy="493277"/>
              </a:xfrm>
              <a:prstGeom prst="rect">
                <a:avLst/>
              </a:prstGeom>
              <a:blipFill rotWithShape="1">
                <a:blip r:embed="rId39"/>
                <a:stretch>
                  <a:fillRect l="-4673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>
            <a:off x="6716435" y="1346397"/>
            <a:ext cx="1590876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385894" y="2188780"/>
            <a:ext cx="2238318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rot="16200000">
            <a:off x="6305349" y="1742435"/>
            <a:ext cx="822960" cy="0"/>
          </a:xfrm>
          <a:prstGeom prst="line">
            <a:avLst/>
          </a:prstGeom>
          <a:ln w="19050"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489714" y="2119347"/>
            <a:ext cx="5926855" cy="585064"/>
            <a:chOff x="489714" y="2119347"/>
            <a:chExt cx="5926855" cy="585064"/>
          </a:xfrm>
        </p:grpSpPr>
        <p:grpSp>
          <p:nvGrpSpPr>
            <p:cNvPr id="104" name="Group 103"/>
            <p:cNvGrpSpPr/>
            <p:nvPr/>
          </p:nvGrpSpPr>
          <p:grpSpPr>
            <a:xfrm>
              <a:off x="489714" y="2119636"/>
              <a:ext cx="5926855" cy="584775"/>
              <a:chOff x="447674" y="2579121"/>
              <a:chExt cx="5926855" cy="584775"/>
            </a:xfrm>
          </p:grpSpPr>
          <p:sp>
            <p:nvSpPr>
              <p:cNvPr id="105" name="Rectangle 104"/>
              <p:cNvSpPr/>
              <p:nvPr/>
            </p:nvSpPr>
            <p:spPr>
              <a:xfrm>
                <a:off x="447674" y="2755351"/>
                <a:ext cx="280080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tabLst>
                    <a:tab pos="2974975" algn="l"/>
                  </a:tabLst>
                </a:pPr>
                <a:r>
                  <a:rPr lang="en-US" sz="1600" b="1" dirty="0" smtClean="0">
                    <a:solidFill>
                      <a:srgbClr val="000000"/>
                    </a:solidFill>
                    <a:latin typeface="Bookman Old Style" pitchFamily="18" charset="0"/>
                  </a:rPr>
                  <a:t>Area of the trapezium </a:t>
                </a:r>
                <a:r>
                  <a:rPr lang="en-US" sz="1600" b="1" dirty="0">
                    <a:solidFill>
                      <a:srgbClr val="000000"/>
                    </a:solidFill>
                    <a:latin typeface="Bookman Old Style" pitchFamily="18" charset="0"/>
                  </a:rPr>
                  <a:t>=</a:t>
                </a:r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TextBox 105"/>
                  <p:cNvSpPr txBox="1"/>
                  <p:nvPr/>
                </p:nvSpPr>
                <p:spPr>
                  <a:xfrm>
                    <a:off x="2990906" y="2600325"/>
                    <a:ext cx="426664" cy="5620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600" b="1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sz="1600" b="1" smtClean="0">
                                  <a:solidFill>
                                    <a:prstClr val="black"/>
                                  </a:solidFill>
                                  <a:latin typeface="Bookman Old Style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sz="1600" b="1" smtClean="0">
                                  <a:solidFill>
                                    <a:prstClr val="black"/>
                                  </a:solidFill>
                                  <a:latin typeface="Bookman Old Style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US" sz="1600" b="1" dirty="0">
                      <a:solidFill>
                        <a:prstClr val="black"/>
                      </a:solidFill>
                      <a:latin typeface="Bookman Old Style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90906" y="2600325"/>
                    <a:ext cx="426664" cy="562077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7" name="Rectangle 106"/>
              <p:cNvSpPr/>
              <p:nvPr/>
            </p:nvSpPr>
            <p:spPr>
              <a:xfrm>
                <a:off x="5227788" y="2745826"/>
                <a:ext cx="114674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tabLst>
                    <a:tab pos="2974975" algn="l"/>
                  </a:tabLst>
                </a:pPr>
                <a:r>
                  <a:rPr lang="en-US" sz="1600" b="1" dirty="0" smtClean="0">
                    <a:solidFill>
                      <a:srgbClr val="000000"/>
                    </a:solidFill>
                    <a:latin typeface="Bookman Old Style" pitchFamily="18" charset="0"/>
                  </a:rPr>
                  <a:t>× Height</a:t>
                </a:r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3501265" y="2579121"/>
                <a:ext cx="228993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tabLst>
                    <a:tab pos="2974975" algn="l"/>
                  </a:tabLst>
                </a:pPr>
                <a:r>
                  <a:rPr lang="en-US" sz="1600" b="1" dirty="0" smtClean="0">
                    <a:solidFill>
                      <a:srgbClr val="000000"/>
                    </a:solidFill>
                    <a:latin typeface="Bookman Old Style" pitchFamily="18" charset="0"/>
                  </a:rPr>
                  <a:t>Sum of lengths</a:t>
                </a:r>
              </a:p>
              <a:p>
                <a:pPr>
                  <a:tabLst>
                    <a:tab pos="2974975" algn="l"/>
                  </a:tabLst>
                </a:pPr>
                <a:r>
                  <a:rPr lang="en-US" sz="1600" b="1" dirty="0" smtClean="0">
                    <a:solidFill>
                      <a:srgbClr val="000000"/>
                    </a:solidFill>
                    <a:latin typeface="Bookman Old Style" pitchFamily="18" charset="0"/>
                  </a:rPr>
                  <a:t>of parallel sides</a:t>
                </a:r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p:grpSp>
        <p:sp>
          <p:nvSpPr>
            <p:cNvPr id="7" name="Right Bracket 6"/>
            <p:cNvSpPr/>
            <p:nvPr/>
          </p:nvSpPr>
          <p:spPr>
            <a:xfrm>
              <a:off x="5269828" y="2119347"/>
              <a:ext cx="73152" cy="567771"/>
            </a:xfrm>
            <a:prstGeom prst="rightBracket">
              <a:avLst>
                <a:gd name="adj" fmla="val 3848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ight Bracket 87"/>
            <p:cNvSpPr/>
            <p:nvPr/>
          </p:nvSpPr>
          <p:spPr>
            <a:xfrm flipH="1">
              <a:off x="3543305" y="2119347"/>
              <a:ext cx="73152" cy="567771"/>
            </a:xfrm>
            <a:prstGeom prst="rightBracket">
              <a:avLst>
                <a:gd name="adj" fmla="val 3848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Rounded Rectangle 59"/>
          <p:cNvSpPr/>
          <p:nvPr/>
        </p:nvSpPr>
        <p:spPr>
          <a:xfrm>
            <a:off x="544847" y="3347878"/>
            <a:ext cx="2603020" cy="733993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CC00FF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Book Antiqua" pitchFamily="18" charset="0"/>
            </a:endParaRPr>
          </a:p>
        </p:txBody>
      </p:sp>
      <p:pic>
        <p:nvPicPr>
          <p:cNvPr id="73" name="Picture 5"/>
          <p:cNvPicPr>
            <a:picLocks noChangeAspect="1" noChangeArrowheads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31649" y="3153262"/>
            <a:ext cx="491495" cy="102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5" name="Group 74"/>
          <p:cNvGrpSpPr/>
          <p:nvPr/>
        </p:nvGrpSpPr>
        <p:grpSpPr>
          <a:xfrm>
            <a:off x="522946" y="3425583"/>
            <a:ext cx="2624921" cy="539779"/>
            <a:chOff x="840979" y="3630626"/>
            <a:chExt cx="2624921" cy="539779"/>
          </a:xfrm>
        </p:grpSpPr>
        <p:grpSp>
          <p:nvGrpSpPr>
            <p:cNvPr id="76" name="Group 75"/>
            <p:cNvGrpSpPr/>
            <p:nvPr/>
          </p:nvGrpSpPr>
          <p:grpSpPr>
            <a:xfrm>
              <a:off x="840979" y="3647185"/>
              <a:ext cx="2624921" cy="523220"/>
              <a:chOff x="6071029" y="4166235"/>
              <a:chExt cx="2624921" cy="523220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6280319" y="4297013"/>
                <a:ext cx="30970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>
                    <a:solidFill>
                      <a:srgbClr val="FFFF00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×</a:t>
                </a:r>
                <a:endParaRPr lang="en-US" dirty="0">
                  <a:solidFill>
                    <a:srgbClr val="FFFF00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Rectangle 79"/>
                  <p:cNvSpPr/>
                  <p:nvPr/>
                </p:nvSpPr>
                <p:spPr>
                  <a:xfrm>
                    <a:off x="6071029" y="4175530"/>
                    <a:ext cx="343363" cy="50327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400" b="1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sz="1400" b="1">
                                  <a:solidFill>
                                    <a:srgbClr val="FFFF00"/>
                                  </a:solidFill>
                                  <a:latin typeface="Bookman Old Style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sz="1400" b="1">
                                  <a:solidFill>
                                    <a:srgbClr val="FFFF00"/>
                                  </a:solidFill>
                                  <a:latin typeface="Bookman Old Style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US" dirty="0">
                      <a:solidFill>
                        <a:srgbClr val="FFFF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Rectangle 5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71029" y="4175530"/>
                    <a:ext cx="343363" cy="503279"/>
                  </a:xfrm>
                  <a:prstGeom prst="rect">
                    <a:avLst/>
                  </a:prstGeom>
                  <a:blipFill rotWithShape="1">
                    <a:blip r:embed="rId31"/>
                    <a:stretch>
                      <a:fillRect b="-365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1" name="Rectangle 80"/>
              <p:cNvSpPr/>
              <p:nvPr/>
            </p:nvSpPr>
            <p:spPr>
              <a:xfrm>
                <a:off x="6512330" y="4166235"/>
                <a:ext cx="1938976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tabLst>
                    <a:tab pos="2974975" algn="l"/>
                  </a:tabLst>
                </a:pPr>
                <a:r>
                  <a:rPr lang="en-US" sz="1400" b="1" dirty="0">
                    <a:solidFill>
                      <a:srgbClr val="FFFF00"/>
                    </a:solidFill>
                    <a:latin typeface="Bookman Old Style" pitchFamily="18" charset="0"/>
                  </a:rPr>
                  <a:t>sum of lengths of   </a:t>
                </a:r>
              </a:p>
              <a:p>
                <a:pPr>
                  <a:tabLst>
                    <a:tab pos="2974975" algn="l"/>
                  </a:tabLst>
                </a:pPr>
                <a:r>
                  <a:rPr lang="en-US" sz="1400" b="1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parallel </a:t>
                </a:r>
                <a:r>
                  <a:rPr lang="en-US" sz="1400" b="1" dirty="0">
                    <a:solidFill>
                      <a:srgbClr val="FFFF00"/>
                    </a:solidFill>
                    <a:latin typeface="Bookman Old Style" pitchFamily="18" charset="0"/>
                  </a:rPr>
                  <a:t>sides</a:t>
                </a: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8227016" y="4297013"/>
                <a:ext cx="30970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>
                    <a:solidFill>
                      <a:srgbClr val="FFFF00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×</a:t>
                </a:r>
                <a:endParaRPr lang="en-US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8389456" y="4297013"/>
                <a:ext cx="30649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tabLst>
                    <a:tab pos="2974975" algn="l"/>
                  </a:tabLst>
                </a:pPr>
                <a:r>
                  <a:rPr lang="en-US" sz="1400" b="1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h</a:t>
                </a:r>
                <a:endParaRPr lang="en-US" sz="1400" b="1" dirty="0">
                  <a:solidFill>
                    <a:srgbClr val="FFFF00"/>
                  </a:solidFill>
                  <a:latin typeface="Bookman Old Style" pitchFamily="18" charset="0"/>
                </a:endParaRPr>
              </a:p>
            </p:txBody>
          </p:sp>
        </p:grpSp>
        <p:sp>
          <p:nvSpPr>
            <p:cNvPr id="77" name="Left Bracket 76"/>
            <p:cNvSpPr/>
            <p:nvPr/>
          </p:nvSpPr>
          <p:spPr>
            <a:xfrm>
              <a:off x="1292694" y="3630626"/>
              <a:ext cx="73152" cy="529005"/>
            </a:xfrm>
            <a:prstGeom prst="leftBracket">
              <a:avLst>
                <a:gd name="adj" fmla="val 57162"/>
              </a:avLst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78" name="Left Bracket 77"/>
            <p:cNvSpPr/>
            <p:nvPr/>
          </p:nvSpPr>
          <p:spPr>
            <a:xfrm flipH="1">
              <a:off x="2993741" y="3630626"/>
              <a:ext cx="73152" cy="529005"/>
            </a:xfrm>
            <a:prstGeom prst="leftBracket">
              <a:avLst>
                <a:gd name="adj" fmla="val 57162"/>
              </a:avLst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517525" y="3391381"/>
            <a:ext cx="2700808" cy="646986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What </a:t>
            </a:r>
            <a:r>
              <a:rPr lang="en-US" sz="1600" b="1" dirty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is the formula for area of </a:t>
            </a: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trapezium?</a:t>
            </a:r>
            <a:endParaRPr lang="en-US" sz="1600" b="1" dirty="0">
              <a:solidFill>
                <a:schemeClr val="bg1"/>
              </a:solidFill>
              <a:latin typeface="Bookman Old Style" pitchFamily="18" charset="0"/>
              <a:ea typeface="Cambria Math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08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500"/>
                            </p:stCondLst>
                            <p:childTnLst>
                              <p:par>
                                <p:cTn id="15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500"/>
                            </p:stCondLst>
                            <p:childTnLst>
                              <p:par>
                                <p:cTn id="18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500"/>
                            </p:stCondLst>
                            <p:childTnLst>
                              <p:par>
                                <p:cTn id="21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500"/>
                            </p:stCondLst>
                            <p:childTnLst>
                              <p:par>
                                <p:cTn id="22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0" grpId="1" animBg="1"/>
      <p:bldP spid="89" grpId="0" animBg="1"/>
      <p:bldP spid="89" grpId="1" animBg="1"/>
      <p:bldP spid="153" grpId="0" animBg="1"/>
      <p:bldP spid="153" grpId="1" animBg="1"/>
      <p:bldP spid="148" grpId="0" animBg="1"/>
      <p:bldP spid="148" grpId="1" animBg="1"/>
      <p:bldP spid="147" grpId="0" animBg="1"/>
      <p:bldP spid="147" grpId="1" animBg="1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43" grpId="0" animBg="1"/>
      <p:bldP spid="143" grpId="1" animBg="1"/>
      <p:bldP spid="64" grpId="0" animBg="1"/>
      <p:bldP spid="92" grpId="0" animBg="1"/>
      <p:bldP spid="92" grpId="1" animBg="1"/>
      <p:bldP spid="93" grpId="0"/>
      <p:bldP spid="94" grpId="0"/>
      <p:bldP spid="96" grpId="0" animBg="1"/>
      <p:bldP spid="97" grpId="0" animBg="1"/>
      <p:bldP spid="98" grpId="0"/>
      <p:bldP spid="99" grpId="0"/>
      <p:bldP spid="102" grpId="0"/>
      <p:bldP spid="103" grpId="0"/>
      <p:bldP spid="129" grpId="0"/>
      <p:bldP spid="137" grpId="0"/>
      <p:bldP spid="138" grpId="0" animBg="1"/>
      <p:bldP spid="139" grpId="0"/>
      <p:bldP spid="140" grpId="0"/>
      <p:bldP spid="149" grpId="0"/>
      <p:bldP spid="150" grpId="0" animBg="1"/>
      <p:bldP spid="151" grpId="0"/>
      <p:bldP spid="152" grpId="0"/>
      <p:bldP spid="68" grpId="0" animBg="1"/>
      <p:bldP spid="68" grpId="1" animBg="1"/>
      <p:bldP spid="84" grpId="0"/>
      <p:bldP spid="84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ounded Rectangle 119"/>
          <p:cNvSpPr/>
          <p:nvPr/>
        </p:nvSpPr>
        <p:spPr>
          <a:xfrm>
            <a:off x="4197960" y="2271642"/>
            <a:ext cx="260535" cy="202855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19" name="Rounded Rectangle 118"/>
          <p:cNvSpPr/>
          <p:nvPr/>
        </p:nvSpPr>
        <p:spPr>
          <a:xfrm>
            <a:off x="3586827" y="2062772"/>
            <a:ext cx="260535" cy="202855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06" name="Rounded Rectangle 105"/>
          <p:cNvSpPr/>
          <p:nvPr/>
        </p:nvSpPr>
        <p:spPr>
          <a:xfrm>
            <a:off x="3173935" y="3104011"/>
            <a:ext cx="448669" cy="232579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830362" y="314800"/>
            <a:ext cx="6244277" cy="809330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chemeClr val="bg1">
                  <a:alpha val="78000"/>
                </a:schemeClr>
              </a:gs>
            </a:gsLst>
            <a:lin ang="8100000" scaled="1"/>
            <a:tileRect/>
          </a:gra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411211" y="382618"/>
            <a:ext cx="687003" cy="624548"/>
            <a:chOff x="508513" y="-702286"/>
            <a:chExt cx="687003" cy="624548"/>
          </a:xfrm>
        </p:grpSpPr>
        <p:sp>
          <p:nvSpPr>
            <p:cNvPr id="4" name="Plaque 3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prstClr val="white"/>
                  </a:solidFill>
                  <a:latin typeface="Bookman Old Style" pitchFamily="18" charset="0"/>
                </a:rPr>
                <a:t>Q.</a:t>
              </a:r>
              <a:endParaRPr lang="en-US" sz="18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293864" y="1087206"/>
            <a:ext cx="2412403" cy="1557828"/>
            <a:chOff x="1832262" y="2622577"/>
            <a:chExt cx="2412403" cy="1557828"/>
          </a:xfrm>
        </p:grpSpPr>
        <p:sp>
          <p:nvSpPr>
            <p:cNvPr id="56" name="Title 3"/>
            <p:cNvSpPr txBox="1">
              <a:spLocks/>
            </p:cNvSpPr>
            <p:nvPr/>
          </p:nvSpPr>
          <p:spPr>
            <a:xfrm>
              <a:off x="1832262" y="3709158"/>
              <a:ext cx="219808" cy="2546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</a:rPr>
                <a:t>Q</a:t>
              </a:r>
            </a:p>
          </p:txBody>
        </p:sp>
        <p:sp>
          <p:nvSpPr>
            <p:cNvPr id="57" name="Title 3"/>
            <p:cNvSpPr txBox="1">
              <a:spLocks/>
            </p:cNvSpPr>
            <p:nvPr/>
          </p:nvSpPr>
          <p:spPr>
            <a:xfrm>
              <a:off x="2129569" y="3721290"/>
              <a:ext cx="219808" cy="2546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</a:rPr>
                <a:t>T</a:t>
              </a:r>
            </a:p>
          </p:txBody>
        </p:sp>
        <p:sp>
          <p:nvSpPr>
            <p:cNvPr id="58" name="Title 3"/>
            <p:cNvSpPr txBox="1">
              <a:spLocks/>
            </p:cNvSpPr>
            <p:nvPr/>
          </p:nvSpPr>
          <p:spPr>
            <a:xfrm>
              <a:off x="2170186" y="2643329"/>
              <a:ext cx="219808" cy="2546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</a:rPr>
                <a:t>P</a:t>
              </a:r>
            </a:p>
          </p:txBody>
        </p:sp>
        <p:cxnSp>
          <p:nvCxnSpPr>
            <p:cNvPr id="59" name="Straight Connector 58"/>
            <p:cNvCxnSpPr/>
            <p:nvPr/>
          </p:nvCxnSpPr>
          <p:spPr>
            <a:xfrm rot="16200000" flipH="1">
              <a:off x="1843747" y="3297678"/>
              <a:ext cx="82296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itle 3"/>
            <p:cNvSpPr txBox="1">
              <a:spLocks/>
            </p:cNvSpPr>
            <p:nvPr/>
          </p:nvSpPr>
          <p:spPr>
            <a:xfrm>
              <a:off x="3680548" y="2622577"/>
              <a:ext cx="219808" cy="2546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</a:rPr>
                <a:t>S</a:t>
              </a:r>
            </a:p>
          </p:txBody>
        </p:sp>
        <p:sp>
          <p:nvSpPr>
            <p:cNvPr id="61" name="Trapezoid 60"/>
            <p:cNvSpPr/>
            <p:nvPr/>
          </p:nvSpPr>
          <p:spPr>
            <a:xfrm>
              <a:off x="1923581" y="2879116"/>
              <a:ext cx="2238042" cy="845035"/>
            </a:xfrm>
            <a:prstGeom prst="trapezoid">
              <a:avLst>
                <a:gd name="adj" fmla="val 38943"/>
              </a:avLst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2268939" y="3614494"/>
              <a:ext cx="131885" cy="103282"/>
            </a:xfrm>
            <a:custGeom>
              <a:avLst/>
              <a:gdLst>
                <a:gd name="T0" fmla="*/ 0 w 165"/>
                <a:gd name="T1" fmla="*/ 0 h 171"/>
                <a:gd name="T2" fmla="*/ 2147483647 w 165"/>
                <a:gd name="T3" fmla="*/ 0 h 171"/>
                <a:gd name="T4" fmla="*/ 2147483647 w 165"/>
                <a:gd name="T5" fmla="*/ 2147483647 h 171"/>
                <a:gd name="T6" fmla="*/ 0 60000 65536"/>
                <a:gd name="T7" fmla="*/ 0 60000 65536"/>
                <a:gd name="T8" fmla="*/ 0 60000 65536"/>
                <a:gd name="T9" fmla="*/ 0 w 165"/>
                <a:gd name="T10" fmla="*/ 0 h 171"/>
                <a:gd name="T11" fmla="*/ 165 w 165"/>
                <a:gd name="T12" fmla="*/ 171 h 17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5" h="171">
                  <a:moveTo>
                    <a:pt x="0" y="0"/>
                  </a:moveTo>
                  <a:lnTo>
                    <a:pt x="165" y="0"/>
                  </a:lnTo>
                  <a:lnTo>
                    <a:pt x="165" y="171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 b="1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65" name="Title 3"/>
            <p:cNvSpPr txBox="1">
              <a:spLocks/>
            </p:cNvSpPr>
            <p:nvPr/>
          </p:nvSpPr>
          <p:spPr>
            <a:xfrm>
              <a:off x="4024857" y="3716911"/>
              <a:ext cx="219808" cy="2546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</a:rPr>
                <a:t>R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220959" y="3180977"/>
              <a:ext cx="81681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solidFill>
                    <a:srgbClr val="000000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Bookman Old Style" pitchFamily="18" charset="0"/>
                </a:rPr>
                <a:t>0.8 m</a:t>
              </a:r>
              <a:endParaRPr lang="en-US" sz="1200" b="1" dirty="0">
                <a:solidFill>
                  <a:prstClr val="black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endParaRPr>
            </a:p>
          </p:txBody>
        </p:sp>
        <p:sp>
          <p:nvSpPr>
            <p:cNvPr id="69" name="Title 3"/>
            <p:cNvSpPr txBox="1">
              <a:spLocks/>
            </p:cNvSpPr>
            <p:nvPr/>
          </p:nvSpPr>
          <p:spPr>
            <a:xfrm>
              <a:off x="2765620" y="2625724"/>
              <a:ext cx="601523" cy="25740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en-US" sz="1200" b="1" dirty="0" smtClean="0">
                  <a:solidFill>
                    <a:prstClr val="black"/>
                  </a:solidFill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  <a:latin typeface="Bookman Old Style" pitchFamily="18" charset="0"/>
                </a:rPr>
                <a:t>1 m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1913484" y="3903406"/>
              <a:ext cx="2268682" cy="276999"/>
              <a:chOff x="5613354" y="3266552"/>
              <a:chExt cx="2656628" cy="276999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>
                <a:off x="5613354" y="3399902"/>
                <a:ext cx="2656628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Rectangle 71"/>
              <p:cNvSpPr/>
              <p:nvPr/>
            </p:nvSpPr>
            <p:spPr>
              <a:xfrm>
                <a:off x="6470424" y="3266552"/>
                <a:ext cx="985764" cy="276999"/>
              </a:xfrm>
              <a:prstGeom prst="rect">
                <a:avLst/>
              </a:prstGeom>
              <a:solidFill>
                <a:schemeClr val="bg1"/>
              </a:solidFill>
              <a:effectLst>
                <a:softEdge rad="31750"/>
              </a:effectLst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 smtClean="0">
                    <a:solidFill>
                      <a:srgbClr val="000000"/>
                    </a:solidFill>
                    <a:effectLst>
                      <a:glow rad="1397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  <a:latin typeface="Bookman Old Style" pitchFamily="18" charset="0"/>
                    <a:ea typeface="Cambria Math" panose="02040503050406030204" pitchFamily="18" charset="0"/>
                  </a:rPr>
                  <a:t>1.2 m </a:t>
                </a:r>
                <a:endParaRPr lang="en-US" sz="1200" b="1" dirty="0">
                  <a:solidFill>
                    <a:prstClr val="black"/>
                  </a:solidFill>
                  <a:effectLst>
                    <a:glow rad="139700">
                      <a:schemeClr val="accent6">
                        <a:satMod val="175000"/>
                        <a:alpha val="40000"/>
                      </a:schemeClr>
                    </a:glow>
                  </a:effectLst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</p:grpSp>
      </p:grpSp>
      <p:sp>
        <p:nvSpPr>
          <p:cNvPr id="41" name="Rectangle 40"/>
          <p:cNvSpPr/>
          <p:nvPr/>
        </p:nvSpPr>
        <p:spPr>
          <a:xfrm>
            <a:off x="518214" y="1129073"/>
            <a:ext cx="685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999692" y="1128653"/>
            <a:ext cx="3191358" cy="34051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Let </a:t>
            </a:r>
            <a:r>
              <a:rPr lang="en-US" sz="1600" b="1" dirty="0" smtClean="0">
                <a:solidFill>
                  <a:srgbClr val="000000"/>
                </a:solidFill>
                <a:latin typeface="Wingdings" pitchFamily="2" charset="2"/>
              </a:rPr>
              <a:t>o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PQRS be a trapezium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99061" y="1398196"/>
            <a:ext cx="1586820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PS = 1 m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965175" y="1662181"/>
            <a:ext cx="1586820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QR = 1.2 m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995348" y="1962921"/>
            <a:ext cx="1586820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PT = 0.8 m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1154700" y="601427"/>
            <a:ext cx="1419329" cy="22511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99615" y="290183"/>
            <a:ext cx="63543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</a:rPr>
              <a:t>The </a:t>
            </a:r>
            <a:r>
              <a:rPr lang="en-US" sz="1600" b="1" dirty="0">
                <a:latin typeface="Bookman Old Style" panose="02050604050505020204" pitchFamily="18" charset="0"/>
              </a:rPr>
              <a:t>shape of the top surface of a table is a trapezium. Find its area </a:t>
            </a:r>
            <a:r>
              <a:rPr lang="en-US" sz="1600" b="1" dirty="0" smtClean="0">
                <a:latin typeface="Bookman Old Style" panose="02050604050505020204" pitchFamily="18" charset="0"/>
              </a:rPr>
              <a:t>of </a:t>
            </a:r>
            <a:r>
              <a:rPr lang="en-US" sz="1600" b="1" dirty="0">
                <a:latin typeface="Bookman Old Style" panose="02050604050505020204" pitchFamily="18" charset="0"/>
              </a:rPr>
              <a:t>its parallel sides </a:t>
            </a:r>
            <a:r>
              <a:rPr lang="en-US" sz="1600" b="1" dirty="0" smtClean="0">
                <a:latin typeface="Bookman Old Style" panose="02050604050505020204" pitchFamily="18" charset="0"/>
              </a:rPr>
              <a:t>are 1 </a:t>
            </a:r>
            <a:r>
              <a:rPr lang="en-US" sz="1600" b="1" dirty="0">
                <a:latin typeface="Bookman Old Style" panose="02050604050505020204" pitchFamily="18" charset="0"/>
              </a:rPr>
              <a:t>m and 1.2 m and perpendicular distance between them is 0.8 m.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9714" y="2169382"/>
            <a:ext cx="4066867" cy="562077"/>
            <a:chOff x="489714" y="2169382"/>
            <a:chExt cx="4066867" cy="562077"/>
          </a:xfrm>
        </p:grpSpPr>
        <p:sp>
          <p:nvSpPr>
            <p:cNvPr id="105" name="Rectangle 104"/>
            <p:cNvSpPr/>
            <p:nvPr/>
          </p:nvSpPr>
          <p:spPr>
            <a:xfrm>
              <a:off x="489714" y="2295866"/>
              <a:ext cx="280080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2974975" algn="l"/>
                </a:tabLst>
              </a:pPr>
              <a:r>
                <a:rPr lang="en-US" sz="1600" b="1" dirty="0" smtClean="0">
                  <a:solidFill>
                    <a:srgbClr val="000000"/>
                  </a:solidFill>
                  <a:latin typeface="Bookman Old Style" pitchFamily="18" charset="0"/>
                </a:rPr>
                <a:t>Area of the trapezium </a:t>
              </a:r>
              <a:r>
                <a:rPr lang="en-US" sz="1600" b="1" dirty="0">
                  <a:solidFill>
                    <a:srgbClr val="000000"/>
                  </a:solidFill>
                  <a:latin typeface="Bookman Old Style" pitchFamily="18" charset="0"/>
                </a:rPr>
                <a:t>=</a:t>
              </a:r>
              <a:endParaRPr lang="en-US" sz="16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Box 149"/>
                <p:cNvSpPr txBox="1"/>
                <p:nvPr/>
              </p:nvSpPr>
              <p:spPr>
                <a:xfrm>
                  <a:off x="3048689" y="2169382"/>
                  <a:ext cx="426664" cy="5620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1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1600" b="1">
                                <a:solidFill>
                                  <a:prstClr val="black"/>
                                </a:solidFill>
                                <a:latin typeface="Bookman Old Style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1600" b="1">
                                <a:solidFill>
                                  <a:prstClr val="black"/>
                                </a:solidFill>
                                <a:latin typeface="Bookman Old Style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600" b="1" dirty="0">
                    <a:solidFill>
                      <a:prstClr val="black"/>
                    </a:solidFill>
                    <a:latin typeface="Bookman Old Style" pitchFamily="18" charset="0"/>
                  </a:endParaRPr>
                </a:p>
              </p:txBody>
            </p:sp>
          </mc:Choice>
          <mc:Fallback xmlns="">
            <p:sp>
              <p:nvSpPr>
                <p:cNvPr id="150" name="TextBox 1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8689" y="2169382"/>
                  <a:ext cx="426664" cy="562077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Rectangle 150"/>
                <p:cNvSpPr/>
                <p:nvPr/>
              </p:nvSpPr>
              <p:spPr>
                <a:xfrm>
                  <a:off x="3905441" y="2220895"/>
                  <a:ext cx="651140" cy="490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rgbClr val="000000"/>
                      </a:solidFill>
                      <a:latin typeface="Bookman Old Style" pitchFamily="18" charset="0"/>
                    </a:rPr>
                    <a:t>×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8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10</m:t>
                          </m:r>
                        </m:den>
                      </m:f>
                    </m:oMath>
                  </a14:m>
                  <a:endParaRPr lang="en-US" sz="1600" b="1" dirty="0">
                    <a:solidFill>
                      <a:prstClr val="black"/>
                    </a:solidFill>
                    <a:latin typeface="Bookman Old Style" pitchFamily="18" charset="0"/>
                  </a:endParaRPr>
                </a:p>
              </p:txBody>
            </p:sp>
          </mc:Choice>
          <mc:Fallback xmlns="">
            <p:sp>
              <p:nvSpPr>
                <p:cNvPr id="151" name="Rectangle 1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5441" y="2220895"/>
                  <a:ext cx="651140" cy="49077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5660"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Rectangle 151"/>
                <p:cNvSpPr/>
                <p:nvPr/>
              </p:nvSpPr>
              <p:spPr>
                <a:xfrm>
                  <a:off x="3312007" y="2220895"/>
                  <a:ext cx="651140" cy="4932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dirty="0">
                      <a:solidFill>
                        <a:srgbClr val="000000"/>
                      </a:solidFill>
                      <a:latin typeface="Bookman Old Style" pitchFamily="18" charset="0"/>
                    </a:rPr>
                    <a:t>×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i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22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i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10</m:t>
                          </m:r>
                        </m:den>
                      </m:f>
                    </m:oMath>
                  </a14:m>
                  <a:endParaRPr lang="en-US" sz="1600" b="1" dirty="0">
                    <a:solidFill>
                      <a:prstClr val="black"/>
                    </a:solidFill>
                    <a:latin typeface="Bookman Old Style" pitchFamily="18" charset="0"/>
                  </a:endParaRPr>
                </a:p>
              </p:txBody>
            </p:sp>
          </mc:Choice>
          <mc:Fallback xmlns="">
            <p:sp>
              <p:nvSpPr>
                <p:cNvPr id="152" name="Rectangle 1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2007" y="2220895"/>
                  <a:ext cx="651140" cy="49327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4673"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4" name="Straight Connector 73"/>
          <p:cNvCxnSpPr/>
          <p:nvPr/>
        </p:nvCxnSpPr>
        <p:spPr>
          <a:xfrm rot="19020000" flipV="1">
            <a:off x="3163176" y="2627776"/>
            <a:ext cx="191623" cy="51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rot="19920000" flipV="1">
            <a:off x="3637588" y="2355922"/>
            <a:ext cx="231864" cy="51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3515487" y="2034891"/>
            <a:ext cx="3866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sz="1200" b="1" dirty="0" smtClean="0">
                <a:solidFill>
                  <a:srgbClr val="FF0000"/>
                </a:solidFill>
                <a:latin typeface="Bookman Old Style" pitchFamily="18" charset="0"/>
              </a:rPr>
              <a:t>11</a:t>
            </a:r>
            <a:endParaRPr lang="en-US" sz="12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2877675" y="2903781"/>
            <a:ext cx="3363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=      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3156979" y="2788171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88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114" name="Straight Connector 113"/>
          <p:cNvCxnSpPr/>
          <p:nvPr/>
        </p:nvCxnSpPr>
        <p:spPr>
          <a:xfrm>
            <a:off x="3184952" y="3092550"/>
            <a:ext cx="4023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3091287" y="3050510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100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2869761" y="3374300"/>
            <a:ext cx="13837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anose="02040503050406030204" pitchFamily="18" charset="0"/>
              </a:rPr>
              <a:t>= </a:t>
            </a:r>
            <a:r>
              <a:rPr lang="en-US" sz="10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0.88 m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7" name="Horizontal Scroll 66"/>
          <p:cNvSpPr/>
          <p:nvPr/>
        </p:nvSpPr>
        <p:spPr>
          <a:xfrm>
            <a:off x="560780" y="3673987"/>
            <a:ext cx="4024741" cy="523964"/>
          </a:xfrm>
          <a:prstGeom prst="horizontalScroll">
            <a:avLst/>
          </a:prstGeom>
          <a:gradFill flip="none" rotWithShape="1">
            <a:gsLst>
              <a:gs pos="0">
                <a:srgbClr val="9900FF">
                  <a:lumMod val="84000"/>
                  <a:lumOff val="16000"/>
                  <a:alpha val="59000"/>
                </a:srgbClr>
              </a:gs>
              <a:gs pos="100000">
                <a:schemeClr val="bg1">
                  <a:lumMod val="97000"/>
                </a:schemeClr>
              </a:gs>
              <a:gs pos="81000">
                <a:schemeClr val="bg1"/>
              </a:gs>
            </a:gsLst>
            <a:lin ang="8100000" scaled="1"/>
            <a:tileRect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01739" y="3773975"/>
            <a:ext cx="39837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sym typeface="Symbol"/>
              </a:rPr>
              <a:t>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Area of the trapezium is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0.88 m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pic>
        <p:nvPicPr>
          <p:cNvPr id="75" name="Picture 5" descr="D:\Roshan\Roshan\Mthas 8th\VIII STD STB\clipart\28264926-little-boy-student-holding-a-big-pencil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53348" y="3609718"/>
            <a:ext cx="670560" cy="66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Rectangle 106"/>
          <p:cNvSpPr/>
          <p:nvPr/>
        </p:nvSpPr>
        <p:spPr>
          <a:xfrm>
            <a:off x="3383276" y="2838954"/>
            <a:ext cx="157885" cy="252442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25400">
              <a:schemeClr val="accent2">
                <a:satMod val="175000"/>
                <a:alpha val="52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3225182" y="2838954"/>
            <a:ext cx="329055" cy="252442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>
            <a:glow rad="25400">
              <a:schemeClr val="accent2">
                <a:satMod val="175000"/>
                <a:alpha val="52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89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5" presetClass="emph" presetSubtype="0" repeatCount="4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4" dur="3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3200"/>
                            </p:stCondLst>
                            <p:childTnLst>
                              <p:par>
                                <p:cTn id="6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35" presetClass="emph" presetSubtype="0" repeatCount="4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3" dur="3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  <p:bldP spid="120" grpId="1" animBg="1"/>
      <p:bldP spid="119" grpId="0" animBg="1"/>
      <p:bldP spid="119" grpId="1" animBg="1"/>
      <p:bldP spid="106" grpId="0" animBg="1"/>
      <p:bldP spid="106" grpId="1" animBg="1"/>
      <p:bldP spid="64" grpId="0" animBg="1"/>
      <p:bldP spid="87" grpId="0"/>
      <p:bldP spid="110" grpId="0"/>
      <p:bldP spid="111" grpId="0"/>
      <p:bldP spid="115" grpId="0"/>
      <p:bldP spid="118" grpId="0"/>
      <p:bldP spid="67" grpId="0" animBg="1"/>
      <p:bldP spid="68" grpId="0"/>
      <p:bldP spid="107" grpId="0" animBg="1"/>
      <p:bldP spid="107" grpId="1" animBg="1"/>
      <p:bldP spid="107" grpId="2" animBg="1"/>
      <p:bldP spid="108" grpId="0" animBg="1"/>
      <p:bldP spid="108" grpId="1" animBg="1"/>
      <p:bldP spid="108" grpId="2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760026" y="279302"/>
            <a:ext cx="6688738" cy="847310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chemeClr val="bg1">
                  <a:alpha val="78000"/>
                </a:schemeClr>
              </a:gs>
            </a:gsLst>
            <a:lin ang="8100000" scaled="1"/>
            <a:tileRect/>
          </a:gra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40875" y="368502"/>
            <a:ext cx="687003" cy="624548"/>
            <a:chOff x="508513" y="-702286"/>
            <a:chExt cx="687003" cy="624548"/>
          </a:xfrm>
        </p:grpSpPr>
        <p:sp>
          <p:nvSpPr>
            <p:cNvPr id="4" name="Plaque 3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prstClr val="white"/>
                  </a:solidFill>
                  <a:latin typeface="Bookman Old Style" pitchFamily="18" charset="0"/>
                </a:rPr>
                <a:t>Q.</a:t>
              </a:r>
              <a:endParaRPr lang="en-US" sz="18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sp>
        <p:nvSpPr>
          <p:cNvPr id="15" name="Rounded Rectangle 14"/>
          <p:cNvSpPr/>
          <p:nvPr/>
        </p:nvSpPr>
        <p:spPr>
          <a:xfrm>
            <a:off x="557713" y="3084346"/>
            <a:ext cx="2367385" cy="28185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759380" y="3102972"/>
            <a:ext cx="818069" cy="25369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543333" y="2941106"/>
            <a:ext cx="1956516" cy="499321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8" name="Trapezoid 17"/>
          <p:cNvSpPr/>
          <p:nvPr/>
        </p:nvSpPr>
        <p:spPr>
          <a:xfrm>
            <a:off x="6003917" y="1345800"/>
            <a:ext cx="2461846" cy="929539"/>
          </a:xfrm>
          <a:prstGeom prst="trapezoid">
            <a:avLst>
              <a:gd name="adj" fmla="val 38943"/>
            </a:avLst>
          </a:prstGeom>
          <a:solidFill>
            <a:srgbClr val="92D050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247397" y="2426435"/>
            <a:ext cx="1650854" cy="221532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096468" y="1690675"/>
            <a:ext cx="1619486" cy="232937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08738" y="1120465"/>
            <a:ext cx="685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109648" y="1633238"/>
            <a:ext cx="2074602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Area = 34 cm</a:t>
            </a:r>
            <a:r>
              <a:rPr lang="en-US" sz="1600" b="1" baseline="30000" dirty="0" smtClean="0">
                <a:solidFill>
                  <a:srgbClr val="000000"/>
                </a:solidFill>
                <a:latin typeface="Bookman Old Style" pitchFamily="18" charset="0"/>
              </a:rPr>
              <a:t>2</a:t>
            </a:r>
            <a:endParaRPr 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872641" y="3646697"/>
            <a:ext cx="3363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=      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76320" y="1910648"/>
            <a:ext cx="36452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Length one parallel side = 10 cm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5" name="Title 3"/>
          <p:cNvSpPr txBox="1">
            <a:spLocks/>
          </p:cNvSpPr>
          <p:nvPr/>
        </p:nvSpPr>
        <p:spPr>
          <a:xfrm>
            <a:off x="5705219" y="2138421"/>
            <a:ext cx="219808" cy="2546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Q</a:t>
            </a:r>
          </a:p>
        </p:txBody>
      </p:sp>
      <p:sp>
        <p:nvSpPr>
          <p:cNvPr id="26" name="Title 3"/>
          <p:cNvSpPr txBox="1">
            <a:spLocks/>
          </p:cNvSpPr>
          <p:nvPr/>
        </p:nvSpPr>
        <p:spPr>
          <a:xfrm>
            <a:off x="6251639" y="2258413"/>
            <a:ext cx="219808" cy="2546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T</a:t>
            </a:r>
          </a:p>
        </p:txBody>
      </p:sp>
      <p:sp>
        <p:nvSpPr>
          <p:cNvPr id="27" name="Title 3"/>
          <p:cNvSpPr txBox="1">
            <a:spLocks/>
          </p:cNvSpPr>
          <p:nvPr/>
        </p:nvSpPr>
        <p:spPr>
          <a:xfrm>
            <a:off x="6171428" y="1162238"/>
            <a:ext cx="219808" cy="2546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P</a:t>
            </a:r>
          </a:p>
        </p:txBody>
      </p:sp>
      <p:cxnSp>
        <p:nvCxnSpPr>
          <p:cNvPr id="28" name="Straight Connector 27"/>
          <p:cNvCxnSpPr/>
          <p:nvPr/>
        </p:nvCxnSpPr>
        <p:spPr>
          <a:xfrm rot="16200000" flipH="1">
            <a:off x="5905390" y="1807004"/>
            <a:ext cx="926685" cy="688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3"/>
          <p:cNvSpPr txBox="1">
            <a:spLocks/>
          </p:cNvSpPr>
          <p:nvPr/>
        </p:nvSpPr>
        <p:spPr>
          <a:xfrm>
            <a:off x="8127716" y="1162238"/>
            <a:ext cx="219808" cy="2546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S</a:t>
            </a:r>
          </a:p>
        </p:txBody>
      </p:sp>
      <p:sp>
        <p:nvSpPr>
          <p:cNvPr id="30" name="Trapezoid 29"/>
          <p:cNvSpPr/>
          <p:nvPr/>
        </p:nvSpPr>
        <p:spPr>
          <a:xfrm>
            <a:off x="6000655" y="1344251"/>
            <a:ext cx="2461846" cy="929539"/>
          </a:xfrm>
          <a:prstGeom prst="trapezoid">
            <a:avLst>
              <a:gd name="adj" fmla="val 38943"/>
            </a:avLst>
          </a:prstGeom>
          <a:noFill/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31" name="Freeform 30"/>
          <p:cNvSpPr>
            <a:spLocks/>
          </p:cNvSpPr>
          <p:nvPr/>
        </p:nvSpPr>
        <p:spPr bwMode="auto">
          <a:xfrm>
            <a:off x="6403064" y="2170508"/>
            <a:ext cx="131885" cy="103282"/>
          </a:xfrm>
          <a:custGeom>
            <a:avLst/>
            <a:gdLst>
              <a:gd name="T0" fmla="*/ 0 w 165"/>
              <a:gd name="T1" fmla="*/ 0 h 171"/>
              <a:gd name="T2" fmla="*/ 2147483647 w 165"/>
              <a:gd name="T3" fmla="*/ 0 h 171"/>
              <a:gd name="T4" fmla="*/ 2147483647 w 165"/>
              <a:gd name="T5" fmla="*/ 2147483647 h 171"/>
              <a:gd name="T6" fmla="*/ 0 60000 65536"/>
              <a:gd name="T7" fmla="*/ 0 60000 65536"/>
              <a:gd name="T8" fmla="*/ 0 60000 65536"/>
              <a:gd name="T9" fmla="*/ 0 w 165"/>
              <a:gd name="T10" fmla="*/ 0 h 171"/>
              <a:gd name="T11" fmla="*/ 165 w 165"/>
              <a:gd name="T12" fmla="*/ 171 h 17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5" h="171">
                <a:moveTo>
                  <a:pt x="0" y="0"/>
                </a:moveTo>
                <a:lnTo>
                  <a:pt x="165" y="0"/>
                </a:lnTo>
                <a:lnTo>
                  <a:pt x="165" y="171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600" b="1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2" name="Half Frame 31"/>
          <p:cNvSpPr/>
          <p:nvPr/>
        </p:nvSpPr>
        <p:spPr>
          <a:xfrm rot="8410384">
            <a:off x="7184068" y="1301178"/>
            <a:ext cx="73652" cy="78530"/>
          </a:xfrm>
          <a:prstGeom prst="halfFrame">
            <a:avLst>
              <a:gd name="adj1" fmla="val 366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3" name="Half Frame 32"/>
          <p:cNvSpPr/>
          <p:nvPr/>
        </p:nvSpPr>
        <p:spPr>
          <a:xfrm rot="8410384">
            <a:off x="7228031" y="2229126"/>
            <a:ext cx="73652" cy="78530"/>
          </a:xfrm>
          <a:prstGeom prst="halfFrame">
            <a:avLst>
              <a:gd name="adj1" fmla="val 366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4" name="Title 3"/>
          <p:cNvSpPr txBox="1">
            <a:spLocks/>
          </p:cNvSpPr>
          <p:nvPr/>
        </p:nvSpPr>
        <p:spPr>
          <a:xfrm>
            <a:off x="8472025" y="2170508"/>
            <a:ext cx="219808" cy="2546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R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350646" y="1618198"/>
            <a:ext cx="8168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0000"/>
                </a:solidFill>
                <a:latin typeface="Bookman Old Style" pitchFamily="18" charset="0"/>
              </a:rPr>
              <a:t>4 cm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028907" y="3474852"/>
                <a:ext cx="426664" cy="562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907" y="3474852"/>
                <a:ext cx="426664" cy="56207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/>
          <p:cNvSpPr/>
          <p:nvPr/>
        </p:nvSpPr>
        <p:spPr>
          <a:xfrm>
            <a:off x="5549411" y="3578976"/>
            <a:ext cx="5148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4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279313" y="3601836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97497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×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5987597" y="2273790"/>
            <a:ext cx="2482638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6368414" y="1347106"/>
            <a:ext cx="1741563" cy="1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3250763" y="1557738"/>
            <a:ext cx="1989929" cy="647449"/>
            <a:chOff x="2175208" y="397038"/>
            <a:chExt cx="1737792" cy="317556"/>
          </a:xfrm>
        </p:grpSpPr>
        <p:sp>
          <p:nvSpPr>
            <p:cNvPr id="42" name="Rounded Rectangular Callout 41"/>
            <p:cNvSpPr/>
            <p:nvPr/>
          </p:nvSpPr>
          <p:spPr>
            <a:xfrm>
              <a:off x="2199269" y="397038"/>
              <a:ext cx="1713731" cy="317556"/>
            </a:xfrm>
            <a:prstGeom prst="wedgeRoundRectCallout">
              <a:avLst>
                <a:gd name="adj1" fmla="val -4181"/>
                <a:gd name="adj2" fmla="val 46792"/>
                <a:gd name="adj3" fmla="val 16667"/>
              </a:avLst>
            </a:prstGeom>
            <a:gradFill flip="none" rotWithShape="1">
              <a:gsLst>
                <a:gs pos="0">
                  <a:srgbClr val="FFFF00">
                    <a:alpha val="65000"/>
                  </a:srgb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>
                <a:solidFill>
                  <a:srgbClr val="0000FF"/>
                </a:solidFill>
                <a:latin typeface="Bookman Old Style" pitchFamily="18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175208" y="401733"/>
              <a:ext cx="1736477" cy="2783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prstClr val="black"/>
                  </a:solidFill>
                  <a:latin typeface="Bookman Old Style" pitchFamily="18" charset="0"/>
                </a:rPr>
                <a:t>Consider trapezium PQRS</a:t>
              </a:r>
            </a:p>
          </p:txBody>
        </p:sp>
      </p:grpSp>
      <p:sp>
        <p:nvSpPr>
          <p:cNvPr id="44" name="Rectangle 43"/>
          <p:cNvSpPr/>
          <p:nvPr/>
        </p:nvSpPr>
        <p:spPr>
          <a:xfrm>
            <a:off x="990216" y="1120045"/>
            <a:ext cx="3191358" cy="34051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Let </a:t>
            </a:r>
            <a:r>
              <a:rPr lang="en-US" sz="1600" b="1" dirty="0" smtClean="0">
                <a:solidFill>
                  <a:srgbClr val="000000"/>
                </a:solidFill>
                <a:latin typeface="Wingdings" pitchFamily="2" charset="2"/>
              </a:rPr>
              <a:t>o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PQRS be a trapezium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990216" y="1398322"/>
            <a:ext cx="1152994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PS </a:t>
            </a:r>
            <a:r>
              <a:rPr lang="en-US" sz="1600" b="1" dirty="0" smtClean="0">
                <a:solidFill>
                  <a:srgbClr val="000000"/>
                </a:solidFill>
              </a:rPr>
              <a:t>II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 QR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285137" y="2169819"/>
            <a:ext cx="1506885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</a:tabLst>
            </a:pPr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</a:rPr>
              <a:t>QR = 10 cm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483699" y="3648135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34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328486" y="2804265"/>
            <a:ext cx="1021853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PS = ?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9" name="Title 3"/>
          <p:cNvSpPr txBox="1">
            <a:spLocks/>
          </p:cNvSpPr>
          <p:nvPr/>
        </p:nvSpPr>
        <p:spPr>
          <a:xfrm>
            <a:off x="6954597" y="1079321"/>
            <a:ext cx="427022" cy="2546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?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499483" y="2878304"/>
            <a:ext cx="6144437" cy="584775"/>
            <a:chOff x="447674" y="2550546"/>
            <a:chExt cx="6144437" cy="584775"/>
          </a:xfrm>
        </p:grpSpPr>
        <p:grpSp>
          <p:nvGrpSpPr>
            <p:cNvPr id="51" name="Group 50"/>
            <p:cNvGrpSpPr/>
            <p:nvPr/>
          </p:nvGrpSpPr>
          <p:grpSpPr>
            <a:xfrm>
              <a:off x="447674" y="2550546"/>
              <a:ext cx="6144437" cy="584775"/>
              <a:chOff x="447674" y="2579121"/>
              <a:chExt cx="6144437" cy="584775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447674" y="2755351"/>
                <a:ext cx="280080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tabLst>
                    <a:tab pos="2974975" algn="l"/>
                  </a:tabLst>
                </a:pPr>
                <a:r>
                  <a:rPr lang="en-US" sz="1600" b="1" dirty="0" smtClean="0">
                    <a:solidFill>
                      <a:srgbClr val="000000"/>
                    </a:solidFill>
                    <a:latin typeface="Bookman Old Style" pitchFamily="18" charset="0"/>
                  </a:rPr>
                  <a:t>Area of the trapezium </a:t>
                </a:r>
                <a:r>
                  <a:rPr lang="en-US" sz="1600" b="1" dirty="0">
                    <a:solidFill>
                      <a:srgbClr val="000000"/>
                    </a:solidFill>
                    <a:latin typeface="Bookman Old Style" pitchFamily="18" charset="0"/>
                  </a:rPr>
                  <a:t>=</a:t>
                </a:r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2990906" y="2600325"/>
                    <a:ext cx="426664" cy="5620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600" b="1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sz="1600" b="1" smtClean="0">
                                  <a:solidFill>
                                    <a:prstClr val="black"/>
                                  </a:solidFill>
                                  <a:latin typeface="Bookman Old Style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sz="1600" b="1" smtClean="0">
                                  <a:solidFill>
                                    <a:prstClr val="black"/>
                                  </a:solidFill>
                                  <a:latin typeface="Bookman Old Style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US" sz="1600" b="1" dirty="0">
                      <a:solidFill>
                        <a:prstClr val="black"/>
                      </a:solidFill>
                      <a:latin typeface="Bookman Old Style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06" name="TextBox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90906" y="2600325"/>
                    <a:ext cx="426664" cy="562077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5" name="Rectangle 54"/>
              <p:cNvSpPr/>
              <p:nvPr/>
            </p:nvSpPr>
            <p:spPr>
              <a:xfrm>
                <a:off x="5445370" y="2745826"/>
                <a:ext cx="114674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tabLst>
                    <a:tab pos="2974975" algn="l"/>
                  </a:tabLst>
                </a:pPr>
                <a:r>
                  <a:rPr lang="en-US" sz="1600" b="1" dirty="0" smtClean="0">
                    <a:solidFill>
                      <a:srgbClr val="000000"/>
                    </a:solidFill>
                    <a:latin typeface="Bookman Old Style" pitchFamily="18" charset="0"/>
                  </a:rPr>
                  <a:t>× Height</a:t>
                </a:r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3453640" y="2579121"/>
                <a:ext cx="228993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tabLst>
                    <a:tab pos="2974975" algn="l"/>
                  </a:tabLst>
                </a:pPr>
                <a:r>
                  <a:rPr lang="en-US" sz="1600" b="1" dirty="0" smtClean="0">
                    <a:solidFill>
                      <a:srgbClr val="000000"/>
                    </a:solidFill>
                    <a:latin typeface="Bookman Old Style" pitchFamily="18" charset="0"/>
                  </a:rPr>
                  <a:t>Sum of lengths of   </a:t>
                </a:r>
              </a:p>
              <a:p>
                <a:pPr>
                  <a:tabLst>
                    <a:tab pos="2974975" algn="l"/>
                  </a:tabLst>
                </a:pPr>
                <a:r>
                  <a:rPr lang="en-US" sz="1600" b="1" dirty="0" smtClean="0">
                    <a:solidFill>
                      <a:srgbClr val="000000"/>
                    </a:solidFill>
                    <a:latin typeface="Bookman Old Style" pitchFamily="18" charset="0"/>
                  </a:rPr>
                  <a:t>parallel sides</a:t>
                </a:r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p:grpSp>
        <p:sp>
          <p:nvSpPr>
            <p:cNvPr id="52" name="Rectangle 51"/>
            <p:cNvSpPr/>
            <p:nvPr/>
          </p:nvSpPr>
          <p:spPr>
            <a:xfrm>
              <a:off x="3237450" y="2697101"/>
              <a:ext cx="3225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Bookman Old Style" pitchFamily="18" charset="0"/>
                </a:rPr>
                <a:t>×</a:t>
              </a:r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67" name="Rectangle 66"/>
          <p:cNvSpPr/>
          <p:nvPr/>
        </p:nvSpPr>
        <p:spPr>
          <a:xfrm>
            <a:off x="3535088" y="3523586"/>
            <a:ext cx="23462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97497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Sum </a:t>
            </a:r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</a:rPr>
              <a:t>of lengths of  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  </a:t>
            </a:r>
            <a:endParaRPr lang="en-US" sz="1600" b="1" dirty="0">
              <a:solidFill>
                <a:srgbClr val="000000"/>
              </a:solidFill>
              <a:latin typeface="Bookman Old Style" pitchFamily="18" charset="0"/>
            </a:endParaRPr>
          </a:p>
          <a:p>
            <a:pPr>
              <a:tabLst>
                <a:tab pos="297497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parallel </a:t>
            </a:r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</a:rPr>
              <a:t>sides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716139" y="4404128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Symbol" pitchFamily="18" charset="2"/>
                <a:ea typeface="SimHei" panose="02010609060101010101" pitchFamily="49" charset="-122"/>
              </a:rPr>
              <a:t>\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2408264" y="4578398"/>
            <a:ext cx="46021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3076597" y="4381757"/>
            <a:ext cx="36021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97497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Sum </a:t>
            </a:r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</a:rPr>
              <a:t>of lengths of 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parallel </a:t>
            </a:r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</a:rPr>
              <a:t>sides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450601" y="4271233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</a:rPr>
              <a:t>3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4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2472369" y="455183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82625" algn="l"/>
                <a:tab pos="297497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856488" y="4396508"/>
            <a:ext cx="3369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82625" algn="l"/>
                <a:tab pos="297497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=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6000494" y="2420841"/>
            <a:ext cx="2495550" cy="276999"/>
            <a:chOff x="5481355" y="3276600"/>
            <a:chExt cx="2922291" cy="276999"/>
          </a:xfrm>
        </p:grpSpPr>
        <p:cxnSp>
          <p:nvCxnSpPr>
            <p:cNvPr id="75" name="Straight Connector 74"/>
            <p:cNvCxnSpPr/>
            <p:nvPr/>
          </p:nvCxnSpPr>
          <p:spPr>
            <a:xfrm>
              <a:off x="5481355" y="3409950"/>
              <a:ext cx="2922291" cy="0"/>
            </a:xfrm>
            <a:prstGeom prst="line">
              <a:avLst/>
            </a:prstGeom>
            <a:ln w="190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/>
            <p:cNvSpPr/>
            <p:nvPr/>
          </p:nvSpPr>
          <p:spPr>
            <a:xfrm>
              <a:off x="6458657" y="3276600"/>
              <a:ext cx="985764" cy="276999"/>
            </a:xfrm>
            <a:prstGeom prst="rect">
              <a:avLst/>
            </a:prstGeom>
            <a:solidFill>
              <a:schemeClr val="bg1"/>
            </a:solidFill>
            <a:effectLst>
              <a:softEdge rad="31750"/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0000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10 cm </a:t>
              </a:r>
              <a:endParaRPr lang="en-US" sz="12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77" name="Rectangle 76"/>
          <p:cNvSpPr/>
          <p:nvPr/>
        </p:nvSpPr>
        <p:spPr>
          <a:xfrm>
            <a:off x="716139" y="3622735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Symbol" pitchFamily="18" charset="2"/>
                <a:ea typeface="SimHei" panose="02010609060101010101" pitchFamily="49" charset="-122"/>
              </a:rPr>
              <a:t>\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1070656" y="343492"/>
            <a:ext cx="3632436" cy="21822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2324910" y="364039"/>
            <a:ext cx="1306408" cy="21822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4378555" y="607173"/>
            <a:ext cx="1991479" cy="21392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5165975" y="339670"/>
            <a:ext cx="2152312" cy="23232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1080677" y="847202"/>
            <a:ext cx="4427323" cy="22604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3" name="Left Bracket 82"/>
          <p:cNvSpPr/>
          <p:nvPr/>
        </p:nvSpPr>
        <p:spPr>
          <a:xfrm>
            <a:off x="3499368" y="2913729"/>
            <a:ext cx="73152" cy="529005"/>
          </a:xfrm>
          <a:prstGeom prst="leftBracket">
            <a:avLst>
              <a:gd name="adj" fmla="val 5716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Left Bracket 83"/>
          <p:cNvSpPr/>
          <p:nvPr/>
        </p:nvSpPr>
        <p:spPr>
          <a:xfrm flipH="1">
            <a:off x="5467115" y="2913729"/>
            <a:ext cx="73152" cy="529005"/>
          </a:xfrm>
          <a:prstGeom prst="leftBracket">
            <a:avLst>
              <a:gd name="adj" fmla="val 5716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Left Bracket 86"/>
          <p:cNvSpPr/>
          <p:nvPr/>
        </p:nvSpPr>
        <p:spPr>
          <a:xfrm>
            <a:off x="3548898" y="3546189"/>
            <a:ext cx="73152" cy="529005"/>
          </a:xfrm>
          <a:prstGeom prst="leftBracket">
            <a:avLst>
              <a:gd name="adj" fmla="val 5716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Left Bracket 87"/>
          <p:cNvSpPr/>
          <p:nvPr/>
        </p:nvSpPr>
        <p:spPr>
          <a:xfrm flipH="1">
            <a:off x="5516645" y="3546189"/>
            <a:ext cx="73152" cy="529005"/>
          </a:xfrm>
          <a:prstGeom prst="leftBracket">
            <a:avLst>
              <a:gd name="adj" fmla="val 5716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 rot="19020000" flipV="1">
            <a:off x="5753754" y="3740896"/>
            <a:ext cx="280554" cy="51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5706500" y="3351209"/>
            <a:ext cx="407211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tabLst>
                <a:tab pos="682625" algn="l"/>
                <a:tab pos="2974975" algn="l"/>
                <a:tab pos="3033713" algn="l"/>
              </a:tabLst>
            </a:pPr>
            <a:r>
              <a:rPr lang="en-US" sz="1400" b="1" dirty="0" smtClean="0">
                <a:solidFill>
                  <a:srgbClr val="FF0000"/>
                </a:solidFill>
                <a:latin typeface="Bookman Old Style" pitchFamily="18" charset="0"/>
              </a:rPr>
              <a:t>2</a:t>
            </a:r>
            <a:endParaRPr lang="en-US" sz="14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cxnSp>
        <p:nvCxnSpPr>
          <p:cNvPr id="91" name="Straight Connector 90"/>
          <p:cNvCxnSpPr/>
          <p:nvPr/>
        </p:nvCxnSpPr>
        <p:spPr>
          <a:xfrm rot="19020000" flipV="1">
            <a:off x="3133717" y="3916989"/>
            <a:ext cx="231863" cy="51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rot="19020000" flipV="1">
            <a:off x="2484972" y="4705449"/>
            <a:ext cx="280554" cy="51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2290210" y="4111640"/>
            <a:ext cx="503081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tabLst>
                <a:tab pos="682625" algn="l"/>
                <a:tab pos="2974975" algn="l"/>
                <a:tab pos="3033713" algn="l"/>
              </a:tabLst>
            </a:pPr>
            <a:r>
              <a:rPr lang="en-US" sz="1400" b="1" dirty="0" smtClean="0">
                <a:solidFill>
                  <a:srgbClr val="FF0000"/>
                </a:solidFill>
                <a:latin typeface="Bookman Old Style" pitchFamily="18" charset="0"/>
              </a:rPr>
              <a:t>17</a:t>
            </a:r>
            <a:endParaRPr lang="en-US" sz="14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cxnSp>
        <p:nvCxnSpPr>
          <p:cNvPr id="94" name="Straight Connector 93"/>
          <p:cNvCxnSpPr/>
          <p:nvPr/>
        </p:nvCxnSpPr>
        <p:spPr>
          <a:xfrm rot="19020000" flipV="1">
            <a:off x="2532382" y="4430772"/>
            <a:ext cx="280554" cy="51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5" name="Rounded Rectangle 94"/>
          <p:cNvSpPr/>
          <p:nvPr/>
        </p:nvSpPr>
        <p:spPr>
          <a:xfrm>
            <a:off x="1073825" y="610448"/>
            <a:ext cx="2834098" cy="21120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94004" y="295615"/>
            <a:ext cx="65780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</a:rPr>
              <a:t>The </a:t>
            </a:r>
            <a:r>
              <a:rPr lang="en-US" sz="1600" b="1" dirty="0">
                <a:latin typeface="Bookman Old Style" panose="02050604050505020204" pitchFamily="18" charset="0"/>
              </a:rPr>
              <a:t>area of a trapezium is 34 cm</a:t>
            </a:r>
            <a:r>
              <a:rPr lang="en-US" sz="1600" b="1" baseline="30000" dirty="0">
                <a:latin typeface="Bookman Old Style" panose="02050604050505020204" pitchFamily="18" charset="0"/>
              </a:rPr>
              <a:t>2 </a:t>
            </a:r>
            <a:r>
              <a:rPr lang="en-US" sz="1600" b="1" dirty="0">
                <a:latin typeface="Bookman Old Style" panose="02050604050505020204" pitchFamily="18" charset="0"/>
              </a:rPr>
              <a:t>and the </a:t>
            </a:r>
            <a:r>
              <a:rPr lang="en-US" sz="1600" b="1" dirty="0" smtClean="0">
                <a:latin typeface="Bookman Old Style" panose="02050604050505020204" pitchFamily="18" charset="0"/>
              </a:rPr>
              <a:t>length </a:t>
            </a:r>
            <a:r>
              <a:rPr lang="en-US" sz="1600" b="1" dirty="0">
                <a:latin typeface="Bookman Old Style" panose="02050604050505020204" pitchFamily="18" charset="0"/>
              </a:rPr>
              <a:t>of one of the parallel sides is 10 cm </a:t>
            </a:r>
            <a:r>
              <a:rPr lang="en-US" sz="1600" b="1" dirty="0" smtClean="0">
                <a:latin typeface="Bookman Old Style" panose="02050604050505020204" pitchFamily="18" charset="0"/>
              </a:rPr>
              <a:t>and </a:t>
            </a:r>
            <a:r>
              <a:rPr lang="en-US" sz="1600" b="1" dirty="0">
                <a:latin typeface="Bookman Old Style" panose="02050604050505020204" pitchFamily="18" charset="0"/>
              </a:rPr>
              <a:t>its height is 4 cm. </a:t>
            </a:r>
          </a:p>
          <a:p>
            <a:r>
              <a:rPr lang="en-US" sz="1600" b="1" dirty="0" smtClean="0">
                <a:latin typeface="Bookman Old Style" panose="02050604050505020204" pitchFamily="18" charset="0"/>
              </a:rPr>
              <a:t>Find </a:t>
            </a:r>
            <a:r>
              <a:rPr lang="en-US" sz="1600" b="1" dirty="0">
                <a:latin typeface="Bookman Old Style" panose="02050604050505020204" pitchFamily="18" charset="0"/>
              </a:rPr>
              <a:t>the length of the other parallel side. </a:t>
            </a:r>
          </a:p>
        </p:txBody>
      </p:sp>
      <p:sp>
        <p:nvSpPr>
          <p:cNvPr id="96" name="Rounded Rectangle 59"/>
          <p:cNvSpPr/>
          <p:nvPr/>
        </p:nvSpPr>
        <p:spPr>
          <a:xfrm>
            <a:off x="624585" y="3699876"/>
            <a:ext cx="2603020" cy="733993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CC00FF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Book Antiqua" pitchFamily="18" charset="0"/>
            </a:endParaRPr>
          </a:p>
        </p:txBody>
      </p:sp>
      <p:pic>
        <p:nvPicPr>
          <p:cNvPr id="97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99530" y="3481187"/>
            <a:ext cx="491495" cy="102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8" name="Group 97"/>
          <p:cNvGrpSpPr/>
          <p:nvPr/>
        </p:nvGrpSpPr>
        <p:grpSpPr>
          <a:xfrm>
            <a:off x="602684" y="3777581"/>
            <a:ext cx="2624921" cy="539779"/>
            <a:chOff x="840979" y="3630626"/>
            <a:chExt cx="2624921" cy="539779"/>
          </a:xfrm>
        </p:grpSpPr>
        <p:grpSp>
          <p:nvGrpSpPr>
            <p:cNvPr id="99" name="Group 98"/>
            <p:cNvGrpSpPr/>
            <p:nvPr/>
          </p:nvGrpSpPr>
          <p:grpSpPr>
            <a:xfrm>
              <a:off x="840979" y="3647185"/>
              <a:ext cx="2624921" cy="523220"/>
              <a:chOff x="6071029" y="4166235"/>
              <a:chExt cx="2624921" cy="523220"/>
            </a:xfrm>
          </p:grpSpPr>
          <p:sp>
            <p:nvSpPr>
              <p:cNvPr id="102" name="Rectangle 101"/>
              <p:cNvSpPr/>
              <p:nvPr/>
            </p:nvSpPr>
            <p:spPr>
              <a:xfrm>
                <a:off x="6280319" y="4297013"/>
                <a:ext cx="30970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>
                    <a:solidFill>
                      <a:srgbClr val="FFFF00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×</a:t>
                </a:r>
                <a:endParaRPr lang="en-US" dirty="0">
                  <a:solidFill>
                    <a:srgbClr val="FFFF00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Rectangle 102"/>
                  <p:cNvSpPr/>
                  <p:nvPr/>
                </p:nvSpPr>
                <p:spPr>
                  <a:xfrm>
                    <a:off x="6071029" y="4175530"/>
                    <a:ext cx="343363" cy="50327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400" b="1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sz="1400" b="1">
                                  <a:solidFill>
                                    <a:srgbClr val="FFFF00"/>
                                  </a:solidFill>
                                  <a:latin typeface="Bookman Old Style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sz="1400" b="1">
                                  <a:solidFill>
                                    <a:srgbClr val="FFFF00"/>
                                  </a:solidFill>
                                  <a:latin typeface="Bookman Old Style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US" dirty="0">
                      <a:solidFill>
                        <a:srgbClr val="FFFF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Rectangle 5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71029" y="4175530"/>
                    <a:ext cx="343363" cy="503279"/>
                  </a:xfrm>
                  <a:prstGeom prst="rect">
                    <a:avLst/>
                  </a:prstGeom>
                  <a:blipFill rotWithShape="1">
                    <a:blip r:embed="rId31"/>
                    <a:stretch>
                      <a:fillRect b="-365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4" name="Rectangle 103"/>
              <p:cNvSpPr/>
              <p:nvPr/>
            </p:nvSpPr>
            <p:spPr>
              <a:xfrm>
                <a:off x="6512330" y="4166235"/>
                <a:ext cx="1938976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tabLst>
                    <a:tab pos="2974975" algn="l"/>
                  </a:tabLst>
                </a:pPr>
                <a:r>
                  <a:rPr lang="en-US" sz="1400" b="1" dirty="0">
                    <a:solidFill>
                      <a:srgbClr val="FFFF00"/>
                    </a:solidFill>
                    <a:latin typeface="Bookman Old Style" pitchFamily="18" charset="0"/>
                  </a:rPr>
                  <a:t>sum of lengths of   </a:t>
                </a:r>
              </a:p>
              <a:p>
                <a:pPr>
                  <a:tabLst>
                    <a:tab pos="2974975" algn="l"/>
                  </a:tabLst>
                </a:pPr>
                <a:r>
                  <a:rPr lang="en-US" sz="1400" b="1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parallel </a:t>
                </a:r>
                <a:r>
                  <a:rPr lang="en-US" sz="1400" b="1" dirty="0">
                    <a:solidFill>
                      <a:srgbClr val="FFFF00"/>
                    </a:solidFill>
                    <a:latin typeface="Bookman Old Style" pitchFamily="18" charset="0"/>
                  </a:rPr>
                  <a:t>sides</a:t>
                </a: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8227016" y="4297013"/>
                <a:ext cx="30970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>
                    <a:solidFill>
                      <a:srgbClr val="FFFF00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×</a:t>
                </a:r>
                <a:endParaRPr lang="en-US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8389456" y="4297013"/>
                <a:ext cx="30649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tabLst>
                    <a:tab pos="2974975" algn="l"/>
                  </a:tabLst>
                </a:pPr>
                <a:r>
                  <a:rPr lang="en-US" sz="1400" b="1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h</a:t>
                </a:r>
                <a:endParaRPr lang="en-US" sz="1400" b="1" dirty="0">
                  <a:solidFill>
                    <a:srgbClr val="FFFF00"/>
                  </a:solidFill>
                  <a:latin typeface="Bookman Old Style" pitchFamily="18" charset="0"/>
                </a:endParaRPr>
              </a:p>
            </p:txBody>
          </p:sp>
        </p:grpSp>
        <p:sp>
          <p:nvSpPr>
            <p:cNvPr id="100" name="Left Bracket 99"/>
            <p:cNvSpPr/>
            <p:nvPr/>
          </p:nvSpPr>
          <p:spPr>
            <a:xfrm>
              <a:off x="1292694" y="3630626"/>
              <a:ext cx="73152" cy="529005"/>
            </a:xfrm>
            <a:prstGeom prst="leftBracket">
              <a:avLst>
                <a:gd name="adj" fmla="val 57162"/>
              </a:avLst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101" name="Left Bracket 100"/>
            <p:cNvSpPr/>
            <p:nvPr/>
          </p:nvSpPr>
          <p:spPr>
            <a:xfrm flipH="1">
              <a:off x="2993741" y="3630626"/>
              <a:ext cx="73152" cy="529005"/>
            </a:xfrm>
            <a:prstGeom prst="leftBracket">
              <a:avLst>
                <a:gd name="adj" fmla="val 57162"/>
              </a:avLst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557713" y="3751701"/>
            <a:ext cx="2700808" cy="646986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What </a:t>
            </a:r>
            <a:r>
              <a:rPr lang="en-US" sz="1600" b="1" dirty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is the formula for area of </a:t>
            </a: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trapezium?</a:t>
            </a:r>
            <a:endParaRPr lang="en-US" sz="1600" b="1" dirty="0">
              <a:solidFill>
                <a:schemeClr val="bg1"/>
              </a:solidFill>
              <a:latin typeface="Bookman Old Style" pitchFamily="18" charset="0"/>
              <a:ea typeface="Cambria Math" pitchFamily="18" charset="0"/>
            </a:endParaRPr>
          </a:p>
        </p:txBody>
      </p:sp>
      <p:pic>
        <p:nvPicPr>
          <p:cNvPr id="108" name="Picture 9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37021" y="3511331"/>
            <a:ext cx="447619" cy="957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Rectangle 110"/>
          <p:cNvSpPr/>
          <p:nvPr/>
        </p:nvSpPr>
        <p:spPr>
          <a:xfrm>
            <a:off x="1285137" y="2368543"/>
            <a:ext cx="1712087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</a:tabLst>
            </a:pPr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</a:rPr>
              <a:t>Height = 4 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cm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1285138" y="2575175"/>
            <a:ext cx="1353234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PT = 4 cm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32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000"/>
                            </p:stCondLst>
                            <p:childTnLst>
                              <p:par>
                                <p:cTn id="1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500"/>
                            </p:stCondLst>
                            <p:childTnLst>
                              <p:par>
                                <p:cTn id="1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500"/>
                            </p:stCondLst>
                            <p:childTnLst>
                              <p:par>
                                <p:cTn id="1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500"/>
                            </p:stCondLst>
                            <p:childTnLst>
                              <p:par>
                                <p:cTn id="18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500"/>
                            </p:stCondLst>
                            <p:childTnLst>
                              <p:par>
                                <p:cTn id="25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500"/>
                            </p:stCondLst>
                            <p:childTnLst>
                              <p:par>
                                <p:cTn id="29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500"/>
                            </p:stCondLst>
                            <p:childTnLst>
                              <p:par>
                                <p:cTn id="31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500"/>
                            </p:stCondLst>
                            <p:childTnLst>
                              <p:par>
                                <p:cTn id="3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500"/>
                            </p:stCondLst>
                            <p:childTnLst>
                              <p:par>
                                <p:cTn id="3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0" fill="hold">
                            <p:stCondLst>
                              <p:cond delay="500"/>
                            </p:stCondLst>
                            <p:childTnLst>
                              <p:par>
                                <p:cTn id="3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9" grpId="0" animBg="1"/>
      <p:bldP spid="19" grpId="1" animBg="1"/>
      <p:bldP spid="20" grpId="0" animBg="1"/>
      <p:bldP spid="20" grpId="1" animBg="1"/>
      <p:bldP spid="21" grpId="0"/>
      <p:bldP spid="22" grpId="0"/>
      <p:bldP spid="23" grpId="0"/>
      <p:bldP spid="24" grpId="0"/>
      <p:bldP spid="25" grpId="0"/>
      <p:bldP spid="26" grpId="0"/>
      <p:bldP spid="27" grpId="0"/>
      <p:bldP spid="29" grpId="0"/>
      <p:bldP spid="30" grpId="0" animBg="1"/>
      <p:bldP spid="31" grpId="0" animBg="1"/>
      <p:bldP spid="32" grpId="0" animBg="1"/>
      <p:bldP spid="33" grpId="0" animBg="1"/>
      <p:bldP spid="34" grpId="0"/>
      <p:bldP spid="35" grpId="0"/>
      <p:bldP spid="36" grpId="0" animBg="1"/>
      <p:bldP spid="37" grpId="0"/>
      <p:bldP spid="38" grpId="0"/>
      <p:bldP spid="44" grpId="0"/>
      <p:bldP spid="45" grpId="0"/>
      <p:bldP spid="46" grpId="0"/>
      <p:bldP spid="47" grpId="0"/>
      <p:bldP spid="48" grpId="0"/>
      <p:bldP spid="49" grpId="0"/>
      <p:bldP spid="67" grpId="0"/>
      <p:bldP spid="68" grpId="0"/>
      <p:bldP spid="70" grpId="0"/>
      <p:bldP spid="71" grpId="0"/>
      <p:bldP spid="72" grpId="0"/>
      <p:bldP spid="73" grpId="0"/>
      <p:bldP spid="77" grpId="0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4" grpId="0" animBg="1"/>
      <p:bldP spid="87" grpId="0" animBg="1"/>
      <p:bldP spid="88" grpId="0" animBg="1"/>
      <p:bldP spid="90" grpId="0"/>
      <p:bldP spid="93" grpId="0"/>
      <p:bldP spid="95" grpId="0" animBg="1"/>
      <p:bldP spid="95" grpId="1" animBg="1"/>
      <p:bldP spid="14" grpId="0"/>
      <p:bldP spid="96" grpId="0" animBg="1"/>
      <p:bldP spid="96" grpId="1" animBg="1"/>
      <p:bldP spid="107" grpId="0"/>
      <p:bldP spid="107" grpId="1"/>
      <p:bldP spid="111" grpId="0"/>
      <p:bldP spid="1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ounded Rectangle 139"/>
          <p:cNvSpPr/>
          <p:nvPr/>
        </p:nvSpPr>
        <p:spPr>
          <a:xfrm>
            <a:off x="6973786" y="2444506"/>
            <a:ext cx="531340" cy="256231"/>
          </a:xfrm>
          <a:prstGeom prst="roundRect">
            <a:avLst/>
          </a:prstGeom>
          <a:solidFill>
            <a:srgbClr val="00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760026" y="279302"/>
            <a:ext cx="6688738" cy="847310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chemeClr val="bg1">
                  <a:alpha val="78000"/>
                </a:schemeClr>
              </a:gs>
            </a:gsLst>
            <a:lin ang="8100000" scaled="1"/>
            <a:tileRect/>
          </a:gra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40875" y="368502"/>
            <a:ext cx="687003" cy="624548"/>
            <a:chOff x="508513" y="-702286"/>
            <a:chExt cx="687003" cy="624548"/>
          </a:xfrm>
        </p:grpSpPr>
        <p:sp>
          <p:nvSpPr>
            <p:cNvPr id="4" name="Plaque 3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prstClr val="white"/>
                  </a:solidFill>
                  <a:latin typeface="Bookman Old Style" pitchFamily="18" charset="0"/>
                </a:rPr>
                <a:t>Q.</a:t>
              </a:r>
              <a:endParaRPr lang="en-US" sz="18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sp>
        <p:nvSpPr>
          <p:cNvPr id="21" name="Rectangle 20"/>
          <p:cNvSpPr/>
          <p:nvPr/>
        </p:nvSpPr>
        <p:spPr>
          <a:xfrm>
            <a:off x="508738" y="1120465"/>
            <a:ext cx="685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9" name="Title 3"/>
          <p:cNvSpPr txBox="1">
            <a:spLocks/>
          </p:cNvSpPr>
          <p:nvPr/>
        </p:nvSpPr>
        <p:spPr>
          <a:xfrm>
            <a:off x="6954597" y="1079321"/>
            <a:ext cx="427022" cy="2546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?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705219" y="1162238"/>
            <a:ext cx="2986614" cy="1535602"/>
            <a:chOff x="5705219" y="1162238"/>
            <a:chExt cx="2986614" cy="1535602"/>
          </a:xfrm>
        </p:grpSpPr>
        <p:sp>
          <p:nvSpPr>
            <p:cNvPr id="25" name="Title 3"/>
            <p:cNvSpPr txBox="1">
              <a:spLocks/>
            </p:cNvSpPr>
            <p:nvPr/>
          </p:nvSpPr>
          <p:spPr>
            <a:xfrm>
              <a:off x="5705219" y="2138421"/>
              <a:ext cx="219808" cy="2546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</a:rPr>
                <a:t>Q</a:t>
              </a:r>
            </a:p>
          </p:txBody>
        </p:sp>
        <p:sp>
          <p:nvSpPr>
            <p:cNvPr id="26" name="Title 3"/>
            <p:cNvSpPr txBox="1">
              <a:spLocks/>
            </p:cNvSpPr>
            <p:nvPr/>
          </p:nvSpPr>
          <p:spPr>
            <a:xfrm>
              <a:off x="6251639" y="2258413"/>
              <a:ext cx="219808" cy="2546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</a:rPr>
                <a:t>T</a:t>
              </a:r>
            </a:p>
          </p:txBody>
        </p:sp>
        <p:sp>
          <p:nvSpPr>
            <p:cNvPr id="27" name="Title 3"/>
            <p:cNvSpPr txBox="1">
              <a:spLocks/>
            </p:cNvSpPr>
            <p:nvPr/>
          </p:nvSpPr>
          <p:spPr>
            <a:xfrm>
              <a:off x="6171428" y="1162238"/>
              <a:ext cx="219808" cy="2546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</a:rPr>
                <a:t>P</a:t>
              </a:r>
            </a:p>
          </p:txBody>
        </p:sp>
        <p:cxnSp>
          <p:nvCxnSpPr>
            <p:cNvPr id="28" name="Straight Connector 27"/>
            <p:cNvCxnSpPr/>
            <p:nvPr/>
          </p:nvCxnSpPr>
          <p:spPr>
            <a:xfrm rot="16200000" flipH="1">
              <a:off x="5905390" y="1807004"/>
              <a:ext cx="926685" cy="6887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itle 3"/>
            <p:cNvSpPr txBox="1">
              <a:spLocks/>
            </p:cNvSpPr>
            <p:nvPr/>
          </p:nvSpPr>
          <p:spPr>
            <a:xfrm>
              <a:off x="8127716" y="1162238"/>
              <a:ext cx="219808" cy="2546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</a:rPr>
                <a:t>S</a:t>
              </a:r>
            </a:p>
          </p:txBody>
        </p:sp>
        <p:sp>
          <p:nvSpPr>
            <p:cNvPr id="30" name="Trapezoid 29"/>
            <p:cNvSpPr/>
            <p:nvPr/>
          </p:nvSpPr>
          <p:spPr>
            <a:xfrm>
              <a:off x="6000655" y="1344251"/>
              <a:ext cx="2461846" cy="929539"/>
            </a:xfrm>
            <a:prstGeom prst="trapezoid">
              <a:avLst>
                <a:gd name="adj" fmla="val 38943"/>
              </a:avLst>
            </a:prstGeom>
            <a:noFill/>
            <a:ln w="2857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6403064" y="2170508"/>
              <a:ext cx="131885" cy="103282"/>
            </a:xfrm>
            <a:custGeom>
              <a:avLst/>
              <a:gdLst>
                <a:gd name="T0" fmla="*/ 0 w 165"/>
                <a:gd name="T1" fmla="*/ 0 h 171"/>
                <a:gd name="T2" fmla="*/ 2147483647 w 165"/>
                <a:gd name="T3" fmla="*/ 0 h 171"/>
                <a:gd name="T4" fmla="*/ 2147483647 w 165"/>
                <a:gd name="T5" fmla="*/ 2147483647 h 171"/>
                <a:gd name="T6" fmla="*/ 0 60000 65536"/>
                <a:gd name="T7" fmla="*/ 0 60000 65536"/>
                <a:gd name="T8" fmla="*/ 0 60000 65536"/>
                <a:gd name="T9" fmla="*/ 0 w 165"/>
                <a:gd name="T10" fmla="*/ 0 h 171"/>
                <a:gd name="T11" fmla="*/ 165 w 165"/>
                <a:gd name="T12" fmla="*/ 171 h 17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5" h="171">
                  <a:moveTo>
                    <a:pt x="0" y="0"/>
                  </a:moveTo>
                  <a:lnTo>
                    <a:pt x="165" y="0"/>
                  </a:lnTo>
                  <a:lnTo>
                    <a:pt x="165" y="171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 b="1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32" name="Half Frame 31"/>
            <p:cNvSpPr/>
            <p:nvPr/>
          </p:nvSpPr>
          <p:spPr>
            <a:xfrm rot="8410384">
              <a:off x="7184068" y="1301178"/>
              <a:ext cx="73652" cy="78530"/>
            </a:xfrm>
            <a:prstGeom prst="halfFrame">
              <a:avLst>
                <a:gd name="adj1" fmla="val 366"/>
                <a:gd name="adj2" fmla="val 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33" name="Half Frame 32"/>
            <p:cNvSpPr/>
            <p:nvPr/>
          </p:nvSpPr>
          <p:spPr>
            <a:xfrm rot="8410384">
              <a:off x="7228031" y="2229126"/>
              <a:ext cx="73652" cy="78530"/>
            </a:xfrm>
            <a:prstGeom prst="halfFrame">
              <a:avLst>
                <a:gd name="adj1" fmla="val 366"/>
                <a:gd name="adj2" fmla="val 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34" name="Title 3"/>
            <p:cNvSpPr txBox="1">
              <a:spLocks/>
            </p:cNvSpPr>
            <p:nvPr/>
          </p:nvSpPr>
          <p:spPr>
            <a:xfrm>
              <a:off x="8472025" y="2170508"/>
              <a:ext cx="219808" cy="2546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algn="ctr">
                <a:spcBef>
                  <a:spcPct val="0"/>
                </a:spcBef>
                <a:defRPr/>
              </a:pPr>
              <a:r>
                <a:rPr lang="en-US" sz="1400" b="1" dirty="0" smtClean="0">
                  <a:solidFill>
                    <a:prstClr val="black"/>
                  </a:solidFill>
                  <a:latin typeface="Bookman Old Style" pitchFamily="18" charset="0"/>
                </a:rPr>
                <a:t>R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350646" y="1618198"/>
              <a:ext cx="81681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1" dirty="0" smtClean="0">
                  <a:solidFill>
                    <a:srgbClr val="000000"/>
                  </a:solidFill>
                  <a:latin typeface="Bookman Old Style" pitchFamily="18" charset="0"/>
                </a:rPr>
                <a:t>4 cm</a:t>
              </a:r>
              <a:endParaRPr lang="en-US" sz="12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5976517" y="2420841"/>
              <a:ext cx="2495508" cy="276999"/>
              <a:chOff x="5453329" y="3276600"/>
              <a:chExt cx="2922265" cy="276999"/>
            </a:xfrm>
          </p:grpSpPr>
          <p:cxnSp>
            <p:nvCxnSpPr>
              <p:cNvPr id="75" name="Straight Connector 74"/>
              <p:cNvCxnSpPr/>
              <p:nvPr/>
            </p:nvCxnSpPr>
            <p:spPr>
              <a:xfrm>
                <a:off x="5453329" y="3409950"/>
                <a:ext cx="1104478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Rectangle 75"/>
              <p:cNvSpPr/>
              <p:nvPr/>
            </p:nvSpPr>
            <p:spPr>
              <a:xfrm>
                <a:off x="6458657" y="3276600"/>
                <a:ext cx="985764" cy="276999"/>
              </a:xfrm>
              <a:prstGeom prst="rect">
                <a:avLst/>
              </a:prstGeom>
              <a:noFill/>
              <a:effectLst>
                <a:softEdge rad="31750"/>
              </a:effectLst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 smtClean="0">
                    <a:solidFill>
                      <a:srgbClr val="000000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10 cm </a:t>
                </a:r>
                <a:endParaRPr lang="en-US" sz="1200" b="1" dirty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  <p:cxnSp>
            <p:nvCxnSpPr>
              <p:cNvPr id="141" name="Straight Connector 140"/>
              <p:cNvCxnSpPr/>
              <p:nvPr/>
            </p:nvCxnSpPr>
            <p:spPr>
              <a:xfrm flipH="1">
                <a:off x="7271116" y="3416590"/>
                <a:ext cx="1104478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Rectangle 13"/>
          <p:cNvSpPr/>
          <p:nvPr/>
        </p:nvSpPr>
        <p:spPr>
          <a:xfrm>
            <a:off x="994004" y="295615"/>
            <a:ext cx="65780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</a:rPr>
              <a:t>The </a:t>
            </a:r>
            <a:r>
              <a:rPr lang="en-US" sz="1600" b="1" dirty="0">
                <a:latin typeface="Bookman Old Style" panose="02050604050505020204" pitchFamily="18" charset="0"/>
              </a:rPr>
              <a:t>area of a trapezium is 34 cm</a:t>
            </a:r>
            <a:r>
              <a:rPr lang="en-US" sz="1600" b="1" baseline="30000" dirty="0">
                <a:latin typeface="Bookman Old Style" panose="02050604050505020204" pitchFamily="18" charset="0"/>
              </a:rPr>
              <a:t>2 </a:t>
            </a:r>
            <a:r>
              <a:rPr lang="en-US" sz="1600" b="1" dirty="0">
                <a:latin typeface="Bookman Old Style" panose="02050604050505020204" pitchFamily="18" charset="0"/>
              </a:rPr>
              <a:t>and the </a:t>
            </a:r>
            <a:r>
              <a:rPr lang="en-US" sz="1600" b="1" dirty="0" smtClean="0">
                <a:latin typeface="Bookman Old Style" panose="02050604050505020204" pitchFamily="18" charset="0"/>
              </a:rPr>
              <a:t>length </a:t>
            </a:r>
            <a:r>
              <a:rPr lang="en-US" sz="1600" b="1" dirty="0">
                <a:latin typeface="Bookman Old Style" panose="02050604050505020204" pitchFamily="18" charset="0"/>
              </a:rPr>
              <a:t>of one of the parallel sides is 10 cm </a:t>
            </a:r>
            <a:r>
              <a:rPr lang="en-US" sz="1600" b="1" dirty="0" smtClean="0">
                <a:latin typeface="Bookman Old Style" panose="02050604050505020204" pitchFamily="18" charset="0"/>
              </a:rPr>
              <a:t>and </a:t>
            </a:r>
            <a:r>
              <a:rPr lang="en-US" sz="1600" b="1" dirty="0">
                <a:latin typeface="Bookman Old Style" panose="02050604050505020204" pitchFamily="18" charset="0"/>
              </a:rPr>
              <a:t>its height is 4 cm. </a:t>
            </a:r>
          </a:p>
          <a:p>
            <a:r>
              <a:rPr lang="en-US" sz="1600" b="1" dirty="0" smtClean="0">
                <a:latin typeface="Bookman Old Style" panose="02050604050505020204" pitchFamily="18" charset="0"/>
              </a:rPr>
              <a:t>Find </a:t>
            </a:r>
            <a:r>
              <a:rPr lang="en-US" sz="1600" b="1" dirty="0">
                <a:latin typeface="Bookman Old Style" panose="02050604050505020204" pitchFamily="18" charset="0"/>
              </a:rPr>
              <a:t>the length of the other parallel side. </a:t>
            </a:r>
          </a:p>
        </p:txBody>
      </p:sp>
      <p:cxnSp>
        <p:nvCxnSpPr>
          <p:cNvPr id="109" name="Straight Connector 108"/>
          <p:cNvCxnSpPr/>
          <p:nvPr/>
        </p:nvCxnSpPr>
        <p:spPr>
          <a:xfrm>
            <a:off x="5989229" y="2265730"/>
            <a:ext cx="2482638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6350112" y="1349948"/>
            <a:ext cx="1741563" cy="1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ounded Rectangle 110"/>
          <p:cNvSpPr/>
          <p:nvPr/>
        </p:nvSpPr>
        <p:spPr>
          <a:xfrm>
            <a:off x="3995006" y="1555209"/>
            <a:ext cx="425110" cy="256231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12" name="Rounded Rectangle 111"/>
          <p:cNvSpPr/>
          <p:nvPr/>
        </p:nvSpPr>
        <p:spPr>
          <a:xfrm>
            <a:off x="1056531" y="1162971"/>
            <a:ext cx="3392324" cy="256231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3330720" y="1514048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97497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PS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3729025" y="1514048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97497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+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3947923" y="1514048"/>
            <a:ext cx="5084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97497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QR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4409548" y="1514048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97497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4634594" y="1514048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97497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17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589039" y="1852602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Symbol" pitchFamily="18" charset="2"/>
                <a:ea typeface="SimHei" panose="02010609060101010101" pitchFamily="49" charset="-122"/>
              </a:rPr>
              <a:t>\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3419620" y="1852602"/>
            <a:ext cx="5607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97497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PS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3817925" y="1852602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97497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+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4040939" y="1852602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97497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10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4413664" y="1852602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97497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4634594" y="1852602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97497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17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589039" y="2190357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Symbol" pitchFamily="18" charset="2"/>
                <a:ea typeface="SimHei" panose="02010609060101010101" pitchFamily="49" charset="-122"/>
              </a:rPr>
              <a:t>\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3993782" y="2190357"/>
            <a:ext cx="5072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97497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PS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4423937" y="2190357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97497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4634594" y="2190357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97497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17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4997196" y="2190357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97497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–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5185109" y="2190357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tabLst>
                <a:tab pos="297497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10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589039" y="2528563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Symbol" pitchFamily="18" charset="2"/>
                <a:ea typeface="SimHei" panose="02010609060101010101" pitchFamily="49" charset="-122"/>
              </a:rPr>
              <a:t>\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3993782" y="2528563"/>
            <a:ext cx="5072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97497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PS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4415696" y="2528563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97497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4634594" y="2528563"/>
            <a:ext cx="7152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97497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7 cm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1002478" y="1119955"/>
            <a:ext cx="38365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97497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Sum </a:t>
            </a:r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</a:rPr>
              <a:t>of lengths of 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parallel </a:t>
            </a:r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</a:rPr>
              <a:t>sides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4634594" y="1119955"/>
            <a:ext cx="8515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17 cm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4413704" y="1119955"/>
            <a:ext cx="3369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82625" algn="l"/>
                <a:tab pos="297497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=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44" name="Horizontal Scroll 143"/>
          <p:cNvSpPr/>
          <p:nvPr/>
        </p:nvSpPr>
        <p:spPr>
          <a:xfrm>
            <a:off x="560780" y="2810387"/>
            <a:ext cx="4024741" cy="523964"/>
          </a:xfrm>
          <a:prstGeom prst="horizontalScroll">
            <a:avLst/>
          </a:prstGeom>
          <a:gradFill flip="none" rotWithShape="1">
            <a:gsLst>
              <a:gs pos="0">
                <a:srgbClr val="9900FF">
                  <a:lumMod val="84000"/>
                  <a:lumOff val="16000"/>
                  <a:alpha val="59000"/>
                </a:srgbClr>
              </a:gs>
              <a:gs pos="100000">
                <a:schemeClr val="bg1">
                  <a:lumMod val="97000"/>
                </a:schemeClr>
              </a:gs>
              <a:gs pos="81000">
                <a:schemeClr val="bg1"/>
              </a:gs>
            </a:gsLst>
            <a:lin ang="8100000" scaled="1"/>
            <a:tileRect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589039" y="2910375"/>
            <a:ext cx="39837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Symbol" pitchFamily="18" charset="2"/>
                <a:ea typeface="SimHei" panose="02010609060101010101" pitchFamily="49" charset="-122"/>
              </a:rPr>
              <a:t>\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 Length of  the other side is 7 cm.</a:t>
            </a:r>
          </a:p>
        </p:txBody>
      </p:sp>
      <p:pic>
        <p:nvPicPr>
          <p:cNvPr id="146" name="Picture 5" descr="D:\Roshan\Roshan\Mthas 8th\VIII STD STB\clipart\28264926-little-boy-student-holding-a-big-pencil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53348" y="2746118"/>
            <a:ext cx="670560" cy="66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887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5" presetClass="emph" presetSubtype="0" repeatCount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4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5" presetClass="emph" presetSubtype="0" repeatCount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" dur="4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00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  <p:bldP spid="140" grpId="1" animBg="1"/>
      <p:bldP spid="111" grpId="0" animBg="1"/>
      <p:bldP spid="111" grpId="1" animBg="1"/>
      <p:bldP spid="112" grpId="0" animBg="1"/>
      <p:bldP spid="112" grpId="1" animBg="1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3" grpId="0"/>
      <p:bldP spid="144" grpId="0" animBg="1"/>
      <p:bldP spid="14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ounded Rectangle 94"/>
          <p:cNvSpPr/>
          <p:nvPr/>
        </p:nvSpPr>
        <p:spPr>
          <a:xfrm>
            <a:off x="2549506" y="1983700"/>
            <a:ext cx="386327" cy="227200"/>
          </a:xfrm>
          <a:prstGeom prst="round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8179139" y="1290565"/>
            <a:ext cx="515055" cy="249920"/>
          </a:xfrm>
          <a:prstGeom prst="round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1936673" y="1974805"/>
            <a:ext cx="386327" cy="227200"/>
          </a:xfrm>
          <a:prstGeom prst="round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1369891" y="1965666"/>
            <a:ext cx="378715" cy="249920"/>
          </a:xfrm>
          <a:prstGeom prst="round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835625" y="1962467"/>
            <a:ext cx="351206" cy="249920"/>
          </a:xfrm>
          <a:prstGeom prst="round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5271221" y="1638209"/>
            <a:ext cx="754381" cy="227200"/>
          </a:xfrm>
          <a:prstGeom prst="round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534364" y="1645829"/>
            <a:ext cx="2529871" cy="227200"/>
          </a:xfrm>
          <a:prstGeom prst="round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7067097" y="2245759"/>
            <a:ext cx="583906" cy="195700"/>
          </a:xfrm>
          <a:prstGeom prst="round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6878853" y="692264"/>
            <a:ext cx="530824" cy="204822"/>
          </a:xfrm>
          <a:prstGeom prst="round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428" y="854139"/>
            <a:ext cx="2359808" cy="144756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Freeform 10"/>
          <p:cNvSpPr/>
          <p:nvPr/>
        </p:nvSpPr>
        <p:spPr>
          <a:xfrm>
            <a:off x="6462713" y="914400"/>
            <a:ext cx="2185987" cy="1266825"/>
          </a:xfrm>
          <a:custGeom>
            <a:avLst/>
            <a:gdLst>
              <a:gd name="connsiteX0" fmla="*/ 0 w 2185987"/>
              <a:gd name="connsiteY0" fmla="*/ 0 h 1266825"/>
              <a:gd name="connsiteX1" fmla="*/ 9525 w 2185987"/>
              <a:gd name="connsiteY1" fmla="*/ 1262063 h 1266825"/>
              <a:gd name="connsiteX2" fmla="*/ 2185987 w 2185987"/>
              <a:gd name="connsiteY2" fmla="*/ 1266825 h 1266825"/>
              <a:gd name="connsiteX3" fmla="*/ 1309687 w 2185987"/>
              <a:gd name="connsiteY3" fmla="*/ 9525 h 1266825"/>
              <a:gd name="connsiteX4" fmla="*/ 0 w 2185987"/>
              <a:gd name="connsiteY4" fmla="*/ 0 h 1266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5987" h="1266825">
                <a:moveTo>
                  <a:pt x="0" y="0"/>
                </a:moveTo>
                <a:lnTo>
                  <a:pt x="9525" y="1262063"/>
                </a:lnTo>
                <a:lnTo>
                  <a:pt x="2185987" y="1266825"/>
                </a:lnTo>
                <a:lnTo>
                  <a:pt x="1309687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6467475" y="928688"/>
            <a:ext cx="2181225" cy="1266825"/>
          </a:xfrm>
          <a:custGeom>
            <a:avLst/>
            <a:gdLst>
              <a:gd name="connsiteX0" fmla="*/ 1295400 w 2181225"/>
              <a:gd name="connsiteY0" fmla="*/ 0 h 1266825"/>
              <a:gd name="connsiteX1" fmla="*/ 0 w 2181225"/>
              <a:gd name="connsiteY1" fmla="*/ 0 h 1266825"/>
              <a:gd name="connsiteX2" fmla="*/ 9525 w 2181225"/>
              <a:gd name="connsiteY2" fmla="*/ 1266825 h 1266825"/>
              <a:gd name="connsiteX3" fmla="*/ 2181225 w 2181225"/>
              <a:gd name="connsiteY3" fmla="*/ 1257300 h 1266825"/>
              <a:gd name="connsiteX4" fmla="*/ 1295400 w 2181225"/>
              <a:gd name="connsiteY4" fmla="*/ 0 h 1266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1225" h="1266825">
                <a:moveTo>
                  <a:pt x="1295400" y="0"/>
                </a:moveTo>
                <a:lnTo>
                  <a:pt x="0" y="0"/>
                </a:lnTo>
                <a:lnTo>
                  <a:pt x="9525" y="1266825"/>
                </a:lnTo>
                <a:lnTo>
                  <a:pt x="2181225" y="1257300"/>
                </a:lnTo>
                <a:lnTo>
                  <a:pt x="1295400" y="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475779" y="2036563"/>
            <a:ext cx="160149" cy="1502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 rot="21590850">
            <a:off x="6375116" y="676927"/>
            <a:ext cx="1424721" cy="2423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13250" y="298672"/>
            <a:ext cx="5278302" cy="1063917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chemeClr val="bg1">
                  <a:alpha val="78000"/>
                </a:schemeClr>
              </a:gs>
            </a:gsLst>
            <a:lin ang="8100000" scaled="1"/>
            <a:tileRect/>
          </a:gra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21172" y="521783"/>
            <a:ext cx="687003" cy="624548"/>
            <a:chOff x="508513" y="-702286"/>
            <a:chExt cx="687003" cy="624548"/>
          </a:xfrm>
        </p:grpSpPr>
        <p:sp>
          <p:nvSpPr>
            <p:cNvPr id="6" name="Plaque 5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prstClr val="white"/>
                  </a:solidFill>
                  <a:latin typeface="Bookman Old Style" pitchFamily="18" charset="0"/>
                </a:rPr>
                <a:t>Q.</a:t>
              </a:r>
              <a:endParaRPr lang="en-US" sz="18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sp>
        <p:nvSpPr>
          <p:cNvPr id="2" name="AutoShape 2" descr="Image resul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 rot="16085101">
            <a:off x="5726955" y="1180819"/>
            <a:ext cx="1522581" cy="502592"/>
          </a:xfrm>
          <a:custGeom>
            <a:avLst/>
            <a:gdLst>
              <a:gd name="connsiteX0" fmla="*/ 0 w 1482919"/>
              <a:gd name="connsiteY0" fmla="*/ 0 h 487931"/>
              <a:gd name="connsiteX1" fmla="*/ 1482919 w 1482919"/>
              <a:gd name="connsiteY1" fmla="*/ 0 h 487931"/>
              <a:gd name="connsiteX2" fmla="*/ 1482919 w 1482919"/>
              <a:gd name="connsiteY2" fmla="*/ 487931 h 487931"/>
              <a:gd name="connsiteX3" fmla="*/ 0 w 1482919"/>
              <a:gd name="connsiteY3" fmla="*/ 487931 h 487931"/>
              <a:gd name="connsiteX4" fmla="*/ 0 w 1482919"/>
              <a:gd name="connsiteY4" fmla="*/ 0 h 487931"/>
              <a:gd name="connsiteX0" fmla="*/ 1206 w 1484125"/>
              <a:gd name="connsiteY0" fmla="*/ 0 h 487931"/>
              <a:gd name="connsiteX1" fmla="*/ 1484125 w 1484125"/>
              <a:gd name="connsiteY1" fmla="*/ 0 h 487931"/>
              <a:gd name="connsiteX2" fmla="*/ 1484125 w 1484125"/>
              <a:gd name="connsiteY2" fmla="*/ 487931 h 487931"/>
              <a:gd name="connsiteX3" fmla="*/ 1206 w 1484125"/>
              <a:gd name="connsiteY3" fmla="*/ 487931 h 487931"/>
              <a:gd name="connsiteX4" fmla="*/ 1206 w 1484125"/>
              <a:gd name="connsiteY4" fmla="*/ 0 h 487931"/>
              <a:gd name="connsiteX0" fmla="*/ 26391 w 1509310"/>
              <a:gd name="connsiteY0" fmla="*/ 0 h 487931"/>
              <a:gd name="connsiteX1" fmla="*/ 1509310 w 1509310"/>
              <a:gd name="connsiteY1" fmla="*/ 0 h 487931"/>
              <a:gd name="connsiteX2" fmla="*/ 1509310 w 1509310"/>
              <a:gd name="connsiteY2" fmla="*/ 487931 h 487931"/>
              <a:gd name="connsiteX3" fmla="*/ 26391 w 1509310"/>
              <a:gd name="connsiteY3" fmla="*/ 487931 h 487931"/>
              <a:gd name="connsiteX4" fmla="*/ 26391 w 1509310"/>
              <a:gd name="connsiteY4" fmla="*/ 0 h 487931"/>
              <a:gd name="connsiteX0" fmla="*/ 0 w 1482919"/>
              <a:gd name="connsiteY0" fmla="*/ 0 h 487931"/>
              <a:gd name="connsiteX1" fmla="*/ 1482919 w 1482919"/>
              <a:gd name="connsiteY1" fmla="*/ 0 h 487931"/>
              <a:gd name="connsiteX2" fmla="*/ 1482919 w 1482919"/>
              <a:gd name="connsiteY2" fmla="*/ 487931 h 487931"/>
              <a:gd name="connsiteX3" fmla="*/ 0 w 1482919"/>
              <a:gd name="connsiteY3" fmla="*/ 487931 h 487931"/>
              <a:gd name="connsiteX4" fmla="*/ 0 w 1482919"/>
              <a:gd name="connsiteY4" fmla="*/ 0 h 487931"/>
              <a:gd name="connsiteX0" fmla="*/ 0 w 1482919"/>
              <a:gd name="connsiteY0" fmla="*/ 0 h 487931"/>
              <a:gd name="connsiteX1" fmla="*/ 1482919 w 1482919"/>
              <a:gd name="connsiteY1" fmla="*/ 0 h 487931"/>
              <a:gd name="connsiteX2" fmla="*/ 1482919 w 1482919"/>
              <a:gd name="connsiteY2" fmla="*/ 487931 h 487931"/>
              <a:gd name="connsiteX3" fmla="*/ 0 w 1482919"/>
              <a:gd name="connsiteY3" fmla="*/ 487931 h 487931"/>
              <a:gd name="connsiteX4" fmla="*/ 0 w 1482919"/>
              <a:gd name="connsiteY4" fmla="*/ 0 h 487931"/>
              <a:gd name="connsiteX0" fmla="*/ 0 w 1482919"/>
              <a:gd name="connsiteY0" fmla="*/ 80 h 488011"/>
              <a:gd name="connsiteX1" fmla="*/ 1482919 w 1482919"/>
              <a:gd name="connsiteY1" fmla="*/ 80 h 488011"/>
              <a:gd name="connsiteX2" fmla="*/ 1482919 w 1482919"/>
              <a:gd name="connsiteY2" fmla="*/ 488011 h 488011"/>
              <a:gd name="connsiteX3" fmla="*/ 0 w 1482919"/>
              <a:gd name="connsiteY3" fmla="*/ 488011 h 488011"/>
              <a:gd name="connsiteX4" fmla="*/ 0 w 1482919"/>
              <a:gd name="connsiteY4" fmla="*/ 80 h 488011"/>
              <a:gd name="connsiteX0" fmla="*/ 0 w 1482919"/>
              <a:gd name="connsiteY0" fmla="*/ 0 h 487931"/>
              <a:gd name="connsiteX1" fmla="*/ 1482919 w 1482919"/>
              <a:gd name="connsiteY1" fmla="*/ 0 h 487931"/>
              <a:gd name="connsiteX2" fmla="*/ 1482919 w 1482919"/>
              <a:gd name="connsiteY2" fmla="*/ 487931 h 487931"/>
              <a:gd name="connsiteX3" fmla="*/ 0 w 1482919"/>
              <a:gd name="connsiteY3" fmla="*/ 487931 h 487931"/>
              <a:gd name="connsiteX4" fmla="*/ 0 w 1482919"/>
              <a:gd name="connsiteY4" fmla="*/ 0 h 487931"/>
              <a:gd name="connsiteX0" fmla="*/ 0 w 1482919"/>
              <a:gd name="connsiteY0" fmla="*/ 0 h 487931"/>
              <a:gd name="connsiteX1" fmla="*/ 1482919 w 1482919"/>
              <a:gd name="connsiteY1" fmla="*/ 0 h 487931"/>
              <a:gd name="connsiteX2" fmla="*/ 1482919 w 1482919"/>
              <a:gd name="connsiteY2" fmla="*/ 487931 h 487931"/>
              <a:gd name="connsiteX3" fmla="*/ 0 w 1482919"/>
              <a:gd name="connsiteY3" fmla="*/ 487931 h 487931"/>
              <a:gd name="connsiteX4" fmla="*/ 0 w 1482919"/>
              <a:gd name="connsiteY4" fmla="*/ 0 h 487931"/>
              <a:gd name="connsiteX0" fmla="*/ 0 w 1482919"/>
              <a:gd name="connsiteY0" fmla="*/ 0 h 487931"/>
              <a:gd name="connsiteX1" fmla="*/ 1482919 w 1482919"/>
              <a:gd name="connsiteY1" fmla="*/ 0 h 487931"/>
              <a:gd name="connsiteX2" fmla="*/ 1482919 w 1482919"/>
              <a:gd name="connsiteY2" fmla="*/ 487931 h 487931"/>
              <a:gd name="connsiteX3" fmla="*/ 0 w 1482919"/>
              <a:gd name="connsiteY3" fmla="*/ 487931 h 487931"/>
              <a:gd name="connsiteX4" fmla="*/ 0 w 1482919"/>
              <a:gd name="connsiteY4" fmla="*/ 0 h 487931"/>
              <a:gd name="connsiteX0" fmla="*/ 0 w 1482919"/>
              <a:gd name="connsiteY0" fmla="*/ 0 h 487931"/>
              <a:gd name="connsiteX1" fmla="*/ 1482919 w 1482919"/>
              <a:gd name="connsiteY1" fmla="*/ 0 h 487931"/>
              <a:gd name="connsiteX2" fmla="*/ 1482919 w 1482919"/>
              <a:gd name="connsiteY2" fmla="*/ 487931 h 487931"/>
              <a:gd name="connsiteX3" fmla="*/ 0 w 1482919"/>
              <a:gd name="connsiteY3" fmla="*/ 487931 h 487931"/>
              <a:gd name="connsiteX4" fmla="*/ 0 w 1482919"/>
              <a:gd name="connsiteY4" fmla="*/ 0 h 487931"/>
              <a:gd name="connsiteX0" fmla="*/ 0 w 1482919"/>
              <a:gd name="connsiteY0" fmla="*/ 0 h 487931"/>
              <a:gd name="connsiteX1" fmla="*/ 1482919 w 1482919"/>
              <a:gd name="connsiteY1" fmla="*/ 0 h 487931"/>
              <a:gd name="connsiteX2" fmla="*/ 1482919 w 1482919"/>
              <a:gd name="connsiteY2" fmla="*/ 487931 h 487931"/>
              <a:gd name="connsiteX3" fmla="*/ 0 w 1482919"/>
              <a:gd name="connsiteY3" fmla="*/ 487931 h 487931"/>
              <a:gd name="connsiteX4" fmla="*/ 0 w 1482919"/>
              <a:gd name="connsiteY4" fmla="*/ 0 h 487931"/>
              <a:gd name="connsiteX0" fmla="*/ 0 w 1482919"/>
              <a:gd name="connsiteY0" fmla="*/ 0 h 498168"/>
              <a:gd name="connsiteX1" fmla="*/ 1482919 w 1482919"/>
              <a:gd name="connsiteY1" fmla="*/ 0 h 498168"/>
              <a:gd name="connsiteX2" fmla="*/ 1482919 w 1482919"/>
              <a:gd name="connsiteY2" fmla="*/ 487931 h 498168"/>
              <a:gd name="connsiteX3" fmla="*/ 0 w 1482919"/>
              <a:gd name="connsiteY3" fmla="*/ 487931 h 498168"/>
              <a:gd name="connsiteX4" fmla="*/ 0 w 1482919"/>
              <a:gd name="connsiteY4" fmla="*/ 0 h 498168"/>
              <a:gd name="connsiteX0" fmla="*/ 39662 w 1522581"/>
              <a:gd name="connsiteY0" fmla="*/ 0 h 502592"/>
              <a:gd name="connsiteX1" fmla="*/ 1522581 w 1522581"/>
              <a:gd name="connsiteY1" fmla="*/ 0 h 502592"/>
              <a:gd name="connsiteX2" fmla="*/ 1522581 w 1522581"/>
              <a:gd name="connsiteY2" fmla="*/ 487931 h 502592"/>
              <a:gd name="connsiteX3" fmla="*/ 39662 w 1522581"/>
              <a:gd name="connsiteY3" fmla="*/ 487931 h 502592"/>
              <a:gd name="connsiteX4" fmla="*/ 39662 w 1522581"/>
              <a:gd name="connsiteY4" fmla="*/ 0 h 502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2581" h="502592">
                <a:moveTo>
                  <a:pt x="39662" y="0"/>
                </a:moveTo>
                <a:lnTo>
                  <a:pt x="1522581" y="0"/>
                </a:lnTo>
                <a:lnTo>
                  <a:pt x="1522581" y="487931"/>
                </a:lnTo>
                <a:lnTo>
                  <a:pt x="39662" y="487931"/>
                </a:lnTo>
                <a:cubicBezTo>
                  <a:pt x="39662" y="325287"/>
                  <a:pt x="-49578" y="851791"/>
                  <a:pt x="39662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scene3d>
            <a:camera prst="isometricLeftDown">
              <a:rot lat="5400000" lon="0" rev="0"/>
            </a:camera>
            <a:lightRig rig="threePt" dir="t"/>
          </a:scene3d>
          <a:sp3d z="-19050"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143100" y="378235"/>
            <a:ext cx="4610000" cy="22495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146956" y="621221"/>
            <a:ext cx="2243943" cy="22495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797693" y="378235"/>
            <a:ext cx="1955407" cy="22495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146958" y="621221"/>
            <a:ext cx="1245722" cy="22495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91552" y="737458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A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31957" y="213907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B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91461" y="2131723"/>
            <a:ext cx="317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C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82317" y="687442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D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146958" y="375177"/>
            <a:ext cx="2182982" cy="22495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410671" y="610571"/>
            <a:ext cx="980228" cy="22495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Rectangle 25"/>
          <p:cNvSpPr/>
          <p:nvPr>
            <p:custDataLst>
              <p:tags r:id="rId1"/>
            </p:custDataLst>
          </p:nvPr>
        </p:nvSpPr>
        <p:spPr>
          <a:xfrm>
            <a:off x="599911" y="1594074"/>
            <a:ext cx="1792769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sym typeface="Symbol"/>
              </a:rPr>
              <a:t>Length of fence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08689" y="1337503"/>
            <a:ext cx="685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8" name="Rectangle 27"/>
          <p:cNvSpPr/>
          <p:nvPr>
            <p:custDataLst>
              <p:tags r:id="rId2"/>
            </p:custDataLst>
          </p:nvPr>
        </p:nvSpPr>
        <p:spPr>
          <a:xfrm>
            <a:off x="2294327" y="1594074"/>
            <a:ext cx="307475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sym typeface="Symbol"/>
              </a:rPr>
              <a:t>= Perimeter </a:t>
            </a:r>
            <a:r>
              <a:rPr lang="en-US" sz="1600" b="1" dirty="0">
                <a:solidFill>
                  <a:srgbClr val="000000"/>
                </a:solidFill>
                <a:latin typeface="Bookman Old Style" panose="02050604050505020204" pitchFamily="18" charset="0"/>
                <a:sym typeface="Symbol"/>
              </a:rPr>
              <a:t>of trapezium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9" name="Rectangle 28"/>
          <p:cNvSpPr/>
          <p:nvPr>
            <p:custDataLst>
              <p:tags r:id="rId3"/>
            </p:custDataLst>
          </p:nvPr>
        </p:nvSpPr>
        <p:spPr>
          <a:xfrm>
            <a:off x="5046404" y="1594074"/>
            <a:ext cx="1327896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sym typeface="Symbol"/>
              </a:rPr>
              <a:t>= 120 m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 rot="14598446">
            <a:off x="7350528" y="1193777"/>
            <a:ext cx="1667997" cy="48793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scene3d>
            <a:camera prst="isometricOffAxis1Top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 rot="21590850">
            <a:off x="6464327" y="1967214"/>
            <a:ext cx="2202535" cy="2423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3683210" y="610571"/>
            <a:ext cx="1147869" cy="22495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4955749" y="610571"/>
            <a:ext cx="1147869" cy="22495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1643966" y="852684"/>
            <a:ext cx="1147869" cy="22495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6461206" y="2192693"/>
            <a:ext cx="2194560" cy="0"/>
          </a:xfrm>
          <a:prstGeom prst="line">
            <a:avLst/>
          </a:prstGeom>
          <a:ln w="28575"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60000">
            <a:off x="7745115" y="915566"/>
            <a:ext cx="909913" cy="1265191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028174" y="217999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48 m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105893" y="1265446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17 m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6465231" y="930958"/>
            <a:ext cx="1280160" cy="0"/>
          </a:xfrm>
          <a:prstGeom prst="line">
            <a:avLst/>
          </a:prstGeom>
          <a:ln w="28575"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818169" y="644970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40 m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194489" y="1100664"/>
            <a:ext cx="4806261" cy="21833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6472680" y="916778"/>
            <a:ext cx="0" cy="1280160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2874165" y="854898"/>
            <a:ext cx="2779875" cy="21833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>
            <p:custDataLst>
              <p:tags r:id="rId4"/>
            </p:custDataLst>
          </p:nvPr>
        </p:nvSpPr>
        <p:spPr>
          <a:xfrm>
            <a:off x="1131969" y="308454"/>
            <a:ext cx="5243460" cy="105413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Length </a:t>
            </a:r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of the fence of a </a:t>
            </a: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trapezium shaped </a:t>
            </a:r>
          </a:p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field </a:t>
            </a:r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ABCD </a:t>
            </a: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is 120 </a:t>
            </a:r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m. </a:t>
            </a: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If </a:t>
            </a:r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BC = 48 m, </a:t>
            </a: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CD </a:t>
            </a:r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= 17 </a:t>
            </a: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m </a:t>
            </a:r>
          </a:p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and AD = 40 m, find the area of this field. </a:t>
            </a:r>
          </a:p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AB is perpendicular to parallel sides AD &amp; BC.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8" name="Rounded Rectangle 59"/>
          <p:cNvSpPr/>
          <p:nvPr/>
        </p:nvSpPr>
        <p:spPr>
          <a:xfrm>
            <a:off x="1003772" y="3978316"/>
            <a:ext cx="2603020" cy="733993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CC00FF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Book Antiqua" pitchFamily="18" charset="0"/>
            </a:endParaRPr>
          </a:p>
        </p:txBody>
      </p:sp>
      <p:pic>
        <p:nvPicPr>
          <p:cNvPr id="49" name="Picture 5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22104" y="3762680"/>
            <a:ext cx="491495" cy="102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0" name="Group 49"/>
          <p:cNvGrpSpPr/>
          <p:nvPr/>
        </p:nvGrpSpPr>
        <p:grpSpPr>
          <a:xfrm>
            <a:off x="981871" y="4056021"/>
            <a:ext cx="2624921" cy="539779"/>
            <a:chOff x="840979" y="3630626"/>
            <a:chExt cx="2624921" cy="539779"/>
          </a:xfrm>
        </p:grpSpPr>
        <p:grpSp>
          <p:nvGrpSpPr>
            <p:cNvPr id="52" name="Group 51"/>
            <p:cNvGrpSpPr/>
            <p:nvPr/>
          </p:nvGrpSpPr>
          <p:grpSpPr>
            <a:xfrm>
              <a:off x="840979" y="3647185"/>
              <a:ext cx="2624921" cy="523220"/>
              <a:chOff x="6071029" y="4166235"/>
              <a:chExt cx="2624921" cy="523220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6280319" y="4297013"/>
                <a:ext cx="30970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>
                    <a:solidFill>
                      <a:schemeClr val="bg1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×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Rectangle 56"/>
                  <p:cNvSpPr/>
                  <p:nvPr/>
                </p:nvSpPr>
                <p:spPr>
                  <a:xfrm>
                    <a:off x="6071029" y="4175530"/>
                    <a:ext cx="343363" cy="50327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4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sz="1400" b="1">
                                  <a:solidFill>
                                    <a:schemeClr val="bg1"/>
                                  </a:solidFill>
                                  <a:latin typeface="Bookman Old Style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sz="1400" b="1">
                                  <a:solidFill>
                                    <a:schemeClr val="bg1"/>
                                  </a:solidFill>
                                  <a:latin typeface="Bookman Old Style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Rectangle 5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71029" y="4175530"/>
                    <a:ext cx="343363" cy="503279"/>
                  </a:xfrm>
                  <a:prstGeom prst="rect">
                    <a:avLst/>
                  </a:prstGeom>
                  <a:blipFill rotWithShape="1">
                    <a:blip r:embed="rId31"/>
                    <a:stretch>
                      <a:fillRect b="-365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8" name="Rectangle 57"/>
              <p:cNvSpPr/>
              <p:nvPr/>
            </p:nvSpPr>
            <p:spPr>
              <a:xfrm>
                <a:off x="6512330" y="4166235"/>
                <a:ext cx="1938976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tabLst>
                    <a:tab pos="2974975" algn="l"/>
                  </a:tabLst>
                </a:pPr>
                <a:r>
                  <a:rPr lang="en-US" sz="1400" b="1" dirty="0">
                    <a:solidFill>
                      <a:schemeClr val="bg1"/>
                    </a:solidFill>
                    <a:latin typeface="Bookman Old Style" pitchFamily="18" charset="0"/>
                  </a:rPr>
                  <a:t>sum of lengths of   </a:t>
                </a:r>
              </a:p>
              <a:p>
                <a:pPr>
                  <a:tabLst>
                    <a:tab pos="2974975" algn="l"/>
                  </a:tabLst>
                </a:pPr>
                <a:r>
                  <a:rPr lang="en-US" sz="1400" b="1" dirty="0" smtClean="0">
                    <a:solidFill>
                      <a:schemeClr val="bg1"/>
                    </a:solidFill>
                    <a:latin typeface="Bookman Old Style" pitchFamily="18" charset="0"/>
                  </a:rPr>
                  <a:t>parallel </a:t>
                </a:r>
                <a:r>
                  <a:rPr lang="en-US" sz="1400" b="1" dirty="0">
                    <a:solidFill>
                      <a:schemeClr val="bg1"/>
                    </a:solidFill>
                    <a:latin typeface="Bookman Old Style" pitchFamily="18" charset="0"/>
                  </a:rPr>
                  <a:t>sides</a:t>
                </a: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8227016" y="4297013"/>
                <a:ext cx="30970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>
                    <a:solidFill>
                      <a:schemeClr val="bg1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×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389456" y="4297013"/>
                <a:ext cx="30649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tabLst>
                    <a:tab pos="2974975" algn="l"/>
                  </a:tabLst>
                </a:pPr>
                <a:r>
                  <a:rPr lang="en-US" sz="1400" b="1" dirty="0" smtClean="0">
                    <a:solidFill>
                      <a:schemeClr val="bg1"/>
                    </a:solidFill>
                    <a:latin typeface="Bookman Old Style" pitchFamily="18" charset="0"/>
                  </a:rPr>
                  <a:t>h</a:t>
                </a:r>
                <a:endParaRPr lang="en-US" sz="1400" b="1" dirty="0">
                  <a:solidFill>
                    <a:schemeClr val="bg1"/>
                  </a:solidFill>
                  <a:latin typeface="Bookman Old Style" pitchFamily="18" charset="0"/>
                </a:endParaRPr>
              </a:p>
            </p:txBody>
          </p:sp>
        </p:grpSp>
        <p:sp>
          <p:nvSpPr>
            <p:cNvPr id="54" name="Left Bracket 53"/>
            <p:cNvSpPr/>
            <p:nvPr/>
          </p:nvSpPr>
          <p:spPr>
            <a:xfrm>
              <a:off x="1292694" y="3630626"/>
              <a:ext cx="73152" cy="529005"/>
            </a:xfrm>
            <a:prstGeom prst="leftBracket">
              <a:avLst>
                <a:gd name="adj" fmla="val 57162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5" name="Left Bracket 54"/>
            <p:cNvSpPr/>
            <p:nvPr/>
          </p:nvSpPr>
          <p:spPr>
            <a:xfrm flipH="1">
              <a:off x="2993741" y="3630626"/>
              <a:ext cx="73152" cy="529005"/>
            </a:xfrm>
            <a:prstGeom prst="leftBracket">
              <a:avLst>
                <a:gd name="adj" fmla="val 57162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997858" y="4032839"/>
            <a:ext cx="2700808" cy="646986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What </a:t>
            </a:r>
            <a:r>
              <a:rPr lang="en-US" sz="1600" b="1" dirty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is the formula for area of </a:t>
            </a: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trapezium?</a:t>
            </a:r>
            <a:endParaRPr lang="en-US" sz="1600" b="1" dirty="0">
              <a:solidFill>
                <a:schemeClr val="bg1"/>
              </a:solidFill>
              <a:latin typeface="Bookman Old Style" pitchFamily="18" charset="0"/>
              <a:ea typeface="Cambria Math" pitchFamily="18" charset="0"/>
            </a:endParaRPr>
          </a:p>
        </p:txBody>
      </p:sp>
      <p:pic>
        <p:nvPicPr>
          <p:cNvPr id="62" name="Picture 9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2623" y="3758018"/>
            <a:ext cx="487506" cy="104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/>
          <p:cNvSpPr/>
          <p:nvPr/>
        </p:nvSpPr>
        <p:spPr>
          <a:xfrm>
            <a:off x="1385809" y="3996339"/>
            <a:ext cx="1852217" cy="636986"/>
          </a:xfrm>
          <a:prstGeom prst="roundRect">
            <a:avLst/>
          </a:prstGeom>
          <a:noFill/>
          <a:ln>
            <a:solidFill>
              <a:srgbClr val="FFFF00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/>
          <p:cNvSpPr/>
          <p:nvPr/>
        </p:nvSpPr>
        <p:spPr>
          <a:xfrm>
            <a:off x="3342212" y="4195590"/>
            <a:ext cx="218343" cy="318493"/>
          </a:xfrm>
          <a:prstGeom prst="roundRect">
            <a:avLst/>
          </a:prstGeom>
          <a:noFill/>
          <a:ln>
            <a:solidFill>
              <a:srgbClr val="FFFF00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6174696" y="1419334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Bookman Old Style" pitchFamily="18" charset="0"/>
              </a:rPr>
              <a:t>?</a:t>
            </a:r>
            <a:endParaRPr lang="en-US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2095327" y="3691211"/>
            <a:ext cx="3254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  <a:tabLst>
                <a:tab pos="682625" algn="l"/>
                <a:tab pos="2974975" algn="l"/>
                <a:tab pos="3033713" algn="l"/>
              </a:tabLst>
            </a:pPr>
            <a:r>
              <a:rPr lang="en-US" sz="3600" b="1" dirty="0" smtClean="0">
                <a:solidFill>
                  <a:srgbClr val="FFC000"/>
                </a:solidFill>
                <a:effectLst>
                  <a:glow rad="63500">
                    <a:schemeClr val="tx1">
                      <a:alpha val="40000"/>
                    </a:schemeClr>
                  </a:glow>
                </a:effectLst>
                <a:latin typeface="Bookman Old Style" pitchFamily="18" charset="0"/>
              </a:rPr>
              <a:t> </a:t>
            </a:r>
            <a:endParaRPr lang="en-US" sz="3600" b="1" dirty="0">
              <a:solidFill>
                <a:srgbClr val="FFC000"/>
              </a:solidFill>
              <a:effectLst>
                <a:glow rad="63500">
                  <a:schemeClr val="tx1">
                    <a:alpha val="40000"/>
                  </a:schemeClr>
                </a:glow>
              </a:effectLst>
              <a:latin typeface="Bookman Old Style" pitchFamily="18" charset="0"/>
            </a:endParaRPr>
          </a:p>
        </p:txBody>
      </p:sp>
      <p:sp>
        <p:nvSpPr>
          <p:cNvPr id="76" name="Rectangle 75"/>
          <p:cNvSpPr/>
          <p:nvPr>
            <p:custDataLst>
              <p:tags r:id="rId5"/>
            </p:custDataLst>
          </p:nvPr>
        </p:nvSpPr>
        <p:spPr>
          <a:xfrm>
            <a:off x="802774" y="1932891"/>
            <a:ext cx="70622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sym typeface="Symbol"/>
              </a:rPr>
              <a:t>AB +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7" name="Rectangle 76"/>
          <p:cNvSpPr/>
          <p:nvPr>
            <p:custDataLst>
              <p:tags r:id="rId6"/>
            </p:custDataLst>
          </p:nvPr>
        </p:nvSpPr>
        <p:spPr>
          <a:xfrm>
            <a:off x="1346724" y="1932891"/>
            <a:ext cx="70622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sym typeface="Symbol"/>
              </a:rPr>
              <a:t>BC +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8" name="Rectangle 77"/>
          <p:cNvSpPr/>
          <p:nvPr>
            <p:custDataLst>
              <p:tags r:id="rId7"/>
            </p:custDataLst>
          </p:nvPr>
        </p:nvSpPr>
        <p:spPr>
          <a:xfrm>
            <a:off x="1898093" y="1932891"/>
            <a:ext cx="70622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sym typeface="Symbol"/>
              </a:rPr>
              <a:t>CD +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9" name="Rectangle 78"/>
          <p:cNvSpPr/>
          <p:nvPr>
            <p:custDataLst>
              <p:tags r:id="rId8"/>
            </p:custDataLst>
          </p:nvPr>
        </p:nvSpPr>
        <p:spPr>
          <a:xfrm>
            <a:off x="2513689" y="1932891"/>
            <a:ext cx="494274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sym typeface="Symbol"/>
              </a:rPr>
              <a:t>AD 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0" name="Rectangle 79"/>
          <p:cNvSpPr/>
          <p:nvPr>
            <p:custDataLst>
              <p:tags r:id="rId9"/>
            </p:custDataLst>
          </p:nvPr>
        </p:nvSpPr>
        <p:spPr>
          <a:xfrm>
            <a:off x="2889608" y="1932891"/>
            <a:ext cx="88256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sym typeface="Symbol"/>
              </a:rPr>
              <a:t>= 120 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81" name="Straight Connector 80"/>
          <p:cNvCxnSpPr/>
          <p:nvPr/>
        </p:nvCxnSpPr>
        <p:spPr>
          <a:xfrm>
            <a:off x="6461206" y="2192693"/>
            <a:ext cx="2194560" cy="0"/>
          </a:xfrm>
          <a:prstGeom prst="line">
            <a:avLst/>
          </a:prstGeom>
          <a:ln w="28575">
            <a:solidFill>
              <a:srgbClr val="CC00FF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rot="60000">
            <a:off x="7745115" y="915566"/>
            <a:ext cx="909913" cy="1265191"/>
          </a:xfrm>
          <a:prstGeom prst="line">
            <a:avLst/>
          </a:prstGeom>
          <a:ln w="28575">
            <a:solidFill>
              <a:srgbClr val="CC00FF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6465231" y="930958"/>
            <a:ext cx="1280160" cy="0"/>
          </a:xfrm>
          <a:prstGeom prst="line">
            <a:avLst/>
          </a:prstGeom>
          <a:ln w="28575">
            <a:solidFill>
              <a:srgbClr val="CC00FF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468826" y="922267"/>
            <a:ext cx="0" cy="1280160"/>
          </a:xfrm>
          <a:prstGeom prst="line">
            <a:avLst/>
          </a:prstGeom>
          <a:ln w="28575">
            <a:solidFill>
              <a:srgbClr val="CC00FF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>
            <p:custDataLst>
              <p:tags r:id="rId10"/>
            </p:custDataLst>
          </p:nvPr>
        </p:nvSpPr>
        <p:spPr>
          <a:xfrm>
            <a:off x="801189" y="2242458"/>
            <a:ext cx="70622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sym typeface="Symbol"/>
              </a:rPr>
              <a:t>AB +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7" name="Rectangle 86"/>
          <p:cNvSpPr/>
          <p:nvPr>
            <p:custDataLst>
              <p:tags r:id="rId11"/>
            </p:custDataLst>
          </p:nvPr>
        </p:nvSpPr>
        <p:spPr>
          <a:xfrm>
            <a:off x="1345139" y="2242458"/>
            <a:ext cx="70622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sym typeface="Symbol"/>
              </a:rPr>
              <a:t>48 +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8" name="Rectangle 87"/>
          <p:cNvSpPr/>
          <p:nvPr>
            <p:custDataLst>
              <p:tags r:id="rId12"/>
            </p:custDataLst>
          </p:nvPr>
        </p:nvSpPr>
        <p:spPr>
          <a:xfrm>
            <a:off x="1915558" y="2242458"/>
            <a:ext cx="70622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sym typeface="Symbol"/>
              </a:rPr>
              <a:t>17 +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9" name="Rectangle 88"/>
          <p:cNvSpPr/>
          <p:nvPr>
            <p:custDataLst>
              <p:tags r:id="rId13"/>
            </p:custDataLst>
          </p:nvPr>
        </p:nvSpPr>
        <p:spPr>
          <a:xfrm>
            <a:off x="2486704" y="2242458"/>
            <a:ext cx="494274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sym typeface="Symbol"/>
              </a:rPr>
              <a:t>40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0" name="Rectangle 89"/>
          <p:cNvSpPr/>
          <p:nvPr>
            <p:custDataLst>
              <p:tags r:id="rId14"/>
            </p:custDataLst>
          </p:nvPr>
        </p:nvSpPr>
        <p:spPr>
          <a:xfrm>
            <a:off x="2868973" y="2242458"/>
            <a:ext cx="88256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sym typeface="Symbol"/>
              </a:rPr>
              <a:t>= 120 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1389152" y="2557929"/>
            <a:ext cx="1463040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>
            <p:custDataLst>
              <p:tags r:id="rId15"/>
            </p:custDataLst>
          </p:nvPr>
        </p:nvSpPr>
        <p:spPr>
          <a:xfrm>
            <a:off x="1802000" y="2601211"/>
            <a:ext cx="70622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sym typeface="Symbol"/>
              </a:rPr>
              <a:t>AB +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8" name="Rectangle 97"/>
          <p:cNvSpPr/>
          <p:nvPr>
            <p:custDataLst>
              <p:tags r:id="rId16"/>
            </p:custDataLst>
          </p:nvPr>
        </p:nvSpPr>
        <p:spPr>
          <a:xfrm>
            <a:off x="2366800" y="2601211"/>
            <a:ext cx="70622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sym typeface="Symbol"/>
              </a:rPr>
              <a:t>105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9" name="Rectangle 98"/>
          <p:cNvSpPr/>
          <p:nvPr>
            <p:custDataLst>
              <p:tags r:id="rId17"/>
            </p:custDataLst>
          </p:nvPr>
        </p:nvSpPr>
        <p:spPr>
          <a:xfrm>
            <a:off x="2907073" y="2593591"/>
            <a:ext cx="88256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sym typeface="Symbol"/>
              </a:rPr>
              <a:t>= 120 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0" name="Rectangle 99"/>
          <p:cNvSpPr/>
          <p:nvPr>
            <p:custDataLst>
              <p:tags r:id="rId18"/>
            </p:custDataLst>
          </p:nvPr>
        </p:nvSpPr>
        <p:spPr>
          <a:xfrm>
            <a:off x="520517" y="2236111"/>
            <a:ext cx="41563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Symbol" pitchFamily="18" charset="2"/>
                <a:sym typeface="Symbol"/>
              </a:rPr>
              <a:t>\</a:t>
            </a:r>
            <a:endParaRPr lang="en-US" sz="1600" b="1" dirty="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101" name="Rectangle 100"/>
          <p:cNvSpPr/>
          <p:nvPr>
            <p:custDataLst>
              <p:tags r:id="rId19"/>
            </p:custDataLst>
          </p:nvPr>
        </p:nvSpPr>
        <p:spPr>
          <a:xfrm>
            <a:off x="520517" y="2610253"/>
            <a:ext cx="41563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Symbol" pitchFamily="18" charset="2"/>
                <a:sym typeface="Symbol"/>
              </a:rPr>
              <a:t>\</a:t>
            </a:r>
            <a:endParaRPr lang="en-US" sz="1600" b="1" dirty="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103" name="Rectangle 102"/>
          <p:cNvSpPr/>
          <p:nvPr>
            <p:custDataLst>
              <p:tags r:id="rId20"/>
            </p:custDataLst>
          </p:nvPr>
        </p:nvSpPr>
        <p:spPr>
          <a:xfrm>
            <a:off x="2433531" y="2895750"/>
            <a:ext cx="48878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sym typeface="Symbol"/>
              </a:rPr>
              <a:t>AB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4" name="Rectangle 103"/>
          <p:cNvSpPr/>
          <p:nvPr>
            <p:custDataLst>
              <p:tags r:id="rId21"/>
            </p:custDataLst>
          </p:nvPr>
        </p:nvSpPr>
        <p:spPr>
          <a:xfrm>
            <a:off x="2902626" y="2895750"/>
            <a:ext cx="88256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sym typeface="Symbol"/>
              </a:rPr>
              <a:t>= 120 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5" name="Rectangle 104"/>
          <p:cNvSpPr/>
          <p:nvPr>
            <p:custDataLst>
              <p:tags r:id="rId22"/>
            </p:custDataLst>
          </p:nvPr>
        </p:nvSpPr>
        <p:spPr>
          <a:xfrm>
            <a:off x="520517" y="2861713"/>
            <a:ext cx="41563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Symbol" pitchFamily="18" charset="2"/>
                <a:sym typeface="Symbol"/>
              </a:rPr>
              <a:t>\</a:t>
            </a:r>
            <a:endParaRPr lang="en-US" sz="1600" b="1" dirty="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106" name="Rectangle 105"/>
          <p:cNvSpPr/>
          <p:nvPr>
            <p:custDataLst>
              <p:tags r:id="rId23"/>
            </p:custDataLst>
          </p:nvPr>
        </p:nvSpPr>
        <p:spPr>
          <a:xfrm>
            <a:off x="3610288" y="2895750"/>
            <a:ext cx="88256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sym typeface="Symbol"/>
              </a:rPr>
              <a:t>– 105 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7" name="Rectangle 106"/>
          <p:cNvSpPr/>
          <p:nvPr>
            <p:custDataLst>
              <p:tags r:id="rId24"/>
            </p:custDataLst>
          </p:nvPr>
        </p:nvSpPr>
        <p:spPr>
          <a:xfrm>
            <a:off x="2441151" y="3170070"/>
            <a:ext cx="48878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sym typeface="Symbol"/>
              </a:rPr>
              <a:t>AB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8" name="Rectangle 107"/>
          <p:cNvSpPr/>
          <p:nvPr>
            <p:custDataLst>
              <p:tags r:id="rId25"/>
            </p:custDataLst>
          </p:nvPr>
        </p:nvSpPr>
        <p:spPr>
          <a:xfrm>
            <a:off x="2910246" y="3170070"/>
            <a:ext cx="88256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sym typeface="Symbol"/>
              </a:rPr>
              <a:t>= 15 m 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9" name="Rectangle 108"/>
          <p:cNvSpPr/>
          <p:nvPr>
            <p:custDataLst>
              <p:tags r:id="rId26"/>
            </p:custDataLst>
          </p:nvPr>
        </p:nvSpPr>
        <p:spPr>
          <a:xfrm>
            <a:off x="520517" y="3136033"/>
            <a:ext cx="41563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Symbol" pitchFamily="18" charset="2"/>
                <a:sym typeface="Symbol"/>
              </a:rPr>
              <a:t>\</a:t>
            </a:r>
            <a:endParaRPr lang="en-US" sz="1600" b="1" dirty="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865089" y="1400266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Bookman Old Style" pitchFamily="18" charset="0"/>
              </a:rPr>
              <a:t>15 m</a:t>
            </a:r>
            <a:endParaRPr lang="en-US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192775" y="3776652"/>
            <a:ext cx="38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B1FB93"/>
                </a:solidFill>
                <a:effectLst>
                  <a:glow rad="50800">
                    <a:srgbClr val="FF0000"/>
                  </a:glow>
                </a:effectLst>
                <a:latin typeface="Bookman Old Style" pitchFamily="18" charset="0"/>
              </a:rPr>
              <a:t>?</a:t>
            </a:r>
            <a:endParaRPr lang="en-US" sz="2400" b="1" dirty="0">
              <a:solidFill>
                <a:srgbClr val="B1FB93"/>
              </a:solidFill>
              <a:effectLst>
                <a:glow rad="50800">
                  <a:srgbClr val="FF0000"/>
                </a:glow>
              </a:effectLst>
              <a:latin typeface="Bookman Old Style" pitchFamily="18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3156731" y="3748217"/>
            <a:ext cx="6703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sz="3200" b="1" dirty="0" smtClean="0">
                <a:solidFill>
                  <a:srgbClr val="FFC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rPr>
              <a:t> </a:t>
            </a:r>
            <a:endParaRPr lang="en-US" sz="3200" b="1" dirty="0">
              <a:solidFill>
                <a:srgbClr val="FFC000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Bookman Old Style" pitchFamily="18" charset="0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588424" y="3740353"/>
            <a:ext cx="3488778" cy="1020378"/>
            <a:chOff x="1537055" y="3933666"/>
            <a:chExt cx="3115346" cy="1020378"/>
          </a:xfrm>
        </p:grpSpPr>
        <p:sp>
          <p:nvSpPr>
            <p:cNvPr id="64" name="Rounded Rectangular Callout 58"/>
            <p:cNvSpPr/>
            <p:nvPr/>
          </p:nvSpPr>
          <p:spPr>
            <a:xfrm>
              <a:off x="1781593" y="4074079"/>
              <a:ext cx="2647481" cy="806579"/>
            </a:xfrm>
            <a:prstGeom prst="roundRect">
              <a:avLst/>
            </a:prstGeom>
            <a:gradFill>
              <a:gsLst>
                <a:gs pos="10000">
                  <a:srgbClr val="FF7C80">
                    <a:alpha val="50000"/>
                  </a:srgbClr>
                </a:gs>
                <a:gs pos="47000">
                  <a:schemeClr val="bg1"/>
                </a:gs>
                <a:gs pos="94000">
                  <a:srgbClr val="FF7C80">
                    <a:lumMod val="50000"/>
                    <a:lumOff val="50000"/>
                  </a:srgbClr>
                </a:gs>
              </a:gsLst>
              <a:lin ang="5400000" scaled="0"/>
            </a:gradFill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pic>
          <p:nvPicPr>
            <p:cNvPr id="65" name="Picture 2"/>
            <p:cNvPicPr>
              <a:picLocks noChangeAspect="1" noChangeArrowheads="1"/>
            </p:cNvPicPr>
            <p:nvPr/>
          </p:nvPicPr>
          <p:blipFill rotWithShape="1">
            <a:blip r:embed="rId33" cstate="print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5140" b="77093" l="57497" r="91656">
                          <a14:foregroundMark x1="76141" y1="37004" x2="72621" y2="528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49" t="4992" r="8395" b="22956"/>
            <a:stretch/>
          </p:blipFill>
          <p:spPr bwMode="auto">
            <a:xfrm>
              <a:off x="4112521" y="3933666"/>
              <a:ext cx="539880" cy="1017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6" name="Picture 2"/>
            <p:cNvPicPr>
              <a:picLocks noChangeAspect="1" noChangeArrowheads="1"/>
            </p:cNvPicPr>
            <p:nvPr/>
          </p:nvPicPr>
          <p:blipFill rotWithShape="1">
            <a:blip r:embed="rId35" cstate="print">
              <a:extLst>
                <a:ext uri="{BEBA8EAE-BF5A-486C-A8C5-ECC9F3942E4B}">
                  <a14:imgProps xmlns:a14="http://schemas.microsoft.com/office/drawing/2010/main">
                    <a14:imgLayer r:embed="rId36">
                      <a14:imgEffect>
                        <a14:backgroundRemoval t="9104" b="95154" l="5346" r="53716">
                          <a14:foregroundMark x1="34550" y1="54332" x2="28553" y2="694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4" t="12671" r="46523" b="3090"/>
            <a:stretch/>
          </p:blipFill>
          <p:spPr bwMode="auto">
            <a:xfrm>
              <a:off x="1537055" y="3967897"/>
              <a:ext cx="598232" cy="986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7" name="Rectangle 66"/>
          <p:cNvSpPr/>
          <p:nvPr/>
        </p:nvSpPr>
        <p:spPr>
          <a:xfrm flipH="1">
            <a:off x="1194571" y="4053222"/>
            <a:ext cx="26325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Bookman Old Style" pitchFamily="18" charset="0"/>
                <a:ea typeface="Cambria Math" panose="02040503050406030204" pitchFamily="18" charset="0"/>
              </a:rPr>
              <a:t>The given field is in the  </a:t>
            </a:r>
          </a:p>
          <a:p>
            <a:r>
              <a:rPr lang="en-US" b="1" dirty="0" smtClean="0">
                <a:latin typeface="Bookman Old Style" pitchFamily="18" charset="0"/>
                <a:ea typeface="Cambria Math" panose="02040503050406030204" pitchFamily="18" charset="0"/>
              </a:rPr>
              <a:t>    shape of </a:t>
            </a:r>
            <a:r>
              <a:rPr lang="en-US" b="1" dirty="0" smtClean="0">
                <a:effectLst>
                  <a:glow rad="101600">
                    <a:srgbClr val="FFFF00">
                      <a:alpha val="60000"/>
                    </a:srgbClr>
                  </a:glow>
                </a:effectLst>
                <a:latin typeface="Bookman Old Style" pitchFamily="18" charset="0"/>
                <a:ea typeface="Cambria Math" panose="02040503050406030204" pitchFamily="18" charset="0"/>
              </a:rPr>
              <a:t>trapezium</a:t>
            </a:r>
            <a:r>
              <a:rPr lang="en-US" b="1" dirty="0" smtClean="0">
                <a:latin typeface="Bookman Old Style" pitchFamily="18" charset="0"/>
                <a:ea typeface="Cambria Math" panose="02040503050406030204" pitchFamily="18" charset="0"/>
              </a:rPr>
              <a:t> </a:t>
            </a:r>
            <a:endParaRPr lang="en-US" sz="1200" b="1" dirty="0">
              <a:effectLst>
                <a:glow rad="63500">
                  <a:srgbClr val="70AD47">
                    <a:satMod val="175000"/>
                    <a:alpha val="40000"/>
                  </a:srgbClr>
                </a:glo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75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000"/>
                            </p:stCondLst>
                            <p:childTnLst>
                              <p:par>
                                <p:cTn id="14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000"/>
                            </p:stCondLst>
                            <p:childTnLst>
                              <p:par>
                                <p:cTn id="16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500"/>
                            </p:stCondLst>
                            <p:childTnLst>
                              <p:par>
                                <p:cTn id="1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000"/>
                            </p:stCondLst>
                            <p:childTnLst>
                              <p:par>
                                <p:cTn id="18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500"/>
                            </p:stCondLst>
                            <p:childTnLst>
                              <p:par>
                                <p:cTn id="2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1000"/>
                            </p:stCondLst>
                            <p:childTnLst>
                              <p:par>
                                <p:cTn id="21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500"/>
                            </p:stCondLst>
                            <p:childTnLst>
                              <p:par>
                                <p:cTn id="2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500"/>
                            </p:stCondLst>
                            <p:childTnLst>
                              <p:par>
                                <p:cTn id="29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8" fill="hold">
                            <p:stCondLst>
                              <p:cond delay="500"/>
                            </p:stCondLst>
                            <p:childTnLst>
                              <p:par>
                                <p:cTn id="3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" fill="hold">
                            <p:stCondLst>
                              <p:cond delay="1000"/>
                            </p:stCondLst>
                            <p:childTnLst>
                              <p:par>
                                <p:cTn id="32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500"/>
                            </p:stCondLst>
                            <p:childTnLst>
                              <p:par>
                                <p:cTn id="34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500"/>
                            </p:stCondLst>
                            <p:childTnLst>
                              <p:par>
                                <p:cTn id="35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9" fill="hold">
                            <p:stCondLst>
                              <p:cond delay="500"/>
                            </p:stCondLst>
                            <p:childTnLst>
                              <p:par>
                                <p:cTn id="37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500"/>
                            </p:stCondLst>
                            <p:childTnLst>
                              <p:par>
                                <p:cTn id="38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500"/>
                            </p:stCondLst>
                            <p:childTnLst>
                              <p:par>
                                <p:cTn id="3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6" fill="hold">
                      <p:stCondLst>
                        <p:cond delay="indefinite"/>
                      </p:stCondLst>
                      <p:childTnLst>
                        <p:par>
                          <p:cTn id="397" fill="hold">
                            <p:stCondLst>
                              <p:cond delay="0"/>
                            </p:stCondLst>
                            <p:childTnLst>
                              <p:par>
                                <p:cTn id="3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1" fill="hold">
                            <p:stCondLst>
                              <p:cond delay="500"/>
                            </p:stCondLst>
                            <p:childTnLst>
                              <p:par>
                                <p:cTn id="40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500"/>
                            </p:stCondLst>
                            <p:childTnLst>
                              <p:par>
                                <p:cTn id="42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4" fill="hold">
                      <p:stCondLst>
                        <p:cond delay="indefinite"/>
                      </p:stCondLst>
                      <p:childTnLst>
                        <p:par>
                          <p:cTn id="425" fill="hold">
                            <p:stCondLst>
                              <p:cond delay="0"/>
                            </p:stCondLst>
                            <p:childTnLst>
                              <p:par>
                                <p:cTn id="4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9" fill="hold">
                            <p:stCondLst>
                              <p:cond delay="500"/>
                            </p:stCondLst>
                            <p:childTnLst>
                              <p:par>
                                <p:cTn id="440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2" fill="hold">
                      <p:stCondLst>
                        <p:cond delay="indefinite"/>
                      </p:stCondLst>
                      <p:childTnLst>
                        <p:par>
                          <p:cTn id="453" fill="hold">
                            <p:stCondLst>
                              <p:cond delay="0"/>
                            </p:stCondLst>
                            <p:childTnLst>
                              <p:par>
                                <p:cTn id="4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7" fill="hold">
                      <p:stCondLst>
                        <p:cond delay="indefinite"/>
                      </p:stCondLst>
                      <p:childTnLst>
                        <p:par>
                          <p:cTn id="458" fill="hold">
                            <p:stCondLst>
                              <p:cond delay="0"/>
                            </p:stCondLst>
                            <p:childTnLst>
                              <p:par>
                                <p:cTn id="4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2" fill="hold">
                            <p:stCondLst>
                              <p:cond delay="500"/>
                            </p:stCondLst>
                            <p:childTnLst>
                              <p:par>
                                <p:cTn id="46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9" fill="hold">
                      <p:stCondLst>
                        <p:cond delay="indefinite"/>
                      </p:stCondLst>
                      <p:childTnLst>
                        <p:par>
                          <p:cTn id="470" fill="hold">
                            <p:stCondLst>
                              <p:cond delay="0"/>
                            </p:stCondLst>
                            <p:childTnLst>
                              <p:par>
                                <p:cTn id="4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500"/>
                            </p:stCondLst>
                            <p:childTnLst>
                              <p:par>
                                <p:cTn id="48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6" fill="hold">
                      <p:stCondLst>
                        <p:cond delay="indefinite"/>
                      </p:stCondLst>
                      <p:childTnLst>
                        <p:par>
                          <p:cTn id="497" fill="hold">
                            <p:stCondLst>
                              <p:cond delay="0"/>
                            </p:stCondLst>
                            <p:childTnLst>
                              <p:par>
                                <p:cTn id="4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1" fill="hold">
                      <p:stCondLst>
                        <p:cond delay="indefinite"/>
                      </p:stCondLst>
                      <p:childTnLst>
                        <p:par>
                          <p:cTn id="502" fill="hold">
                            <p:stCondLst>
                              <p:cond delay="0"/>
                            </p:stCondLst>
                            <p:childTnLst>
                              <p:par>
                                <p:cTn id="5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500"/>
                            </p:stCondLst>
                            <p:childTnLst>
                              <p:par>
                                <p:cTn id="5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5" fill="hold">
                      <p:stCondLst>
                        <p:cond delay="indefinite"/>
                      </p:stCondLst>
                      <p:childTnLst>
                        <p:par>
                          <p:cTn id="526" fill="hold">
                            <p:stCondLst>
                              <p:cond delay="0"/>
                            </p:stCondLst>
                            <p:childTnLst>
                              <p:par>
                                <p:cTn id="5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0" fill="hold">
                      <p:stCondLst>
                        <p:cond delay="indefinite"/>
                      </p:stCondLst>
                      <p:childTnLst>
                        <p:par>
                          <p:cTn id="531" fill="hold">
                            <p:stCondLst>
                              <p:cond delay="0"/>
                            </p:stCondLst>
                            <p:childTnLst>
                              <p:par>
                                <p:cTn id="5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0" fill="hold">
                      <p:stCondLst>
                        <p:cond delay="indefinite"/>
                      </p:stCondLst>
                      <p:childTnLst>
                        <p:par>
                          <p:cTn id="541" fill="hold">
                            <p:stCondLst>
                              <p:cond delay="0"/>
                            </p:stCondLst>
                            <p:childTnLst>
                              <p:par>
                                <p:cTn id="5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5" fill="hold">
                      <p:stCondLst>
                        <p:cond delay="indefinite"/>
                      </p:stCondLst>
                      <p:childTnLst>
                        <p:par>
                          <p:cTn id="546" fill="hold">
                            <p:stCondLst>
                              <p:cond delay="0"/>
                            </p:stCondLst>
                            <p:childTnLst>
                              <p:par>
                                <p:cTn id="5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0" fill="hold">
                      <p:stCondLst>
                        <p:cond delay="indefinite"/>
                      </p:stCondLst>
                      <p:childTnLst>
                        <p:par>
                          <p:cTn id="551" fill="hold">
                            <p:stCondLst>
                              <p:cond delay="0"/>
                            </p:stCondLst>
                            <p:childTnLst>
                              <p:par>
                                <p:cTn id="5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5" fill="hold">
                      <p:stCondLst>
                        <p:cond delay="indefinite"/>
                      </p:stCondLst>
                      <p:childTnLst>
                        <p:par>
                          <p:cTn id="556" fill="hold">
                            <p:stCondLst>
                              <p:cond delay="0"/>
                            </p:stCondLst>
                            <p:childTnLst>
                              <p:par>
                                <p:cTn id="5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0" fill="hold">
                      <p:stCondLst>
                        <p:cond delay="indefinite"/>
                      </p:stCondLst>
                      <p:childTnLst>
                        <p:par>
                          <p:cTn id="561" fill="hold">
                            <p:stCondLst>
                              <p:cond delay="0"/>
                            </p:stCondLst>
                            <p:childTnLst>
                              <p:par>
                                <p:cTn id="5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500"/>
                            </p:stCondLst>
                            <p:childTnLst>
                              <p:par>
                                <p:cTn id="56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5" grpId="1" animBg="1"/>
      <p:bldP spid="94" grpId="0" animBg="1"/>
      <p:bldP spid="94" grpId="1" animBg="1"/>
      <p:bldP spid="93" grpId="0" animBg="1"/>
      <p:bldP spid="93" grpId="1" animBg="1"/>
      <p:bldP spid="92" grpId="0" animBg="1"/>
      <p:bldP spid="92" grpId="1" animBg="1"/>
      <p:bldP spid="91" grpId="0" animBg="1"/>
      <p:bldP spid="91" grpId="1" animBg="1"/>
      <p:bldP spid="85" grpId="0" animBg="1"/>
      <p:bldP spid="85" grpId="1" animBg="1"/>
      <p:bldP spid="75" grpId="0" animBg="1"/>
      <p:bldP spid="75" grpId="1" animBg="1"/>
      <p:bldP spid="69" grpId="0" animBg="1"/>
      <p:bldP spid="69" grpId="1" animBg="1"/>
      <p:bldP spid="69" grpId="2" animBg="1"/>
      <p:bldP spid="69" grpId="3" animBg="1"/>
      <p:bldP spid="68" grpId="0" animBg="1"/>
      <p:bldP spid="68" grpId="1" animBg="1"/>
      <p:bldP spid="68" grpId="2" animBg="1"/>
      <p:bldP spid="68" grpId="3" animBg="1"/>
      <p:bldP spid="11" grpId="0" animBg="1"/>
      <p:bldP spid="51" grpId="0" animBg="1"/>
      <p:bldP spid="41" grpId="0" animBg="1"/>
      <p:bldP spid="13" grpId="0" animBg="1"/>
      <p:bldP spid="13" grpId="1" animBg="1"/>
      <p:bldP spid="4" grpId="0" animBg="1"/>
      <p:bldP spid="14" grpId="0" animBg="1"/>
      <p:bldP spid="14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12" grpId="0"/>
      <p:bldP spid="21" grpId="0"/>
      <p:bldP spid="22" grpId="0"/>
      <p:bldP spid="23" grpId="0"/>
      <p:bldP spid="24" grpId="0" animBg="1"/>
      <p:bldP spid="24" grpId="1" animBg="1"/>
      <p:bldP spid="25" grpId="0" animBg="1"/>
      <p:bldP spid="25" grpId="1" animBg="1"/>
      <p:bldP spid="26" grpId="0"/>
      <p:bldP spid="27" grpId="0"/>
      <p:bldP spid="28" grpId="0"/>
      <p:bldP spid="29" grpId="0"/>
      <p:bldP spid="10" grpId="0" animBg="1"/>
      <p:bldP spid="10" grpId="1" animBg="1"/>
      <p:bldP spid="15" grpId="0" animBg="1"/>
      <p:bldP spid="15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42" grpId="0"/>
      <p:bldP spid="43" grpId="0"/>
      <p:bldP spid="45" grpId="0"/>
      <p:bldP spid="46" grpId="0" animBg="1"/>
      <p:bldP spid="46" grpId="1" animBg="1"/>
      <p:bldP spid="53" grpId="0" animBg="1"/>
      <p:bldP spid="8" grpId="0"/>
      <p:bldP spid="48" grpId="0" animBg="1"/>
      <p:bldP spid="61" grpId="0"/>
      <p:bldP spid="61" grpId="1"/>
      <p:bldP spid="20" grpId="0" animBg="1"/>
      <p:bldP spid="20" grpId="1" animBg="1"/>
      <p:bldP spid="70" grpId="0" animBg="1"/>
      <p:bldP spid="71" grpId="0"/>
      <p:bldP spid="71" grpId="1"/>
      <p:bldP spid="72" grpId="0"/>
      <p:bldP spid="76" grpId="0"/>
      <p:bldP spid="77" grpId="0"/>
      <p:bldP spid="78" grpId="0"/>
      <p:bldP spid="79" grpId="0"/>
      <p:bldP spid="80" grpId="0"/>
      <p:bldP spid="86" grpId="0"/>
      <p:bldP spid="87" grpId="0"/>
      <p:bldP spid="88" grpId="0"/>
      <p:bldP spid="89" grpId="0"/>
      <p:bldP spid="90" grpId="0"/>
      <p:bldP spid="97" grpId="0"/>
      <p:bldP spid="98" grpId="0"/>
      <p:bldP spid="99" grpId="0"/>
      <p:bldP spid="100" grpId="0"/>
      <p:bldP spid="101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02" grpId="0"/>
      <p:bldP spid="102" grpId="1"/>
      <p:bldP spid="111" grpId="0"/>
      <p:bldP spid="67" grpId="0"/>
      <p:bldP spid="67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reeform 75"/>
          <p:cNvSpPr/>
          <p:nvPr/>
        </p:nvSpPr>
        <p:spPr>
          <a:xfrm>
            <a:off x="6462713" y="914400"/>
            <a:ext cx="2185987" cy="1266825"/>
          </a:xfrm>
          <a:custGeom>
            <a:avLst/>
            <a:gdLst>
              <a:gd name="connsiteX0" fmla="*/ 0 w 2185987"/>
              <a:gd name="connsiteY0" fmla="*/ 0 h 1266825"/>
              <a:gd name="connsiteX1" fmla="*/ 9525 w 2185987"/>
              <a:gd name="connsiteY1" fmla="*/ 1262063 h 1266825"/>
              <a:gd name="connsiteX2" fmla="*/ 2185987 w 2185987"/>
              <a:gd name="connsiteY2" fmla="*/ 1266825 h 1266825"/>
              <a:gd name="connsiteX3" fmla="*/ 1309687 w 2185987"/>
              <a:gd name="connsiteY3" fmla="*/ 9525 h 1266825"/>
              <a:gd name="connsiteX4" fmla="*/ 0 w 2185987"/>
              <a:gd name="connsiteY4" fmla="*/ 0 h 1266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5987" h="1266825">
                <a:moveTo>
                  <a:pt x="0" y="0"/>
                </a:moveTo>
                <a:lnTo>
                  <a:pt x="9525" y="1262063"/>
                </a:lnTo>
                <a:lnTo>
                  <a:pt x="2185987" y="1266825"/>
                </a:lnTo>
                <a:lnTo>
                  <a:pt x="1309687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ounded Rectangle 100"/>
          <p:cNvSpPr/>
          <p:nvPr/>
        </p:nvSpPr>
        <p:spPr>
          <a:xfrm>
            <a:off x="5959619" y="1439373"/>
            <a:ext cx="489106" cy="24545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03" name="Rounded Rectangle 102"/>
          <p:cNvSpPr/>
          <p:nvPr/>
        </p:nvSpPr>
        <p:spPr>
          <a:xfrm>
            <a:off x="6880914" y="680853"/>
            <a:ext cx="526873" cy="209665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02" name="Rounded Rectangle 101"/>
          <p:cNvSpPr/>
          <p:nvPr/>
        </p:nvSpPr>
        <p:spPr>
          <a:xfrm>
            <a:off x="7085565" y="2217886"/>
            <a:ext cx="543459" cy="229037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13250" y="298672"/>
            <a:ext cx="5278302" cy="1063917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chemeClr val="bg1">
                  <a:alpha val="78000"/>
                </a:schemeClr>
              </a:gs>
            </a:gsLst>
            <a:lin ang="8100000" scaled="1"/>
            <a:tileRect/>
          </a:gra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AutoShape 2" descr="Image resul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08689" y="1337503"/>
            <a:ext cx="685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" name="Rectangle 7"/>
          <p:cNvSpPr/>
          <p:nvPr>
            <p:custDataLst>
              <p:tags r:id="rId1"/>
            </p:custDataLst>
          </p:nvPr>
        </p:nvSpPr>
        <p:spPr>
          <a:xfrm>
            <a:off x="1131969" y="308454"/>
            <a:ext cx="5243460" cy="105413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Length </a:t>
            </a:r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of the fence of a </a:t>
            </a: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trapezium shaped </a:t>
            </a:r>
          </a:p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field </a:t>
            </a:r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ABCD </a:t>
            </a: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is 120 </a:t>
            </a:r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m. </a:t>
            </a: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If </a:t>
            </a:r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BC = 48 m, </a:t>
            </a: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CD </a:t>
            </a:r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= 17 </a:t>
            </a: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m </a:t>
            </a:r>
          </a:p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and AD = 40 m, find the area of this field. </a:t>
            </a:r>
          </a:p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AB is perpendicular to parallel sides AD &amp; BC.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865089" y="644970"/>
            <a:ext cx="2944088" cy="1842800"/>
            <a:chOff x="5865089" y="644970"/>
            <a:chExt cx="2944088" cy="1842800"/>
          </a:xfrm>
        </p:grpSpPr>
        <p:sp>
          <p:nvSpPr>
            <p:cNvPr id="51" name="Freeform 50"/>
            <p:cNvSpPr/>
            <p:nvPr/>
          </p:nvSpPr>
          <p:spPr>
            <a:xfrm>
              <a:off x="6467475" y="928688"/>
              <a:ext cx="2181225" cy="1266825"/>
            </a:xfrm>
            <a:custGeom>
              <a:avLst/>
              <a:gdLst>
                <a:gd name="connsiteX0" fmla="*/ 1295400 w 2181225"/>
                <a:gd name="connsiteY0" fmla="*/ 0 h 1266825"/>
                <a:gd name="connsiteX1" fmla="*/ 0 w 2181225"/>
                <a:gd name="connsiteY1" fmla="*/ 0 h 1266825"/>
                <a:gd name="connsiteX2" fmla="*/ 9525 w 2181225"/>
                <a:gd name="connsiteY2" fmla="*/ 1266825 h 1266825"/>
                <a:gd name="connsiteX3" fmla="*/ 2181225 w 2181225"/>
                <a:gd name="connsiteY3" fmla="*/ 1257300 h 1266825"/>
                <a:gd name="connsiteX4" fmla="*/ 1295400 w 2181225"/>
                <a:gd name="connsiteY4" fmla="*/ 0 h 126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1225" h="1266825">
                  <a:moveTo>
                    <a:pt x="1295400" y="0"/>
                  </a:moveTo>
                  <a:lnTo>
                    <a:pt x="0" y="0"/>
                  </a:lnTo>
                  <a:lnTo>
                    <a:pt x="9525" y="1266825"/>
                  </a:lnTo>
                  <a:lnTo>
                    <a:pt x="2181225" y="1257300"/>
                  </a:lnTo>
                  <a:lnTo>
                    <a:pt x="1295400" y="0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475779" y="2049263"/>
              <a:ext cx="160149" cy="15027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91552" y="737458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prstClr val="black"/>
                  </a:solidFill>
                  <a:latin typeface="Bookman Old Style" pitchFamily="18" charset="0"/>
                </a:rPr>
                <a:t>A</a:t>
              </a:r>
              <a:endParaRPr lang="en-US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31957" y="2139070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prstClr val="black"/>
                  </a:solidFill>
                  <a:latin typeface="Bookman Old Style" pitchFamily="18" charset="0"/>
                </a:rPr>
                <a:t>B</a:t>
              </a:r>
              <a:endParaRPr lang="en-US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491461" y="2131723"/>
              <a:ext cx="3177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prstClr val="black"/>
                  </a:solidFill>
                  <a:latin typeface="Bookman Old Style" pitchFamily="18" charset="0"/>
                </a:rPr>
                <a:t>C</a:t>
              </a:r>
              <a:endParaRPr lang="en-US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682317" y="687442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prstClr val="black"/>
                  </a:solidFill>
                  <a:latin typeface="Bookman Old Style" pitchFamily="18" charset="0"/>
                </a:rPr>
                <a:t>D</a:t>
              </a:r>
              <a:endParaRPr lang="en-US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028174" y="2179993"/>
              <a:ext cx="6623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prstClr val="black"/>
                  </a:solidFill>
                  <a:latin typeface="Bookman Old Style" pitchFamily="18" charset="0"/>
                </a:rPr>
                <a:t>48 m</a:t>
              </a:r>
              <a:endParaRPr lang="en-US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105893" y="1265446"/>
              <a:ext cx="6623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prstClr val="black"/>
                  </a:solidFill>
                  <a:latin typeface="Bookman Old Style" pitchFamily="18" charset="0"/>
                </a:rPr>
                <a:t>17 m</a:t>
              </a:r>
              <a:endParaRPr lang="en-US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818169" y="644970"/>
              <a:ext cx="6623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prstClr val="black"/>
                  </a:solidFill>
                  <a:latin typeface="Bookman Old Style" pitchFamily="18" charset="0"/>
                </a:rPr>
                <a:t>40 m</a:t>
              </a:r>
              <a:endParaRPr lang="en-US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865089" y="1400266"/>
              <a:ext cx="6623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  <a:latin typeface="Bookman Old Style" pitchFamily="18" charset="0"/>
                </a:rPr>
                <a:t>15 m</a:t>
              </a:r>
              <a:endParaRPr lang="en-US" b="1" dirty="0">
                <a:solidFill>
                  <a:srgbClr val="FF0000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421172" y="521783"/>
            <a:ext cx="687003" cy="624548"/>
            <a:chOff x="508513" y="-702286"/>
            <a:chExt cx="687003" cy="624548"/>
          </a:xfrm>
        </p:grpSpPr>
        <p:sp>
          <p:nvSpPr>
            <p:cNvPr id="144" name="Plaque 143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prstClr val="white"/>
                  </a:solidFill>
                  <a:latin typeface="Bookman Old Style" pitchFamily="18" charset="0"/>
                </a:rPr>
                <a:t>Q.</a:t>
              </a:r>
              <a:endParaRPr lang="en-US" sz="18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sp>
        <p:nvSpPr>
          <p:cNvPr id="96" name="Rounded Rectangle 95"/>
          <p:cNvSpPr/>
          <p:nvPr/>
        </p:nvSpPr>
        <p:spPr>
          <a:xfrm>
            <a:off x="3572802" y="2911623"/>
            <a:ext cx="964469" cy="24545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4792124" y="2270811"/>
            <a:ext cx="381450" cy="269999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3587670" y="2278964"/>
            <a:ext cx="1047365" cy="25369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04" name="Rounded Rectangle 103"/>
          <p:cNvSpPr/>
          <p:nvPr/>
        </p:nvSpPr>
        <p:spPr>
          <a:xfrm>
            <a:off x="5512769" y="1710695"/>
            <a:ext cx="817672" cy="269999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05" name="Rounded Rectangle 104"/>
          <p:cNvSpPr/>
          <p:nvPr/>
        </p:nvSpPr>
        <p:spPr>
          <a:xfrm>
            <a:off x="3571973" y="1530633"/>
            <a:ext cx="1743536" cy="519596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2876085" y="2794481"/>
            <a:ext cx="3363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=      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3022553" y="2692972"/>
                <a:ext cx="426664" cy="562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553" y="2692972"/>
                <a:ext cx="426664" cy="562077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Rectangle 145"/>
          <p:cNvSpPr/>
          <p:nvPr/>
        </p:nvSpPr>
        <p:spPr>
          <a:xfrm>
            <a:off x="4513557" y="2857305"/>
            <a:ext cx="6511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15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3319879" y="2847031"/>
            <a:ext cx="13901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(40 </a:t>
            </a:r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</a:rPr>
              <a:t>+ 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48)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3270361" y="1674781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Bookman Old Style" pitchFamily="18" charset="0"/>
              </a:rPr>
              <a:t>×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876085" y="2228507"/>
            <a:ext cx="3363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=      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/>
              <p:cNvSpPr txBox="1"/>
              <p:nvPr/>
            </p:nvSpPr>
            <p:spPr>
              <a:xfrm>
                <a:off x="3022553" y="2126998"/>
                <a:ext cx="426664" cy="562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50" name="TextBox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553" y="2126998"/>
                <a:ext cx="426664" cy="562077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Rectangle 150"/>
          <p:cNvSpPr/>
          <p:nvPr/>
        </p:nvSpPr>
        <p:spPr>
          <a:xfrm>
            <a:off x="4558587" y="2228507"/>
            <a:ext cx="6735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AB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3320981" y="2228507"/>
            <a:ext cx="14526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(AD </a:t>
            </a:r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</a:rPr>
              <a:t>+ 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BC)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160" name="Straight Connector 159"/>
          <p:cNvCxnSpPr/>
          <p:nvPr/>
        </p:nvCxnSpPr>
        <p:spPr>
          <a:xfrm>
            <a:off x="6452674" y="928688"/>
            <a:ext cx="1314774" cy="0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6455450" y="2189604"/>
            <a:ext cx="2194214" cy="0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rot="16200000">
            <a:off x="5833600" y="1554168"/>
            <a:ext cx="1273669" cy="0"/>
          </a:xfrm>
          <a:prstGeom prst="line">
            <a:avLst/>
          </a:prstGeom>
          <a:ln w="28575"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Group 162"/>
          <p:cNvGrpSpPr/>
          <p:nvPr/>
        </p:nvGrpSpPr>
        <p:grpSpPr>
          <a:xfrm>
            <a:off x="489714" y="1497047"/>
            <a:ext cx="5926855" cy="585064"/>
            <a:chOff x="489714" y="2119347"/>
            <a:chExt cx="5926855" cy="585064"/>
          </a:xfrm>
        </p:grpSpPr>
        <p:grpSp>
          <p:nvGrpSpPr>
            <p:cNvPr id="164" name="Group 163"/>
            <p:cNvGrpSpPr/>
            <p:nvPr/>
          </p:nvGrpSpPr>
          <p:grpSpPr>
            <a:xfrm>
              <a:off x="489714" y="2119636"/>
              <a:ext cx="5926855" cy="584775"/>
              <a:chOff x="447674" y="2579121"/>
              <a:chExt cx="5926855" cy="584775"/>
            </a:xfrm>
          </p:grpSpPr>
          <p:sp>
            <p:nvSpPr>
              <p:cNvPr id="167" name="Rectangle 166"/>
              <p:cNvSpPr/>
              <p:nvPr/>
            </p:nvSpPr>
            <p:spPr>
              <a:xfrm>
                <a:off x="447674" y="2755351"/>
                <a:ext cx="280080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tabLst>
                    <a:tab pos="2974975" algn="l"/>
                  </a:tabLst>
                </a:pPr>
                <a:r>
                  <a:rPr lang="en-US" sz="1600" b="1" dirty="0" smtClean="0">
                    <a:solidFill>
                      <a:srgbClr val="000000"/>
                    </a:solidFill>
                    <a:latin typeface="Bookman Old Style" pitchFamily="18" charset="0"/>
                  </a:rPr>
                  <a:t>Area of the trapezium </a:t>
                </a:r>
                <a:r>
                  <a:rPr lang="en-US" sz="1600" b="1" dirty="0">
                    <a:solidFill>
                      <a:srgbClr val="000000"/>
                    </a:solidFill>
                    <a:latin typeface="Bookman Old Style" pitchFamily="18" charset="0"/>
                  </a:rPr>
                  <a:t>=</a:t>
                </a:r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8" name="TextBox 167"/>
                  <p:cNvSpPr txBox="1"/>
                  <p:nvPr/>
                </p:nvSpPr>
                <p:spPr>
                  <a:xfrm>
                    <a:off x="2990906" y="2600325"/>
                    <a:ext cx="426664" cy="5620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600" b="1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sz="1600" b="1" smtClean="0">
                                  <a:solidFill>
                                    <a:prstClr val="black"/>
                                  </a:solidFill>
                                  <a:latin typeface="Bookman Old Style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sz="1600" b="1" smtClean="0">
                                  <a:solidFill>
                                    <a:prstClr val="black"/>
                                  </a:solidFill>
                                  <a:latin typeface="Bookman Old Style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US" sz="1600" b="1" dirty="0">
                      <a:solidFill>
                        <a:prstClr val="black"/>
                      </a:solidFill>
                      <a:latin typeface="Bookman Old Style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68" name="TextBox 16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90906" y="2600325"/>
                    <a:ext cx="426664" cy="562077"/>
                  </a:xfrm>
                  <a:prstGeom prst="rect">
                    <a:avLst/>
                  </a:prstGeom>
                  <a:blipFill rotWithShape="1"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9" name="Rectangle 168"/>
              <p:cNvSpPr/>
              <p:nvPr/>
            </p:nvSpPr>
            <p:spPr>
              <a:xfrm>
                <a:off x="5227788" y="2745826"/>
                <a:ext cx="114674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tabLst>
                    <a:tab pos="2974975" algn="l"/>
                  </a:tabLst>
                </a:pPr>
                <a:r>
                  <a:rPr lang="en-US" sz="1600" b="1" dirty="0" smtClean="0">
                    <a:solidFill>
                      <a:srgbClr val="000000"/>
                    </a:solidFill>
                    <a:latin typeface="Bookman Old Style" pitchFamily="18" charset="0"/>
                  </a:rPr>
                  <a:t>× Height</a:t>
                </a:r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3501265" y="2579121"/>
                <a:ext cx="228993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tabLst>
                    <a:tab pos="2974975" algn="l"/>
                  </a:tabLst>
                </a:pPr>
                <a:r>
                  <a:rPr lang="en-US" sz="1600" b="1" dirty="0" smtClean="0">
                    <a:solidFill>
                      <a:srgbClr val="000000"/>
                    </a:solidFill>
                    <a:latin typeface="Bookman Old Style" pitchFamily="18" charset="0"/>
                  </a:rPr>
                  <a:t>Sum of lengths</a:t>
                </a:r>
              </a:p>
              <a:p>
                <a:pPr>
                  <a:tabLst>
                    <a:tab pos="2974975" algn="l"/>
                  </a:tabLst>
                </a:pPr>
                <a:r>
                  <a:rPr lang="en-US" sz="1600" b="1" dirty="0" smtClean="0">
                    <a:solidFill>
                      <a:srgbClr val="000000"/>
                    </a:solidFill>
                    <a:latin typeface="Bookman Old Style" pitchFamily="18" charset="0"/>
                  </a:rPr>
                  <a:t>of parallel sides</a:t>
                </a:r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p:grpSp>
        <p:sp>
          <p:nvSpPr>
            <p:cNvPr id="165" name="Right Bracket 164"/>
            <p:cNvSpPr/>
            <p:nvPr/>
          </p:nvSpPr>
          <p:spPr>
            <a:xfrm>
              <a:off x="5269828" y="2119347"/>
              <a:ext cx="73152" cy="567771"/>
            </a:xfrm>
            <a:prstGeom prst="rightBracket">
              <a:avLst>
                <a:gd name="adj" fmla="val 3848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ight Bracket 165"/>
            <p:cNvSpPr/>
            <p:nvPr/>
          </p:nvSpPr>
          <p:spPr>
            <a:xfrm flipH="1">
              <a:off x="3543305" y="2119347"/>
              <a:ext cx="73152" cy="567771"/>
            </a:xfrm>
            <a:prstGeom prst="rightBracket">
              <a:avLst>
                <a:gd name="adj" fmla="val 38487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1" name="Rectangle 170"/>
          <p:cNvSpPr/>
          <p:nvPr>
            <p:custDataLst>
              <p:tags r:id="rId2"/>
            </p:custDataLst>
          </p:nvPr>
        </p:nvSpPr>
        <p:spPr>
          <a:xfrm>
            <a:off x="2834373" y="3511025"/>
            <a:ext cx="378044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sym typeface="Symbol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2" name="Rectangle 171"/>
          <p:cNvSpPr/>
          <p:nvPr>
            <p:custDataLst>
              <p:tags r:id="rId3"/>
            </p:custDataLst>
          </p:nvPr>
        </p:nvSpPr>
        <p:spPr>
          <a:xfrm>
            <a:off x="3131073" y="3362429"/>
            <a:ext cx="325333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1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73" name="Straight Connector 172"/>
          <p:cNvCxnSpPr/>
          <p:nvPr/>
        </p:nvCxnSpPr>
        <p:spPr>
          <a:xfrm>
            <a:off x="3203562" y="3666677"/>
            <a:ext cx="15075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ectangle 173"/>
          <p:cNvSpPr/>
          <p:nvPr>
            <p:custDataLst>
              <p:tags r:id="rId4"/>
            </p:custDataLst>
          </p:nvPr>
        </p:nvSpPr>
        <p:spPr>
          <a:xfrm>
            <a:off x="3131073" y="3636059"/>
            <a:ext cx="325333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5" name="Rectangle 174"/>
          <p:cNvSpPr/>
          <p:nvPr>
            <p:custDataLst>
              <p:tags r:id="rId5"/>
            </p:custDataLst>
          </p:nvPr>
        </p:nvSpPr>
        <p:spPr>
          <a:xfrm>
            <a:off x="3407398" y="3511025"/>
            <a:ext cx="338237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sym typeface="Symbol"/>
              </a:rPr>
              <a:t>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6" name="Rectangle 175"/>
          <p:cNvSpPr/>
          <p:nvPr>
            <p:custDataLst>
              <p:tags r:id="rId6"/>
            </p:custDataLst>
          </p:nvPr>
        </p:nvSpPr>
        <p:spPr>
          <a:xfrm>
            <a:off x="3601916" y="3511025"/>
            <a:ext cx="436046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sym typeface="Symbol"/>
              </a:rPr>
              <a:t>88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7" name="Rectangle 176"/>
          <p:cNvSpPr/>
          <p:nvPr>
            <p:custDataLst>
              <p:tags r:id="rId7"/>
            </p:custDataLst>
          </p:nvPr>
        </p:nvSpPr>
        <p:spPr>
          <a:xfrm>
            <a:off x="3945043" y="3511025"/>
            <a:ext cx="338237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sym typeface="Symbol"/>
              </a:rPr>
              <a:t>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8" name="Rectangle 177"/>
          <p:cNvSpPr/>
          <p:nvPr>
            <p:custDataLst>
              <p:tags r:id="rId8"/>
            </p:custDataLst>
          </p:nvPr>
        </p:nvSpPr>
        <p:spPr>
          <a:xfrm>
            <a:off x="4152262" y="3511025"/>
            <a:ext cx="457200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sym typeface="Symbol"/>
              </a:rPr>
              <a:t>15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9" name="Rectangle 178"/>
          <p:cNvSpPr/>
          <p:nvPr>
            <p:custDataLst>
              <p:tags r:id="rId9"/>
            </p:custDataLst>
          </p:nvPr>
        </p:nvSpPr>
        <p:spPr>
          <a:xfrm>
            <a:off x="2831417" y="4027730"/>
            <a:ext cx="381000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0" name="Rectangle 179"/>
          <p:cNvSpPr/>
          <p:nvPr>
            <p:custDataLst>
              <p:tags r:id="rId10"/>
            </p:custDataLst>
          </p:nvPr>
        </p:nvSpPr>
        <p:spPr>
          <a:xfrm>
            <a:off x="3105673" y="4027730"/>
            <a:ext cx="909737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660 m</a:t>
            </a:r>
            <a:r>
              <a:rPr lang="en-US" sz="1600" b="1" baseline="300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2</a:t>
            </a:r>
            <a:endParaRPr lang="en-US" sz="1600" b="1" baseline="30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1" name="Horizontal Scroll 180"/>
          <p:cNvSpPr/>
          <p:nvPr/>
        </p:nvSpPr>
        <p:spPr>
          <a:xfrm>
            <a:off x="523513" y="4305442"/>
            <a:ext cx="4649694" cy="523964"/>
          </a:xfrm>
          <a:prstGeom prst="horizontalScroll">
            <a:avLst/>
          </a:prstGeom>
          <a:gradFill flip="none" rotWithShape="1">
            <a:gsLst>
              <a:gs pos="0">
                <a:srgbClr val="9900FF">
                  <a:lumMod val="84000"/>
                  <a:lumOff val="16000"/>
                  <a:alpha val="59000"/>
                </a:srgbClr>
              </a:gs>
              <a:gs pos="100000">
                <a:schemeClr val="bg1">
                  <a:lumMod val="97000"/>
                </a:schemeClr>
              </a:gs>
              <a:gs pos="81000">
                <a:schemeClr val="bg1"/>
              </a:gs>
            </a:gsLst>
            <a:lin ang="8100000" scaled="1"/>
            <a:tileRect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646006" y="4405430"/>
            <a:ext cx="45272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Hence, area of the field ABCD is 660 m</a:t>
            </a:r>
            <a:r>
              <a:rPr lang="en-US" sz="1600" b="1" baseline="30000" dirty="0">
                <a:solidFill>
                  <a:srgbClr val="000000"/>
                </a:solidFill>
                <a:latin typeface="Bookman Old Style" panose="02050604050505020204" pitchFamily="18" charset="0"/>
              </a:rPr>
              <a:t>2</a:t>
            </a:r>
            <a:r>
              <a:rPr lang="en-US" sz="16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.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183" name="Picture 5" descr="D:\Roshan\Roshan\Mthas 8th\VIII STD STB\clipart\28264926-little-boy-student-holding-a-big-pencil.jpg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41449" y="4215773"/>
            <a:ext cx="670560" cy="66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ounded Rectangle 59"/>
          <p:cNvSpPr/>
          <p:nvPr/>
        </p:nvSpPr>
        <p:spPr>
          <a:xfrm>
            <a:off x="989865" y="3975510"/>
            <a:ext cx="2603020" cy="733993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CC00FF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Book Antiqua" pitchFamily="18" charset="0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967964" y="4053215"/>
            <a:ext cx="2624921" cy="539779"/>
            <a:chOff x="840979" y="3630626"/>
            <a:chExt cx="2624921" cy="539779"/>
          </a:xfrm>
        </p:grpSpPr>
        <p:grpSp>
          <p:nvGrpSpPr>
            <p:cNvPr id="54" name="Group 53"/>
            <p:cNvGrpSpPr/>
            <p:nvPr/>
          </p:nvGrpSpPr>
          <p:grpSpPr>
            <a:xfrm>
              <a:off x="840979" y="3647185"/>
              <a:ext cx="2624921" cy="523220"/>
              <a:chOff x="6071029" y="4166235"/>
              <a:chExt cx="2624921" cy="523220"/>
            </a:xfrm>
          </p:grpSpPr>
          <p:sp>
            <p:nvSpPr>
              <p:cNvPr id="57" name="Rectangle 56"/>
              <p:cNvSpPr/>
              <p:nvPr/>
            </p:nvSpPr>
            <p:spPr>
              <a:xfrm>
                <a:off x="6280319" y="4297013"/>
                <a:ext cx="30970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>
                    <a:solidFill>
                      <a:schemeClr val="bg1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×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Rectangle 57"/>
                  <p:cNvSpPr/>
                  <p:nvPr/>
                </p:nvSpPr>
                <p:spPr>
                  <a:xfrm>
                    <a:off x="6071029" y="4175530"/>
                    <a:ext cx="343363" cy="50327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4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sz="1400" b="1">
                                  <a:solidFill>
                                    <a:schemeClr val="bg1"/>
                                  </a:solidFill>
                                  <a:latin typeface="Bookman Old Style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sz="1400" b="1">
                                  <a:solidFill>
                                    <a:schemeClr val="bg1"/>
                                  </a:solidFill>
                                  <a:latin typeface="Bookman Old Style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Rectangle 5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71029" y="4175530"/>
                    <a:ext cx="343363" cy="503279"/>
                  </a:xfrm>
                  <a:prstGeom prst="rect">
                    <a:avLst/>
                  </a:prstGeom>
                  <a:blipFill rotWithShape="1">
                    <a:blip r:embed="rId17"/>
                    <a:stretch>
                      <a:fillRect b="-241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9" name="Rectangle 58"/>
              <p:cNvSpPr/>
              <p:nvPr/>
            </p:nvSpPr>
            <p:spPr>
              <a:xfrm>
                <a:off x="6512330" y="4166235"/>
                <a:ext cx="1938976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tabLst>
                    <a:tab pos="2974975" algn="l"/>
                  </a:tabLst>
                </a:pPr>
                <a:r>
                  <a:rPr lang="en-US" sz="1400" b="1" dirty="0">
                    <a:solidFill>
                      <a:schemeClr val="bg1"/>
                    </a:solidFill>
                    <a:latin typeface="Bookman Old Style" pitchFamily="18" charset="0"/>
                  </a:rPr>
                  <a:t>sum of lengths of   </a:t>
                </a:r>
              </a:p>
              <a:p>
                <a:pPr>
                  <a:tabLst>
                    <a:tab pos="2974975" algn="l"/>
                  </a:tabLst>
                </a:pPr>
                <a:r>
                  <a:rPr lang="en-US" sz="1400" b="1" dirty="0" smtClean="0">
                    <a:solidFill>
                      <a:schemeClr val="bg1"/>
                    </a:solidFill>
                    <a:latin typeface="Bookman Old Style" pitchFamily="18" charset="0"/>
                  </a:rPr>
                  <a:t>parallel </a:t>
                </a:r>
                <a:r>
                  <a:rPr lang="en-US" sz="1400" b="1" dirty="0">
                    <a:solidFill>
                      <a:schemeClr val="bg1"/>
                    </a:solidFill>
                    <a:latin typeface="Bookman Old Style" pitchFamily="18" charset="0"/>
                  </a:rPr>
                  <a:t>sides</a:t>
                </a: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227016" y="4297013"/>
                <a:ext cx="30970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>
                    <a:solidFill>
                      <a:schemeClr val="bg1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×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8389456" y="4297013"/>
                <a:ext cx="30649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tabLst>
                    <a:tab pos="2974975" algn="l"/>
                  </a:tabLst>
                </a:pPr>
                <a:r>
                  <a:rPr lang="en-US" sz="1400" b="1" dirty="0" smtClean="0">
                    <a:solidFill>
                      <a:schemeClr val="bg1"/>
                    </a:solidFill>
                    <a:latin typeface="Bookman Old Style" pitchFamily="18" charset="0"/>
                  </a:rPr>
                  <a:t>h</a:t>
                </a:r>
                <a:endParaRPr lang="en-US" sz="1400" b="1" dirty="0">
                  <a:solidFill>
                    <a:schemeClr val="bg1"/>
                  </a:solidFill>
                  <a:latin typeface="Bookman Old Style" pitchFamily="18" charset="0"/>
                </a:endParaRPr>
              </a:p>
            </p:txBody>
          </p:sp>
        </p:grpSp>
        <p:sp>
          <p:nvSpPr>
            <p:cNvPr id="55" name="Left Bracket 54"/>
            <p:cNvSpPr/>
            <p:nvPr/>
          </p:nvSpPr>
          <p:spPr>
            <a:xfrm>
              <a:off x="1292694" y="3630626"/>
              <a:ext cx="73152" cy="529005"/>
            </a:xfrm>
            <a:prstGeom prst="leftBracket">
              <a:avLst>
                <a:gd name="adj" fmla="val 57162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6" name="Left Bracket 55"/>
            <p:cNvSpPr/>
            <p:nvPr/>
          </p:nvSpPr>
          <p:spPr>
            <a:xfrm flipH="1">
              <a:off x="2993741" y="3630626"/>
              <a:ext cx="73152" cy="529005"/>
            </a:xfrm>
            <a:prstGeom prst="leftBracket">
              <a:avLst>
                <a:gd name="adj" fmla="val 57162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63" name="Picture 9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32235" y="3718304"/>
            <a:ext cx="487506" cy="104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58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500"/>
                            </p:stCondLst>
                            <p:childTnLst>
                              <p:par>
                                <p:cTn id="18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500"/>
                            </p:stCondLst>
                            <p:childTnLst>
                              <p:par>
                                <p:cTn id="2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1000"/>
                            </p:stCondLst>
                            <p:childTnLst>
                              <p:par>
                                <p:cTn id="2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1" grpId="1" animBg="1"/>
      <p:bldP spid="103" grpId="0" animBg="1"/>
      <p:bldP spid="103" grpId="1" animBg="1"/>
      <p:bldP spid="102" grpId="0" animBg="1"/>
      <p:bldP spid="102" grpId="1" animBg="1"/>
      <p:bldP spid="96" grpId="0" animBg="1"/>
      <p:bldP spid="96" grpId="1" animBg="1"/>
      <p:bldP spid="99" grpId="0" animBg="1"/>
      <p:bldP spid="99" grpId="1" animBg="1"/>
      <p:bldP spid="100" grpId="0" animBg="1"/>
      <p:bldP spid="100" grpId="1" animBg="1"/>
      <p:bldP spid="104" grpId="0" animBg="1"/>
      <p:bldP spid="104" grpId="1" animBg="1"/>
      <p:bldP spid="105" grpId="0" animBg="1"/>
      <p:bldP spid="105" grpId="1" animBg="1"/>
      <p:bldP spid="106" grpId="0"/>
      <p:bldP spid="108" grpId="0" animBg="1"/>
      <p:bldP spid="146" grpId="0"/>
      <p:bldP spid="147" grpId="0"/>
      <p:bldP spid="148" grpId="0"/>
      <p:bldP spid="149" grpId="0"/>
      <p:bldP spid="150" grpId="0" animBg="1"/>
      <p:bldP spid="151" grpId="0"/>
      <p:bldP spid="152" grpId="0"/>
      <p:bldP spid="171" grpId="0"/>
      <p:bldP spid="172" grpId="0"/>
      <p:bldP spid="174" grpId="0"/>
      <p:bldP spid="175" grpId="0"/>
      <p:bldP spid="176" grpId="0"/>
      <p:bldP spid="177" grpId="0"/>
      <p:bldP spid="178" grpId="0"/>
      <p:bldP spid="179" grpId="0"/>
      <p:bldP spid="180" grpId="0"/>
      <p:bldP spid="181" grpId="0" animBg="1"/>
      <p:bldP spid="182" grpId="0"/>
      <p:bldP spid="5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ounded Rectangle 104"/>
          <p:cNvSpPr/>
          <p:nvPr/>
        </p:nvSpPr>
        <p:spPr>
          <a:xfrm>
            <a:off x="3917251" y="2266255"/>
            <a:ext cx="757181" cy="242375"/>
          </a:xfrm>
          <a:prstGeom prst="roundRect">
            <a:avLst/>
          </a:prstGeom>
          <a:solidFill>
            <a:srgbClr val="00FFFF"/>
          </a:solidFill>
        </p:spPr>
        <p:txBody>
          <a:bodyPr wrap="square">
            <a:spAutoFit/>
          </a:bodyPr>
          <a:lstStyle/>
          <a:p>
            <a:pPr algn="just">
              <a:tabLst>
                <a:tab pos="693738" algn="l"/>
                <a:tab pos="1025525" algn="l"/>
                <a:tab pos="1377950" algn="l"/>
              </a:tabLst>
            </a:pP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6" name="Rounded Rectangle 105"/>
          <p:cNvSpPr/>
          <p:nvPr/>
        </p:nvSpPr>
        <p:spPr>
          <a:xfrm>
            <a:off x="3168560" y="2261167"/>
            <a:ext cx="542765" cy="232579"/>
          </a:xfrm>
          <a:prstGeom prst="roundRect">
            <a:avLst/>
          </a:prstGeom>
          <a:solidFill>
            <a:srgbClr val="00FFFF"/>
          </a:solidFill>
        </p:spPr>
        <p:txBody>
          <a:bodyPr wrap="square">
            <a:spAutoFit/>
          </a:bodyPr>
          <a:lstStyle/>
          <a:p>
            <a:pPr algn="just">
              <a:tabLst>
                <a:tab pos="693738" algn="l"/>
                <a:tab pos="1025525" algn="l"/>
                <a:tab pos="1377950" algn="l"/>
              </a:tabLst>
            </a:pP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1047448" y="1962579"/>
            <a:ext cx="1146553" cy="232579"/>
          </a:xfrm>
          <a:prstGeom prst="roundRect">
            <a:avLst/>
          </a:prstGeom>
          <a:solidFill>
            <a:srgbClr val="00FFFF"/>
          </a:solidFill>
        </p:spPr>
        <p:txBody>
          <a:bodyPr wrap="square">
            <a:spAutoFit/>
          </a:bodyPr>
          <a:lstStyle/>
          <a:p>
            <a:pPr algn="just">
              <a:tabLst>
                <a:tab pos="693738" algn="l"/>
                <a:tab pos="1025525" algn="l"/>
                <a:tab pos="1377950" algn="l"/>
              </a:tabLst>
            </a:pP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1071456" y="1418874"/>
            <a:ext cx="1151946" cy="232579"/>
          </a:xfrm>
          <a:prstGeom prst="roundRect">
            <a:avLst/>
          </a:prstGeom>
          <a:solidFill>
            <a:srgbClr val="00FFFF"/>
          </a:solidFill>
        </p:spPr>
        <p:txBody>
          <a:bodyPr wrap="square">
            <a:spAutoFit/>
          </a:bodyPr>
          <a:lstStyle/>
          <a:p>
            <a:pPr algn="just">
              <a:tabLst>
                <a:tab pos="693738" algn="l"/>
                <a:tab pos="1025525" algn="l"/>
                <a:tab pos="1377950" algn="l"/>
              </a:tabLst>
            </a:pP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4" name="Isosceles Triangle 18"/>
          <p:cNvSpPr/>
          <p:nvPr/>
        </p:nvSpPr>
        <p:spPr>
          <a:xfrm>
            <a:off x="6126616" y="1328778"/>
            <a:ext cx="2349324" cy="1434077"/>
          </a:xfrm>
          <a:custGeom>
            <a:avLst/>
            <a:gdLst>
              <a:gd name="connsiteX0" fmla="*/ 0 w 2157187"/>
              <a:gd name="connsiteY0" fmla="*/ 931026 h 931026"/>
              <a:gd name="connsiteX1" fmla="*/ 232757 w 2157187"/>
              <a:gd name="connsiteY1" fmla="*/ 0 h 931026"/>
              <a:gd name="connsiteX2" fmla="*/ 2157187 w 2157187"/>
              <a:gd name="connsiteY2" fmla="*/ 0 h 931026"/>
              <a:gd name="connsiteX3" fmla="*/ 1924431 w 2157187"/>
              <a:gd name="connsiteY3" fmla="*/ 931026 h 931026"/>
              <a:gd name="connsiteX4" fmla="*/ 0 w 2157187"/>
              <a:gd name="connsiteY4" fmla="*/ 931026 h 931026"/>
              <a:gd name="connsiteX0" fmla="*/ 0 w 2157187"/>
              <a:gd name="connsiteY0" fmla="*/ 1056789 h 1056789"/>
              <a:gd name="connsiteX1" fmla="*/ 403061 w 2157187"/>
              <a:gd name="connsiteY1" fmla="*/ 0 h 1056789"/>
              <a:gd name="connsiteX2" fmla="*/ 2157187 w 2157187"/>
              <a:gd name="connsiteY2" fmla="*/ 125763 h 1056789"/>
              <a:gd name="connsiteX3" fmla="*/ 1924431 w 2157187"/>
              <a:gd name="connsiteY3" fmla="*/ 1056789 h 1056789"/>
              <a:gd name="connsiteX4" fmla="*/ 0 w 2157187"/>
              <a:gd name="connsiteY4" fmla="*/ 1056789 h 1056789"/>
              <a:gd name="connsiteX0" fmla="*/ 0 w 2298670"/>
              <a:gd name="connsiteY0" fmla="*/ 920546 h 1056789"/>
              <a:gd name="connsiteX1" fmla="*/ 544544 w 2298670"/>
              <a:gd name="connsiteY1" fmla="*/ 0 h 1056789"/>
              <a:gd name="connsiteX2" fmla="*/ 2298670 w 2298670"/>
              <a:gd name="connsiteY2" fmla="*/ 125763 h 1056789"/>
              <a:gd name="connsiteX3" fmla="*/ 2065914 w 2298670"/>
              <a:gd name="connsiteY3" fmla="*/ 1056789 h 1056789"/>
              <a:gd name="connsiteX4" fmla="*/ 0 w 2298670"/>
              <a:gd name="connsiteY4" fmla="*/ 920546 h 1056789"/>
              <a:gd name="connsiteX0" fmla="*/ 0 w 2298670"/>
              <a:gd name="connsiteY0" fmla="*/ 920546 h 1434077"/>
              <a:gd name="connsiteX1" fmla="*/ 544544 w 2298670"/>
              <a:gd name="connsiteY1" fmla="*/ 0 h 1434077"/>
              <a:gd name="connsiteX2" fmla="*/ 2298670 w 2298670"/>
              <a:gd name="connsiteY2" fmla="*/ 125763 h 1434077"/>
              <a:gd name="connsiteX3" fmla="*/ 1984693 w 2298670"/>
              <a:gd name="connsiteY3" fmla="*/ 1434077 h 1434077"/>
              <a:gd name="connsiteX4" fmla="*/ 0 w 2298670"/>
              <a:gd name="connsiteY4" fmla="*/ 920546 h 1434077"/>
              <a:gd name="connsiteX0" fmla="*/ 0 w 2584256"/>
              <a:gd name="connsiteY0" fmla="*/ 920546 h 1434077"/>
              <a:gd name="connsiteX1" fmla="*/ 544544 w 2584256"/>
              <a:gd name="connsiteY1" fmla="*/ 0 h 1434077"/>
              <a:gd name="connsiteX2" fmla="*/ 2584256 w 2584256"/>
              <a:gd name="connsiteY2" fmla="*/ 927501 h 1434077"/>
              <a:gd name="connsiteX3" fmla="*/ 1984693 w 2584256"/>
              <a:gd name="connsiteY3" fmla="*/ 1434077 h 1434077"/>
              <a:gd name="connsiteX4" fmla="*/ 0 w 2584256"/>
              <a:gd name="connsiteY4" fmla="*/ 920546 h 1434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256" h="1434077">
                <a:moveTo>
                  <a:pt x="0" y="920546"/>
                </a:moveTo>
                <a:lnTo>
                  <a:pt x="544544" y="0"/>
                </a:lnTo>
                <a:lnTo>
                  <a:pt x="2584256" y="927501"/>
                </a:lnTo>
                <a:lnTo>
                  <a:pt x="1984693" y="1434077"/>
                </a:lnTo>
                <a:lnTo>
                  <a:pt x="0" y="920546"/>
                </a:lnTo>
                <a:close/>
              </a:path>
            </a:pathLst>
          </a:custGeom>
          <a:solidFill>
            <a:srgbClr val="FFC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18"/>
          <p:cNvSpPr/>
          <p:nvPr/>
        </p:nvSpPr>
        <p:spPr>
          <a:xfrm>
            <a:off x="6126865" y="1328711"/>
            <a:ext cx="2318325" cy="919659"/>
          </a:xfrm>
          <a:custGeom>
            <a:avLst/>
            <a:gdLst>
              <a:gd name="connsiteX0" fmla="*/ 0 w 2157187"/>
              <a:gd name="connsiteY0" fmla="*/ 931026 h 931026"/>
              <a:gd name="connsiteX1" fmla="*/ 232757 w 2157187"/>
              <a:gd name="connsiteY1" fmla="*/ 0 h 931026"/>
              <a:gd name="connsiteX2" fmla="*/ 2157187 w 2157187"/>
              <a:gd name="connsiteY2" fmla="*/ 0 h 931026"/>
              <a:gd name="connsiteX3" fmla="*/ 1924431 w 2157187"/>
              <a:gd name="connsiteY3" fmla="*/ 931026 h 931026"/>
              <a:gd name="connsiteX4" fmla="*/ 0 w 2157187"/>
              <a:gd name="connsiteY4" fmla="*/ 931026 h 931026"/>
              <a:gd name="connsiteX0" fmla="*/ 0 w 2157187"/>
              <a:gd name="connsiteY0" fmla="*/ 1056789 h 1056789"/>
              <a:gd name="connsiteX1" fmla="*/ 403061 w 2157187"/>
              <a:gd name="connsiteY1" fmla="*/ 0 h 1056789"/>
              <a:gd name="connsiteX2" fmla="*/ 2157187 w 2157187"/>
              <a:gd name="connsiteY2" fmla="*/ 125763 h 1056789"/>
              <a:gd name="connsiteX3" fmla="*/ 1924431 w 2157187"/>
              <a:gd name="connsiteY3" fmla="*/ 1056789 h 1056789"/>
              <a:gd name="connsiteX4" fmla="*/ 0 w 2157187"/>
              <a:gd name="connsiteY4" fmla="*/ 1056789 h 1056789"/>
              <a:gd name="connsiteX0" fmla="*/ 0 w 2298670"/>
              <a:gd name="connsiteY0" fmla="*/ 920546 h 1056789"/>
              <a:gd name="connsiteX1" fmla="*/ 544544 w 2298670"/>
              <a:gd name="connsiteY1" fmla="*/ 0 h 1056789"/>
              <a:gd name="connsiteX2" fmla="*/ 2298670 w 2298670"/>
              <a:gd name="connsiteY2" fmla="*/ 125763 h 1056789"/>
              <a:gd name="connsiteX3" fmla="*/ 2065914 w 2298670"/>
              <a:gd name="connsiteY3" fmla="*/ 1056789 h 1056789"/>
              <a:gd name="connsiteX4" fmla="*/ 0 w 2298670"/>
              <a:gd name="connsiteY4" fmla="*/ 920546 h 1056789"/>
              <a:gd name="connsiteX0" fmla="*/ 0 w 2298670"/>
              <a:gd name="connsiteY0" fmla="*/ 920546 h 1434077"/>
              <a:gd name="connsiteX1" fmla="*/ 544544 w 2298670"/>
              <a:gd name="connsiteY1" fmla="*/ 0 h 1434077"/>
              <a:gd name="connsiteX2" fmla="*/ 2298670 w 2298670"/>
              <a:gd name="connsiteY2" fmla="*/ 125763 h 1434077"/>
              <a:gd name="connsiteX3" fmla="*/ 1984693 w 2298670"/>
              <a:gd name="connsiteY3" fmla="*/ 1434077 h 1434077"/>
              <a:gd name="connsiteX4" fmla="*/ 0 w 2298670"/>
              <a:gd name="connsiteY4" fmla="*/ 920546 h 1434077"/>
              <a:gd name="connsiteX0" fmla="*/ 0 w 2584256"/>
              <a:gd name="connsiteY0" fmla="*/ 920546 h 1434077"/>
              <a:gd name="connsiteX1" fmla="*/ 544544 w 2584256"/>
              <a:gd name="connsiteY1" fmla="*/ 0 h 1434077"/>
              <a:gd name="connsiteX2" fmla="*/ 2584256 w 2584256"/>
              <a:gd name="connsiteY2" fmla="*/ 927501 h 1434077"/>
              <a:gd name="connsiteX3" fmla="*/ 1984693 w 2584256"/>
              <a:gd name="connsiteY3" fmla="*/ 1434077 h 1434077"/>
              <a:gd name="connsiteX4" fmla="*/ 0 w 2584256"/>
              <a:gd name="connsiteY4" fmla="*/ 920546 h 1434077"/>
              <a:gd name="connsiteX0" fmla="*/ 0 w 2584256"/>
              <a:gd name="connsiteY0" fmla="*/ 920546 h 927501"/>
              <a:gd name="connsiteX1" fmla="*/ 544544 w 2584256"/>
              <a:gd name="connsiteY1" fmla="*/ 0 h 927501"/>
              <a:gd name="connsiteX2" fmla="*/ 2584256 w 2584256"/>
              <a:gd name="connsiteY2" fmla="*/ 927501 h 927501"/>
              <a:gd name="connsiteX3" fmla="*/ 933392 w 2584256"/>
              <a:gd name="connsiteY3" fmla="*/ 845142 h 927501"/>
              <a:gd name="connsiteX4" fmla="*/ 0 w 2584256"/>
              <a:gd name="connsiteY4" fmla="*/ 920546 h 927501"/>
              <a:gd name="connsiteX0" fmla="*/ 0 w 2584256"/>
              <a:gd name="connsiteY0" fmla="*/ 920546 h 927501"/>
              <a:gd name="connsiteX1" fmla="*/ 544544 w 2584256"/>
              <a:gd name="connsiteY1" fmla="*/ 0 h 927501"/>
              <a:gd name="connsiteX2" fmla="*/ 2584256 w 2584256"/>
              <a:gd name="connsiteY2" fmla="*/ 927501 h 927501"/>
              <a:gd name="connsiteX3" fmla="*/ 933392 w 2584256"/>
              <a:gd name="connsiteY3" fmla="*/ 917467 h 927501"/>
              <a:gd name="connsiteX4" fmla="*/ 0 w 2584256"/>
              <a:gd name="connsiteY4" fmla="*/ 920546 h 927501"/>
              <a:gd name="connsiteX0" fmla="*/ 0 w 2447870"/>
              <a:gd name="connsiteY0" fmla="*/ 920546 h 920546"/>
              <a:gd name="connsiteX1" fmla="*/ 544544 w 2447870"/>
              <a:gd name="connsiteY1" fmla="*/ 0 h 920546"/>
              <a:gd name="connsiteX2" fmla="*/ 2447870 w 2447870"/>
              <a:gd name="connsiteY2" fmla="*/ 731189 h 920546"/>
              <a:gd name="connsiteX3" fmla="*/ 933392 w 2447870"/>
              <a:gd name="connsiteY3" fmla="*/ 917467 h 920546"/>
              <a:gd name="connsiteX4" fmla="*/ 0 w 2447870"/>
              <a:gd name="connsiteY4" fmla="*/ 920546 h 920546"/>
              <a:gd name="connsiteX0" fmla="*/ 0 w 2589937"/>
              <a:gd name="connsiteY0" fmla="*/ 920546 h 922335"/>
              <a:gd name="connsiteX1" fmla="*/ 544544 w 2589937"/>
              <a:gd name="connsiteY1" fmla="*/ 0 h 922335"/>
              <a:gd name="connsiteX2" fmla="*/ 2589937 w 2589937"/>
              <a:gd name="connsiteY2" fmla="*/ 922335 h 922335"/>
              <a:gd name="connsiteX3" fmla="*/ 933392 w 2589937"/>
              <a:gd name="connsiteY3" fmla="*/ 917467 h 922335"/>
              <a:gd name="connsiteX4" fmla="*/ 0 w 2589937"/>
              <a:gd name="connsiteY4" fmla="*/ 920546 h 922335"/>
              <a:gd name="connsiteX0" fmla="*/ 0 w 2266022"/>
              <a:gd name="connsiteY0" fmla="*/ 920546 h 922335"/>
              <a:gd name="connsiteX1" fmla="*/ 220629 w 2266022"/>
              <a:gd name="connsiteY1" fmla="*/ 0 h 922335"/>
              <a:gd name="connsiteX2" fmla="*/ 2266022 w 2266022"/>
              <a:gd name="connsiteY2" fmla="*/ 922335 h 922335"/>
              <a:gd name="connsiteX3" fmla="*/ 609477 w 2266022"/>
              <a:gd name="connsiteY3" fmla="*/ 917467 h 922335"/>
              <a:gd name="connsiteX4" fmla="*/ 0 w 2266022"/>
              <a:gd name="connsiteY4" fmla="*/ 920546 h 922335"/>
              <a:gd name="connsiteX0" fmla="*/ 0 w 2584253"/>
              <a:gd name="connsiteY0" fmla="*/ 925816 h 925816"/>
              <a:gd name="connsiteX1" fmla="*/ 538860 w 2584253"/>
              <a:gd name="connsiteY1" fmla="*/ 0 h 925816"/>
              <a:gd name="connsiteX2" fmla="*/ 2584253 w 2584253"/>
              <a:gd name="connsiteY2" fmla="*/ 922335 h 925816"/>
              <a:gd name="connsiteX3" fmla="*/ 927708 w 2584253"/>
              <a:gd name="connsiteY3" fmla="*/ 917467 h 925816"/>
              <a:gd name="connsiteX4" fmla="*/ 0 w 2584253"/>
              <a:gd name="connsiteY4" fmla="*/ 925816 h 925816"/>
              <a:gd name="connsiteX0" fmla="*/ 0 w 2510377"/>
              <a:gd name="connsiteY0" fmla="*/ 925816 h 927605"/>
              <a:gd name="connsiteX1" fmla="*/ 538860 w 2510377"/>
              <a:gd name="connsiteY1" fmla="*/ 0 h 927605"/>
              <a:gd name="connsiteX2" fmla="*/ 2510377 w 2510377"/>
              <a:gd name="connsiteY2" fmla="*/ 927605 h 927605"/>
              <a:gd name="connsiteX3" fmla="*/ 927708 w 2510377"/>
              <a:gd name="connsiteY3" fmla="*/ 917467 h 927605"/>
              <a:gd name="connsiteX4" fmla="*/ 0 w 2510377"/>
              <a:gd name="connsiteY4" fmla="*/ 925816 h 927605"/>
              <a:gd name="connsiteX0" fmla="*/ 0 w 2550156"/>
              <a:gd name="connsiteY0" fmla="*/ 925816 h 938145"/>
              <a:gd name="connsiteX1" fmla="*/ 538860 w 2550156"/>
              <a:gd name="connsiteY1" fmla="*/ 0 h 938145"/>
              <a:gd name="connsiteX2" fmla="*/ 2550156 w 2550156"/>
              <a:gd name="connsiteY2" fmla="*/ 938145 h 938145"/>
              <a:gd name="connsiteX3" fmla="*/ 927708 w 2550156"/>
              <a:gd name="connsiteY3" fmla="*/ 917467 h 938145"/>
              <a:gd name="connsiteX4" fmla="*/ 0 w 2550156"/>
              <a:gd name="connsiteY4" fmla="*/ 925816 h 938145"/>
              <a:gd name="connsiteX0" fmla="*/ 0 w 2550156"/>
              <a:gd name="connsiteY0" fmla="*/ 925816 h 938145"/>
              <a:gd name="connsiteX1" fmla="*/ 538860 w 2550156"/>
              <a:gd name="connsiteY1" fmla="*/ 0 h 938145"/>
              <a:gd name="connsiteX2" fmla="*/ 2550156 w 2550156"/>
              <a:gd name="connsiteY2" fmla="*/ 938145 h 938145"/>
              <a:gd name="connsiteX3" fmla="*/ 944755 w 2550156"/>
              <a:gd name="connsiteY3" fmla="*/ 933277 h 938145"/>
              <a:gd name="connsiteX4" fmla="*/ 0 w 2550156"/>
              <a:gd name="connsiteY4" fmla="*/ 925816 h 938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156" h="938145">
                <a:moveTo>
                  <a:pt x="0" y="925816"/>
                </a:moveTo>
                <a:lnTo>
                  <a:pt x="538860" y="0"/>
                </a:lnTo>
                <a:lnTo>
                  <a:pt x="2550156" y="938145"/>
                </a:lnTo>
                <a:lnTo>
                  <a:pt x="944755" y="933277"/>
                </a:lnTo>
                <a:lnTo>
                  <a:pt x="0" y="925816"/>
                </a:lnTo>
                <a:close/>
              </a:path>
            </a:pathLst>
          </a:custGeom>
          <a:solidFill>
            <a:srgbClr val="00B05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18"/>
          <p:cNvSpPr/>
          <p:nvPr/>
        </p:nvSpPr>
        <p:spPr>
          <a:xfrm flipV="1">
            <a:off x="6161118" y="2244095"/>
            <a:ext cx="2313160" cy="512424"/>
          </a:xfrm>
          <a:custGeom>
            <a:avLst/>
            <a:gdLst>
              <a:gd name="connsiteX0" fmla="*/ 0 w 2157187"/>
              <a:gd name="connsiteY0" fmla="*/ 931026 h 931026"/>
              <a:gd name="connsiteX1" fmla="*/ 232757 w 2157187"/>
              <a:gd name="connsiteY1" fmla="*/ 0 h 931026"/>
              <a:gd name="connsiteX2" fmla="*/ 2157187 w 2157187"/>
              <a:gd name="connsiteY2" fmla="*/ 0 h 931026"/>
              <a:gd name="connsiteX3" fmla="*/ 1924431 w 2157187"/>
              <a:gd name="connsiteY3" fmla="*/ 931026 h 931026"/>
              <a:gd name="connsiteX4" fmla="*/ 0 w 2157187"/>
              <a:gd name="connsiteY4" fmla="*/ 931026 h 931026"/>
              <a:gd name="connsiteX0" fmla="*/ 0 w 2157187"/>
              <a:gd name="connsiteY0" fmla="*/ 1056789 h 1056789"/>
              <a:gd name="connsiteX1" fmla="*/ 403061 w 2157187"/>
              <a:gd name="connsiteY1" fmla="*/ 0 h 1056789"/>
              <a:gd name="connsiteX2" fmla="*/ 2157187 w 2157187"/>
              <a:gd name="connsiteY2" fmla="*/ 125763 h 1056789"/>
              <a:gd name="connsiteX3" fmla="*/ 1924431 w 2157187"/>
              <a:gd name="connsiteY3" fmla="*/ 1056789 h 1056789"/>
              <a:gd name="connsiteX4" fmla="*/ 0 w 2157187"/>
              <a:gd name="connsiteY4" fmla="*/ 1056789 h 1056789"/>
              <a:gd name="connsiteX0" fmla="*/ 0 w 2298670"/>
              <a:gd name="connsiteY0" fmla="*/ 920546 h 1056789"/>
              <a:gd name="connsiteX1" fmla="*/ 544544 w 2298670"/>
              <a:gd name="connsiteY1" fmla="*/ 0 h 1056789"/>
              <a:gd name="connsiteX2" fmla="*/ 2298670 w 2298670"/>
              <a:gd name="connsiteY2" fmla="*/ 125763 h 1056789"/>
              <a:gd name="connsiteX3" fmla="*/ 2065914 w 2298670"/>
              <a:gd name="connsiteY3" fmla="*/ 1056789 h 1056789"/>
              <a:gd name="connsiteX4" fmla="*/ 0 w 2298670"/>
              <a:gd name="connsiteY4" fmla="*/ 920546 h 1056789"/>
              <a:gd name="connsiteX0" fmla="*/ 0 w 2298670"/>
              <a:gd name="connsiteY0" fmla="*/ 920546 h 1434077"/>
              <a:gd name="connsiteX1" fmla="*/ 544544 w 2298670"/>
              <a:gd name="connsiteY1" fmla="*/ 0 h 1434077"/>
              <a:gd name="connsiteX2" fmla="*/ 2298670 w 2298670"/>
              <a:gd name="connsiteY2" fmla="*/ 125763 h 1434077"/>
              <a:gd name="connsiteX3" fmla="*/ 1984693 w 2298670"/>
              <a:gd name="connsiteY3" fmla="*/ 1434077 h 1434077"/>
              <a:gd name="connsiteX4" fmla="*/ 0 w 2298670"/>
              <a:gd name="connsiteY4" fmla="*/ 920546 h 1434077"/>
              <a:gd name="connsiteX0" fmla="*/ 0 w 2584256"/>
              <a:gd name="connsiteY0" fmla="*/ 920546 h 1434077"/>
              <a:gd name="connsiteX1" fmla="*/ 544544 w 2584256"/>
              <a:gd name="connsiteY1" fmla="*/ 0 h 1434077"/>
              <a:gd name="connsiteX2" fmla="*/ 2584256 w 2584256"/>
              <a:gd name="connsiteY2" fmla="*/ 927501 h 1434077"/>
              <a:gd name="connsiteX3" fmla="*/ 1984693 w 2584256"/>
              <a:gd name="connsiteY3" fmla="*/ 1434077 h 1434077"/>
              <a:gd name="connsiteX4" fmla="*/ 0 w 2584256"/>
              <a:gd name="connsiteY4" fmla="*/ 920546 h 1434077"/>
              <a:gd name="connsiteX0" fmla="*/ 0 w 2584256"/>
              <a:gd name="connsiteY0" fmla="*/ 920546 h 927501"/>
              <a:gd name="connsiteX1" fmla="*/ 544544 w 2584256"/>
              <a:gd name="connsiteY1" fmla="*/ 0 h 927501"/>
              <a:gd name="connsiteX2" fmla="*/ 2584256 w 2584256"/>
              <a:gd name="connsiteY2" fmla="*/ 927501 h 927501"/>
              <a:gd name="connsiteX3" fmla="*/ 933392 w 2584256"/>
              <a:gd name="connsiteY3" fmla="*/ 845142 h 927501"/>
              <a:gd name="connsiteX4" fmla="*/ 0 w 2584256"/>
              <a:gd name="connsiteY4" fmla="*/ 920546 h 927501"/>
              <a:gd name="connsiteX0" fmla="*/ 0 w 2584256"/>
              <a:gd name="connsiteY0" fmla="*/ 920546 h 927501"/>
              <a:gd name="connsiteX1" fmla="*/ 544544 w 2584256"/>
              <a:gd name="connsiteY1" fmla="*/ 0 h 927501"/>
              <a:gd name="connsiteX2" fmla="*/ 2584256 w 2584256"/>
              <a:gd name="connsiteY2" fmla="*/ 927501 h 927501"/>
              <a:gd name="connsiteX3" fmla="*/ 933392 w 2584256"/>
              <a:gd name="connsiteY3" fmla="*/ 917467 h 927501"/>
              <a:gd name="connsiteX4" fmla="*/ 0 w 2584256"/>
              <a:gd name="connsiteY4" fmla="*/ 920546 h 927501"/>
              <a:gd name="connsiteX0" fmla="*/ 0 w 2447870"/>
              <a:gd name="connsiteY0" fmla="*/ 920546 h 920546"/>
              <a:gd name="connsiteX1" fmla="*/ 544544 w 2447870"/>
              <a:gd name="connsiteY1" fmla="*/ 0 h 920546"/>
              <a:gd name="connsiteX2" fmla="*/ 2447870 w 2447870"/>
              <a:gd name="connsiteY2" fmla="*/ 731189 h 920546"/>
              <a:gd name="connsiteX3" fmla="*/ 933392 w 2447870"/>
              <a:gd name="connsiteY3" fmla="*/ 917467 h 920546"/>
              <a:gd name="connsiteX4" fmla="*/ 0 w 2447870"/>
              <a:gd name="connsiteY4" fmla="*/ 920546 h 920546"/>
              <a:gd name="connsiteX0" fmla="*/ 0 w 2589937"/>
              <a:gd name="connsiteY0" fmla="*/ 920546 h 922335"/>
              <a:gd name="connsiteX1" fmla="*/ 544544 w 2589937"/>
              <a:gd name="connsiteY1" fmla="*/ 0 h 922335"/>
              <a:gd name="connsiteX2" fmla="*/ 2589937 w 2589937"/>
              <a:gd name="connsiteY2" fmla="*/ 922335 h 922335"/>
              <a:gd name="connsiteX3" fmla="*/ 933392 w 2589937"/>
              <a:gd name="connsiteY3" fmla="*/ 917467 h 922335"/>
              <a:gd name="connsiteX4" fmla="*/ 0 w 2589937"/>
              <a:gd name="connsiteY4" fmla="*/ 920546 h 922335"/>
              <a:gd name="connsiteX0" fmla="*/ 0 w 2589937"/>
              <a:gd name="connsiteY0" fmla="*/ 512424 h 514213"/>
              <a:gd name="connsiteX1" fmla="*/ 1936808 w 2589937"/>
              <a:gd name="connsiteY1" fmla="*/ 0 h 514213"/>
              <a:gd name="connsiteX2" fmla="*/ 2589937 w 2589937"/>
              <a:gd name="connsiteY2" fmla="*/ 514213 h 514213"/>
              <a:gd name="connsiteX3" fmla="*/ 933392 w 2589937"/>
              <a:gd name="connsiteY3" fmla="*/ 509345 h 514213"/>
              <a:gd name="connsiteX4" fmla="*/ 0 w 2589937"/>
              <a:gd name="connsiteY4" fmla="*/ 512424 h 514213"/>
              <a:gd name="connsiteX0" fmla="*/ 0 w 2209195"/>
              <a:gd name="connsiteY0" fmla="*/ 512424 h 512424"/>
              <a:gd name="connsiteX1" fmla="*/ 1936808 w 2209195"/>
              <a:gd name="connsiteY1" fmla="*/ 0 h 512424"/>
              <a:gd name="connsiteX2" fmla="*/ 2209195 w 2209195"/>
              <a:gd name="connsiteY2" fmla="*/ 390227 h 512424"/>
              <a:gd name="connsiteX3" fmla="*/ 933392 w 2209195"/>
              <a:gd name="connsiteY3" fmla="*/ 509345 h 512424"/>
              <a:gd name="connsiteX4" fmla="*/ 0 w 2209195"/>
              <a:gd name="connsiteY4" fmla="*/ 512424 h 512424"/>
              <a:gd name="connsiteX0" fmla="*/ 0 w 2544475"/>
              <a:gd name="connsiteY0" fmla="*/ 512424 h 512424"/>
              <a:gd name="connsiteX1" fmla="*/ 1936808 w 2544475"/>
              <a:gd name="connsiteY1" fmla="*/ 0 h 512424"/>
              <a:gd name="connsiteX2" fmla="*/ 2544475 w 2544475"/>
              <a:gd name="connsiteY2" fmla="*/ 509047 h 512424"/>
              <a:gd name="connsiteX3" fmla="*/ 933392 w 2544475"/>
              <a:gd name="connsiteY3" fmla="*/ 509345 h 512424"/>
              <a:gd name="connsiteX4" fmla="*/ 0 w 2544475"/>
              <a:gd name="connsiteY4" fmla="*/ 512424 h 512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4475" h="512424">
                <a:moveTo>
                  <a:pt x="0" y="512424"/>
                </a:moveTo>
                <a:lnTo>
                  <a:pt x="1936808" y="0"/>
                </a:lnTo>
                <a:lnTo>
                  <a:pt x="2544475" y="509047"/>
                </a:lnTo>
                <a:lnTo>
                  <a:pt x="933392" y="509345"/>
                </a:lnTo>
                <a:lnTo>
                  <a:pt x="0" y="512424"/>
                </a:lnTo>
                <a:close/>
              </a:path>
            </a:pathLst>
          </a:cu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753669" y="282526"/>
            <a:ext cx="6799587" cy="809330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chemeClr val="bg1">
                  <a:alpha val="78000"/>
                </a:schemeClr>
              </a:gs>
            </a:gsLst>
            <a:lin ang="8100000" scaled="1"/>
            <a:tileRect/>
          </a:gra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46663" y="350344"/>
            <a:ext cx="687003" cy="624548"/>
            <a:chOff x="508513" y="-702286"/>
            <a:chExt cx="687003" cy="624548"/>
          </a:xfrm>
        </p:grpSpPr>
        <p:sp>
          <p:nvSpPr>
            <p:cNvPr id="4" name="Plaque 3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prstClr val="white"/>
                  </a:solidFill>
                  <a:latin typeface="Bookman Old Style" pitchFamily="18" charset="0"/>
                </a:rPr>
                <a:t>Q.</a:t>
              </a:r>
              <a:endParaRPr lang="en-US" sz="18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sp>
        <p:nvSpPr>
          <p:cNvPr id="19" name="Isosceles Triangle 18"/>
          <p:cNvSpPr/>
          <p:nvPr/>
        </p:nvSpPr>
        <p:spPr>
          <a:xfrm>
            <a:off x="6120973" y="1323135"/>
            <a:ext cx="2349324" cy="1434077"/>
          </a:xfrm>
          <a:custGeom>
            <a:avLst/>
            <a:gdLst>
              <a:gd name="connsiteX0" fmla="*/ 0 w 2157187"/>
              <a:gd name="connsiteY0" fmla="*/ 931026 h 931026"/>
              <a:gd name="connsiteX1" fmla="*/ 232757 w 2157187"/>
              <a:gd name="connsiteY1" fmla="*/ 0 h 931026"/>
              <a:gd name="connsiteX2" fmla="*/ 2157187 w 2157187"/>
              <a:gd name="connsiteY2" fmla="*/ 0 h 931026"/>
              <a:gd name="connsiteX3" fmla="*/ 1924431 w 2157187"/>
              <a:gd name="connsiteY3" fmla="*/ 931026 h 931026"/>
              <a:gd name="connsiteX4" fmla="*/ 0 w 2157187"/>
              <a:gd name="connsiteY4" fmla="*/ 931026 h 931026"/>
              <a:gd name="connsiteX0" fmla="*/ 0 w 2157187"/>
              <a:gd name="connsiteY0" fmla="*/ 1056789 h 1056789"/>
              <a:gd name="connsiteX1" fmla="*/ 403061 w 2157187"/>
              <a:gd name="connsiteY1" fmla="*/ 0 h 1056789"/>
              <a:gd name="connsiteX2" fmla="*/ 2157187 w 2157187"/>
              <a:gd name="connsiteY2" fmla="*/ 125763 h 1056789"/>
              <a:gd name="connsiteX3" fmla="*/ 1924431 w 2157187"/>
              <a:gd name="connsiteY3" fmla="*/ 1056789 h 1056789"/>
              <a:gd name="connsiteX4" fmla="*/ 0 w 2157187"/>
              <a:gd name="connsiteY4" fmla="*/ 1056789 h 1056789"/>
              <a:gd name="connsiteX0" fmla="*/ 0 w 2298670"/>
              <a:gd name="connsiteY0" fmla="*/ 920546 h 1056789"/>
              <a:gd name="connsiteX1" fmla="*/ 544544 w 2298670"/>
              <a:gd name="connsiteY1" fmla="*/ 0 h 1056789"/>
              <a:gd name="connsiteX2" fmla="*/ 2298670 w 2298670"/>
              <a:gd name="connsiteY2" fmla="*/ 125763 h 1056789"/>
              <a:gd name="connsiteX3" fmla="*/ 2065914 w 2298670"/>
              <a:gd name="connsiteY3" fmla="*/ 1056789 h 1056789"/>
              <a:gd name="connsiteX4" fmla="*/ 0 w 2298670"/>
              <a:gd name="connsiteY4" fmla="*/ 920546 h 1056789"/>
              <a:gd name="connsiteX0" fmla="*/ 0 w 2298670"/>
              <a:gd name="connsiteY0" fmla="*/ 920546 h 1434077"/>
              <a:gd name="connsiteX1" fmla="*/ 544544 w 2298670"/>
              <a:gd name="connsiteY1" fmla="*/ 0 h 1434077"/>
              <a:gd name="connsiteX2" fmla="*/ 2298670 w 2298670"/>
              <a:gd name="connsiteY2" fmla="*/ 125763 h 1434077"/>
              <a:gd name="connsiteX3" fmla="*/ 1984693 w 2298670"/>
              <a:gd name="connsiteY3" fmla="*/ 1434077 h 1434077"/>
              <a:gd name="connsiteX4" fmla="*/ 0 w 2298670"/>
              <a:gd name="connsiteY4" fmla="*/ 920546 h 1434077"/>
              <a:gd name="connsiteX0" fmla="*/ 0 w 2584256"/>
              <a:gd name="connsiteY0" fmla="*/ 920546 h 1434077"/>
              <a:gd name="connsiteX1" fmla="*/ 544544 w 2584256"/>
              <a:gd name="connsiteY1" fmla="*/ 0 h 1434077"/>
              <a:gd name="connsiteX2" fmla="*/ 2584256 w 2584256"/>
              <a:gd name="connsiteY2" fmla="*/ 927501 h 1434077"/>
              <a:gd name="connsiteX3" fmla="*/ 1984693 w 2584256"/>
              <a:gd name="connsiteY3" fmla="*/ 1434077 h 1434077"/>
              <a:gd name="connsiteX4" fmla="*/ 0 w 2584256"/>
              <a:gd name="connsiteY4" fmla="*/ 920546 h 1434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256" h="1434077">
                <a:moveTo>
                  <a:pt x="0" y="920546"/>
                </a:moveTo>
                <a:lnTo>
                  <a:pt x="544544" y="0"/>
                </a:lnTo>
                <a:lnTo>
                  <a:pt x="2584256" y="927501"/>
                </a:lnTo>
                <a:lnTo>
                  <a:pt x="1984693" y="1434077"/>
                </a:lnTo>
                <a:lnTo>
                  <a:pt x="0" y="920546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867273" y="2084079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A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68611" y="1048009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B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05190" y="2089762"/>
            <a:ext cx="317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C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751565" y="2704110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D</a:t>
            </a:r>
            <a:endParaRPr lang="en-US" b="1" dirty="0">
              <a:latin typeface="Bookman Old Style" pitchFamily="18" charset="0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H="1">
            <a:off x="6616833" y="1312625"/>
            <a:ext cx="2082" cy="93102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7915308" y="2260048"/>
            <a:ext cx="1893" cy="49716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2803053" y="341461"/>
            <a:ext cx="1565102" cy="21822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105592" y="337717"/>
            <a:ext cx="5473364" cy="22197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1065562" y="571746"/>
            <a:ext cx="6224145" cy="24113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1080069" y="812879"/>
            <a:ext cx="2901688" cy="23513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6121923" y="2243650"/>
            <a:ext cx="233557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094769" y="1970472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Bookman Old Style" pitchFamily="18" charset="0"/>
              </a:rPr>
              <a:t>24 m</a:t>
            </a:r>
            <a:endParaRPr lang="en-US" sz="1200" b="1" dirty="0">
              <a:latin typeface="Bookman Old Style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18214" y="1096764"/>
            <a:ext cx="685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999691" y="1096344"/>
            <a:ext cx="3368463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Let </a:t>
            </a:r>
            <a:r>
              <a:rPr lang="en-US" sz="1600" b="1" dirty="0" err="1" smtClean="0">
                <a:solidFill>
                  <a:srgbClr val="000000"/>
                </a:solidFill>
                <a:latin typeface="Wingdings" pitchFamily="2" charset="2"/>
              </a:rPr>
              <a:t>o</a:t>
            </a:r>
            <a:r>
              <a:rPr lang="en-US" sz="1600" b="1" dirty="0" err="1" smtClean="0">
                <a:solidFill>
                  <a:srgbClr val="000000"/>
                </a:solidFill>
                <a:latin typeface="Bookman Old Style" pitchFamily="18" charset="0"/>
              </a:rPr>
              <a:t>ABCD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 be a quadrilateral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999061" y="1365887"/>
            <a:ext cx="1586820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AC = 24 m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933645" y="1629872"/>
            <a:ext cx="1586820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MD = 8 m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995348" y="1909592"/>
            <a:ext cx="1586820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BN = 13 m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1110793" y="581776"/>
            <a:ext cx="2509813" cy="22009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1080347" y="818492"/>
            <a:ext cx="1780425" cy="21822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1080347" y="815963"/>
            <a:ext cx="1280666" cy="21822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753568" y="1988949"/>
            <a:ext cx="352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M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3341424" y="818492"/>
            <a:ext cx="640333" cy="21569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640497" y="2176438"/>
            <a:ext cx="317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N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455376" y="24146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Bookman Old Style" pitchFamily="18" charset="0"/>
              </a:rPr>
              <a:t>8 m</a:t>
            </a:r>
            <a:endParaRPr lang="en-US" sz="1200" b="1" dirty="0">
              <a:latin typeface="Bookman Old Style" pitchFamily="18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550043" y="1545048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Bookman Old Style" pitchFamily="18" charset="0"/>
              </a:rPr>
              <a:t>13 m</a:t>
            </a:r>
            <a:endParaRPr lang="en-US" sz="1200" b="1" dirty="0">
              <a:latin typeface="Bookman Old Style" pitchFamily="18" charset="0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3995625" y="832619"/>
            <a:ext cx="2773628" cy="21286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24309" y="268667"/>
            <a:ext cx="65813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73088"/>
            <a:r>
              <a:rPr lang="en-US" sz="1600" b="1" dirty="0">
                <a:latin typeface="Bookman Old Style" panose="02050604050505020204" pitchFamily="18" charset="0"/>
              </a:rPr>
              <a:t>The diagonal of a quadrilateral shaped field is 24 m and </a:t>
            </a:r>
            <a:r>
              <a:rPr lang="en-US" sz="1600" b="1" dirty="0" smtClean="0">
                <a:latin typeface="Bookman Old Style" panose="02050604050505020204" pitchFamily="18" charset="0"/>
              </a:rPr>
              <a:t>the perpendiculars </a:t>
            </a:r>
            <a:r>
              <a:rPr lang="en-US" sz="1600" b="1" dirty="0">
                <a:latin typeface="Bookman Old Style" panose="02050604050505020204" pitchFamily="18" charset="0"/>
              </a:rPr>
              <a:t>dropped on it from the remaining opposite vertices are 8 m and 13 m. Find the area of the field.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540656" y="4503284"/>
            <a:ext cx="3692837" cy="333790"/>
          </a:xfrm>
          <a:prstGeom prst="roundRect">
            <a:avLst/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510600" y="4490022"/>
            <a:ext cx="16658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err="1" smtClean="0">
                <a:solidFill>
                  <a:srgbClr val="000000"/>
                </a:solidFill>
                <a:latin typeface="Bookman Old Style" panose="02050604050505020204" pitchFamily="18" charset="0"/>
              </a:rPr>
              <a:t>Ar</a:t>
            </a: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(</a:t>
            </a:r>
            <a:r>
              <a:rPr lang="en-US" sz="1600" b="1" dirty="0" err="1" smtClean="0">
                <a:solidFill>
                  <a:srgbClr val="000000"/>
                </a:solidFill>
                <a:latin typeface="Wingdings" pitchFamily="2" charset="2"/>
              </a:rPr>
              <a:t>o</a:t>
            </a:r>
            <a:r>
              <a:rPr lang="en-US" sz="1600" b="1" dirty="0" err="1" smtClean="0">
                <a:solidFill>
                  <a:srgbClr val="000000"/>
                </a:solidFill>
                <a:latin typeface="Bookman Old Style" panose="02050604050505020204" pitchFamily="18" charset="0"/>
              </a:rPr>
              <a:t>ABCD</a:t>
            </a: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) 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2942181" y="4490022"/>
            <a:ext cx="137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+ </a:t>
            </a:r>
            <a:r>
              <a:rPr lang="en-US" sz="1600" b="1" dirty="0" err="1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Ar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(</a:t>
            </a:r>
            <a:r>
              <a:rPr lang="en-US" sz="1600" b="1" dirty="0" smtClean="0">
                <a:solidFill>
                  <a:srgbClr val="000000"/>
                </a:solidFill>
                <a:latin typeface="Symbol" pitchFamily="18" charset="2"/>
                <a:ea typeface="Cambria Math" pitchFamily="18" charset="0"/>
              </a:rPr>
              <a:t>D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ADC)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1966542" y="4554763"/>
            <a:ext cx="1021051" cy="23726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915004" y="4490022"/>
            <a:ext cx="11304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  <a:tab pos="1435100" algn="l"/>
              </a:tabLst>
            </a:pPr>
            <a:r>
              <a:rPr lang="en-US" sz="1600" b="1" dirty="0" err="1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Ar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(</a:t>
            </a:r>
            <a:r>
              <a:rPr lang="en-US" sz="1600" b="1" dirty="0" smtClean="0">
                <a:solidFill>
                  <a:srgbClr val="000000"/>
                </a:solidFill>
                <a:latin typeface="Symbol" pitchFamily="18" charset="2"/>
                <a:ea typeface="Cambria Math" pitchFamily="18" charset="0"/>
              </a:rPr>
              <a:t>D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ABC)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3729954" y="2826956"/>
            <a:ext cx="403750" cy="255837"/>
          </a:xfrm>
          <a:prstGeom prst="roundRect">
            <a:avLst/>
          </a:prstGeom>
          <a:solidFill>
            <a:srgbClr val="00FFFF"/>
          </a:solidFill>
        </p:spPr>
        <p:txBody>
          <a:bodyPr wrap="square">
            <a:spAutoFit/>
          </a:bodyPr>
          <a:lstStyle/>
          <a:p>
            <a:pPr algn="just">
              <a:tabLst>
                <a:tab pos="693738" algn="l"/>
                <a:tab pos="1025525" algn="l"/>
                <a:tab pos="1377950" algn="l"/>
              </a:tabLst>
            </a:pP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3160487" y="2821149"/>
            <a:ext cx="407787" cy="255837"/>
          </a:xfrm>
          <a:prstGeom prst="roundRect">
            <a:avLst/>
          </a:prstGeom>
          <a:solidFill>
            <a:srgbClr val="00FFFF"/>
          </a:solidFill>
        </p:spPr>
        <p:txBody>
          <a:bodyPr wrap="square">
            <a:spAutoFit/>
          </a:bodyPr>
          <a:lstStyle/>
          <a:p>
            <a:pPr algn="just">
              <a:tabLst>
                <a:tab pos="693738" algn="l"/>
                <a:tab pos="1025525" algn="l"/>
                <a:tab pos="1377950" algn="l"/>
              </a:tabLst>
            </a:pP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922314" y="2074740"/>
            <a:ext cx="3821508" cy="562077"/>
            <a:chOff x="1412391" y="2225066"/>
            <a:chExt cx="3821508" cy="562077"/>
          </a:xfrm>
        </p:grpSpPr>
        <p:sp>
          <p:nvSpPr>
            <p:cNvPr id="73" name="Rectangle 72"/>
            <p:cNvSpPr/>
            <p:nvPr/>
          </p:nvSpPr>
          <p:spPr>
            <a:xfrm>
              <a:off x="1412391" y="2357529"/>
              <a:ext cx="188292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2974975" algn="l"/>
                </a:tabLst>
              </a:pPr>
              <a:r>
                <a:rPr lang="en-US" sz="1600" b="1" dirty="0">
                  <a:solidFill>
                    <a:srgbClr val="000000"/>
                  </a:solidFill>
                  <a:latin typeface="Bookman Old Style" pitchFamily="18" charset="0"/>
                  <a:ea typeface="Cambria Math" pitchFamily="18" charset="0"/>
                </a:rPr>
                <a:t>Area of </a:t>
              </a:r>
              <a:r>
                <a:rPr lang="en-US" sz="1600" b="1" dirty="0" smtClean="0">
                  <a:solidFill>
                    <a:srgbClr val="000000"/>
                  </a:solidFill>
                  <a:latin typeface="Symbol" pitchFamily="18" charset="2"/>
                  <a:ea typeface="Cambria Math" pitchFamily="18" charset="0"/>
                </a:rPr>
                <a:t>D</a:t>
              </a:r>
              <a:r>
                <a:rPr lang="en-US" sz="1600" b="1" dirty="0" smtClean="0">
                  <a:solidFill>
                    <a:srgbClr val="000000"/>
                  </a:solidFill>
                  <a:latin typeface="Bookman Old Style" pitchFamily="18" charset="0"/>
                  <a:ea typeface="Cambria Math" pitchFamily="18" charset="0"/>
                </a:rPr>
                <a:t>ABC </a:t>
              </a:r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</a:rPr>
                <a:t> </a:t>
              </a:r>
              <a:r>
                <a:rPr lang="en-US" sz="1600" b="1" dirty="0" smtClean="0">
                  <a:solidFill>
                    <a:srgbClr val="000000"/>
                  </a:solidFill>
                  <a:latin typeface="Bookman Old Style" pitchFamily="18" charset="0"/>
                </a:rPr>
                <a:t>=     </a:t>
              </a:r>
              <a:endParaRPr lang="en-US" sz="1600" b="1" dirty="0" smtClean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>
                  <a:off x="3127506" y="2225066"/>
                  <a:ext cx="391453" cy="5620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1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1600" b="1" smtClean="0">
                                <a:solidFill>
                                  <a:prstClr val="black"/>
                                </a:solidFill>
                                <a:latin typeface="Bookman Old Style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1600" b="1" smtClean="0">
                                <a:solidFill>
                                  <a:prstClr val="black"/>
                                </a:solidFill>
                                <a:latin typeface="Bookman Old Style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600" b="1" dirty="0">
                    <a:solidFill>
                      <a:prstClr val="black"/>
                    </a:solidFill>
                    <a:latin typeface="Bookman Old Style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7506" y="2225066"/>
                  <a:ext cx="391453" cy="56207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Rectangle 74"/>
            <p:cNvSpPr/>
            <p:nvPr/>
          </p:nvSpPr>
          <p:spPr>
            <a:xfrm>
              <a:off x="4141933" y="2368039"/>
              <a:ext cx="109196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tabLst>
                  <a:tab pos="2974975" algn="l"/>
                </a:tabLst>
              </a:pPr>
              <a:r>
                <a:rPr lang="en-US" sz="1600" b="1" dirty="0" smtClean="0">
                  <a:solidFill>
                    <a:srgbClr val="000000"/>
                  </a:solidFill>
                  <a:latin typeface="Bookman Old Style" pitchFamily="18" charset="0"/>
                </a:rPr>
                <a:t>× </a:t>
              </a:r>
              <a:r>
                <a:rPr lang="en-US" sz="1600" b="1" dirty="0">
                  <a:solidFill>
                    <a:srgbClr val="000000"/>
                  </a:solidFill>
                  <a:latin typeface="Bookman Old Style" pitchFamily="18" charset="0"/>
                </a:rPr>
                <a:t>Height</a:t>
              </a:r>
              <a:endParaRPr lang="en-US" sz="16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409133" y="2357529"/>
              <a:ext cx="87075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000000"/>
                  </a:solidFill>
                  <a:latin typeface="Bookman Old Style" pitchFamily="18" charset="0"/>
                </a:rPr>
                <a:t>× </a:t>
              </a:r>
              <a:r>
                <a:rPr lang="en-US" sz="1600" b="1" dirty="0" smtClean="0">
                  <a:solidFill>
                    <a:srgbClr val="000000"/>
                  </a:solidFill>
                  <a:latin typeface="Bookman Old Style" pitchFamily="18" charset="0"/>
                </a:rPr>
                <a:t>Base</a:t>
              </a:r>
              <a:endParaRPr lang="en-US" sz="160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2642465" y="3154290"/>
                <a:ext cx="391453" cy="562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465" y="3154290"/>
                <a:ext cx="391453" cy="5620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Rectangle 77"/>
          <p:cNvSpPr/>
          <p:nvPr/>
        </p:nvSpPr>
        <p:spPr>
          <a:xfrm>
            <a:off x="2421934" y="3869770"/>
            <a:ext cx="8403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82625" algn="l"/>
                <a:tab pos="2974975" algn="l"/>
                <a:tab pos="3033713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=  12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79" name="Straight Connector 78"/>
          <p:cNvCxnSpPr/>
          <p:nvPr/>
        </p:nvCxnSpPr>
        <p:spPr>
          <a:xfrm flipV="1">
            <a:off x="2738499" y="3533110"/>
            <a:ext cx="201352" cy="124535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2852877" y="3324680"/>
            <a:ext cx="11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× 24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2421934" y="3305224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</a:rPr>
              <a:t>=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463825" y="3324680"/>
            <a:ext cx="794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 13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128702" y="3170830"/>
            <a:ext cx="489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Bookman Old Style" pitchFamily="18" charset="0"/>
              </a:rPr>
              <a:t>12</a:t>
            </a:r>
            <a:endParaRPr lang="en-US" sz="14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744191" y="3603472"/>
            <a:ext cx="327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Bookman Old Style" pitchFamily="18" charset="0"/>
              </a:rPr>
              <a:t>1</a:t>
            </a:r>
            <a:endParaRPr lang="en-US" sz="14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 flipV="1">
            <a:off x="3206785" y="3447923"/>
            <a:ext cx="285472" cy="113710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3031669" y="3869770"/>
            <a:ext cx="6511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82625" algn="l"/>
                <a:tab pos="2974975" algn="l"/>
                <a:tab pos="3033713" algn="l"/>
              </a:tabLst>
            </a:pPr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13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2421933" y="4174570"/>
            <a:ext cx="13592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82625" algn="l"/>
                <a:tab pos="2974975" algn="l"/>
                <a:tab pos="3033713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  156 m</a:t>
            </a:r>
            <a:endParaRPr 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2642465" y="2614038"/>
                <a:ext cx="391453" cy="562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465" y="2614038"/>
                <a:ext cx="391453" cy="5620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/>
          <p:cNvSpPr txBox="1"/>
          <p:nvPr/>
        </p:nvSpPr>
        <p:spPr>
          <a:xfrm>
            <a:off x="2852877" y="2784428"/>
            <a:ext cx="11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× AC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2421934" y="2764972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</a:rPr>
              <a:t>=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495355" y="2784428"/>
            <a:ext cx="794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 BN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107" name="Straight Connector 106"/>
          <p:cNvCxnSpPr/>
          <p:nvPr/>
        </p:nvCxnSpPr>
        <p:spPr>
          <a:xfrm>
            <a:off x="6116673" y="2238400"/>
            <a:ext cx="2335571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>
            <a:off x="6622093" y="1296865"/>
            <a:ext cx="2082" cy="931026"/>
          </a:xfrm>
          <a:prstGeom prst="line">
            <a:avLst/>
          </a:prstGeom>
          <a:ln w="19050">
            <a:solidFill>
              <a:srgbClr val="FFFF00"/>
            </a:solidFill>
            <a:prstDash val="soli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/>
          <p:cNvSpPr/>
          <p:nvPr/>
        </p:nvSpPr>
        <p:spPr>
          <a:xfrm>
            <a:off x="621590" y="4188031"/>
            <a:ext cx="18846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97497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Symbol" pitchFamily="18" charset="2"/>
                <a:ea typeface="Cambria Math" pitchFamily="18" charset="0"/>
              </a:rPr>
              <a:t>\ 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 Area </a:t>
            </a:r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of </a:t>
            </a:r>
            <a:r>
              <a:rPr lang="en-US" sz="1600" b="1" dirty="0" smtClean="0">
                <a:solidFill>
                  <a:srgbClr val="000000"/>
                </a:solidFill>
                <a:latin typeface="Symbol" pitchFamily="18" charset="2"/>
                <a:ea typeface="Cambria Math" pitchFamily="18" charset="0"/>
              </a:rPr>
              <a:t>D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ABC</a:t>
            </a:r>
            <a:endParaRPr lang="en-US" sz="1600" b="1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0" name="Rounded Rectangle 59"/>
          <p:cNvSpPr/>
          <p:nvPr/>
        </p:nvSpPr>
        <p:spPr>
          <a:xfrm>
            <a:off x="669713" y="3331365"/>
            <a:ext cx="2501451" cy="667266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CC00FF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Book Antiqua" pitchFamily="18" charset="0"/>
            </a:endParaRPr>
          </a:p>
        </p:txBody>
      </p:sp>
      <p:pic>
        <p:nvPicPr>
          <p:cNvPr id="101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04315" y="3103796"/>
            <a:ext cx="491495" cy="102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" name="TextBox 101"/>
          <p:cNvSpPr txBox="1"/>
          <p:nvPr/>
        </p:nvSpPr>
        <p:spPr>
          <a:xfrm>
            <a:off x="584304" y="3368204"/>
            <a:ext cx="2652342" cy="578882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What is the formula for area of triangle ?</a:t>
            </a:r>
          </a:p>
        </p:txBody>
      </p:sp>
      <p:pic>
        <p:nvPicPr>
          <p:cNvPr id="103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30463" y="3068467"/>
            <a:ext cx="487507" cy="104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1030045" y="3426417"/>
                <a:ext cx="1832553" cy="4431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1">
                            <a:solidFill>
                              <a:srgbClr val="FFFF00"/>
                            </a:solidFill>
                            <a:latin typeface="Bookman Old Style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1">
                            <a:solidFill>
                              <a:srgbClr val="FFFF00"/>
                            </a:solidFill>
                            <a:latin typeface="Bookman Old Style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1" i="1">
                        <a:solidFill>
                          <a:srgbClr val="FFFF00"/>
                        </a:solidFill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rgbClr val="FFFF00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× Base × Height</a:t>
                </a:r>
                <a:endParaRPr lang="en-US" b="1" baseline="30000" dirty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045" y="3426417"/>
                <a:ext cx="1832553" cy="443135"/>
              </a:xfrm>
              <a:prstGeom prst="rect">
                <a:avLst/>
              </a:prstGeom>
              <a:blipFill rotWithShape="1">
                <a:blip r:embed="rId9"/>
                <a:stretch>
                  <a:fillRect r="-332" b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Group 87"/>
          <p:cNvGrpSpPr/>
          <p:nvPr/>
        </p:nvGrpSpPr>
        <p:grpSpPr>
          <a:xfrm>
            <a:off x="3251516" y="1574178"/>
            <a:ext cx="1988423" cy="349355"/>
            <a:chOff x="2175866" y="405107"/>
            <a:chExt cx="1736477" cy="171351"/>
          </a:xfrm>
        </p:grpSpPr>
        <p:sp>
          <p:nvSpPr>
            <p:cNvPr id="89" name="Rounded Rectangular Callout 88"/>
            <p:cNvSpPr/>
            <p:nvPr/>
          </p:nvSpPr>
          <p:spPr>
            <a:xfrm>
              <a:off x="2187238" y="405107"/>
              <a:ext cx="1713731" cy="171351"/>
            </a:xfrm>
            <a:prstGeom prst="wedgeRoundRectCallout">
              <a:avLst>
                <a:gd name="adj1" fmla="val -4181"/>
                <a:gd name="adj2" fmla="val 46792"/>
                <a:gd name="adj3" fmla="val 16667"/>
              </a:avLst>
            </a:prstGeom>
            <a:gradFill flip="none" rotWithShape="1">
              <a:gsLst>
                <a:gs pos="0">
                  <a:srgbClr val="FFFF00">
                    <a:alpha val="65000"/>
                  </a:srgb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>
                <a:solidFill>
                  <a:srgbClr val="0000FF"/>
                </a:solidFill>
                <a:latin typeface="Bookman Old Style" pitchFamily="18" charset="0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175866" y="407757"/>
              <a:ext cx="1736477" cy="1660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prstClr val="black"/>
                  </a:solidFill>
                  <a:latin typeface="Bookman Old Style" pitchFamily="18" charset="0"/>
                </a:rPr>
                <a:t>Consider </a:t>
              </a:r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  <a:sym typeface="Symbol"/>
                </a:rPr>
                <a:t></a:t>
              </a:r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</a:rPr>
                <a:t>ABCD</a:t>
              </a:r>
              <a:endParaRPr lang="en-US" sz="16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851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000"/>
                            </p:stCondLst>
                            <p:childTnLst>
                              <p:par>
                                <p:cTn id="1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00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00"/>
                            </p:stCondLst>
                            <p:childTnLst>
                              <p:par>
                                <p:cTn id="16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500"/>
                            </p:stCondLst>
                            <p:childTnLst>
                              <p:par>
                                <p:cTn id="26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500"/>
                            </p:stCondLst>
                            <p:childTnLst>
                              <p:par>
                                <p:cTn id="29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500"/>
                            </p:stCondLst>
                            <p:childTnLst>
                              <p:par>
                                <p:cTn id="31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500"/>
                            </p:stCondLst>
                            <p:childTnLst>
                              <p:par>
                                <p:cTn id="34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0" fill="hold">
                            <p:stCondLst>
                              <p:cond delay="500"/>
                            </p:stCondLst>
                            <p:childTnLst>
                              <p:par>
                                <p:cTn id="37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2" fill="hold">
                            <p:stCondLst>
                              <p:cond delay="500"/>
                            </p:stCondLst>
                            <p:childTnLst>
                              <p:par>
                                <p:cTn id="3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1" fill="hold">
                            <p:stCondLst>
                              <p:cond delay="500"/>
                            </p:stCondLst>
                            <p:childTnLst>
                              <p:par>
                                <p:cTn id="3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5" grpId="1" animBg="1"/>
      <p:bldP spid="106" grpId="0" animBg="1"/>
      <p:bldP spid="106" grpId="1" animBg="1"/>
      <p:bldP spid="70" grpId="0" animBg="1"/>
      <p:bldP spid="70" grpId="1" animBg="1"/>
      <p:bldP spid="71" grpId="0" animBg="1"/>
      <p:bldP spid="71" grpId="1" animBg="1"/>
      <p:bldP spid="64" grpId="0" animBg="1"/>
      <p:bldP spid="64" grpId="1" animBg="1"/>
      <p:bldP spid="65" grpId="0" animBg="1"/>
      <p:bldP spid="65" grpId="1" animBg="1"/>
      <p:bldP spid="65" grpId="2" animBg="1"/>
      <p:bldP spid="66" grpId="0" animBg="1"/>
      <p:bldP spid="66" grpId="1" animBg="1"/>
      <p:bldP spid="2" grpId="0" animBg="1"/>
      <p:bldP spid="19" grpId="0" animBg="1"/>
      <p:bldP spid="25" grpId="0"/>
      <p:bldP spid="27" grpId="0"/>
      <p:bldP spid="28" grpId="0"/>
      <p:bldP spid="29" grpId="0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40" grpId="0"/>
      <p:bldP spid="43" grpId="0"/>
      <p:bldP spid="44" grpId="0"/>
      <p:bldP spid="45" grpId="0"/>
      <p:bldP spid="46" grpId="0"/>
      <p:bldP spid="47" grpId="0"/>
      <p:bldP spid="49" grpId="0" animBg="1"/>
      <p:bldP spid="49" grpId="1" animBg="1"/>
      <p:bldP spid="49" grpId="2" animBg="1"/>
      <p:bldP spid="49" grpId="3" animBg="1"/>
      <p:bldP spid="50" grpId="0" animBg="1"/>
      <p:bldP spid="50" grpId="1" animBg="1"/>
      <p:bldP spid="51" grpId="0" animBg="1"/>
      <p:bldP spid="51" grpId="1" animBg="1"/>
      <p:bldP spid="52" grpId="0"/>
      <p:bldP spid="53" grpId="0" animBg="1"/>
      <p:bldP spid="53" grpId="1" animBg="1"/>
      <p:bldP spid="54" grpId="0"/>
      <p:bldP spid="55" grpId="0"/>
      <p:bldP spid="56" grpId="0"/>
      <p:bldP spid="57" grpId="0" animBg="1"/>
      <p:bldP spid="6" grpId="0"/>
      <p:bldP spid="58" grpId="0" animBg="1"/>
      <p:bldP spid="60" grpId="0"/>
      <p:bldP spid="63" grpId="0"/>
      <p:bldP spid="67" grpId="0" animBg="1"/>
      <p:bldP spid="61" grpId="0"/>
      <p:bldP spid="68" grpId="0" animBg="1"/>
      <p:bldP spid="68" grpId="1" animBg="1"/>
      <p:bldP spid="69" grpId="0" animBg="1"/>
      <p:bldP spid="69" grpId="1" animBg="1"/>
      <p:bldP spid="77" grpId="0" animBg="1"/>
      <p:bldP spid="78" grpId="0"/>
      <p:bldP spid="80" grpId="0"/>
      <p:bldP spid="81" grpId="0"/>
      <p:bldP spid="82" grpId="0"/>
      <p:bldP spid="83" grpId="0"/>
      <p:bldP spid="84" grpId="0"/>
      <p:bldP spid="86" grpId="0"/>
      <p:bldP spid="87" grpId="0"/>
      <p:bldP spid="92" grpId="0" animBg="1"/>
      <p:bldP spid="94" grpId="0"/>
      <p:bldP spid="95" grpId="0"/>
      <p:bldP spid="96" grpId="0"/>
      <p:bldP spid="109" grpId="0"/>
      <p:bldP spid="100" grpId="0" animBg="1"/>
      <p:bldP spid="100" grpId="1" animBg="1"/>
      <p:bldP spid="102" grpId="0"/>
      <p:bldP spid="102" grpId="1"/>
      <p:bldP spid="104" grpId="0"/>
      <p:bldP spid="104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ounded Rectangle 104"/>
          <p:cNvSpPr/>
          <p:nvPr/>
        </p:nvSpPr>
        <p:spPr>
          <a:xfrm>
            <a:off x="3917251" y="2266255"/>
            <a:ext cx="757181" cy="242375"/>
          </a:xfrm>
          <a:prstGeom prst="roundRect">
            <a:avLst/>
          </a:prstGeom>
          <a:solidFill>
            <a:srgbClr val="00FFFF"/>
          </a:solidFill>
        </p:spPr>
        <p:txBody>
          <a:bodyPr wrap="square">
            <a:spAutoFit/>
          </a:bodyPr>
          <a:lstStyle/>
          <a:p>
            <a:pPr algn="just">
              <a:tabLst>
                <a:tab pos="693738" algn="l"/>
                <a:tab pos="1025525" algn="l"/>
                <a:tab pos="1377950" algn="l"/>
              </a:tabLst>
            </a:pP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6" name="Rounded Rectangle 105"/>
          <p:cNvSpPr/>
          <p:nvPr/>
        </p:nvSpPr>
        <p:spPr>
          <a:xfrm>
            <a:off x="3168560" y="2261167"/>
            <a:ext cx="542765" cy="232579"/>
          </a:xfrm>
          <a:prstGeom prst="roundRect">
            <a:avLst/>
          </a:prstGeom>
          <a:solidFill>
            <a:srgbClr val="00FFFF"/>
          </a:solidFill>
        </p:spPr>
        <p:txBody>
          <a:bodyPr wrap="square">
            <a:spAutoFit/>
          </a:bodyPr>
          <a:lstStyle/>
          <a:p>
            <a:pPr algn="just">
              <a:tabLst>
                <a:tab pos="693738" algn="l"/>
                <a:tab pos="1025525" algn="l"/>
                <a:tab pos="1377950" algn="l"/>
              </a:tabLst>
            </a:pP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1025994" y="1678809"/>
            <a:ext cx="1042321" cy="232579"/>
          </a:xfrm>
          <a:prstGeom prst="roundRect">
            <a:avLst/>
          </a:prstGeom>
          <a:solidFill>
            <a:srgbClr val="00FFFF"/>
          </a:solidFill>
        </p:spPr>
        <p:txBody>
          <a:bodyPr wrap="square">
            <a:spAutoFit/>
          </a:bodyPr>
          <a:lstStyle/>
          <a:p>
            <a:pPr algn="just">
              <a:tabLst>
                <a:tab pos="693738" algn="l"/>
                <a:tab pos="1025525" algn="l"/>
                <a:tab pos="1377950" algn="l"/>
              </a:tabLst>
            </a:pP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1071456" y="1418874"/>
            <a:ext cx="1151946" cy="232579"/>
          </a:xfrm>
          <a:prstGeom prst="roundRect">
            <a:avLst/>
          </a:prstGeom>
          <a:solidFill>
            <a:srgbClr val="00FFFF"/>
          </a:solidFill>
        </p:spPr>
        <p:txBody>
          <a:bodyPr wrap="square">
            <a:spAutoFit/>
          </a:bodyPr>
          <a:lstStyle/>
          <a:p>
            <a:pPr algn="just">
              <a:tabLst>
                <a:tab pos="693738" algn="l"/>
                <a:tab pos="1025525" algn="l"/>
                <a:tab pos="1377950" algn="l"/>
              </a:tabLst>
            </a:pP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6" name="Isosceles Triangle 18"/>
          <p:cNvSpPr/>
          <p:nvPr/>
        </p:nvSpPr>
        <p:spPr>
          <a:xfrm flipV="1">
            <a:off x="6161118" y="2244095"/>
            <a:ext cx="2313160" cy="512424"/>
          </a:xfrm>
          <a:custGeom>
            <a:avLst/>
            <a:gdLst>
              <a:gd name="connsiteX0" fmla="*/ 0 w 2157187"/>
              <a:gd name="connsiteY0" fmla="*/ 931026 h 931026"/>
              <a:gd name="connsiteX1" fmla="*/ 232757 w 2157187"/>
              <a:gd name="connsiteY1" fmla="*/ 0 h 931026"/>
              <a:gd name="connsiteX2" fmla="*/ 2157187 w 2157187"/>
              <a:gd name="connsiteY2" fmla="*/ 0 h 931026"/>
              <a:gd name="connsiteX3" fmla="*/ 1924431 w 2157187"/>
              <a:gd name="connsiteY3" fmla="*/ 931026 h 931026"/>
              <a:gd name="connsiteX4" fmla="*/ 0 w 2157187"/>
              <a:gd name="connsiteY4" fmla="*/ 931026 h 931026"/>
              <a:gd name="connsiteX0" fmla="*/ 0 w 2157187"/>
              <a:gd name="connsiteY0" fmla="*/ 1056789 h 1056789"/>
              <a:gd name="connsiteX1" fmla="*/ 403061 w 2157187"/>
              <a:gd name="connsiteY1" fmla="*/ 0 h 1056789"/>
              <a:gd name="connsiteX2" fmla="*/ 2157187 w 2157187"/>
              <a:gd name="connsiteY2" fmla="*/ 125763 h 1056789"/>
              <a:gd name="connsiteX3" fmla="*/ 1924431 w 2157187"/>
              <a:gd name="connsiteY3" fmla="*/ 1056789 h 1056789"/>
              <a:gd name="connsiteX4" fmla="*/ 0 w 2157187"/>
              <a:gd name="connsiteY4" fmla="*/ 1056789 h 1056789"/>
              <a:gd name="connsiteX0" fmla="*/ 0 w 2298670"/>
              <a:gd name="connsiteY0" fmla="*/ 920546 h 1056789"/>
              <a:gd name="connsiteX1" fmla="*/ 544544 w 2298670"/>
              <a:gd name="connsiteY1" fmla="*/ 0 h 1056789"/>
              <a:gd name="connsiteX2" fmla="*/ 2298670 w 2298670"/>
              <a:gd name="connsiteY2" fmla="*/ 125763 h 1056789"/>
              <a:gd name="connsiteX3" fmla="*/ 2065914 w 2298670"/>
              <a:gd name="connsiteY3" fmla="*/ 1056789 h 1056789"/>
              <a:gd name="connsiteX4" fmla="*/ 0 w 2298670"/>
              <a:gd name="connsiteY4" fmla="*/ 920546 h 1056789"/>
              <a:gd name="connsiteX0" fmla="*/ 0 w 2298670"/>
              <a:gd name="connsiteY0" fmla="*/ 920546 h 1434077"/>
              <a:gd name="connsiteX1" fmla="*/ 544544 w 2298670"/>
              <a:gd name="connsiteY1" fmla="*/ 0 h 1434077"/>
              <a:gd name="connsiteX2" fmla="*/ 2298670 w 2298670"/>
              <a:gd name="connsiteY2" fmla="*/ 125763 h 1434077"/>
              <a:gd name="connsiteX3" fmla="*/ 1984693 w 2298670"/>
              <a:gd name="connsiteY3" fmla="*/ 1434077 h 1434077"/>
              <a:gd name="connsiteX4" fmla="*/ 0 w 2298670"/>
              <a:gd name="connsiteY4" fmla="*/ 920546 h 1434077"/>
              <a:gd name="connsiteX0" fmla="*/ 0 w 2584256"/>
              <a:gd name="connsiteY0" fmla="*/ 920546 h 1434077"/>
              <a:gd name="connsiteX1" fmla="*/ 544544 w 2584256"/>
              <a:gd name="connsiteY1" fmla="*/ 0 h 1434077"/>
              <a:gd name="connsiteX2" fmla="*/ 2584256 w 2584256"/>
              <a:gd name="connsiteY2" fmla="*/ 927501 h 1434077"/>
              <a:gd name="connsiteX3" fmla="*/ 1984693 w 2584256"/>
              <a:gd name="connsiteY3" fmla="*/ 1434077 h 1434077"/>
              <a:gd name="connsiteX4" fmla="*/ 0 w 2584256"/>
              <a:gd name="connsiteY4" fmla="*/ 920546 h 1434077"/>
              <a:gd name="connsiteX0" fmla="*/ 0 w 2584256"/>
              <a:gd name="connsiteY0" fmla="*/ 920546 h 927501"/>
              <a:gd name="connsiteX1" fmla="*/ 544544 w 2584256"/>
              <a:gd name="connsiteY1" fmla="*/ 0 h 927501"/>
              <a:gd name="connsiteX2" fmla="*/ 2584256 w 2584256"/>
              <a:gd name="connsiteY2" fmla="*/ 927501 h 927501"/>
              <a:gd name="connsiteX3" fmla="*/ 933392 w 2584256"/>
              <a:gd name="connsiteY3" fmla="*/ 845142 h 927501"/>
              <a:gd name="connsiteX4" fmla="*/ 0 w 2584256"/>
              <a:gd name="connsiteY4" fmla="*/ 920546 h 927501"/>
              <a:gd name="connsiteX0" fmla="*/ 0 w 2584256"/>
              <a:gd name="connsiteY0" fmla="*/ 920546 h 927501"/>
              <a:gd name="connsiteX1" fmla="*/ 544544 w 2584256"/>
              <a:gd name="connsiteY1" fmla="*/ 0 h 927501"/>
              <a:gd name="connsiteX2" fmla="*/ 2584256 w 2584256"/>
              <a:gd name="connsiteY2" fmla="*/ 927501 h 927501"/>
              <a:gd name="connsiteX3" fmla="*/ 933392 w 2584256"/>
              <a:gd name="connsiteY3" fmla="*/ 917467 h 927501"/>
              <a:gd name="connsiteX4" fmla="*/ 0 w 2584256"/>
              <a:gd name="connsiteY4" fmla="*/ 920546 h 927501"/>
              <a:gd name="connsiteX0" fmla="*/ 0 w 2447870"/>
              <a:gd name="connsiteY0" fmla="*/ 920546 h 920546"/>
              <a:gd name="connsiteX1" fmla="*/ 544544 w 2447870"/>
              <a:gd name="connsiteY1" fmla="*/ 0 h 920546"/>
              <a:gd name="connsiteX2" fmla="*/ 2447870 w 2447870"/>
              <a:gd name="connsiteY2" fmla="*/ 731189 h 920546"/>
              <a:gd name="connsiteX3" fmla="*/ 933392 w 2447870"/>
              <a:gd name="connsiteY3" fmla="*/ 917467 h 920546"/>
              <a:gd name="connsiteX4" fmla="*/ 0 w 2447870"/>
              <a:gd name="connsiteY4" fmla="*/ 920546 h 920546"/>
              <a:gd name="connsiteX0" fmla="*/ 0 w 2589937"/>
              <a:gd name="connsiteY0" fmla="*/ 920546 h 922335"/>
              <a:gd name="connsiteX1" fmla="*/ 544544 w 2589937"/>
              <a:gd name="connsiteY1" fmla="*/ 0 h 922335"/>
              <a:gd name="connsiteX2" fmla="*/ 2589937 w 2589937"/>
              <a:gd name="connsiteY2" fmla="*/ 922335 h 922335"/>
              <a:gd name="connsiteX3" fmla="*/ 933392 w 2589937"/>
              <a:gd name="connsiteY3" fmla="*/ 917467 h 922335"/>
              <a:gd name="connsiteX4" fmla="*/ 0 w 2589937"/>
              <a:gd name="connsiteY4" fmla="*/ 920546 h 922335"/>
              <a:gd name="connsiteX0" fmla="*/ 0 w 2589937"/>
              <a:gd name="connsiteY0" fmla="*/ 512424 h 514213"/>
              <a:gd name="connsiteX1" fmla="*/ 1936808 w 2589937"/>
              <a:gd name="connsiteY1" fmla="*/ 0 h 514213"/>
              <a:gd name="connsiteX2" fmla="*/ 2589937 w 2589937"/>
              <a:gd name="connsiteY2" fmla="*/ 514213 h 514213"/>
              <a:gd name="connsiteX3" fmla="*/ 933392 w 2589937"/>
              <a:gd name="connsiteY3" fmla="*/ 509345 h 514213"/>
              <a:gd name="connsiteX4" fmla="*/ 0 w 2589937"/>
              <a:gd name="connsiteY4" fmla="*/ 512424 h 514213"/>
              <a:gd name="connsiteX0" fmla="*/ 0 w 2209195"/>
              <a:gd name="connsiteY0" fmla="*/ 512424 h 512424"/>
              <a:gd name="connsiteX1" fmla="*/ 1936808 w 2209195"/>
              <a:gd name="connsiteY1" fmla="*/ 0 h 512424"/>
              <a:gd name="connsiteX2" fmla="*/ 2209195 w 2209195"/>
              <a:gd name="connsiteY2" fmla="*/ 390227 h 512424"/>
              <a:gd name="connsiteX3" fmla="*/ 933392 w 2209195"/>
              <a:gd name="connsiteY3" fmla="*/ 509345 h 512424"/>
              <a:gd name="connsiteX4" fmla="*/ 0 w 2209195"/>
              <a:gd name="connsiteY4" fmla="*/ 512424 h 512424"/>
              <a:gd name="connsiteX0" fmla="*/ 0 w 2544475"/>
              <a:gd name="connsiteY0" fmla="*/ 512424 h 512424"/>
              <a:gd name="connsiteX1" fmla="*/ 1936808 w 2544475"/>
              <a:gd name="connsiteY1" fmla="*/ 0 h 512424"/>
              <a:gd name="connsiteX2" fmla="*/ 2544475 w 2544475"/>
              <a:gd name="connsiteY2" fmla="*/ 509047 h 512424"/>
              <a:gd name="connsiteX3" fmla="*/ 933392 w 2544475"/>
              <a:gd name="connsiteY3" fmla="*/ 509345 h 512424"/>
              <a:gd name="connsiteX4" fmla="*/ 0 w 2544475"/>
              <a:gd name="connsiteY4" fmla="*/ 512424 h 512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4475" h="512424">
                <a:moveTo>
                  <a:pt x="0" y="512424"/>
                </a:moveTo>
                <a:lnTo>
                  <a:pt x="1936808" y="0"/>
                </a:lnTo>
                <a:lnTo>
                  <a:pt x="2544475" y="509047"/>
                </a:lnTo>
                <a:lnTo>
                  <a:pt x="933392" y="509345"/>
                </a:lnTo>
                <a:lnTo>
                  <a:pt x="0" y="512424"/>
                </a:lnTo>
                <a:close/>
              </a:path>
            </a:pathLst>
          </a:cu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753669" y="282526"/>
            <a:ext cx="6799587" cy="809330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chemeClr val="bg1">
                  <a:alpha val="78000"/>
                </a:schemeClr>
              </a:gs>
            </a:gsLst>
            <a:lin ang="8100000" scaled="1"/>
            <a:tileRect/>
          </a:gra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46663" y="350344"/>
            <a:ext cx="687003" cy="624548"/>
            <a:chOff x="508513" y="-702286"/>
            <a:chExt cx="687003" cy="624548"/>
          </a:xfrm>
        </p:grpSpPr>
        <p:sp>
          <p:nvSpPr>
            <p:cNvPr id="4" name="Plaque 3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prstClr val="white"/>
                  </a:solidFill>
                  <a:latin typeface="Bookman Old Style" pitchFamily="18" charset="0"/>
                </a:rPr>
                <a:t>Q.</a:t>
              </a:r>
              <a:endParaRPr lang="en-US" sz="18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867273" y="1048009"/>
            <a:ext cx="2855633" cy="1963878"/>
            <a:chOff x="5867273" y="1048009"/>
            <a:chExt cx="2855633" cy="1963878"/>
          </a:xfrm>
        </p:grpSpPr>
        <p:sp>
          <p:nvSpPr>
            <p:cNvPr id="19" name="Isosceles Triangle 18"/>
            <p:cNvSpPr/>
            <p:nvPr/>
          </p:nvSpPr>
          <p:spPr>
            <a:xfrm>
              <a:off x="6120973" y="1323135"/>
              <a:ext cx="2349324" cy="1434077"/>
            </a:xfrm>
            <a:custGeom>
              <a:avLst/>
              <a:gdLst>
                <a:gd name="connsiteX0" fmla="*/ 0 w 2157187"/>
                <a:gd name="connsiteY0" fmla="*/ 931026 h 931026"/>
                <a:gd name="connsiteX1" fmla="*/ 232757 w 2157187"/>
                <a:gd name="connsiteY1" fmla="*/ 0 h 931026"/>
                <a:gd name="connsiteX2" fmla="*/ 2157187 w 2157187"/>
                <a:gd name="connsiteY2" fmla="*/ 0 h 931026"/>
                <a:gd name="connsiteX3" fmla="*/ 1924431 w 2157187"/>
                <a:gd name="connsiteY3" fmla="*/ 931026 h 931026"/>
                <a:gd name="connsiteX4" fmla="*/ 0 w 2157187"/>
                <a:gd name="connsiteY4" fmla="*/ 931026 h 931026"/>
                <a:gd name="connsiteX0" fmla="*/ 0 w 2157187"/>
                <a:gd name="connsiteY0" fmla="*/ 1056789 h 1056789"/>
                <a:gd name="connsiteX1" fmla="*/ 403061 w 2157187"/>
                <a:gd name="connsiteY1" fmla="*/ 0 h 1056789"/>
                <a:gd name="connsiteX2" fmla="*/ 2157187 w 2157187"/>
                <a:gd name="connsiteY2" fmla="*/ 125763 h 1056789"/>
                <a:gd name="connsiteX3" fmla="*/ 1924431 w 2157187"/>
                <a:gd name="connsiteY3" fmla="*/ 1056789 h 1056789"/>
                <a:gd name="connsiteX4" fmla="*/ 0 w 2157187"/>
                <a:gd name="connsiteY4" fmla="*/ 1056789 h 1056789"/>
                <a:gd name="connsiteX0" fmla="*/ 0 w 2298670"/>
                <a:gd name="connsiteY0" fmla="*/ 920546 h 1056789"/>
                <a:gd name="connsiteX1" fmla="*/ 544544 w 2298670"/>
                <a:gd name="connsiteY1" fmla="*/ 0 h 1056789"/>
                <a:gd name="connsiteX2" fmla="*/ 2298670 w 2298670"/>
                <a:gd name="connsiteY2" fmla="*/ 125763 h 1056789"/>
                <a:gd name="connsiteX3" fmla="*/ 2065914 w 2298670"/>
                <a:gd name="connsiteY3" fmla="*/ 1056789 h 1056789"/>
                <a:gd name="connsiteX4" fmla="*/ 0 w 2298670"/>
                <a:gd name="connsiteY4" fmla="*/ 920546 h 1056789"/>
                <a:gd name="connsiteX0" fmla="*/ 0 w 2298670"/>
                <a:gd name="connsiteY0" fmla="*/ 920546 h 1434077"/>
                <a:gd name="connsiteX1" fmla="*/ 544544 w 2298670"/>
                <a:gd name="connsiteY1" fmla="*/ 0 h 1434077"/>
                <a:gd name="connsiteX2" fmla="*/ 2298670 w 2298670"/>
                <a:gd name="connsiteY2" fmla="*/ 125763 h 1434077"/>
                <a:gd name="connsiteX3" fmla="*/ 1984693 w 2298670"/>
                <a:gd name="connsiteY3" fmla="*/ 1434077 h 1434077"/>
                <a:gd name="connsiteX4" fmla="*/ 0 w 2298670"/>
                <a:gd name="connsiteY4" fmla="*/ 920546 h 1434077"/>
                <a:gd name="connsiteX0" fmla="*/ 0 w 2584256"/>
                <a:gd name="connsiteY0" fmla="*/ 920546 h 1434077"/>
                <a:gd name="connsiteX1" fmla="*/ 544544 w 2584256"/>
                <a:gd name="connsiteY1" fmla="*/ 0 h 1434077"/>
                <a:gd name="connsiteX2" fmla="*/ 2584256 w 2584256"/>
                <a:gd name="connsiteY2" fmla="*/ 927501 h 1434077"/>
                <a:gd name="connsiteX3" fmla="*/ 1984693 w 2584256"/>
                <a:gd name="connsiteY3" fmla="*/ 1434077 h 1434077"/>
                <a:gd name="connsiteX4" fmla="*/ 0 w 2584256"/>
                <a:gd name="connsiteY4" fmla="*/ 920546 h 1434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256" h="1434077">
                  <a:moveTo>
                    <a:pt x="0" y="920546"/>
                  </a:moveTo>
                  <a:lnTo>
                    <a:pt x="544544" y="0"/>
                  </a:lnTo>
                  <a:lnTo>
                    <a:pt x="2584256" y="927501"/>
                  </a:lnTo>
                  <a:lnTo>
                    <a:pt x="1984693" y="1434077"/>
                  </a:lnTo>
                  <a:lnTo>
                    <a:pt x="0" y="920546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867273" y="2084079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Bookman Old Style" pitchFamily="18" charset="0"/>
                </a:rPr>
                <a:t>A</a:t>
              </a:r>
              <a:endParaRPr lang="en-US" b="1" dirty="0">
                <a:latin typeface="Bookman Old Style" pitchFamily="18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468611" y="1048009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Bookman Old Style" pitchFamily="18" charset="0"/>
                </a:rPr>
                <a:t>B</a:t>
              </a:r>
              <a:endParaRPr lang="en-US" b="1" dirty="0">
                <a:latin typeface="Bookman Old Style" pitchFamily="18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405190" y="2089762"/>
              <a:ext cx="3177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Bookman Old Style" pitchFamily="18" charset="0"/>
                </a:rPr>
                <a:t>C</a:t>
              </a:r>
              <a:endParaRPr lang="en-US" b="1" dirty="0">
                <a:latin typeface="Bookman Old Style" pitchFamily="18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751565" y="2704110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Bookman Old Style" pitchFamily="18" charset="0"/>
                </a:rPr>
                <a:t>D</a:t>
              </a:r>
              <a:endParaRPr lang="en-US" b="1" dirty="0">
                <a:latin typeface="Bookman Old Style" pitchFamily="18" charset="0"/>
              </a:endParaRPr>
            </a:p>
          </p:txBody>
        </p:sp>
      </p:grpSp>
      <p:cxnSp>
        <p:nvCxnSpPr>
          <p:cNvPr id="31" name="Straight Connector 30"/>
          <p:cNvCxnSpPr/>
          <p:nvPr/>
        </p:nvCxnSpPr>
        <p:spPr>
          <a:xfrm flipH="1">
            <a:off x="6616833" y="1312625"/>
            <a:ext cx="2082" cy="93102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7915308" y="2260048"/>
            <a:ext cx="1893" cy="49716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121923" y="2243650"/>
            <a:ext cx="233557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094769" y="1970472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Bookman Old Style" pitchFamily="18" charset="0"/>
              </a:rPr>
              <a:t>24 m</a:t>
            </a:r>
            <a:endParaRPr lang="en-US" sz="1200" b="1" dirty="0">
              <a:latin typeface="Bookman Old Style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18214" y="1096764"/>
            <a:ext cx="685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999691" y="1096344"/>
            <a:ext cx="3368463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Let </a:t>
            </a:r>
            <a:r>
              <a:rPr lang="en-US" sz="1600" b="1" dirty="0" err="1" smtClean="0">
                <a:solidFill>
                  <a:srgbClr val="000000"/>
                </a:solidFill>
                <a:latin typeface="Wingdings" pitchFamily="2" charset="2"/>
              </a:rPr>
              <a:t>o</a:t>
            </a:r>
            <a:r>
              <a:rPr lang="en-US" sz="1600" b="1" dirty="0" err="1" smtClean="0">
                <a:solidFill>
                  <a:srgbClr val="000000"/>
                </a:solidFill>
                <a:latin typeface="Bookman Old Style" pitchFamily="18" charset="0"/>
              </a:rPr>
              <a:t>ABCD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 be a quadrilateral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999061" y="1365887"/>
            <a:ext cx="1586820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AC = 24 m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933645" y="1629872"/>
            <a:ext cx="1586820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MD = 8 m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995348" y="1909592"/>
            <a:ext cx="1586820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BN = 13 m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753568" y="1988949"/>
            <a:ext cx="352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M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640497" y="2176438"/>
            <a:ext cx="317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N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455376" y="24146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Bookman Old Style" pitchFamily="18" charset="0"/>
              </a:rPr>
              <a:t>8 m</a:t>
            </a:r>
            <a:endParaRPr lang="en-US" sz="1200" b="1" dirty="0">
              <a:latin typeface="Bookman Old Style" pitchFamily="18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550043" y="1545048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Bookman Old Style" pitchFamily="18" charset="0"/>
              </a:rPr>
              <a:t>13 m</a:t>
            </a:r>
            <a:endParaRPr lang="en-US" sz="1200" b="1" dirty="0">
              <a:latin typeface="Bookman Old Style" pitchFamily="18" charset="0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3995625" y="832619"/>
            <a:ext cx="2773628" cy="21286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24309" y="268667"/>
            <a:ext cx="65813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73088"/>
            <a:r>
              <a:rPr lang="en-US" sz="1600" b="1" dirty="0">
                <a:latin typeface="Bookman Old Style" panose="02050604050505020204" pitchFamily="18" charset="0"/>
              </a:rPr>
              <a:t>The diagonal of a quadrilateral shaped field is 24 m and </a:t>
            </a:r>
            <a:r>
              <a:rPr lang="en-US" sz="1600" b="1" dirty="0" smtClean="0">
                <a:latin typeface="Bookman Old Style" panose="02050604050505020204" pitchFamily="18" charset="0"/>
              </a:rPr>
              <a:t>the perpendiculars </a:t>
            </a:r>
            <a:r>
              <a:rPr lang="en-US" sz="1600" b="1" dirty="0">
                <a:latin typeface="Bookman Old Style" panose="02050604050505020204" pitchFamily="18" charset="0"/>
              </a:rPr>
              <a:t>dropped on it from the remaining opposite vertices are 8 m and 13 m. Find the area of the field.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540656" y="4503284"/>
            <a:ext cx="3692837" cy="333790"/>
          </a:xfrm>
          <a:prstGeom prst="roundRect">
            <a:avLst/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510600" y="4490022"/>
            <a:ext cx="16658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err="1" smtClean="0">
                <a:solidFill>
                  <a:srgbClr val="000000"/>
                </a:solidFill>
                <a:latin typeface="Bookman Old Style" panose="02050604050505020204" pitchFamily="18" charset="0"/>
              </a:rPr>
              <a:t>Ar</a:t>
            </a: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(</a:t>
            </a:r>
            <a:r>
              <a:rPr lang="en-US" sz="1600" b="1" dirty="0" err="1" smtClean="0">
                <a:solidFill>
                  <a:srgbClr val="000000"/>
                </a:solidFill>
                <a:latin typeface="Wingdings" pitchFamily="2" charset="2"/>
              </a:rPr>
              <a:t>o</a:t>
            </a:r>
            <a:r>
              <a:rPr lang="en-US" sz="1600" b="1" dirty="0" err="1" smtClean="0">
                <a:solidFill>
                  <a:srgbClr val="000000"/>
                </a:solidFill>
                <a:latin typeface="Bookman Old Style" panose="02050604050505020204" pitchFamily="18" charset="0"/>
              </a:rPr>
              <a:t>ABCD</a:t>
            </a: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) 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3196212" y="4554763"/>
            <a:ext cx="1021051" cy="23726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915004" y="4490022"/>
            <a:ext cx="11304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  <a:tab pos="1435100" algn="l"/>
              </a:tabLst>
            </a:pPr>
            <a:r>
              <a:rPr lang="en-US" sz="1600" b="1" dirty="0" err="1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Ar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(</a:t>
            </a:r>
            <a:r>
              <a:rPr lang="en-US" sz="1600" b="1" dirty="0" smtClean="0">
                <a:solidFill>
                  <a:srgbClr val="000000"/>
                </a:solidFill>
                <a:latin typeface="Symbol" pitchFamily="18" charset="2"/>
                <a:ea typeface="Cambria Math" pitchFamily="18" charset="0"/>
              </a:rPr>
              <a:t>D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ABC)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3729954" y="2826956"/>
            <a:ext cx="403750" cy="255837"/>
          </a:xfrm>
          <a:prstGeom prst="roundRect">
            <a:avLst/>
          </a:prstGeom>
          <a:solidFill>
            <a:srgbClr val="00FFFF"/>
          </a:solidFill>
        </p:spPr>
        <p:txBody>
          <a:bodyPr wrap="square">
            <a:spAutoFit/>
          </a:bodyPr>
          <a:lstStyle/>
          <a:p>
            <a:pPr algn="just">
              <a:tabLst>
                <a:tab pos="693738" algn="l"/>
                <a:tab pos="1025525" algn="l"/>
                <a:tab pos="1377950" algn="l"/>
              </a:tabLst>
            </a:pP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3160487" y="2821149"/>
            <a:ext cx="407787" cy="255837"/>
          </a:xfrm>
          <a:prstGeom prst="roundRect">
            <a:avLst/>
          </a:prstGeom>
          <a:solidFill>
            <a:srgbClr val="00FFFF"/>
          </a:solidFill>
        </p:spPr>
        <p:txBody>
          <a:bodyPr wrap="square">
            <a:spAutoFit/>
          </a:bodyPr>
          <a:lstStyle/>
          <a:p>
            <a:pPr algn="just">
              <a:tabLst>
                <a:tab pos="693738" algn="l"/>
                <a:tab pos="1025525" algn="l"/>
                <a:tab pos="1377950" algn="l"/>
              </a:tabLst>
            </a:pP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922314" y="2074740"/>
            <a:ext cx="3821508" cy="562077"/>
            <a:chOff x="1412391" y="2225066"/>
            <a:chExt cx="3821508" cy="562077"/>
          </a:xfrm>
        </p:grpSpPr>
        <p:sp>
          <p:nvSpPr>
            <p:cNvPr id="73" name="Rectangle 72"/>
            <p:cNvSpPr/>
            <p:nvPr/>
          </p:nvSpPr>
          <p:spPr>
            <a:xfrm>
              <a:off x="1412391" y="2357529"/>
              <a:ext cx="188292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2974975" algn="l"/>
                </a:tabLst>
              </a:pPr>
              <a:r>
                <a:rPr lang="en-US" sz="1600" b="1" dirty="0">
                  <a:solidFill>
                    <a:srgbClr val="000000"/>
                  </a:solidFill>
                  <a:latin typeface="Bookman Old Style" pitchFamily="18" charset="0"/>
                  <a:ea typeface="Cambria Math" pitchFamily="18" charset="0"/>
                </a:rPr>
                <a:t>Area of </a:t>
              </a:r>
              <a:r>
                <a:rPr lang="en-US" sz="1600" b="1" dirty="0" smtClean="0">
                  <a:solidFill>
                    <a:srgbClr val="000000"/>
                  </a:solidFill>
                  <a:latin typeface="Symbol" pitchFamily="18" charset="2"/>
                  <a:ea typeface="Cambria Math" pitchFamily="18" charset="0"/>
                </a:rPr>
                <a:t>D</a:t>
              </a:r>
              <a:r>
                <a:rPr lang="en-US" sz="1600" b="1" dirty="0" smtClean="0">
                  <a:solidFill>
                    <a:srgbClr val="000000"/>
                  </a:solidFill>
                  <a:latin typeface="Bookman Old Style" pitchFamily="18" charset="0"/>
                  <a:ea typeface="Cambria Math" pitchFamily="18" charset="0"/>
                </a:rPr>
                <a:t>ADC </a:t>
              </a:r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</a:rPr>
                <a:t> </a:t>
              </a:r>
              <a:r>
                <a:rPr lang="en-US" sz="1600" b="1" dirty="0" smtClean="0">
                  <a:solidFill>
                    <a:srgbClr val="000000"/>
                  </a:solidFill>
                  <a:latin typeface="Bookman Old Style" pitchFamily="18" charset="0"/>
                </a:rPr>
                <a:t>=     </a:t>
              </a:r>
              <a:endParaRPr lang="en-US" sz="1600" b="1" dirty="0" smtClean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>
                  <a:off x="3127506" y="2225066"/>
                  <a:ext cx="391453" cy="5620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1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1600" b="1" smtClean="0">
                                <a:solidFill>
                                  <a:prstClr val="black"/>
                                </a:solidFill>
                                <a:latin typeface="Bookman Old Style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1600" b="1" smtClean="0">
                                <a:solidFill>
                                  <a:prstClr val="black"/>
                                </a:solidFill>
                                <a:latin typeface="Bookman Old Style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600" b="1" dirty="0">
                    <a:solidFill>
                      <a:prstClr val="black"/>
                    </a:solidFill>
                    <a:latin typeface="Bookman Old Style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7506" y="2225066"/>
                  <a:ext cx="391453" cy="56207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Rectangle 74"/>
            <p:cNvSpPr/>
            <p:nvPr/>
          </p:nvSpPr>
          <p:spPr>
            <a:xfrm>
              <a:off x="4141933" y="2368039"/>
              <a:ext cx="109196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tabLst>
                  <a:tab pos="2974975" algn="l"/>
                </a:tabLst>
              </a:pPr>
              <a:r>
                <a:rPr lang="en-US" sz="1600" b="1" dirty="0" smtClean="0">
                  <a:solidFill>
                    <a:srgbClr val="000000"/>
                  </a:solidFill>
                  <a:latin typeface="Bookman Old Style" pitchFamily="18" charset="0"/>
                </a:rPr>
                <a:t>× </a:t>
              </a:r>
              <a:r>
                <a:rPr lang="en-US" sz="1600" b="1" dirty="0">
                  <a:solidFill>
                    <a:srgbClr val="000000"/>
                  </a:solidFill>
                  <a:latin typeface="Bookman Old Style" pitchFamily="18" charset="0"/>
                </a:rPr>
                <a:t>Height</a:t>
              </a:r>
              <a:endParaRPr lang="en-US" sz="16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409133" y="2357529"/>
              <a:ext cx="87075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000000"/>
                  </a:solidFill>
                  <a:latin typeface="Bookman Old Style" pitchFamily="18" charset="0"/>
                </a:rPr>
                <a:t>× </a:t>
              </a:r>
              <a:r>
                <a:rPr lang="en-US" sz="1600" b="1" dirty="0" smtClean="0">
                  <a:solidFill>
                    <a:srgbClr val="000000"/>
                  </a:solidFill>
                  <a:latin typeface="Bookman Old Style" pitchFamily="18" charset="0"/>
                </a:rPr>
                <a:t>Base</a:t>
              </a:r>
              <a:endParaRPr lang="en-US" sz="160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2642465" y="3154290"/>
                <a:ext cx="391453" cy="562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465" y="3154290"/>
                <a:ext cx="391453" cy="5620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Rectangle 77"/>
          <p:cNvSpPr/>
          <p:nvPr/>
        </p:nvSpPr>
        <p:spPr>
          <a:xfrm>
            <a:off x="2421934" y="3869770"/>
            <a:ext cx="8403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82625" algn="l"/>
                <a:tab pos="2974975" algn="l"/>
                <a:tab pos="3033713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=  12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79" name="Straight Connector 78"/>
          <p:cNvCxnSpPr/>
          <p:nvPr/>
        </p:nvCxnSpPr>
        <p:spPr>
          <a:xfrm flipV="1">
            <a:off x="2738499" y="3533110"/>
            <a:ext cx="201352" cy="124535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2852877" y="3324680"/>
            <a:ext cx="11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× 24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2421934" y="3305224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</a:rPr>
              <a:t>=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463825" y="3324680"/>
            <a:ext cx="794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 8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128702" y="3170830"/>
            <a:ext cx="489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Bookman Old Style" pitchFamily="18" charset="0"/>
              </a:rPr>
              <a:t>12</a:t>
            </a:r>
            <a:endParaRPr lang="en-US" sz="14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744191" y="3603472"/>
            <a:ext cx="327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Bookman Old Style" pitchFamily="18" charset="0"/>
              </a:rPr>
              <a:t>1</a:t>
            </a:r>
            <a:endParaRPr lang="en-US" sz="14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 flipV="1">
            <a:off x="3206785" y="3447923"/>
            <a:ext cx="285472" cy="113710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3031669" y="3869770"/>
            <a:ext cx="5148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82625" algn="l"/>
                <a:tab pos="2974975" algn="l"/>
                <a:tab pos="3033713" algn="l"/>
              </a:tabLst>
            </a:pPr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8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2642465" y="2614038"/>
                <a:ext cx="391453" cy="562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465" y="2614038"/>
                <a:ext cx="391453" cy="5620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/>
          <p:cNvSpPr txBox="1"/>
          <p:nvPr/>
        </p:nvSpPr>
        <p:spPr>
          <a:xfrm>
            <a:off x="2852877" y="2784428"/>
            <a:ext cx="1132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× AC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2421934" y="2764972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</a:rPr>
              <a:t>=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495355" y="2784428"/>
            <a:ext cx="794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 MD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107" name="Straight Connector 106"/>
          <p:cNvCxnSpPr/>
          <p:nvPr/>
        </p:nvCxnSpPr>
        <p:spPr>
          <a:xfrm>
            <a:off x="6116673" y="2238725"/>
            <a:ext cx="2335571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>
            <a:off x="7911319" y="2236850"/>
            <a:ext cx="2082" cy="525541"/>
          </a:xfrm>
          <a:prstGeom prst="line">
            <a:avLst/>
          </a:prstGeom>
          <a:ln w="19050">
            <a:solidFill>
              <a:srgbClr val="FFFF00"/>
            </a:solidFill>
            <a:prstDash val="soli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2942181" y="4490022"/>
            <a:ext cx="137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+ </a:t>
            </a:r>
            <a:r>
              <a:rPr lang="en-US" sz="1600" b="1" dirty="0" err="1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Ar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(</a:t>
            </a:r>
            <a:r>
              <a:rPr lang="en-US" sz="1600" b="1" dirty="0" smtClean="0">
                <a:solidFill>
                  <a:srgbClr val="000000"/>
                </a:solidFill>
                <a:latin typeface="Symbol" pitchFamily="18" charset="2"/>
                <a:ea typeface="Cambria Math" pitchFamily="18" charset="0"/>
              </a:rPr>
              <a:t>D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ADC)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621590" y="4188031"/>
            <a:ext cx="18846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97497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Symbol" pitchFamily="18" charset="2"/>
                <a:ea typeface="Cambria Math" pitchFamily="18" charset="0"/>
              </a:rPr>
              <a:t>\ 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 Area </a:t>
            </a:r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of </a:t>
            </a:r>
            <a:r>
              <a:rPr lang="en-US" sz="1600" b="1" dirty="0" smtClean="0">
                <a:solidFill>
                  <a:srgbClr val="000000"/>
                </a:solidFill>
                <a:latin typeface="Symbol" pitchFamily="18" charset="2"/>
                <a:ea typeface="Cambria Math" pitchFamily="18" charset="0"/>
              </a:rPr>
              <a:t>D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ADC</a:t>
            </a:r>
            <a:endParaRPr lang="en-US" sz="1600" b="1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2421933" y="4174570"/>
            <a:ext cx="13592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82625" algn="l"/>
                <a:tab pos="2974975" algn="l"/>
                <a:tab pos="3033713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  96 m</a:t>
            </a:r>
            <a:endParaRPr 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3970900" y="1472229"/>
            <a:ext cx="1933739" cy="276999"/>
          </a:xfrm>
          <a:prstGeom prst="rect">
            <a:avLst/>
          </a:prstGeom>
          <a:solidFill>
            <a:srgbClr val="0000FF"/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sz="1200" b="1" dirty="0">
                <a:gradFill>
                  <a:gsLst>
                    <a:gs pos="100000">
                      <a:prstClr val="white"/>
                    </a:gs>
                    <a:gs pos="0">
                      <a:srgbClr val="66FF33"/>
                    </a:gs>
                  </a:gsLst>
                  <a:lin ang="5400000" scaled="0"/>
                </a:gradFill>
                <a:latin typeface="Comic Sans MS" pitchFamily="66" charset="0"/>
              </a:rPr>
              <a:t>Area of </a:t>
            </a:r>
            <a:r>
              <a:rPr lang="en-US" sz="1200" b="1" dirty="0">
                <a:gradFill>
                  <a:gsLst>
                    <a:gs pos="100000">
                      <a:prstClr val="white"/>
                    </a:gs>
                    <a:gs pos="0">
                      <a:srgbClr val="66FF33"/>
                    </a:gs>
                  </a:gsLst>
                  <a:lin ang="5400000" scaled="0"/>
                </a:gradFill>
                <a:latin typeface="Symbol" pitchFamily="18" charset="2"/>
              </a:rPr>
              <a:t>D</a:t>
            </a:r>
            <a:r>
              <a:rPr lang="en-US" sz="1200" b="1" dirty="0">
                <a:gradFill>
                  <a:gsLst>
                    <a:gs pos="100000">
                      <a:prstClr val="white"/>
                    </a:gs>
                    <a:gs pos="0">
                      <a:srgbClr val="66FF33"/>
                    </a:gs>
                  </a:gsLst>
                  <a:lin ang="5400000" scaled="0"/>
                </a:gradFill>
                <a:latin typeface="Comic Sans MS" pitchFamily="66" charset="0"/>
              </a:rPr>
              <a:t>ABC = 156 m</a:t>
            </a:r>
            <a:endParaRPr lang="en-US" sz="1200" b="1" baseline="30000" dirty="0">
              <a:gradFill>
                <a:gsLst>
                  <a:gs pos="100000">
                    <a:prstClr val="white"/>
                  </a:gs>
                  <a:gs pos="0">
                    <a:srgbClr val="66FF33"/>
                  </a:gs>
                </a:gsLst>
                <a:lin ang="5400000" scaled="0"/>
              </a:gradFill>
              <a:latin typeface="Comic Sans MS" pitchFamily="66" charset="0"/>
            </a:endParaRPr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79" y="1338341"/>
            <a:ext cx="663200" cy="735770"/>
          </a:xfrm>
          <a:prstGeom prst="rect">
            <a:avLst/>
          </a:prstGeom>
        </p:spPr>
      </p:pic>
      <p:sp>
        <p:nvSpPr>
          <p:cNvPr id="100" name="Rounded Rectangle 59"/>
          <p:cNvSpPr/>
          <p:nvPr/>
        </p:nvSpPr>
        <p:spPr>
          <a:xfrm>
            <a:off x="601627" y="3092784"/>
            <a:ext cx="2501451" cy="667266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CC00FF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Book Antiqua" pitchFamily="18" charset="0"/>
            </a:endParaRPr>
          </a:p>
        </p:txBody>
      </p:sp>
      <p:pic>
        <p:nvPicPr>
          <p:cNvPr id="101" name="Picture 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36229" y="2843062"/>
            <a:ext cx="491495" cy="102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" name="TextBox 101"/>
          <p:cNvSpPr txBox="1"/>
          <p:nvPr/>
        </p:nvSpPr>
        <p:spPr>
          <a:xfrm>
            <a:off x="516218" y="3129623"/>
            <a:ext cx="2652342" cy="578882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What is the formula for area of triangle ?</a:t>
            </a:r>
          </a:p>
        </p:txBody>
      </p:sp>
      <p:pic>
        <p:nvPicPr>
          <p:cNvPr id="103" name="Picture 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36229" y="2836344"/>
            <a:ext cx="487507" cy="104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961959" y="3187836"/>
                <a:ext cx="1832553" cy="4431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1">
                            <a:solidFill>
                              <a:srgbClr val="FFFF00"/>
                            </a:solidFill>
                            <a:latin typeface="Bookman Old Style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1">
                            <a:solidFill>
                              <a:srgbClr val="FFFF00"/>
                            </a:solidFill>
                            <a:latin typeface="Bookman Old Style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1" i="1">
                        <a:solidFill>
                          <a:srgbClr val="FFFF00"/>
                        </a:solidFill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rgbClr val="FFFF00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× Base × Height</a:t>
                </a:r>
                <a:endParaRPr lang="en-US" b="1" baseline="30000" dirty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59" y="3187836"/>
                <a:ext cx="1832553" cy="443135"/>
              </a:xfrm>
              <a:prstGeom prst="rect">
                <a:avLst/>
              </a:prstGeom>
              <a:blipFill rotWithShape="1">
                <a:blip r:embed="rId11"/>
                <a:stretch>
                  <a:fillRect r="-667" b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621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"/>
                            </p:stCondLst>
                            <p:childTnLst>
                              <p:par>
                                <p:cTn id="1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5" grpId="1" animBg="1"/>
      <p:bldP spid="106" grpId="0" animBg="1"/>
      <p:bldP spid="106" grpId="1" animBg="1"/>
      <p:bldP spid="70" grpId="0" animBg="1"/>
      <p:bldP spid="70" grpId="1" animBg="1"/>
      <p:bldP spid="71" grpId="0" animBg="1"/>
      <p:bldP spid="71" grpId="1" animBg="1"/>
      <p:bldP spid="66" grpId="0" animBg="1"/>
      <p:bldP spid="67" grpId="0" animBg="1"/>
      <p:bldP spid="68" grpId="0" animBg="1"/>
      <p:bldP spid="68" grpId="1" animBg="1"/>
      <p:bldP spid="69" grpId="0" animBg="1"/>
      <p:bldP spid="69" grpId="1" animBg="1"/>
      <p:bldP spid="77" grpId="0" animBg="1"/>
      <p:bldP spid="78" grpId="0"/>
      <p:bldP spid="80" grpId="0"/>
      <p:bldP spid="81" grpId="0"/>
      <p:bldP spid="82" grpId="0"/>
      <p:bldP spid="83" grpId="0"/>
      <p:bldP spid="84" grpId="0"/>
      <p:bldP spid="86" grpId="0"/>
      <p:bldP spid="92" grpId="0" animBg="1"/>
      <p:bldP spid="94" grpId="0"/>
      <p:bldP spid="95" grpId="0"/>
      <p:bldP spid="96" grpId="0"/>
      <p:bldP spid="88" grpId="0"/>
      <p:bldP spid="98" grpId="0"/>
      <p:bldP spid="100" grpId="0" animBg="1"/>
      <p:bldP spid="100" grpId="1" animBg="1"/>
      <p:bldP spid="102" grpId="0"/>
      <p:bldP spid="102" grpId="1"/>
      <p:bldP spid="104" grpId="0"/>
      <p:bldP spid="104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ounded Rectangle 123"/>
          <p:cNvSpPr/>
          <p:nvPr/>
        </p:nvSpPr>
        <p:spPr>
          <a:xfrm>
            <a:off x="3677726" y="1155225"/>
            <a:ext cx="1006434" cy="242375"/>
          </a:xfrm>
          <a:prstGeom prst="roundRect">
            <a:avLst/>
          </a:prstGeom>
          <a:solidFill>
            <a:srgbClr val="00FFFF"/>
          </a:solidFill>
        </p:spPr>
        <p:txBody>
          <a:bodyPr wrap="square">
            <a:spAutoFit/>
          </a:bodyPr>
          <a:lstStyle/>
          <a:p>
            <a:pPr algn="just">
              <a:tabLst>
                <a:tab pos="693738" algn="l"/>
                <a:tab pos="1025525" algn="l"/>
                <a:tab pos="1377950" algn="l"/>
              </a:tabLst>
            </a:pP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3" name="Rounded Rectangle 122"/>
          <p:cNvSpPr/>
          <p:nvPr/>
        </p:nvSpPr>
        <p:spPr>
          <a:xfrm>
            <a:off x="2454993" y="1155363"/>
            <a:ext cx="1006434" cy="242375"/>
          </a:xfrm>
          <a:prstGeom prst="roundRect">
            <a:avLst/>
          </a:prstGeom>
          <a:solidFill>
            <a:srgbClr val="00FFFF"/>
          </a:solidFill>
        </p:spPr>
        <p:txBody>
          <a:bodyPr wrap="square">
            <a:spAutoFit/>
          </a:bodyPr>
          <a:lstStyle/>
          <a:p>
            <a:pPr algn="just">
              <a:tabLst>
                <a:tab pos="693738" algn="l"/>
                <a:tab pos="1025525" algn="l"/>
                <a:tab pos="1377950" algn="l"/>
              </a:tabLst>
            </a:pP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753669" y="282526"/>
            <a:ext cx="6799587" cy="809330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chemeClr val="bg1">
                  <a:alpha val="78000"/>
                </a:schemeClr>
              </a:gs>
            </a:gsLst>
            <a:lin ang="8100000" scaled="1"/>
            <a:tileRect/>
          </a:gra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46663" y="350344"/>
            <a:ext cx="687003" cy="624548"/>
            <a:chOff x="508513" y="-702286"/>
            <a:chExt cx="687003" cy="624548"/>
          </a:xfrm>
        </p:grpSpPr>
        <p:sp>
          <p:nvSpPr>
            <p:cNvPr id="4" name="Plaque 3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prstClr val="white"/>
                  </a:solidFill>
                  <a:latin typeface="Bookman Old Style" pitchFamily="18" charset="0"/>
                </a:rPr>
                <a:t>Q.</a:t>
              </a:r>
              <a:endParaRPr lang="en-US" sz="18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sp>
        <p:nvSpPr>
          <p:cNvPr id="43" name="Rectangle 42"/>
          <p:cNvSpPr/>
          <p:nvPr/>
        </p:nvSpPr>
        <p:spPr>
          <a:xfrm>
            <a:off x="518214" y="1096764"/>
            <a:ext cx="685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867273" y="1048009"/>
            <a:ext cx="2855633" cy="1963878"/>
            <a:chOff x="5867273" y="1048009"/>
            <a:chExt cx="2855633" cy="1963878"/>
          </a:xfrm>
        </p:grpSpPr>
        <p:grpSp>
          <p:nvGrpSpPr>
            <p:cNvPr id="7" name="Group 6"/>
            <p:cNvGrpSpPr/>
            <p:nvPr/>
          </p:nvGrpSpPr>
          <p:grpSpPr>
            <a:xfrm>
              <a:off x="5867273" y="1048009"/>
              <a:ext cx="2855633" cy="1963878"/>
              <a:chOff x="5867273" y="1048009"/>
              <a:chExt cx="2855633" cy="1963878"/>
            </a:xfrm>
          </p:grpSpPr>
          <p:sp>
            <p:nvSpPr>
              <p:cNvPr id="19" name="Isosceles Triangle 18"/>
              <p:cNvSpPr/>
              <p:nvPr/>
            </p:nvSpPr>
            <p:spPr>
              <a:xfrm>
                <a:off x="6120973" y="1323135"/>
                <a:ext cx="2349324" cy="1434077"/>
              </a:xfrm>
              <a:custGeom>
                <a:avLst/>
                <a:gdLst>
                  <a:gd name="connsiteX0" fmla="*/ 0 w 2157187"/>
                  <a:gd name="connsiteY0" fmla="*/ 931026 h 931026"/>
                  <a:gd name="connsiteX1" fmla="*/ 232757 w 2157187"/>
                  <a:gd name="connsiteY1" fmla="*/ 0 h 931026"/>
                  <a:gd name="connsiteX2" fmla="*/ 2157187 w 2157187"/>
                  <a:gd name="connsiteY2" fmla="*/ 0 h 931026"/>
                  <a:gd name="connsiteX3" fmla="*/ 1924431 w 2157187"/>
                  <a:gd name="connsiteY3" fmla="*/ 931026 h 931026"/>
                  <a:gd name="connsiteX4" fmla="*/ 0 w 2157187"/>
                  <a:gd name="connsiteY4" fmla="*/ 931026 h 931026"/>
                  <a:gd name="connsiteX0" fmla="*/ 0 w 2157187"/>
                  <a:gd name="connsiteY0" fmla="*/ 1056789 h 1056789"/>
                  <a:gd name="connsiteX1" fmla="*/ 403061 w 2157187"/>
                  <a:gd name="connsiteY1" fmla="*/ 0 h 1056789"/>
                  <a:gd name="connsiteX2" fmla="*/ 2157187 w 2157187"/>
                  <a:gd name="connsiteY2" fmla="*/ 125763 h 1056789"/>
                  <a:gd name="connsiteX3" fmla="*/ 1924431 w 2157187"/>
                  <a:gd name="connsiteY3" fmla="*/ 1056789 h 1056789"/>
                  <a:gd name="connsiteX4" fmla="*/ 0 w 2157187"/>
                  <a:gd name="connsiteY4" fmla="*/ 1056789 h 1056789"/>
                  <a:gd name="connsiteX0" fmla="*/ 0 w 2298670"/>
                  <a:gd name="connsiteY0" fmla="*/ 920546 h 1056789"/>
                  <a:gd name="connsiteX1" fmla="*/ 544544 w 2298670"/>
                  <a:gd name="connsiteY1" fmla="*/ 0 h 1056789"/>
                  <a:gd name="connsiteX2" fmla="*/ 2298670 w 2298670"/>
                  <a:gd name="connsiteY2" fmla="*/ 125763 h 1056789"/>
                  <a:gd name="connsiteX3" fmla="*/ 2065914 w 2298670"/>
                  <a:gd name="connsiteY3" fmla="*/ 1056789 h 1056789"/>
                  <a:gd name="connsiteX4" fmla="*/ 0 w 2298670"/>
                  <a:gd name="connsiteY4" fmla="*/ 920546 h 1056789"/>
                  <a:gd name="connsiteX0" fmla="*/ 0 w 2298670"/>
                  <a:gd name="connsiteY0" fmla="*/ 920546 h 1434077"/>
                  <a:gd name="connsiteX1" fmla="*/ 544544 w 2298670"/>
                  <a:gd name="connsiteY1" fmla="*/ 0 h 1434077"/>
                  <a:gd name="connsiteX2" fmla="*/ 2298670 w 2298670"/>
                  <a:gd name="connsiteY2" fmla="*/ 125763 h 1434077"/>
                  <a:gd name="connsiteX3" fmla="*/ 1984693 w 2298670"/>
                  <a:gd name="connsiteY3" fmla="*/ 1434077 h 1434077"/>
                  <a:gd name="connsiteX4" fmla="*/ 0 w 2298670"/>
                  <a:gd name="connsiteY4" fmla="*/ 920546 h 1434077"/>
                  <a:gd name="connsiteX0" fmla="*/ 0 w 2584256"/>
                  <a:gd name="connsiteY0" fmla="*/ 920546 h 1434077"/>
                  <a:gd name="connsiteX1" fmla="*/ 544544 w 2584256"/>
                  <a:gd name="connsiteY1" fmla="*/ 0 h 1434077"/>
                  <a:gd name="connsiteX2" fmla="*/ 2584256 w 2584256"/>
                  <a:gd name="connsiteY2" fmla="*/ 927501 h 1434077"/>
                  <a:gd name="connsiteX3" fmla="*/ 1984693 w 2584256"/>
                  <a:gd name="connsiteY3" fmla="*/ 1434077 h 1434077"/>
                  <a:gd name="connsiteX4" fmla="*/ 0 w 2584256"/>
                  <a:gd name="connsiteY4" fmla="*/ 920546 h 1434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84256" h="1434077">
                    <a:moveTo>
                      <a:pt x="0" y="920546"/>
                    </a:moveTo>
                    <a:lnTo>
                      <a:pt x="544544" y="0"/>
                    </a:lnTo>
                    <a:lnTo>
                      <a:pt x="2584256" y="927501"/>
                    </a:lnTo>
                    <a:lnTo>
                      <a:pt x="1984693" y="1434077"/>
                    </a:lnTo>
                    <a:lnTo>
                      <a:pt x="0" y="920546"/>
                    </a:ln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867273" y="2084079"/>
                <a:ext cx="3145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Bookman Old Style" pitchFamily="18" charset="0"/>
                  </a:rPr>
                  <a:t>A</a:t>
                </a:r>
                <a:endParaRPr lang="en-US" b="1" dirty="0">
                  <a:latin typeface="Bookman Old Style" pitchFamily="18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6468611" y="1048009"/>
                <a:ext cx="3145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Bookman Old Style" pitchFamily="18" charset="0"/>
                  </a:rPr>
                  <a:t>B</a:t>
                </a:r>
                <a:endParaRPr lang="en-US" b="1" dirty="0">
                  <a:latin typeface="Bookman Old Style" pitchFamily="18" charset="0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8405190" y="2089762"/>
                <a:ext cx="3177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Bookman Old Style" pitchFamily="18" charset="0"/>
                  </a:rPr>
                  <a:t>C</a:t>
                </a:r>
                <a:endParaRPr lang="en-US" b="1" dirty="0">
                  <a:latin typeface="Bookman Old Style" pitchFamily="18" charset="0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7751565" y="2704110"/>
                <a:ext cx="3241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Bookman Old Style" pitchFamily="18" charset="0"/>
                  </a:rPr>
                  <a:t>D</a:t>
                </a:r>
                <a:endParaRPr lang="en-US" b="1" dirty="0">
                  <a:latin typeface="Bookman Old Style" pitchFamily="18" charset="0"/>
                </a:endParaRPr>
              </a:p>
            </p:txBody>
          </p:sp>
        </p:grpSp>
        <p:cxnSp>
          <p:nvCxnSpPr>
            <p:cNvPr id="31" name="Straight Connector 30"/>
            <p:cNvCxnSpPr/>
            <p:nvPr/>
          </p:nvCxnSpPr>
          <p:spPr>
            <a:xfrm flipH="1">
              <a:off x="6616833" y="1312625"/>
              <a:ext cx="2082" cy="93102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7915308" y="2260048"/>
              <a:ext cx="1893" cy="497164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6121923" y="2243650"/>
              <a:ext cx="233557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7094769" y="1970472"/>
              <a:ext cx="5934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latin typeface="Bookman Old Style" pitchFamily="18" charset="0"/>
                </a:rPr>
                <a:t>24 m</a:t>
              </a:r>
              <a:endParaRPr lang="en-US" sz="1200" b="1" dirty="0">
                <a:latin typeface="Bookman Old Style" pitchFamily="18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753568" y="1988949"/>
              <a:ext cx="3529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Bookman Old Style" pitchFamily="18" charset="0"/>
                </a:rPr>
                <a:t>M</a:t>
              </a:r>
              <a:endParaRPr lang="en-US" b="1" dirty="0">
                <a:latin typeface="Bookman Old Style" pitchFamily="18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640497" y="2176438"/>
              <a:ext cx="3177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Bookman Old Style" pitchFamily="18" charset="0"/>
                </a:rPr>
                <a:t>N</a:t>
              </a:r>
              <a:endParaRPr lang="en-US" b="1" dirty="0">
                <a:latin typeface="Bookman Old Style" pitchFamily="18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455376" y="2414609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latin typeface="Bookman Old Style" pitchFamily="18" charset="0"/>
                </a:rPr>
                <a:t>8 m</a:t>
              </a:r>
              <a:endParaRPr lang="en-US" sz="1200" b="1" dirty="0">
                <a:latin typeface="Bookman Old Style" pitchFamily="18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550043" y="1545048"/>
              <a:ext cx="5934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latin typeface="Bookman Old Style" pitchFamily="18" charset="0"/>
                </a:rPr>
                <a:t>13 m</a:t>
              </a:r>
              <a:endParaRPr lang="en-US" sz="1200" b="1" dirty="0">
                <a:latin typeface="Bookman Old Style" pitchFamily="18" charset="0"/>
              </a:endParaRPr>
            </a:p>
          </p:txBody>
        </p:sp>
      </p:grpSp>
      <p:sp>
        <p:nvSpPr>
          <p:cNvPr id="57" name="Rounded Rectangle 56"/>
          <p:cNvSpPr/>
          <p:nvPr/>
        </p:nvSpPr>
        <p:spPr>
          <a:xfrm>
            <a:off x="3995625" y="832619"/>
            <a:ext cx="2773628" cy="21286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24309" y="268667"/>
            <a:ext cx="65813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73088"/>
            <a:r>
              <a:rPr lang="en-US" sz="1600" b="1" dirty="0">
                <a:latin typeface="Bookman Old Style" panose="02050604050505020204" pitchFamily="18" charset="0"/>
              </a:rPr>
              <a:t>The diagonal of a quadrilateral shaped field is 24 m and </a:t>
            </a:r>
            <a:r>
              <a:rPr lang="en-US" sz="1600" b="1" dirty="0" smtClean="0">
                <a:latin typeface="Bookman Old Style" panose="02050604050505020204" pitchFamily="18" charset="0"/>
              </a:rPr>
              <a:t>the perpendiculars </a:t>
            </a:r>
            <a:r>
              <a:rPr lang="en-US" sz="1600" b="1" dirty="0">
                <a:latin typeface="Bookman Old Style" panose="02050604050505020204" pitchFamily="18" charset="0"/>
              </a:rPr>
              <a:t>dropped on it from the remaining opposite vertices are 8 m and 13 m. Find the area of the field.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540656" y="4503284"/>
            <a:ext cx="3692837" cy="333790"/>
          </a:xfrm>
          <a:prstGeom prst="roundRect">
            <a:avLst/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510600" y="4490022"/>
            <a:ext cx="16658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err="1" smtClean="0">
                <a:solidFill>
                  <a:srgbClr val="000000"/>
                </a:solidFill>
                <a:latin typeface="Bookman Old Style" panose="02050604050505020204" pitchFamily="18" charset="0"/>
              </a:rPr>
              <a:t>Ar</a:t>
            </a: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(</a:t>
            </a:r>
            <a:r>
              <a:rPr lang="en-US" sz="1600" b="1" dirty="0" err="1" smtClean="0">
                <a:solidFill>
                  <a:srgbClr val="000000"/>
                </a:solidFill>
                <a:latin typeface="Wingdings" pitchFamily="2" charset="2"/>
              </a:rPr>
              <a:t>o</a:t>
            </a:r>
            <a:r>
              <a:rPr lang="en-US" sz="1600" b="1" dirty="0" err="1" smtClean="0">
                <a:solidFill>
                  <a:srgbClr val="000000"/>
                </a:solidFill>
                <a:latin typeface="Bookman Old Style" panose="02050604050505020204" pitchFamily="18" charset="0"/>
              </a:rPr>
              <a:t>ABCD</a:t>
            </a: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) 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915004" y="4490022"/>
            <a:ext cx="11304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  <a:tab pos="1435100" algn="l"/>
              </a:tabLst>
            </a:pPr>
            <a:r>
              <a:rPr lang="en-US" sz="1600" b="1" dirty="0" err="1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Ar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(</a:t>
            </a:r>
            <a:r>
              <a:rPr lang="en-US" sz="1600" b="1" dirty="0" smtClean="0">
                <a:solidFill>
                  <a:srgbClr val="000000"/>
                </a:solidFill>
                <a:latin typeface="Symbol" pitchFamily="18" charset="2"/>
                <a:ea typeface="Cambria Math" pitchFamily="18" charset="0"/>
              </a:rPr>
              <a:t>D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ABC)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2942181" y="4490022"/>
            <a:ext cx="1372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+ </a:t>
            </a:r>
            <a:r>
              <a:rPr lang="en-US" sz="1600" b="1" dirty="0" err="1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Ar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(</a:t>
            </a:r>
            <a:r>
              <a:rPr lang="en-US" sz="1600" b="1" dirty="0" smtClean="0">
                <a:solidFill>
                  <a:srgbClr val="000000"/>
                </a:solidFill>
                <a:latin typeface="Symbol" pitchFamily="18" charset="2"/>
                <a:ea typeface="Cambria Math" pitchFamily="18" charset="0"/>
              </a:rPr>
              <a:t>D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ADC)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823782" y="3869042"/>
            <a:ext cx="1933739" cy="276999"/>
          </a:xfrm>
          <a:prstGeom prst="rect">
            <a:avLst/>
          </a:prstGeom>
          <a:solidFill>
            <a:srgbClr val="0000FF"/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sz="1200" b="1" dirty="0">
                <a:gradFill>
                  <a:gsLst>
                    <a:gs pos="100000">
                      <a:prstClr val="white"/>
                    </a:gs>
                    <a:gs pos="0">
                      <a:srgbClr val="66FF33"/>
                    </a:gs>
                  </a:gsLst>
                  <a:lin ang="5400000" scaled="0"/>
                </a:gradFill>
                <a:latin typeface="Comic Sans MS" pitchFamily="66" charset="0"/>
              </a:rPr>
              <a:t>Area of </a:t>
            </a:r>
            <a:r>
              <a:rPr lang="en-US" sz="1200" b="1" dirty="0">
                <a:gradFill>
                  <a:gsLst>
                    <a:gs pos="100000">
                      <a:prstClr val="white"/>
                    </a:gs>
                    <a:gs pos="0">
                      <a:srgbClr val="66FF33"/>
                    </a:gs>
                  </a:gsLst>
                  <a:lin ang="5400000" scaled="0"/>
                </a:gradFill>
                <a:latin typeface="Symbol" pitchFamily="18" charset="2"/>
              </a:rPr>
              <a:t>D</a:t>
            </a:r>
            <a:r>
              <a:rPr lang="en-US" sz="1200" b="1" dirty="0">
                <a:gradFill>
                  <a:gsLst>
                    <a:gs pos="100000">
                      <a:prstClr val="white"/>
                    </a:gs>
                    <a:gs pos="0">
                      <a:srgbClr val="66FF33"/>
                    </a:gs>
                  </a:gsLst>
                  <a:lin ang="5400000" scaled="0"/>
                </a:gradFill>
                <a:latin typeface="Comic Sans MS" pitchFamily="66" charset="0"/>
              </a:rPr>
              <a:t>ABC = 156 m</a:t>
            </a:r>
            <a:endParaRPr lang="en-US" sz="1200" b="1" baseline="30000" dirty="0">
              <a:gradFill>
                <a:gsLst>
                  <a:gs pos="100000">
                    <a:prstClr val="white"/>
                  </a:gs>
                  <a:gs pos="0">
                    <a:srgbClr val="66FF33"/>
                  </a:gs>
                </a:gsLst>
                <a:lin ang="5400000" scaled="0"/>
              </a:gradFill>
              <a:latin typeface="Comic Sans MS" pitchFamily="66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803603" y="4159941"/>
            <a:ext cx="1953076" cy="276999"/>
          </a:xfrm>
          <a:prstGeom prst="rect">
            <a:avLst/>
          </a:prstGeom>
          <a:solidFill>
            <a:srgbClr val="0000FF"/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sz="1200" b="1" dirty="0">
                <a:gradFill>
                  <a:gsLst>
                    <a:gs pos="100000">
                      <a:prstClr val="white"/>
                    </a:gs>
                    <a:gs pos="0">
                      <a:srgbClr val="66FF33"/>
                    </a:gs>
                  </a:gsLst>
                  <a:lin ang="5400000" scaled="0"/>
                </a:gradFill>
                <a:latin typeface="Comic Sans MS" pitchFamily="66" charset="0"/>
              </a:rPr>
              <a:t>Area of </a:t>
            </a:r>
            <a:r>
              <a:rPr lang="en-US" sz="1200" b="1" dirty="0" smtClean="0">
                <a:gradFill>
                  <a:gsLst>
                    <a:gs pos="100000">
                      <a:prstClr val="white"/>
                    </a:gs>
                    <a:gs pos="0">
                      <a:srgbClr val="66FF33"/>
                    </a:gs>
                  </a:gsLst>
                  <a:lin ang="5400000" scaled="0"/>
                </a:gradFill>
                <a:latin typeface="Symbol" pitchFamily="18" charset="2"/>
              </a:rPr>
              <a:t>D</a:t>
            </a:r>
            <a:r>
              <a:rPr lang="en-US" sz="1200" b="1" dirty="0" smtClean="0">
                <a:gradFill>
                  <a:gsLst>
                    <a:gs pos="100000">
                      <a:prstClr val="white"/>
                    </a:gs>
                    <a:gs pos="0">
                      <a:srgbClr val="66FF33"/>
                    </a:gs>
                  </a:gsLst>
                  <a:lin ang="5400000" scaled="0"/>
                </a:gradFill>
                <a:latin typeface="Comic Sans MS" pitchFamily="66" charset="0"/>
              </a:rPr>
              <a:t>ADC </a:t>
            </a:r>
            <a:r>
              <a:rPr lang="en-US" sz="1200" b="1" dirty="0">
                <a:gradFill>
                  <a:gsLst>
                    <a:gs pos="100000">
                      <a:prstClr val="white"/>
                    </a:gs>
                    <a:gs pos="0">
                      <a:srgbClr val="66FF33"/>
                    </a:gs>
                  </a:gsLst>
                  <a:lin ang="5400000" scaled="0"/>
                </a:gradFill>
                <a:latin typeface="Comic Sans MS" pitchFamily="66" charset="0"/>
              </a:rPr>
              <a:t>= </a:t>
            </a:r>
            <a:r>
              <a:rPr lang="en-US" sz="1200" b="1" dirty="0" smtClean="0">
                <a:gradFill>
                  <a:gsLst>
                    <a:gs pos="100000">
                      <a:prstClr val="white"/>
                    </a:gs>
                    <a:gs pos="0">
                      <a:srgbClr val="66FF33"/>
                    </a:gs>
                  </a:gsLst>
                  <a:lin ang="5400000" scaled="0"/>
                </a:gradFill>
                <a:latin typeface="Comic Sans MS" pitchFamily="66" charset="0"/>
              </a:rPr>
              <a:t>96 </a:t>
            </a:r>
            <a:r>
              <a:rPr lang="en-US" sz="1200" b="1" dirty="0">
                <a:gradFill>
                  <a:gsLst>
                    <a:gs pos="100000">
                      <a:prstClr val="white"/>
                    </a:gs>
                    <a:gs pos="0">
                      <a:srgbClr val="66FF33"/>
                    </a:gs>
                  </a:gsLst>
                  <a:lin ang="5400000" scaled="0"/>
                </a:gradFill>
                <a:latin typeface="Comic Sans MS" pitchFamily="66" charset="0"/>
              </a:rPr>
              <a:t>m</a:t>
            </a:r>
            <a:endParaRPr lang="en-US" sz="1200" b="1" baseline="30000" dirty="0">
              <a:gradFill>
                <a:gsLst>
                  <a:gs pos="100000">
                    <a:prstClr val="white"/>
                  </a:gs>
                  <a:gs pos="0">
                    <a:srgbClr val="66FF33"/>
                  </a:gs>
                </a:gsLst>
                <a:lin ang="5400000" scaled="0"/>
              </a:gradFill>
              <a:latin typeface="Comic Sans MS" pitchFamily="66" charset="0"/>
            </a:endParaRP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61" y="3735154"/>
            <a:ext cx="663200" cy="735770"/>
          </a:xfrm>
          <a:prstGeom prst="rect">
            <a:avLst/>
          </a:prstGeom>
        </p:spPr>
      </p:pic>
      <p:sp>
        <p:nvSpPr>
          <p:cNvPr id="99" name="Rounded Rectangle 98"/>
          <p:cNvSpPr/>
          <p:nvPr>
            <p:custDataLst>
              <p:tags r:id="rId1"/>
            </p:custDataLst>
          </p:nvPr>
        </p:nvSpPr>
        <p:spPr>
          <a:xfrm>
            <a:off x="835750" y="4200719"/>
            <a:ext cx="1854175" cy="214963"/>
          </a:xfrm>
          <a:prstGeom prst="roundRect">
            <a:avLst/>
          </a:prstGeom>
          <a:noFill/>
          <a:ln w="19050">
            <a:solidFill>
              <a:srgbClr val="FFFF00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1" name="Rounded Rectangle 110"/>
          <p:cNvSpPr/>
          <p:nvPr>
            <p:custDataLst>
              <p:tags r:id="rId2"/>
            </p:custDataLst>
          </p:nvPr>
        </p:nvSpPr>
        <p:spPr>
          <a:xfrm>
            <a:off x="861150" y="3902031"/>
            <a:ext cx="1828775" cy="244010"/>
          </a:xfrm>
          <a:prstGeom prst="roundRect">
            <a:avLst/>
          </a:prstGeom>
          <a:noFill/>
          <a:ln w="19050">
            <a:solidFill>
              <a:srgbClr val="FFFF00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987806" y="1100466"/>
            <a:ext cx="3804073" cy="338554"/>
            <a:chOff x="987806" y="1100466"/>
            <a:chExt cx="3804073" cy="338554"/>
          </a:xfrm>
        </p:grpSpPr>
        <p:sp>
          <p:nvSpPr>
            <p:cNvPr id="112" name="Rectangle 111"/>
            <p:cNvSpPr/>
            <p:nvPr/>
          </p:nvSpPr>
          <p:spPr>
            <a:xfrm>
              <a:off x="987806" y="1100466"/>
              <a:ext cx="166583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tabLst>
                  <a:tab pos="693721" algn="l"/>
                  <a:tab pos="1025499" algn="l"/>
                  <a:tab pos="1377916" algn="l"/>
                </a:tabLst>
              </a:pPr>
              <a:r>
                <a:rPr lang="en-US" sz="1600" b="1" dirty="0" err="1" smtClean="0">
                  <a:solidFill>
                    <a:srgbClr val="000000"/>
                  </a:solidFill>
                  <a:latin typeface="Bookman Old Style" panose="02050604050505020204" pitchFamily="18" charset="0"/>
                </a:rPr>
                <a:t>Ar</a:t>
              </a:r>
              <a:r>
                <a:rPr lang="en-US" sz="1600" b="1" dirty="0" smtClean="0">
                  <a:solidFill>
                    <a:srgbClr val="000000"/>
                  </a:solidFill>
                  <a:latin typeface="Bookman Old Style" panose="02050604050505020204" pitchFamily="18" charset="0"/>
                </a:rPr>
                <a:t>(</a:t>
              </a:r>
              <a:r>
                <a:rPr lang="en-US" sz="1600" b="1" dirty="0" err="1" smtClean="0">
                  <a:solidFill>
                    <a:srgbClr val="000000"/>
                  </a:solidFill>
                  <a:latin typeface="Wingdings" pitchFamily="2" charset="2"/>
                </a:rPr>
                <a:t>o</a:t>
              </a:r>
              <a:r>
                <a:rPr lang="en-US" sz="1600" b="1" dirty="0" err="1" smtClean="0">
                  <a:solidFill>
                    <a:srgbClr val="000000"/>
                  </a:solidFill>
                  <a:latin typeface="Bookman Old Style" panose="02050604050505020204" pitchFamily="18" charset="0"/>
                </a:rPr>
                <a:t>ABCD</a:t>
              </a:r>
              <a:r>
                <a:rPr lang="en-US" sz="1600" b="1" dirty="0" smtClean="0">
                  <a:solidFill>
                    <a:srgbClr val="000000"/>
                  </a:solidFill>
                  <a:latin typeface="Bookman Old Style" panose="02050604050505020204" pitchFamily="18" charset="0"/>
                </a:rPr>
                <a:t>) =</a:t>
              </a:r>
              <a:endParaRPr lang="en-US" sz="16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2392210" y="1100466"/>
              <a:ext cx="113043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tabLst>
                  <a:tab pos="693738" algn="l"/>
                  <a:tab pos="1025525" algn="l"/>
                  <a:tab pos="1377950" algn="l"/>
                  <a:tab pos="1435100" algn="l"/>
                </a:tabLst>
              </a:pPr>
              <a:r>
                <a:rPr lang="en-US" sz="1600" b="1" dirty="0" err="1" smtClean="0">
                  <a:solidFill>
                    <a:srgbClr val="000000"/>
                  </a:solidFill>
                  <a:latin typeface="Bookman Old Style" pitchFamily="18" charset="0"/>
                  <a:ea typeface="Cambria Math" pitchFamily="18" charset="0"/>
                </a:rPr>
                <a:t>Ar</a:t>
              </a:r>
              <a:r>
                <a:rPr lang="en-US" sz="1600" b="1" dirty="0" smtClean="0">
                  <a:solidFill>
                    <a:srgbClr val="000000"/>
                  </a:solidFill>
                  <a:latin typeface="Bookman Old Style" pitchFamily="18" charset="0"/>
                  <a:ea typeface="Cambria Math" pitchFamily="18" charset="0"/>
                </a:rPr>
                <a:t>(</a:t>
              </a:r>
              <a:r>
                <a:rPr lang="en-US" sz="1600" b="1" dirty="0" smtClean="0">
                  <a:solidFill>
                    <a:srgbClr val="000000"/>
                  </a:solidFill>
                  <a:latin typeface="Symbol" pitchFamily="18" charset="2"/>
                  <a:ea typeface="Cambria Math" pitchFamily="18" charset="0"/>
                </a:rPr>
                <a:t>D</a:t>
              </a:r>
              <a:r>
                <a:rPr lang="en-US" sz="1600" b="1" dirty="0" smtClean="0">
                  <a:solidFill>
                    <a:srgbClr val="000000"/>
                  </a:solidFill>
                  <a:latin typeface="Bookman Old Style" pitchFamily="18" charset="0"/>
                  <a:ea typeface="Cambria Math" pitchFamily="18" charset="0"/>
                </a:rPr>
                <a:t>ABC)</a:t>
              </a:r>
              <a:endPara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419387" y="1100466"/>
              <a:ext cx="137249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srgbClr val="000000"/>
                  </a:solidFill>
                  <a:latin typeface="Bookman Old Style" pitchFamily="18" charset="0"/>
                  <a:ea typeface="Cambria Math" pitchFamily="18" charset="0"/>
                </a:rPr>
                <a:t>+ </a:t>
              </a:r>
              <a:r>
                <a:rPr lang="en-US" sz="1600" b="1" dirty="0" err="1" smtClean="0">
                  <a:solidFill>
                    <a:srgbClr val="000000"/>
                  </a:solidFill>
                  <a:latin typeface="Bookman Old Style" pitchFamily="18" charset="0"/>
                  <a:ea typeface="Cambria Math" pitchFamily="18" charset="0"/>
                </a:rPr>
                <a:t>Ar</a:t>
              </a:r>
              <a:r>
                <a:rPr lang="en-US" sz="1600" b="1" dirty="0" smtClean="0">
                  <a:solidFill>
                    <a:srgbClr val="000000"/>
                  </a:solidFill>
                  <a:latin typeface="Bookman Old Style" pitchFamily="18" charset="0"/>
                  <a:ea typeface="Cambria Math" pitchFamily="18" charset="0"/>
                </a:rPr>
                <a:t>(</a:t>
              </a:r>
              <a:r>
                <a:rPr lang="en-US" sz="1600" b="1" dirty="0" smtClean="0">
                  <a:solidFill>
                    <a:srgbClr val="000000"/>
                  </a:solidFill>
                  <a:latin typeface="Symbol" pitchFamily="18" charset="2"/>
                  <a:ea typeface="Cambria Math" pitchFamily="18" charset="0"/>
                </a:rPr>
                <a:t>D</a:t>
              </a:r>
              <a:r>
                <a:rPr lang="en-US" sz="1600" b="1" dirty="0" smtClean="0">
                  <a:solidFill>
                    <a:srgbClr val="000000"/>
                  </a:solidFill>
                  <a:latin typeface="Bookman Old Style" pitchFamily="18" charset="0"/>
                  <a:ea typeface="Cambria Math" pitchFamily="18" charset="0"/>
                </a:rPr>
                <a:t>ADC)</a:t>
              </a:r>
              <a:endParaRPr lang="en-US" sz="1600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endParaRPr>
            </a:p>
          </p:txBody>
        </p:sp>
      </p:grpSp>
      <p:sp>
        <p:nvSpPr>
          <p:cNvPr id="116" name="Rectangle 115"/>
          <p:cNvSpPr/>
          <p:nvPr/>
        </p:nvSpPr>
        <p:spPr>
          <a:xfrm>
            <a:off x="2191669" y="1473370"/>
            <a:ext cx="329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2407693" y="1473370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  <a:tab pos="143510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156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2909370" y="1473370"/>
            <a:ext cx="6511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+ 96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2191669" y="1802261"/>
            <a:ext cx="329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2412953" y="1802261"/>
            <a:ext cx="9589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  <a:tab pos="143510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252 m</a:t>
            </a:r>
            <a:r>
              <a:rPr lang="en-US" sz="1600" b="1" baseline="30000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2</a:t>
            </a:r>
            <a:endParaRPr lang="en-US" sz="1600" b="1" baseline="30000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742959" y="1802261"/>
            <a:ext cx="16629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97497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Symbol" pitchFamily="18" charset="2"/>
                <a:ea typeface="Cambria Math" pitchFamily="18" charset="0"/>
              </a:rPr>
              <a:t>\ </a:t>
            </a:r>
            <a:r>
              <a:rPr lang="en-US" sz="1600" b="1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Ar</a:t>
            </a:r>
            <a:r>
              <a:rPr lang="en-US" sz="16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Wingdings" pitchFamily="2" charset="2"/>
              </a:rPr>
              <a:t>o</a:t>
            </a:r>
            <a:r>
              <a:rPr lang="en-US" sz="1600" b="1" dirty="0" err="1">
                <a:solidFill>
                  <a:srgbClr val="000000"/>
                </a:solidFill>
                <a:latin typeface="Bookman Old Style" panose="02050604050505020204" pitchFamily="18" charset="0"/>
              </a:rPr>
              <a:t>ABCD</a:t>
            </a:r>
            <a:r>
              <a:rPr lang="en-US" sz="16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)</a:t>
            </a:r>
            <a:endParaRPr lang="en-US" sz="1600" b="1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5" name="Horizontal Scroll 124"/>
          <p:cNvSpPr/>
          <p:nvPr/>
        </p:nvSpPr>
        <p:spPr>
          <a:xfrm>
            <a:off x="676391" y="2180457"/>
            <a:ext cx="3319234" cy="523964"/>
          </a:xfrm>
          <a:prstGeom prst="horizontalScroll">
            <a:avLst/>
          </a:prstGeom>
          <a:gradFill flip="none" rotWithShape="1">
            <a:gsLst>
              <a:gs pos="0">
                <a:srgbClr val="9900FF">
                  <a:lumMod val="84000"/>
                  <a:lumOff val="16000"/>
                  <a:alpha val="59000"/>
                </a:srgbClr>
              </a:gs>
              <a:gs pos="100000">
                <a:schemeClr val="bg1">
                  <a:lumMod val="97000"/>
                </a:schemeClr>
              </a:gs>
              <a:gs pos="81000">
                <a:schemeClr val="bg1"/>
              </a:gs>
            </a:gsLst>
            <a:lin ang="8100000" scaled="1"/>
            <a:tileRect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717349" y="2280445"/>
            <a:ext cx="3251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sym typeface="Symbol"/>
              </a:rPr>
              <a:t>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Area of the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field is 252 </a:t>
            </a:r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m</a:t>
            </a:r>
            <a:r>
              <a:rPr lang="en-US" sz="1600" b="1" baseline="30000" dirty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2</a:t>
            </a:r>
            <a:endParaRPr lang="en-US" sz="1600" b="1" baseline="30000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  <a:p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pic>
        <p:nvPicPr>
          <p:cNvPr id="127" name="Picture 5" descr="D:\Roshan\Roshan\Mthas 8th\VIII STD STB\clipart\28264926-little-boy-student-holding-a-big-pencil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63305" y="2084079"/>
            <a:ext cx="670560" cy="66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36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emph" presetSubtype="0" repeatCount="3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4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4" grpId="1" animBg="1"/>
      <p:bldP spid="123" grpId="0" animBg="1"/>
      <p:bldP spid="123" grpId="1" animBg="1"/>
      <p:bldP spid="58" grpId="0" animBg="1"/>
      <p:bldP spid="58" grpId="1" animBg="1"/>
      <p:bldP spid="58" grpId="2" animBg="1"/>
      <p:bldP spid="60" grpId="0"/>
      <p:bldP spid="61" grpId="0"/>
      <p:bldP spid="63" grpId="0"/>
      <p:bldP spid="90" grpId="0" animBg="1"/>
      <p:bldP spid="93" grpId="0" animBg="1"/>
      <p:bldP spid="99" grpId="0" animBg="1"/>
      <p:bldP spid="99" grpId="1" animBg="1"/>
      <p:bldP spid="111" grpId="0" animBg="1"/>
      <p:bldP spid="111" grpId="1" animBg="1"/>
      <p:bldP spid="116" grpId="0"/>
      <p:bldP spid="117" grpId="0"/>
      <p:bldP spid="118" grpId="0"/>
      <p:bldP spid="119" grpId="0"/>
      <p:bldP spid="120" grpId="0"/>
      <p:bldP spid="122" grpId="0"/>
      <p:bldP spid="125" grpId="0" animBg="1"/>
      <p:bldP spid="1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ounded Rectangle 171"/>
          <p:cNvSpPr/>
          <p:nvPr>
            <p:custDataLst>
              <p:tags r:id="rId1"/>
            </p:custDataLst>
          </p:nvPr>
        </p:nvSpPr>
        <p:spPr>
          <a:xfrm>
            <a:off x="1975118" y="2213872"/>
            <a:ext cx="782689" cy="215260"/>
          </a:xfrm>
          <a:prstGeom prst="roundRect">
            <a:avLst/>
          </a:prstGeom>
          <a:solidFill>
            <a:srgbClr val="00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2299010" y="2517786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240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170" name="Straight Connector 169"/>
          <p:cNvCxnSpPr/>
          <p:nvPr/>
        </p:nvCxnSpPr>
        <p:spPr>
          <a:xfrm>
            <a:off x="2412846" y="2831729"/>
            <a:ext cx="3657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/>
          <p:cNvSpPr/>
          <p:nvPr/>
        </p:nvSpPr>
        <p:spPr>
          <a:xfrm>
            <a:off x="2435265" y="2789289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82625" algn="l"/>
                <a:tab pos="297497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8" name="Rounded Rectangle 167"/>
          <p:cNvSpPr/>
          <p:nvPr>
            <p:custDataLst>
              <p:tags r:id="rId2"/>
            </p:custDataLst>
          </p:nvPr>
        </p:nvSpPr>
        <p:spPr>
          <a:xfrm>
            <a:off x="7717784" y="1971748"/>
            <a:ext cx="374656" cy="179961"/>
          </a:xfrm>
          <a:prstGeom prst="roundRect">
            <a:avLst/>
          </a:prstGeom>
          <a:solidFill>
            <a:srgbClr val="00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7" name="Rounded Rectangle 166"/>
          <p:cNvSpPr/>
          <p:nvPr>
            <p:custDataLst>
              <p:tags r:id="rId3"/>
            </p:custDataLst>
          </p:nvPr>
        </p:nvSpPr>
        <p:spPr>
          <a:xfrm>
            <a:off x="3430610" y="1815162"/>
            <a:ext cx="123494" cy="215260"/>
          </a:xfrm>
          <a:prstGeom prst="roundRect">
            <a:avLst/>
          </a:prstGeom>
          <a:solidFill>
            <a:srgbClr val="00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6" name="Rounded Rectangle 165"/>
          <p:cNvSpPr/>
          <p:nvPr>
            <p:custDataLst>
              <p:tags r:id="rId4"/>
            </p:custDataLst>
          </p:nvPr>
        </p:nvSpPr>
        <p:spPr>
          <a:xfrm>
            <a:off x="6249441" y="1966603"/>
            <a:ext cx="486942" cy="151955"/>
          </a:xfrm>
          <a:prstGeom prst="roundRect">
            <a:avLst/>
          </a:prstGeom>
          <a:solidFill>
            <a:srgbClr val="00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4" name="Rounded Rectangle 153"/>
          <p:cNvSpPr/>
          <p:nvPr>
            <p:custDataLst>
              <p:tags r:id="rId5"/>
            </p:custDataLst>
          </p:nvPr>
        </p:nvSpPr>
        <p:spPr>
          <a:xfrm>
            <a:off x="2414866" y="1816054"/>
            <a:ext cx="486942" cy="215260"/>
          </a:xfrm>
          <a:prstGeom prst="roundRect">
            <a:avLst/>
          </a:prstGeom>
          <a:solidFill>
            <a:srgbClr val="00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1" name="Rectangle 100"/>
          <p:cNvSpPr/>
          <p:nvPr>
            <p:custDataLst>
              <p:tags r:id="rId6"/>
            </p:custDataLst>
          </p:nvPr>
        </p:nvSpPr>
        <p:spPr>
          <a:xfrm>
            <a:off x="576640" y="2173292"/>
            <a:ext cx="40552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Symbol" panose="05050102010706020507" pitchFamily="18" charset="2"/>
                <a:sym typeface="Symbol"/>
              </a:rPr>
              <a:t></a:t>
            </a:r>
            <a:endParaRPr lang="en-US" sz="1600" b="1" dirty="0">
              <a:solidFill>
                <a:srgbClr val="000000"/>
              </a:solidFill>
              <a:latin typeface="Symbol" panose="05050102010706020507" pitchFamily="18" charset="2"/>
            </a:endParaRPr>
          </a:p>
        </p:txBody>
      </p:sp>
      <p:sp>
        <p:nvSpPr>
          <p:cNvPr id="58" name="Rounded Rectangle 57"/>
          <p:cNvSpPr/>
          <p:nvPr>
            <p:custDataLst>
              <p:tags r:id="rId7"/>
            </p:custDataLst>
          </p:nvPr>
        </p:nvSpPr>
        <p:spPr>
          <a:xfrm>
            <a:off x="3168321" y="1391787"/>
            <a:ext cx="2510080" cy="267939"/>
          </a:xfrm>
          <a:prstGeom prst="roundRect">
            <a:avLst/>
          </a:prstGeom>
          <a:solidFill>
            <a:srgbClr val="B1FB93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3" name="Rounded Rectangle 62"/>
          <p:cNvSpPr/>
          <p:nvPr>
            <p:custDataLst>
              <p:tags r:id="rId8"/>
            </p:custDataLst>
          </p:nvPr>
        </p:nvSpPr>
        <p:spPr>
          <a:xfrm>
            <a:off x="747905" y="1408311"/>
            <a:ext cx="2206445" cy="294733"/>
          </a:xfrm>
          <a:prstGeom prst="roundRect">
            <a:avLst/>
          </a:prstGeom>
          <a:solidFill>
            <a:srgbClr val="B1FB93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88277" y="1375515"/>
            <a:ext cx="2510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Perimeter of Square =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108804" y="1353290"/>
            <a:ext cx="26436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Perimeter </a:t>
            </a:r>
            <a:r>
              <a:rPr lang="en-US" sz="1600" b="1" dirty="0">
                <a:latin typeface="Bookman Old Style" pitchFamily="18" charset="0"/>
              </a:rPr>
              <a:t>of Rectangle</a:t>
            </a:r>
          </a:p>
        </p:txBody>
      </p:sp>
      <p:sp>
        <p:nvSpPr>
          <p:cNvPr id="84" name="Rectangle 83"/>
          <p:cNvSpPr/>
          <p:nvPr/>
        </p:nvSpPr>
        <p:spPr>
          <a:xfrm>
            <a:off x="1966792" y="1749162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4 × side =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3083184" y="1749162"/>
            <a:ext cx="9813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2 (</a:t>
            </a:r>
            <a:r>
              <a:rPr lang="en-US" sz="1600" b="1" i="1" dirty="0" smtClean="0">
                <a:latin typeface="Bookman Old Style" pitchFamily="18" charset="0"/>
              </a:rPr>
              <a:t>l</a:t>
            </a:r>
            <a:r>
              <a:rPr lang="en-US" sz="1600" b="1" dirty="0" smtClean="0">
                <a:latin typeface="Bookman Old Style" pitchFamily="18" charset="0"/>
              </a:rPr>
              <a:t> + </a:t>
            </a:r>
            <a:r>
              <a:rPr lang="en-US" sz="1600" b="1" i="1" dirty="0" smtClean="0">
                <a:latin typeface="Bookman Old Style" pitchFamily="18" charset="0"/>
              </a:rPr>
              <a:t>b</a:t>
            </a:r>
            <a:r>
              <a:rPr lang="en-US" sz="1600" b="1" dirty="0" smtClean="0">
                <a:latin typeface="Bookman Old Style" pitchFamily="18" charset="0"/>
              </a:rPr>
              <a:t>)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472870" y="992892"/>
            <a:ext cx="6406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Sol.</a:t>
            </a:r>
            <a:endParaRPr lang="en-US" sz="1600" baseline="30000" dirty="0">
              <a:latin typeface="Bookman Old Style" panose="02050604050505020204" pitchFamily="18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1944644" y="2150209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4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75604" y="2150209"/>
            <a:ext cx="7216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60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868890" y="2150209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9" name="Rectangle 8"/>
          <p:cNvSpPr/>
          <p:nvPr/>
        </p:nvSpPr>
        <p:spPr>
          <a:xfrm>
            <a:off x="3135922" y="2150209"/>
            <a:ext cx="3914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2 </a:t>
            </a:r>
            <a:endParaRPr lang="en-US" dirty="0"/>
          </a:p>
        </p:txBody>
      </p:sp>
      <p:sp>
        <p:nvSpPr>
          <p:cNvPr id="128" name="Rectangle 127"/>
          <p:cNvSpPr/>
          <p:nvPr/>
        </p:nvSpPr>
        <p:spPr>
          <a:xfrm>
            <a:off x="3353316" y="2150209"/>
            <a:ext cx="5229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(80</a:t>
            </a:r>
            <a:endParaRPr lang="en-US" dirty="0"/>
          </a:p>
        </p:txBody>
      </p:sp>
      <p:sp>
        <p:nvSpPr>
          <p:cNvPr id="129" name="Rectangle 128"/>
          <p:cNvSpPr/>
          <p:nvPr/>
        </p:nvSpPr>
        <p:spPr>
          <a:xfrm>
            <a:off x="3741398" y="2150209"/>
            <a:ext cx="5677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+ </a:t>
            </a: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b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)</a:t>
            </a:r>
            <a:endParaRPr lang="en-US" dirty="0"/>
          </a:p>
        </p:txBody>
      </p:sp>
      <p:sp>
        <p:nvSpPr>
          <p:cNvPr id="132" name="Rectangle 131"/>
          <p:cNvSpPr/>
          <p:nvPr/>
        </p:nvSpPr>
        <p:spPr>
          <a:xfrm>
            <a:off x="3127383" y="2626343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80</a:t>
            </a:r>
            <a:endParaRPr lang="en-US" dirty="0"/>
          </a:p>
        </p:txBody>
      </p:sp>
      <p:sp>
        <p:nvSpPr>
          <p:cNvPr id="133" name="Rectangle 132"/>
          <p:cNvSpPr/>
          <p:nvPr/>
        </p:nvSpPr>
        <p:spPr>
          <a:xfrm>
            <a:off x="3452981" y="2626343"/>
            <a:ext cx="5020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+ </a:t>
            </a: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b</a:t>
            </a:r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2868890" y="2626343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3140685" y="2154005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effectLst>
                  <a:glow rad="139700">
                    <a:srgbClr val="C0504D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2</a:t>
            </a:r>
            <a:endParaRPr lang="en-US" sz="1600" b="1" dirty="0">
              <a:solidFill>
                <a:srgbClr val="FFFF00"/>
              </a:solidFill>
              <a:effectLst>
                <a:glow rad="139700">
                  <a:srgbClr val="C0504D">
                    <a:satMod val="175000"/>
                    <a:alpha val="40000"/>
                  </a:srgbClr>
                </a:glow>
              </a:effectLst>
              <a:latin typeface="Bookman Old Style" pitchFamily="18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2265566" y="3136069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120</a:t>
            </a:r>
            <a:endParaRPr lang="en-US" dirty="0"/>
          </a:p>
        </p:txBody>
      </p:sp>
      <p:sp>
        <p:nvSpPr>
          <p:cNvPr id="140" name="Rectangle 139"/>
          <p:cNvSpPr/>
          <p:nvPr/>
        </p:nvSpPr>
        <p:spPr>
          <a:xfrm>
            <a:off x="3133479" y="3135359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80</a:t>
            </a:r>
            <a:endParaRPr lang="en-US" dirty="0"/>
          </a:p>
        </p:txBody>
      </p:sp>
      <p:sp>
        <p:nvSpPr>
          <p:cNvPr id="141" name="Rectangle 140"/>
          <p:cNvSpPr/>
          <p:nvPr/>
        </p:nvSpPr>
        <p:spPr>
          <a:xfrm>
            <a:off x="3459077" y="3135359"/>
            <a:ext cx="5020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+ </a:t>
            </a: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b</a:t>
            </a:r>
            <a:endParaRPr lang="en-US" dirty="0"/>
          </a:p>
        </p:txBody>
      </p:sp>
      <p:sp>
        <p:nvSpPr>
          <p:cNvPr id="142" name="Rectangle 141"/>
          <p:cNvSpPr/>
          <p:nvPr/>
        </p:nvSpPr>
        <p:spPr>
          <a:xfrm>
            <a:off x="2868890" y="3135359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cxnSp>
        <p:nvCxnSpPr>
          <p:cNvPr id="143" name="Straight Connector 142"/>
          <p:cNvCxnSpPr/>
          <p:nvPr/>
        </p:nvCxnSpPr>
        <p:spPr>
          <a:xfrm rot="20940000" flipV="1">
            <a:off x="2371478" y="2698605"/>
            <a:ext cx="389911" cy="0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rot="20700000" flipV="1">
            <a:off x="2460416" y="2956926"/>
            <a:ext cx="319570" cy="0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5" name="Rectangle 144"/>
          <p:cNvSpPr/>
          <p:nvPr/>
        </p:nvSpPr>
        <p:spPr>
          <a:xfrm>
            <a:off x="2108639" y="2384406"/>
            <a:ext cx="4870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82625" algn="l"/>
                <a:tab pos="2974975" algn="l"/>
                <a:tab pos="3033713" algn="l"/>
              </a:tabLst>
            </a:pPr>
            <a:r>
              <a:rPr lang="en-US" sz="1200" b="1" dirty="0" smtClean="0">
                <a:solidFill>
                  <a:srgbClr val="FF0000"/>
                </a:solidFill>
                <a:latin typeface="Bookman Old Style" pitchFamily="18" charset="0"/>
              </a:rPr>
              <a:t>120</a:t>
            </a:r>
            <a:endParaRPr lang="en-US" sz="12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47" name="Rectangle 146"/>
          <p:cNvSpPr/>
          <p:nvPr>
            <p:custDataLst>
              <p:tags r:id="rId9"/>
            </p:custDataLst>
          </p:nvPr>
        </p:nvSpPr>
        <p:spPr>
          <a:xfrm>
            <a:off x="2592423" y="3560726"/>
            <a:ext cx="358409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i="1" dirty="0" smtClean="0">
                <a:latin typeface="Bookman Old Style" panose="02050604050505020204" pitchFamily="18" charset="0"/>
              </a:rPr>
              <a:t>b</a:t>
            </a:r>
            <a:endParaRPr lang="en-US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148" name="Rectangle 147"/>
          <p:cNvSpPr/>
          <p:nvPr>
            <p:custDataLst>
              <p:tags r:id="rId10"/>
            </p:custDataLst>
          </p:nvPr>
        </p:nvSpPr>
        <p:spPr>
          <a:xfrm>
            <a:off x="2868890" y="3560726"/>
            <a:ext cx="344316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</a:rPr>
              <a:t>=</a:t>
            </a:r>
            <a:endParaRPr lang="en-US" sz="1600" b="1" dirty="0">
              <a:latin typeface="Bookman Old Style" panose="02050604050505020204" pitchFamily="18" charset="0"/>
            </a:endParaRPr>
          </a:p>
        </p:txBody>
      </p:sp>
      <p:sp>
        <p:nvSpPr>
          <p:cNvPr id="149" name="Rectangle 148"/>
          <p:cNvSpPr/>
          <p:nvPr>
            <p:custDataLst>
              <p:tags r:id="rId11"/>
            </p:custDataLst>
          </p:nvPr>
        </p:nvSpPr>
        <p:spPr>
          <a:xfrm>
            <a:off x="3103434" y="3560726"/>
            <a:ext cx="637964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</a:rPr>
              <a:t>120</a:t>
            </a:r>
            <a:endParaRPr lang="en-US" sz="1600" b="1" dirty="0">
              <a:latin typeface="Bookman Old Style" panose="02050604050505020204" pitchFamily="18" charset="0"/>
            </a:endParaRPr>
          </a:p>
        </p:txBody>
      </p:sp>
      <p:sp>
        <p:nvSpPr>
          <p:cNvPr id="150" name="Rectangle 149"/>
          <p:cNvSpPr/>
          <p:nvPr>
            <p:custDataLst>
              <p:tags r:id="rId12"/>
            </p:custDataLst>
          </p:nvPr>
        </p:nvSpPr>
        <p:spPr>
          <a:xfrm>
            <a:off x="576640" y="2540869"/>
            <a:ext cx="40552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Symbol" panose="05050102010706020507" pitchFamily="18" charset="2"/>
                <a:sym typeface="Symbol"/>
              </a:rPr>
              <a:t></a:t>
            </a:r>
            <a:endParaRPr lang="en-US" sz="1600" b="1" dirty="0">
              <a:solidFill>
                <a:srgbClr val="000000"/>
              </a:solidFill>
              <a:latin typeface="Symbol" panose="05050102010706020507" pitchFamily="18" charset="2"/>
            </a:endParaRPr>
          </a:p>
        </p:txBody>
      </p:sp>
      <p:sp>
        <p:nvSpPr>
          <p:cNvPr id="152" name="Rectangle 151"/>
          <p:cNvSpPr/>
          <p:nvPr>
            <p:custDataLst>
              <p:tags r:id="rId13"/>
            </p:custDataLst>
          </p:nvPr>
        </p:nvSpPr>
        <p:spPr>
          <a:xfrm>
            <a:off x="576640" y="3159152"/>
            <a:ext cx="40552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Symbol" panose="05050102010706020507" pitchFamily="18" charset="2"/>
                <a:sym typeface="Symbol"/>
              </a:rPr>
              <a:t></a:t>
            </a:r>
            <a:endParaRPr lang="en-US" sz="1600" b="1" dirty="0">
              <a:solidFill>
                <a:srgbClr val="000000"/>
              </a:solidFill>
              <a:latin typeface="Symbol" panose="05050102010706020507" pitchFamily="18" charset="2"/>
            </a:endParaRPr>
          </a:p>
        </p:txBody>
      </p:sp>
      <p:sp>
        <p:nvSpPr>
          <p:cNvPr id="153" name="Rectangle 152"/>
          <p:cNvSpPr/>
          <p:nvPr>
            <p:custDataLst>
              <p:tags r:id="rId14"/>
            </p:custDataLst>
          </p:nvPr>
        </p:nvSpPr>
        <p:spPr>
          <a:xfrm>
            <a:off x="576640" y="3560726"/>
            <a:ext cx="40552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Symbol" panose="05050102010706020507" pitchFamily="18" charset="2"/>
                <a:sym typeface="Symbol"/>
              </a:rPr>
              <a:t></a:t>
            </a:r>
            <a:endParaRPr lang="en-US" sz="1600" b="1" dirty="0">
              <a:solidFill>
                <a:srgbClr val="000000"/>
              </a:solidFill>
              <a:latin typeface="Symbol" panose="05050102010706020507" pitchFamily="18" charset="2"/>
            </a:endParaRPr>
          </a:p>
        </p:txBody>
      </p:sp>
      <p:pic>
        <p:nvPicPr>
          <p:cNvPr id="155" name="Picture 4" descr="Image result for field clipart top view"/>
          <p:cNvPicPr>
            <a:picLocks noChangeArrowheads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97" b="45636"/>
          <a:stretch/>
        </p:blipFill>
        <p:spPr bwMode="auto">
          <a:xfrm>
            <a:off x="5969785" y="1080028"/>
            <a:ext cx="1013652" cy="873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" name="Picture 4" descr="Image result for field clipart top view"/>
          <p:cNvPicPr>
            <a:picLocks noChangeAspect="1" noChangeArrowheads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877"/>
          <a:stretch/>
        </p:blipFill>
        <p:spPr bwMode="auto">
          <a:xfrm>
            <a:off x="7151076" y="1197659"/>
            <a:ext cx="1520483" cy="74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0" name="TextBox 159"/>
          <p:cNvSpPr txBox="1"/>
          <p:nvPr/>
        </p:nvSpPr>
        <p:spPr>
          <a:xfrm>
            <a:off x="6230389" y="1915898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Bookman Old Style" pitchFamily="18" charset="0"/>
              </a:rPr>
              <a:t>60 m</a:t>
            </a:r>
            <a:endParaRPr lang="en-US" sz="1000" b="1" dirty="0">
              <a:latin typeface="Bookman Old Style" pitchFamily="18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7648264" y="1937683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Bookman Old Style" pitchFamily="18" charset="0"/>
              </a:rPr>
              <a:t>80 m</a:t>
            </a:r>
            <a:endParaRPr lang="en-US" sz="1000" b="1" dirty="0">
              <a:latin typeface="Bookman Old Style" pitchFamily="18" charset="0"/>
            </a:endParaRPr>
          </a:p>
        </p:txBody>
      </p:sp>
      <p:sp>
        <p:nvSpPr>
          <p:cNvPr id="173" name="Rectangle 172"/>
          <p:cNvSpPr/>
          <p:nvPr>
            <p:custDataLst>
              <p:tags r:id="rId15"/>
            </p:custDataLst>
          </p:nvPr>
        </p:nvSpPr>
        <p:spPr>
          <a:xfrm>
            <a:off x="2592423" y="3911246"/>
            <a:ext cx="358409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i="1" dirty="0" smtClean="0">
                <a:latin typeface="Bookman Old Style" panose="02050604050505020204" pitchFamily="18" charset="0"/>
              </a:rPr>
              <a:t>b</a:t>
            </a:r>
            <a:endParaRPr lang="en-US" sz="1600" b="1" i="1" dirty="0">
              <a:latin typeface="Bookman Old Style" panose="02050604050505020204" pitchFamily="18" charset="0"/>
            </a:endParaRPr>
          </a:p>
        </p:txBody>
      </p:sp>
      <p:sp>
        <p:nvSpPr>
          <p:cNvPr id="174" name="Rectangle 173"/>
          <p:cNvSpPr/>
          <p:nvPr>
            <p:custDataLst>
              <p:tags r:id="rId16"/>
            </p:custDataLst>
          </p:nvPr>
        </p:nvSpPr>
        <p:spPr>
          <a:xfrm>
            <a:off x="2868890" y="3911246"/>
            <a:ext cx="344316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</a:rPr>
              <a:t>=</a:t>
            </a:r>
            <a:endParaRPr lang="en-US" sz="1600" b="1" dirty="0">
              <a:latin typeface="Bookman Old Style" panose="02050604050505020204" pitchFamily="18" charset="0"/>
            </a:endParaRPr>
          </a:p>
        </p:txBody>
      </p:sp>
      <p:sp>
        <p:nvSpPr>
          <p:cNvPr id="175" name="Rectangle 174"/>
          <p:cNvSpPr/>
          <p:nvPr>
            <p:custDataLst>
              <p:tags r:id="rId17"/>
            </p:custDataLst>
          </p:nvPr>
        </p:nvSpPr>
        <p:spPr>
          <a:xfrm>
            <a:off x="3103434" y="3911246"/>
            <a:ext cx="83511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</a:rPr>
              <a:t>40 m</a:t>
            </a:r>
            <a:endParaRPr lang="en-US" sz="1600" b="1" dirty="0">
              <a:latin typeface="Bookman Old Style" panose="02050604050505020204" pitchFamily="18" charset="0"/>
            </a:endParaRPr>
          </a:p>
        </p:txBody>
      </p:sp>
      <p:sp>
        <p:nvSpPr>
          <p:cNvPr id="176" name="Rectangle 175"/>
          <p:cNvSpPr/>
          <p:nvPr>
            <p:custDataLst>
              <p:tags r:id="rId18"/>
            </p:custDataLst>
          </p:nvPr>
        </p:nvSpPr>
        <p:spPr>
          <a:xfrm>
            <a:off x="576640" y="3911246"/>
            <a:ext cx="40552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Symbol" panose="05050102010706020507" pitchFamily="18" charset="2"/>
                <a:sym typeface="Symbol"/>
              </a:rPr>
              <a:t></a:t>
            </a:r>
            <a:endParaRPr lang="en-US" sz="1600" b="1" dirty="0">
              <a:solidFill>
                <a:srgbClr val="000000"/>
              </a:solidFill>
              <a:latin typeface="Symbol" panose="05050102010706020507" pitchFamily="18" charset="2"/>
            </a:endParaRPr>
          </a:p>
        </p:txBody>
      </p:sp>
      <p:sp>
        <p:nvSpPr>
          <p:cNvPr id="177" name="Rectangle 176"/>
          <p:cNvSpPr/>
          <p:nvPr>
            <p:custDataLst>
              <p:tags r:id="rId19"/>
            </p:custDataLst>
          </p:nvPr>
        </p:nvSpPr>
        <p:spPr>
          <a:xfrm>
            <a:off x="3619564" y="3555390"/>
            <a:ext cx="637964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</a:rPr>
              <a:t>– 80</a:t>
            </a:r>
            <a:endParaRPr lang="en-US" sz="1600" b="1" dirty="0">
              <a:latin typeface="Bookman Old Style" panose="02050604050505020204" pitchFamily="18" charset="0"/>
            </a:endParaRPr>
          </a:p>
        </p:txBody>
      </p:sp>
      <p:sp>
        <p:nvSpPr>
          <p:cNvPr id="179" name="Rounded Rectangle 178"/>
          <p:cNvSpPr/>
          <p:nvPr/>
        </p:nvSpPr>
        <p:spPr>
          <a:xfrm>
            <a:off x="4188198" y="1754506"/>
            <a:ext cx="1576154" cy="408796"/>
          </a:xfrm>
          <a:prstGeom prst="round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5400000" scaled="1"/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0000FF"/>
                </a:solidFill>
                <a:latin typeface="Bookman Old Style" pitchFamily="18" charset="0"/>
              </a:rPr>
              <a:t>Hint : </a:t>
            </a:r>
          </a:p>
          <a:p>
            <a:r>
              <a:rPr lang="en-US" sz="1200" b="1" dirty="0" smtClean="0">
                <a:solidFill>
                  <a:srgbClr val="0000FF"/>
                </a:solidFill>
                <a:latin typeface="Bookman Old Style" pitchFamily="18" charset="0"/>
              </a:rPr>
              <a:t>To find : Breadth</a:t>
            </a:r>
          </a:p>
        </p:txBody>
      </p:sp>
      <p:sp>
        <p:nvSpPr>
          <p:cNvPr id="180" name="Rounded Rectangle 179"/>
          <p:cNvSpPr/>
          <p:nvPr/>
        </p:nvSpPr>
        <p:spPr>
          <a:xfrm>
            <a:off x="902638" y="281326"/>
            <a:ext cx="5973650" cy="778949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chemeClr val="bg1">
                  <a:alpha val="78000"/>
                </a:schemeClr>
              </a:gs>
            </a:gsLst>
            <a:lin ang="8100000" scaled="1"/>
            <a:tileRect/>
          </a:gra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1" name="Group 180"/>
          <p:cNvGrpSpPr/>
          <p:nvPr/>
        </p:nvGrpSpPr>
        <p:grpSpPr>
          <a:xfrm>
            <a:off x="483486" y="347510"/>
            <a:ext cx="687003" cy="624548"/>
            <a:chOff x="508513" y="-702286"/>
            <a:chExt cx="687003" cy="624548"/>
          </a:xfrm>
        </p:grpSpPr>
        <p:sp>
          <p:nvSpPr>
            <p:cNvPr id="182" name="Plaque 181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bg1"/>
                  </a:solidFill>
                  <a:latin typeface="Bookman Old Style" pitchFamily="18" charset="0"/>
                </a:rPr>
                <a:t>Q.</a:t>
              </a:r>
              <a:endParaRPr lang="en-US" sz="18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sp>
        <p:nvSpPr>
          <p:cNvPr id="104" name="Rounded Rectangle 103"/>
          <p:cNvSpPr/>
          <p:nvPr>
            <p:custDataLst>
              <p:tags r:id="rId20"/>
            </p:custDataLst>
          </p:nvPr>
        </p:nvSpPr>
        <p:spPr>
          <a:xfrm>
            <a:off x="1240601" y="791652"/>
            <a:ext cx="3182984" cy="21101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4" name="Rectangle 183"/>
          <p:cNvSpPr/>
          <p:nvPr>
            <p:custDataLst>
              <p:tags r:id="rId21"/>
            </p:custDataLst>
          </p:nvPr>
        </p:nvSpPr>
        <p:spPr>
          <a:xfrm>
            <a:off x="792910" y="252362"/>
            <a:ext cx="6170173" cy="80791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/>
            <a:r>
              <a:rPr lang="en-US" sz="1600" b="1" dirty="0" smtClean="0">
                <a:latin typeface="Bookman Old Style" panose="02050604050505020204" pitchFamily="18" charset="0"/>
              </a:rPr>
              <a:t>      Square and </a:t>
            </a:r>
            <a:r>
              <a:rPr lang="en-US" sz="1600" b="1" dirty="0">
                <a:latin typeface="Bookman Old Style" panose="02050604050505020204" pitchFamily="18" charset="0"/>
              </a:rPr>
              <a:t>a </a:t>
            </a:r>
            <a:r>
              <a:rPr lang="en-US" sz="1600" b="1" dirty="0" smtClean="0">
                <a:latin typeface="Bookman Old Style" panose="02050604050505020204" pitchFamily="18" charset="0"/>
              </a:rPr>
              <a:t>Rectangular </a:t>
            </a:r>
            <a:r>
              <a:rPr lang="en-US" sz="1600" b="1" dirty="0">
                <a:latin typeface="Bookman Old Style" panose="02050604050505020204" pitchFamily="18" charset="0"/>
              </a:rPr>
              <a:t>field with </a:t>
            </a:r>
            <a:r>
              <a:rPr lang="en-US" sz="1600" b="1" dirty="0" smtClean="0">
                <a:latin typeface="Bookman Old Style" panose="02050604050505020204" pitchFamily="18" charset="0"/>
              </a:rPr>
              <a:t>measurements</a:t>
            </a:r>
          </a:p>
          <a:p>
            <a:pPr defTabSz="685800"/>
            <a:r>
              <a:rPr lang="en-US" sz="1600" b="1" dirty="0">
                <a:latin typeface="Bookman Old Style" panose="02050604050505020204" pitchFamily="18" charset="0"/>
              </a:rPr>
              <a:t> </a:t>
            </a:r>
            <a:r>
              <a:rPr lang="en-US" sz="1600" b="1" dirty="0" smtClean="0">
                <a:latin typeface="Bookman Old Style" panose="02050604050505020204" pitchFamily="18" charset="0"/>
              </a:rPr>
              <a:t>     </a:t>
            </a:r>
            <a:r>
              <a:rPr lang="en-US" sz="1600" b="1" dirty="0">
                <a:latin typeface="Bookman Old Style" panose="02050604050505020204" pitchFamily="18" charset="0"/>
              </a:rPr>
              <a:t>as given in the figure have the </a:t>
            </a:r>
            <a:r>
              <a:rPr lang="en-US" sz="1600" b="1" dirty="0" smtClean="0">
                <a:latin typeface="Bookman Old Style" panose="02050604050505020204" pitchFamily="18" charset="0"/>
              </a:rPr>
              <a:t>same perimeter</a:t>
            </a:r>
            <a:r>
              <a:rPr lang="en-US" sz="1600" b="1" dirty="0">
                <a:latin typeface="Bookman Old Style" panose="02050604050505020204" pitchFamily="18" charset="0"/>
              </a:rPr>
              <a:t>. </a:t>
            </a:r>
            <a:endParaRPr lang="en-US" sz="1600" b="1" dirty="0" smtClean="0">
              <a:latin typeface="Bookman Old Style" panose="02050604050505020204" pitchFamily="18" charset="0"/>
            </a:endParaRPr>
          </a:p>
          <a:p>
            <a:pPr defTabSz="685800"/>
            <a:r>
              <a:rPr lang="en-US" sz="1600" b="1" dirty="0">
                <a:latin typeface="Bookman Old Style" panose="02050604050505020204" pitchFamily="18" charset="0"/>
              </a:rPr>
              <a:t> </a:t>
            </a:r>
            <a:r>
              <a:rPr lang="en-US" sz="1600" b="1" dirty="0" smtClean="0">
                <a:latin typeface="Bookman Old Style" panose="02050604050505020204" pitchFamily="18" charset="0"/>
              </a:rPr>
              <a:t>     Which </a:t>
            </a:r>
            <a:r>
              <a:rPr lang="en-US" sz="1600" b="1" dirty="0">
                <a:latin typeface="Bookman Old Style" panose="02050604050505020204" pitchFamily="18" charset="0"/>
              </a:rPr>
              <a:t>field has a larger area?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546070" y="3812098"/>
            <a:ext cx="3612223" cy="1017112"/>
            <a:chOff x="1502060" y="3951878"/>
            <a:chExt cx="3612223" cy="1017112"/>
          </a:xfrm>
        </p:grpSpPr>
        <p:sp>
          <p:nvSpPr>
            <p:cNvPr id="60" name="Rounded Rectangular Callout 58"/>
            <p:cNvSpPr/>
            <p:nvPr/>
          </p:nvSpPr>
          <p:spPr>
            <a:xfrm>
              <a:off x="1781593" y="4074079"/>
              <a:ext cx="3056203" cy="806579"/>
            </a:xfrm>
            <a:prstGeom prst="roundRect">
              <a:avLst/>
            </a:prstGeom>
            <a:gradFill>
              <a:gsLst>
                <a:gs pos="10000">
                  <a:srgbClr val="FF7C80">
                    <a:alpha val="50000"/>
                  </a:srgbClr>
                </a:gs>
                <a:gs pos="47000">
                  <a:schemeClr val="bg1"/>
                </a:gs>
                <a:gs pos="94000">
                  <a:srgbClr val="FF7C80">
                    <a:lumMod val="50000"/>
                    <a:lumOff val="50000"/>
                  </a:srgbClr>
                </a:gs>
              </a:gsLst>
              <a:lin ang="5400000" scaled="0"/>
            </a:gradFill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pic>
          <p:nvPicPr>
            <p:cNvPr id="61" name="Picture 2"/>
            <p:cNvPicPr>
              <a:picLocks noChangeAspect="1" noChangeArrowheads="1"/>
            </p:cNvPicPr>
            <p:nvPr/>
          </p:nvPicPr>
          <p:blipFill rotWithShape="1">
            <a:blip r:embed="rId26" cstate="print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5140" b="77093" l="57497" r="91656">
                          <a14:foregroundMark x1="76141" y1="37004" x2="72621" y2="528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49" t="4992" r="8395" b="22956"/>
            <a:stretch/>
          </p:blipFill>
          <p:spPr bwMode="auto">
            <a:xfrm>
              <a:off x="4574403" y="3951878"/>
              <a:ext cx="539880" cy="1017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2" name="Picture 2"/>
            <p:cNvPicPr>
              <a:picLocks noChangeAspect="1" noChangeArrowheads="1"/>
            </p:cNvPicPr>
            <p:nvPr/>
          </p:nvPicPr>
          <p:blipFill rotWithShape="1">
            <a:blip r:embed="rId28" cstate="print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ackgroundRemoval t="9104" b="95154" l="5346" r="53716">
                          <a14:foregroundMark x1="34550" y1="54332" x2="28553" y2="694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4" t="12671" r="46523" b="3090"/>
            <a:stretch/>
          </p:blipFill>
          <p:spPr bwMode="auto">
            <a:xfrm>
              <a:off x="1502060" y="3967897"/>
              <a:ext cx="598232" cy="986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3" name="Rectangle 82"/>
          <p:cNvSpPr/>
          <p:nvPr/>
        </p:nvSpPr>
        <p:spPr>
          <a:xfrm>
            <a:off x="1088281" y="4087705"/>
            <a:ext cx="33413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We know,</a:t>
            </a:r>
          </a:p>
          <a:p>
            <a:pPr lvl="0"/>
            <a:r>
              <a:rPr lang="en-US" sz="1200" b="1" dirty="0">
                <a:solidFill>
                  <a:srgbClr val="0000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  <a:ea typeface="Cambria Math" panose="02040503050406030204" pitchFamily="18" charset="0"/>
              </a:rPr>
              <a:t>Perimeter of </a:t>
            </a:r>
            <a:r>
              <a:rPr lang="en-US" sz="1200" b="1" dirty="0" smtClean="0">
                <a:solidFill>
                  <a:srgbClr val="0000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  <a:ea typeface="Cambria Math" panose="02040503050406030204" pitchFamily="18" charset="0"/>
              </a:rPr>
              <a:t>Rectangle </a:t>
            </a:r>
            <a:r>
              <a:rPr lang="en-US" sz="1200" b="1" dirty="0">
                <a:solidFill>
                  <a:srgbClr val="0000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  <a:ea typeface="Cambria Math" panose="02040503050406030204" pitchFamily="18" charset="0"/>
              </a:rPr>
              <a:t>= </a:t>
            </a:r>
            <a:r>
              <a:rPr lang="en-US" sz="1200" b="1" dirty="0" smtClean="0">
                <a:solidFill>
                  <a:srgbClr val="0000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  <a:ea typeface="Cambria Math" panose="02040503050406030204" pitchFamily="18" charset="0"/>
              </a:rPr>
              <a:t>2(</a:t>
            </a:r>
            <a:r>
              <a:rPr lang="en-US" sz="1200" b="1" i="1" dirty="0" smtClean="0">
                <a:solidFill>
                  <a:srgbClr val="0000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  <a:ea typeface="Cambria Math" panose="02040503050406030204" pitchFamily="18" charset="0"/>
              </a:rPr>
              <a:t>l</a:t>
            </a:r>
            <a:r>
              <a:rPr lang="en-US" sz="1200" b="1" dirty="0" smtClean="0">
                <a:solidFill>
                  <a:srgbClr val="0000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  <a:ea typeface="Cambria Math" panose="02040503050406030204" pitchFamily="18" charset="0"/>
              </a:rPr>
              <a:t> + </a:t>
            </a:r>
            <a:r>
              <a:rPr lang="en-US" sz="1200" b="1" i="1" dirty="0" smtClean="0">
                <a:solidFill>
                  <a:srgbClr val="0000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  <a:ea typeface="Cambria Math" panose="02040503050406030204" pitchFamily="18" charset="0"/>
              </a:rPr>
              <a:t>b</a:t>
            </a:r>
            <a:r>
              <a:rPr lang="en-US" sz="1200" b="1" dirty="0" smtClean="0">
                <a:solidFill>
                  <a:srgbClr val="0000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  <a:ea typeface="Cambria Math" panose="02040503050406030204" pitchFamily="18" charset="0"/>
              </a:rPr>
              <a:t>)</a:t>
            </a:r>
            <a:endParaRPr lang="en-US" sz="1100" b="1" dirty="0">
              <a:solidFill>
                <a:srgbClr val="0000FF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 flipH="1">
            <a:off x="1134356" y="4095246"/>
            <a:ext cx="27591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We know,</a:t>
            </a:r>
          </a:p>
          <a:p>
            <a:pPr lvl="0"/>
            <a:r>
              <a:rPr lang="en-US" sz="1200" b="1" dirty="0">
                <a:solidFill>
                  <a:srgbClr val="0000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  <a:ea typeface="Cambria Math" panose="02040503050406030204" pitchFamily="18" charset="0"/>
              </a:rPr>
              <a:t>Perimeter of Square = 4 × side</a:t>
            </a:r>
            <a:endParaRPr lang="en-US" sz="1100" b="1" dirty="0">
              <a:solidFill>
                <a:srgbClr val="0000FF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79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33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000"/>
                            </p:stCondLst>
                            <p:childTnLst>
                              <p:par>
                                <p:cTn id="15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500"/>
                            </p:stCondLst>
                            <p:childTnLst>
                              <p:par>
                                <p:cTn id="1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500"/>
                            </p:stCondLst>
                            <p:childTnLst>
                              <p:par>
                                <p:cTn id="1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500"/>
                            </p:stCondLst>
                            <p:childTnLst>
                              <p:par>
                                <p:cTn id="2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500"/>
                            </p:stCondLst>
                            <p:childTnLst>
                              <p:par>
                                <p:cTn id="2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500"/>
                            </p:stCondLst>
                            <p:childTnLst>
                              <p:par>
                                <p:cTn id="25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 animBg="1"/>
      <p:bldP spid="172" grpId="1" animBg="1"/>
      <p:bldP spid="169" grpId="0"/>
      <p:bldP spid="171" grpId="0"/>
      <p:bldP spid="168" grpId="0" animBg="1"/>
      <p:bldP spid="168" grpId="1" animBg="1"/>
      <p:bldP spid="167" grpId="0" animBg="1"/>
      <p:bldP spid="167" grpId="1" animBg="1"/>
      <p:bldP spid="166" grpId="0" animBg="1"/>
      <p:bldP spid="166" grpId="1" animBg="1"/>
      <p:bldP spid="154" grpId="0" animBg="1"/>
      <p:bldP spid="154" grpId="1" animBg="1"/>
      <p:bldP spid="101" grpId="0"/>
      <p:bldP spid="58" grpId="0" animBg="1"/>
      <p:bldP spid="58" grpId="1" animBg="1"/>
      <p:bldP spid="63" grpId="0" animBg="1"/>
      <p:bldP spid="63" grpId="1" animBg="1"/>
      <p:bldP spid="84" grpId="0"/>
      <p:bldP spid="91" grpId="0"/>
      <p:bldP spid="126" grpId="0"/>
      <p:bldP spid="5" grpId="0"/>
      <p:bldP spid="7" grpId="0"/>
      <p:bldP spid="9" grpId="0"/>
      <p:bldP spid="128" grpId="0"/>
      <p:bldP spid="129" grpId="0"/>
      <p:bldP spid="132" grpId="0"/>
      <p:bldP spid="133" grpId="0"/>
      <p:bldP spid="134" grpId="0"/>
      <p:bldP spid="137" grpId="0"/>
      <p:bldP spid="137" grpId="1"/>
      <p:bldP spid="137" grpId="2"/>
      <p:bldP spid="139" grpId="0"/>
      <p:bldP spid="140" grpId="0"/>
      <p:bldP spid="141" grpId="0"/>
      <p:bldP spid="142" grpId="0"/>
      <p:bldP spid="145" grpId="0"/>
      <p:bldP spid="147" grpId="0"/>
      <p:bldP spid="148" grpId="0"/>
      <p:bldP spid="149" grpId="0"/>
      <p:bldP spid="150" grpId="0"/>
      <p:bldP spid="152" grpId="0"/>
      <p:bldP spid="153" grpId="0"/>
      <p:bldP spid="173" grpId="0"/>
      <p:bldP spid="174" grpId="0"/>
      <p:bldP spid="175" grpId="0"/>
      <p:bldP spid="176" grpId="0"/>
      <p:bldP spid="177" grpId="0"/>
      <p:bldP spid="179" grpId="0" animBg="1"/>
      <p:bldP spid="83" grpId="0"/>
      <p:bldP spid="83" grpId="1"/>
      <p:bldP spid="85" grpId="0"/>
      <p:bldP spid="8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831349" y="279302"/>
            <a:ext cx="6336462" cy="690821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540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04375" y="292302"/>
            <a:ext cx="687003" cy="624548"/>
            <a:chOff x="508513" y="-702286"/>
            <a:chExt cx="687003" cy="624548"/>
          </a:xfrm>
        </p:grpSpPr>
        <p:sp>
          <p:nvSpPr>
            <p:cNvPr id="4" name="Plaque 3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itchFamily="18" charset="0"/>
                </a:rPr>
                <a:t>Q.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508738" y="1044265"/>
            <a:ext cx="685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3726945" y="3116261"/>
            <a:ext cx="843633" cy="239618"/>
          </a:xfrm>
          <a:prstGeom prst="roundRect">
            <a:avLst/>
          </a:prstGeom>
          <a:solidFill>
            <a:srgbClr val="00FFFF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4632020" y="1910039"/>
            <a:ext cx="279647" cy="277026"/>
          </a:xfrm>
          <a:prstGeom prst="roundRect">
            <a:avLst/>
          </a:prstGeom>
          <a:solidFill>
            <a:srgbClr val="00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4167998" y="1899823"/>
            <a:ext cx="279647" cy="277026"/>
          </a:xfrm>
          <a:prstGeom prst="roundRect">
            <a:avLst/>
          </a:prstGeom>
          <a:solidFill>
            <a:srgbClr val="00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5860961" y="376190"/>
            <a:ext cx="613908" cy="239675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4596137" y="377390"/>
            <a:ext cx="760884" cy="249920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1131782" y="640920"/>
            <a:ext cx="1401078" cy="254818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1076322" y="1073340"/>
            <a:ext cx="1365226" cy="279796"/>
          </a:xfrm>
          <a:prstGeom prst="roundRect">
            <a:avLst/>
          </a:prstGeom>
          <a:solidFill>
            <a:srgbClr val="00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1092743" y="1409383"/>
            <a:ext cx="1229398" cy="277026"/>
          </a:xfrm>
          <a:prstGeom prst="roundRect">
            <a:avLst/>
          </a:prstGeom>
          <a:solidFill>
            <a:srgbClr val="00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1052464" y="1043961"/>
            <a:ext cx="1590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</a:tabLst>
            </a:pPr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</a:rPr>
              <a:t>d</a:t>
            </a:r>
            <a:r>
              <a:rPr lang="en-US" sz="1600" b="1" baseline="-25000" dirty="0">
                <a:solidFill>
                  <a:srgbClr val="000000"/>
                </a:solidFill>
                <a:latin typeface="Bookman Old Style" pitchFamily="18" charset="0"/>
              </a:rPr>
              <a:t>1</a:t>
            </a:r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</a:rPr>
              <a:t> = 7.5 cm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418279" y="2473345"/>
            <a:ext cx="3650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=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3403039" y="3059438"/>
            <a:ext cx="8303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=  7.5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1052464" y="1372672"/>
            <a:ext cx="14164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</a:tabLst>
            </a:pPr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</a:rPr>
              <a:t>d</a:t>
            </a:r>
            <a:r>
              <a:rPr lang="en-US" sz="1600" b="1" baseline="-25000" dirty="0">
                <a:solidFill>
                  <a:srgbClr val="000000"/>
                </a:solidFill>
                <a:latin typeface="Bookman Old Style" pitchFamily="18" charset="0"/>
              </a:rPr>
              <a:t>2</a:t>
            </a:r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</a:rPr>
              <a:t> = 12 cm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3613206" y="2335281"/>
                <a:ext cx="426664" cy="562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206" y="2335281"/>
                <a:ext cx="426664" cy="56207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2" name="Group 71"/>
          <p:cNvGrpSpPr/>
          <p:nvPr/>
        </p:nvGrpSpPr>
        <p:grpSpPr>
          <a:xfrm>
            <a:off x="1054075" y="1725109"/>
            <a:ext cx="3917923" cy="562077"/>
            <a:chOff x="901773" y="2211629"/>
            <a:chExt cx="3917923" cy="562077"/>
          </a:xfrm>
        </p:grpSpPr>
        <p:sp>
          <p:nvSpPr>
            <p:cNvPr id="73" name="Rectangle 72"/>
            <p:cNvSpPr/>
            <p:nvPr/>
          </p:nvSpPr>
          <p:spPr>
            <a:xfrm>
              <a:off x="901773" y="2355579"/>
              <a:ext cx="297154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2974975" algn="l"/>
                </a:tabLst>
              </a:pPr>
              <a:r>
                <a:rPr lang="en-US" sz="1600" b="1" dirty="0" smtClean="0">
                  <a:solidFill>
                    <a:srgbClr val="000000"/>
                  </a:solidFill>
                  <a:latin typeface="Bookman Old Style" pitchFamily="18" charset="0"/>
                </a:rPr>
                <a:t>Area of  the Rhombus =</a:t>
              </a:r>
              <a:endParaRPr lang="en-US" sz="16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>
                  <a:off x="3460904" y="2211629"/>
                  <a:ext cx="426664" cy="5620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1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1600" b="1" smtClean="0">
                                <a:solidFill>
                                  <a:prstClr val="black"/>
                                </a:solidFill>
                                <a:latin typeface="Bookman Old Style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1600" b="1" smtClean="0">
                                <a:solidFill>
                                  <a:prstClr val="black"/>
                                </a:solidFill>
                                <a:latin typeface="Bookman Old Style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600" b="1" dirty="0">
                    <a:solidFill>
                      <a:prstClr val="black"/>
                    </a:solidFill>
                    <a:latin typeface="Bookman Old Style" pitchFamily="18" charset="0"/>
                  </a:endParaRPr>
                </a:p>
              </p:txBody>
            </p:sp>
          </mc:Choice>
          <mc:Fallback xmlns="">
            <p:sp>
              <p:nvSpPr>
                <p:cNvPr id="74" name="TextBox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0904" y="2211629"/>
                  <a:ext cx="426664" cy="562077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Rectangle 74"/>
            <p:cNvSpPr/>
            <p:nvPr/>
          </p:nvSpPr>
          <p:spPr>
            <a:xfrm>
              <a:off x="4219852" y="2355579"/>
              <a:ext cx="59984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tabLst>
                  <a:tab pos="2974975" algn="l"/>
                </a:tabLst>
              </a:pPr>
              <a:r>
                <a:rPr lang="en-US" sz="1600" b="1" dirty="0" smtClean="0">
                  <a:solidFill>
                    <a:srgbClr val="000000"/>
                  </a:solidFill>
                  <a:latin typeface="Bookman Old Style" pitchFamily="18" charset="0"/>
                </a:rPr>
                <a:t>× </a:t>
              </a:r>
              <a:r>
                <a:rPr lang="en-US" sz="1600" b="1" dirty="0">
                  <a:solidFill>
                    <a:srgbClr val="000000"/>
                  </a:solidFill>
                  <a:latin typeface="Bookman Old Style" pitchFamily="18" charset="0"/>
                </a:rPr>
                <a:t>d</a:t>
              </a:r>
              <a:r>
                <a:rPr lang="en-US" sz="1600" b="1" baseline="-25000" dirty="0">
                  <a:solidFill>
                    <a:srgbClr val="000000"/>
                  </a:solidFill>
                  <a:latin typeface="Bookman Old Style" pitchFamily="18" charset="0"/>
                </a:rPr>
                <a:t>2</a:t>
              </a:r>
              <a:endParaRPr lang="en-US" sz="16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763539" y="2355579"/>
              <a:ext cx="59984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000000"/>
                  </a:solidFill>
                  <a:latin typeface="Bookman Old Style" pitchFamily="18" charset="0"/>
                </a:rPr>
                <a:t>× </a:t>
              </a:r>
              <a:r>
                <a:rPr lang="en-US" sz="1600" b="1" dirty="0" smtClean="0">
                  <a:solidFill>
                    <a:srgbClr val="000000"/>
                  </a:solidFill>
                  <a:latin typeface="Bookman Old Style" pitchFamily="18" charset="0"/>
                </a:rPr>
                <a:t>d</a:t>
              </a:r>
              <a:r>
                <a:rPr lang="en-US" sz="1600" b="1" baseline="-25000" dirty="0" smtClean="0">
                  <a:solidFill>
                    <a:srgbClr val="000000"/>
                  </a:solidFill>
                  <a:latin typeface="Bookman Old Style" pitchFamily="18" charset="0"/>
                </a:rPr>
                <a:t>1</a:t>
              </a:r>
              <a:endParaRPr lang="en-US" sz="160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sp>
        <p:nvSpPr>
          <p:cNvPr id="77" name="Rectangle 76"/>
          <p:cNvSpPr/>
          <p:nvPr/>
        </p:nvSpPr>
        <p:spPr>
          <a:xfrm>
            <a:off x="3925570" y="2483619"/>
            <a:ext cx="7216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7.5</a:t>
            </a:r>
            <a:endParaRPr lang="en-US" sz="1600" b="1" dirty="0">
              <a:solidFill>
                <a:srgbClr val="000000"/>
              </a:solidFill>
              <a:latin typeface="Bookman Old Style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487282" y="2483619"/>
            <a:ext cx="6511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12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102800" y="3059438"/>
            <a:ext cx="5148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6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80" name="Straight Connector 79"/>
          <p:cNvCxnSpPr/>
          <p:nvPr/>
        </p:nvCxnSpPr>
        <p:spPr>
          <a:xfrm flipV="1">
            <a:off x="3735769" y="2757468"/>
            <a:ext cx="178315" cy="52589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81" name="Rectangle 80"/>
          <p:cNvSpPr/>
          <p:nvPr/>
        </p:nvSpPr>
        <p:spPr>
          <a:xfrm>
            <a:off x="3519767" y="2755080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Bookman Old Style" pitchFamily="18" charset="0"/>
              </a:rPr>
              <a:t>1</a:t>
            </a:r>
            <a:endParaRPr lang="en-US" sz="1400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 flipV="1">
            <a:off x="4793796" y="2618770"/>
            <a:ext cx="293536" cy="83916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83" name="Rectangle 82"/>
          <p:cNvSpPr/>
          <p:nvPr/>
        </p:nvSpPr>
        <p:spPr>
          <a:xfrm>
            <a:off x="4763619" y="2285422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Bookman Old Style" pitchFamily="18" charset="0"/>
              </a:rPr>
              <a:t>6</a:t>
            </a:r>
            <a:endParaRPr lang="en-US" sz="1400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1606081" y="368608"/>
            <a:ext cx="912355" cy="257494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3408004" y="3470987"/>
            <a:ext cx="13857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 45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cm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6798905" y="827619"/>
            <a:ext cx="1885075" cy="1820293"/>
            <a:chOff x="6239341" y="1434434"/>
            <a:chExt cx="1885075" cy="1820293"/>
          </a:xfrm>
        </p:grpSpPr>
        <p:sp>
          <p:nvSpPr>
            <p:cNvPr id="95" name="Title 3"/>
            <p:cNvSpPr txBox="1">
              <a:spLocks/>
            </p:cNvSpPr>
            <p:nvPr/>
          </p:nvSpPr>
          <p:spPr>
            <a:xfrm>
              <a:off x="6239341" y="2917091"/>
              <a:ext cx="255305" cy="33763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Q</a:t>
              </a:r>
              <a:endPara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  <p:sp>
          <p:nvSpPr>
            <p:cNvPr id="96" name="Title 3"/>
            <p:cNvSpPr txBox="1">
              <a:spLocks/>
            </p:cNvSpPr>
            <p:nvPr/>
          </p:nvSpPr>
          <p:spPr>
            <a:xfrm>
              <a:off x="7573247" y="2912194"/>
              <a:ext cx="255305" cy="33763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R</a:t>
              </a:r>
              <a:endPara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  <p:sp>
          <p:nvSpPr>
            <p:cNvPr id="97" name="Title 3"/>
            <p:cNvSpPr txBox="1">
              <a:spLocks/>
            </p:cNvSpPr>
            <p:nvPr/>
          </p:nvSpPr>
          <p:spPr>
            <a:xfrm>
              <a:off x="6499699" y="1434434"/>
              <a:ext cx="255305" cy="33763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P</a:t>
              </a:r>
            </a:p>
          </p:txBody>
        </p:sp>
        <p:sp>
          <p:nvSpPr>
            <p:cNvPr id="98" name="Parallelogram 97"/>
            <p:cNvSpPr/>
            <p:nvPr/>
          </p:nvSpPr>
          <p:spPr>
            <a:xfrm>
              <a:off x="6326696" y="1725406"/>
              <a:ext cx="1717506" cy="1232608"/>
            </a:xfrm>
            <a:prstGeom prst="parallelogram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itchFamily="18" charset="0"/>
                <a:ea typeface="+mn-ea"/>
                <a:cs typeface="+mn-cs"/>
              </a:endParaRPr>
            </a:p>
          </p:txBody>
        </p:sp>
        <p:sp>
          <p:nvSpPr>
            <p:cNvPr id="99" name="Title 3"/>
            <p:cNvSpPr txBox="1">
              <a:spLocks/>
            </p:cNvSpPr>
            <p:nvPr/>
          </p:nvSpPr>
          <p:spPr>
            <a:xfrm>
              <a:off x="7869111" y="1452094"/>
              <a:ext cx="255305" cy="33763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S</a:t>
              </a:r>
              <a:endPara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sp>
        <p:nvSpPr>
          <p:cNvPr id="100" name="Title 3"/>
          <p:cNvSpPr txBox="1">
            <a:spLocks/>
          </p:cNvSpPr>
          <p:nvPr/>
        </p:nvSpPr>
        <p:spPr>
          <a:xfrm rot="2827373">
            <a:off x="7225784" y="1193694"/>
            <a:ext cx="757407" cy="337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1100" b="1" dirty="0" smtClean="0">
                <a:solidFill>
                  <a:prstClr val="black"/>
                </a:solidFill>
                <a:latin typeface="Bookman Old Style" pitchFamily="18" charset="0"/>
              </a:rPr>
              <a:t>12 cm</a:t>
            </a:r>
            <a:endParaRPr lang="en-US" sz="1100" b="1" baseline="-25000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1" name="Title 3"/>
          <p:cNvSpPr txBox="1">
            <a:spLocks/>
          </p:cNvSpPr>
          <p:nvPr/>
        </p:nvSpPr>
        <p:spPr>
          <a:xfrm rot="19298658">
            <a:off x="6860733" y="1776165"/>
            <a:ext cx="761392" cy="3376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1100" b="1" dirty="0" smtClean="0">
                <a:solidFill>
                  <a:prstClr val="black"/>
                </a:solidFill>
                <a:latin typeface="Bookman Old Style" pitchFamily="18" charset="0"/>
              </a:rPr>
              <a:t>7.5 cm</a:t>
            </a:r>
            <a:endParaRPr lang="en-US" sz="1100" b="1" spc="150" baseline="-25000" dirty="0" smtClean="0">
              <a:ln w="11430">
                <a:solidFill>
                  <a:srgbClr val="7030A0"/>
                </a:solidFill>
              </a:ln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2" name="Rounded Rectangle 101"/>
          <p:cNvSpPr/>
          <p:nvPr/>
        </p:nvSpPr>
        <p:spPr>
          <a:xfrm>
            <a:off x="3005337" y="397046"/>
            <a:ext cx="1179435" cy="224950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3" name="Straight Connector 102"/>
          <p:cNvCxnSpPr/>
          <p:nvPr/>
        </p:nvCxnSpPr>
        <p:spPr>
          <a:xfrm>
            <a:off x="7190549" y="1114108"/>
            <a:ext cx="1111788" cy="1230795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04" name="Straight Connector 103"/>
          <p:cNvCxnSpPr/>
          <p:nvPr/>
        </p:nvCxnSpPr>
        <p:spPr>
          <a:xfrm flipV="1">
            <a:off x="6887807" y="1111378"/>
            <a:ext cx="1722910" cy="1239821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grpSp>
        <p:nvGrpSpPr>
          <p:cNvPr id="105" name="Group 104"/>
          <p:cNvGrpSpPr/>
          <p:nvPr/>
        </p:nvGrpSpPr>
        <p:grpSpPr>
          <a:xfrm>
            <a:off x="4278150" y="1036211"/>
            <a:ext cx="1859667" cy="650198"/>
            <a:chOff x="2497770" y="-1066088"/>
            <a:chExt cx="1290931" cy="408332"/>
          </a:xfrm>
        </p:grpSpPr>
        <p:sp>
          <p:nvSpPr>
            <p:cNvPr id="106" name="Rounded Rectangular Callout 58"/>
            <p:cNvSpPr/>
            <p:nvPr/>
          </p:nvSpPr>
          <p:spPr>
            <a:xfrm>
              <a:off x="2525232" y="-1066088"/>
              <a:ext cx="1261045" cy="408332"/>
            </a:xfrm>
            <a:prstGeom prst="roundRect">
              <a:avLst/>
            </a:prstGeom>
            <a:gradFill flip="none" rotWithShape="1">
              <a:gsLst>
                <a:gs pos="0">
                  <a:srgbClr val="FFFF00">
                    <a:alpha val="65000"/>
                  </a:srgb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rgbClr val="0000FF"/>
                </a:solidFill>
                <a:latin typeface="Bookman Old Style" pitchFamily="18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2497770" y="-1044351"/>
              <a:ext cx="1290931" cy="367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  <a:ea typeface="Cambria Math" panose="02040503050406030204" pitchFamily="18" charset="0"/>
                </a:rPr>
                <a:t>Consider </a:t>
              </a:r>
              <a:endPara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  <a:ea typeface="Cambria Math" panose="02040503050406030204" pitchFamily="18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  <a:ea typeface="Cambria Math" panose="02040503050406030204" pitchFamily="18" charset="0"/>
                </a:rPr>
                <a:t>rhombus 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  <a:ea typeface="Cambria Math" panose="02040503050406030204" pitchFamily="18" charset="0"/>
                </a:rPr>
                <a:t>PQRS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1057503" y="333715"/>
            <a:ext cx="61103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The diagonals of a rhombus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are 7.5cm and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12cm long.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Find its area.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6" name="Rounded Rectangle 59"/>
          <p:cNvSpPr/>
          <p:nvPr/>
        </p:nvSpPr>
        <p:spPr>
          <a:xfrm>
            <a:off x="422339" y="2547769"/>
            <a:ext cx="2501451" cy="667266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CC00FF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Book Antiqua" pitchFamily="18" charset="0"/>
            </a:endParaRPr>
          </a:p>
        </p:txBody>
      </p:sp>
      <p:pic>
        <p:nvPicPr>
          <p:cNvPr id="11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56941" y="2309690"/>
            <a:ext cx="491495" cy="102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" name="TextBox 117"/>
          <p:cNvSpPr txBox="1"/>
          <p:nvPr/>
        </p:nvSpPr>
        <p:spPr>
          <a:xfrm>
            <a:off x="336930" y="2584608"/>
            <a:ext cx="2652342" cy="578882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What is the formula for area of rhombus?</a:t>
            </a:r>
          </a:p>
        </p:txBody>
      </p:sp>
      <p:pic>
        <p:nvPicPr>
          <p:cNvPr id="119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99369" y="2298389"/>
            <a:ext cx="487507" cy="104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/>
              <p:cNvSpPr txBox="1"/>
              <p:nvPr/>
            </p:nvSpPr>
            <p:spPr>
              <a:xfrm>
                <a:off x="1080594" y="2659835"/>
                <a:ext cx="1184940" cy="4431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1">
                            <a:solidFill>
                              <a:srgbClr val="FFFF00"/>
                            </a:solidFill>
                            <a:latin typeface="Bookman Old Style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1">
                            <a:solidFill>
                              <a:srgbClr val="FFFF00"/>
                            </a:solidFill>
                            <a:latin typeface="Bookman Old Style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1" dirty="0">
                    <a:solidFill>
                      <a:srgbClr val="FFFF00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 × d</a:t>
                </a:r>
                <a:r>
                  <a:rPr lang="en-US" b="1" baseline="-25000" dirty="0">
                    <a:solidFill>
                      <a:srgbClr val="FFFF00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1</a:t>
                </a:r>
                <a:r>
                  <a:rPr lang="en-US" b="1" dirty="0">
                    <a:solidFill>
                      <a:srgbClr val="FFFF00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 × d</a:t>
                </a:r>
                <a:r>
                  <a:rPr lang="en-US" b="1" baseline="-25000" dirty="0">
                    <a:solidFill>
                      <a:srgbClr val="FFFF00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2</a:t>
                </a:r>
              </a:p>
            </p:txBody>
          </p:sp>
        </mc:Choice>
        <mc:Fallback xmlns="">
          <p:sp>
            <p:nvSpPr>
              <p:cNvPr id="120" name="TextBox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594" y="2659835"/>
                <a:ext cx="1184940" cy="443135"/>
              </a:xfrm>
              <a:prstGeom prst="rect">
                <a:avLst/>
              </a:prstGeom>
              <a:blipFill rotWithShape="1">
                <a:blip r:embed="rId7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Horizontal Scroll 120"/>
          <p:cNvSpPr/>
          <p:nvPr/>
        </p:nvSpPr>
        <p:spPr>
          <a:xfrm>
            <a:off x="497624" y="3811474"/>
            <a:ext cx="3605176" cy="523964"/>
          </a:xfrm>
          <a:prstGeom prst="horizontalScroll">
            <a:avLst/>
          </a:prstGeom>
          <a:gradFill flip="none" rotWithShape="1">
            <a:gsLst>
              <a:gs pos="0">
                <a:srgbClr val="9900FF">
                  <a:lumMod val="84000"/>
                  <a:lumOff val="16000"/>
                  <a:alpha val="59000"/>
                </a:srgbClr>
              </a:gs>
              <a:gs pos="100000">
                <a:schemeClr val="bg1">
                  <a:lumMod val="97000"/>
                </a:schemeClr>
              </a:gs>
              <a:gs pos="81000">
                <a:schemeClr val="bg1"/>
              </a:gs>
            </a:gsLst>
            <a:lin ang="8100000" scaled="1"/>
            <a:tileRect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538582" y="3911462"/>
            <a:ext cx="35060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  <a:sym typeface="Symbol"/>
              </a:rPr>
              <a:t>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 </a:t>
            </a:r>
            <a:r>
              <a:rPr lang="en-US" sz="1600" b="1" kern="0" dirty="0">
                <a:solidFill>
                  <a:prstClr val="black"/>
                </a:solidFill>
                <a:latin typeface="Bookman Old Style" pitchFamily="18" charset="0"/>
              </a:rPr>
              <a:t>Area of a rhombus is 45 </a:t>
            </a:r>
            <a:r>
              <a:rPr lang="en-US" sz="1600" b="1" kern="0" dirty="0" smtClean="0">
                <a:solidFill>
                  <a:prstClr val="black"/>
                </a:solidFill>
                <a:latin typeface="Bookman Old Style" pitchFamily="18" charset="0"/>
              </a:rPr>
              <a:t>cm</a:t>
            </a:r>
            <a:r>
              <a:rPr lang="en-US" sz="1600" b="1" kern="0" baseline="30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kern="0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pic>
        <p:nvPicPr>
          <p:cNvPr id="123" name="Picture 5" descr="D:\Roshan\Roshan\Mthas 8th\VIII STD STB\clipart\28264926-little-boy-student-holding-a-big-pencil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51240" y="3747205"/>
            <a:ext cx="670560" cy="66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70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500"/>
                            </p:stCondLst>
                            <p:childTnLst>
                              <p:par>
                                <p:cTn id="17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500"/>
                            </p:stCondLst>
                            <p:childTnLst>
                              <p:par>
                                <p:cTn id="19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500"/>
                            </p:stCondLst>
                            <p:childTnLst>
                              <p:par>
                                <p:cTn id="2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500"/>
                            </p:stCondLst>
                            <p:childTnLst>
                              <p:par>
                                <p:cTn id="23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500"/>
                            </p:stCondLst>
                            <p:childTnLst>
                              <p:par>
                                <p:cTn id="2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1000"/>
                            </p:stCondLst>
                            <p:childTnLst>
                              <p:par>
                                <p:cTn id="2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/>
      <p:bldP spid="68" grpId="0"/>
      <p:bldP spid="69" grpId="0"/>
      <p:bldP spid="70" grpId="0"/>
      <p:bldP spid="71" grpId="0" animBg="1"/>
      <p:bldP spid="77" grpId="0"/>
      <p:bldP spid="78" grpId="0"/>
      <p:bldP spid="79" grpId="0"/>
      <p:bldP spid="81" grpId="0"/>
      <p:bldP spid="83" grpId="0"/>
      <p:bldP spid="84" grpId="0" animBg="1"/>
      <p:bldP spid="84" grpId="1" animBg="1"/>
      <p:bldP spid="84" grpId="2" animBg="1"/>
      <p:bldP spid="84" grpId="3" animBg="1"/>
      <p:bldP spid="92" grpId="0"/>
      <p:bldP spid="100" grpId="0"/>
      <p:bldP spid="101" grpId="0"/>
      <p:bldP spid="102" grpId="0" animBg="1"/>
      <p:bldP spid="102" grpId="1" animBg="1"/>
      <p:bldP spid="7" grpId="0"/>
      <p:bldP spid="116" grpId="0" animBg="1"/>
      <p:bldP spid="116" grpId="1" animBg="1"/>
      <p:bldP spid="118" grpId="0"/>
      <p:bldP spid="118" grpId="1"/>
      <p:bldP spid="120" grpId="0"/>
      <p:bldP spid="120" grpId="1"/>
      <p:bldP spid="121" grpId="0" animBg="1"/>
      <p:bldP spid="1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ed Rectangle 63"/>
          <p:cNvSpPr/>
          <p:nvPr/>
        </p:nvSpPr>
        <p:spPr>
          <a:xfrm>
            <a:off x="999061" y="1689242"/>
            <a:ext cx="1217973" cy="239632"/>
          </a:xfrm>
          <a:prstGeom prst="roundRect">
            <a:avLst/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 dirty="0">
              <a:solidFill>
                <a:prstClr val="white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1041474" y="1433604"/>
            <a:ext cx="1175560" cy="217847"/>
          </a:xfrm>
          <a:prstGeom prst="roundRect">
            <a:avLst/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 dirty="0">
              <a:solidFill>
                <a:prstClr val="white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753669" y="282526"/>
            <a:ext cx="6799587" cy="809330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chemeClr val="bg1">
                  <a:alpha val="78000"/>
                </a:schemeClr>
              </a:gs>
            </a:gsLst>
            <a:lin ang="8100000" scaled="1"/>
            <a:tileRect/>
          </a:gra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46663" y="350344"/>
            <a:ext cx="687003" cy="624548"/>
            <a:chOff x="508513" y="-702286"/>
            <a:chExt cx="687003" cy="624548"/>
          </a:xfrm>
        </p:grpSpPr>
        <p:sp>
          <p:nvSpPr>
            <p:cNvPr id="4" name="Plaque 3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prstClr val="white"/>
                  </a:solidFill>
                  <a:latin typeface="Bookman Old Style" pitchFamily="18" charset="0"/>
                </a:rPr>
                <a:t>Q.</a:t>
              </a:r>
              <a:endParaRPr lang="en-US" sz="18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sp>
        <p:nvSpPr>
          <p:cNvPr id="7" name="Parallelogram 6"/>
          <p:cNvSpPr/>
          <p:nvPr/>
        </p:nvSpPr>
        <p:spPr>
          <a:xfrm>
            <a:off x="6458175" y="1313790"/>
            <a:ext cx="2047650" cy="1495425"/>
          </a:xfrm>
          <a:prstGeom prst="parallelogram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08442" y="1041158"/>
            <a:ext cx="314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A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04014" y="2791956"/>
            <a:ext cx="314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B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61374" y="2802465"/>
            <a:ext cx="3177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C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17776" y="1039351"/>
            <a:ext cx="3241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D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72413" y="2788665"/>
            <a:ext cx="5822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6 cm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6796088" y="1313790"/>
            <a:ext cx="48374" cy="14954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Half Frame 14"/>
          <p:cNvSpPr/>
          <p:nvPr/>
        </p:nvSpPr>
        <p:spPr>
          <a:xfrm>
            <a:off x="6688088" y="2692009"/>
            <a:ext cx="108000" cy="108000"/>
          </a:xfrm>
          <a:prstGeom prst="halfFrame">
            <a:avLst>
              <a:gd name="adj1" fmla="val 0"/>
              <a:gd name="adj2" fmla="val 0"/>
            </a:avLst>
          </a:prstGeom>
          <a:ln w="190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751376" y="1904940"/>
            <a:ext cx="5822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4 cm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6458175" y="1313788"/>
            <a:ext cx="2047650" cy="1495425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 rot="19352508">
            <a:off x="7657158" y="1710065"/>
            <a:ext cx="5822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8 cm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856192" y="331051"/>
            <a:ext cx="1122192" cy="22495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052133" y="329324"/>
            <a:ext cx="2030940" cy="22495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121356" y="588668"/>
            <a:ext cx="2495147" cy="21326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629055" y="578005"/>
            <a:ext cx="3801575" cy="23459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084075" y="819281"/>
            <a:ext cx="3953322" cy="22495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101917" y="322734"/>
            <a:ext cx="1754275" cy="22497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034819" y="268667"/>
            <a:ext cx="65813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Find the area of a rhombus whose side is 6 cm and </a:t>
            </a:r>
            <a:endParaRPr lang="en-US" sz="1600" b="1" dirty="0" smtClean="0">
              <a:latin typeface="Bookman Old Style" panose="02050604050505020204" pitchFamily="18" charset="0"/>
              <a:ea typeface="Cambria Math" pitchFamily="18" charset="0"/>
            </a:endParaRPr>
          </a:p>
          <a:p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whose altitude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is 4 cm. 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If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one of its diagonals is 8 cm long, find the 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length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of the other diagonal.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6444988" y="2809215"/>
            <a:ext cx="1689296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836266" y="1316903"/>
            <a:ext cx="1286400" cy="1485464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 rot="2829541" flipH="1">
            <a:off x="7165703" y="1530066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Bookman Old Style" pitchFamily="18" charset="0"/>
                <a:ea typeface="Cambria Math" pitchFamily="18" charset="0"/>
              </a:rPr>
              <a:t>?</a:t>
            </a:r>
            <a:endParaRPr lang="en-US" sz="12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18214" y="1096764"/>
            <a:ext cx="685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99691" y="1096344"/>
            <a:ext cx="3368463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Let </a:t>
            </a:r>
            <a:r>
              <a:rPr lang="en-US" sz="1600" b="1" dirty="0" err="1" smtClean="0">
                <a:solidFill>
                  <a:srgbClr val="000000"/>
                </a:solidFill>
                <a:latin typeface="Wingdings" pitchFamily="2" charset="2"/>
              </a:rPr>
              <a:t>o</a:t>
            </a:r>
            <a:r>
              <a:rPr lang="en-US" sz="1600" b="1" dirty="0" err="1" smtClean="0">
                <a:solidFill>
                  <a:srgbClr val="000000"/>
                </a:solidFill>
                <a:latin typeface="Bookman Old Style" pitchFamily="18" charset="0"/>
              </a:rPr>
              <a:t>ABCD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 be a rhombus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99061" y="1365887"/>
            <a:ext cx="1586820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BC = 6 cm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33645" y="1629872"/>
            <a:ext cx="1586820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AM = 4 cm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66773" y="1909592"/>
            <a:ext cx="1402156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BD = 8 cm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646914" y="2811006"/>
            <a:ext cx="3529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M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3911164" y="2677736"/>
            <a:ext cx="826387" cy="217847"/>
          </a:xfrm>
          <a:prstGeom prst="roundRect">
            <a:avLst/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 dirty="0">
              <a:solidFill>
                <a:prstClr val="white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762793" y="2323542"/>
            <a:ext cx="774025" cy="239632"/>
          </a:xfrm>
          <a:prstGeom prst="roundRect">
            <a:avLst/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 dirty="0">
              <a:solidFill>
                <a:prstClr val="white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3924802" y="2320073"/>
            <a:ext cx="581536" cy="217847"/>
          </a:xfrm>
          <a:prstGeom prst="roundRect">
            <a:avLst/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 dirty="0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617073" y="2617383"/>
            <a:ext cx="10430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anose="02040503050406030204" pitchFamily="18" charset="0"/>
              </a:rPr>
              <a:t>=  6 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854459" y="2237129"/>
            <a:ext cx="4748428" cy="359574"/>
            <a:chOff x="997334" y="2748536"/>
            <a:chExt cx="4748428" cy="359574"/>
          </a:xfrm>
        </p:grpSpPr>
        <p:sp>
          <p:nvSpPr>
            <p:cNvPr id="41" name="Rectangle 40"/>
            <p:cNvSpPr/>
            <p:nvPr/>
          </p:nvSpPr>
          <p:spPr>
            <a:xfrm>
              <a:off x="997334" y="2748536"/>
              <a:ext cx="289488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2974975" algn="l"/>
                </a:tabLst>
              </a:pPr>
              <a:r>
                <a:rPr lang="en-US" sz="1600" b="1" dirty="0" smtClean="0">
                  <a:solidFill>
                    <a:srgbClr val="0000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Area of the parallelogram </a:t>
              </a:r>
              <a:endPara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632957" y="2769556"/>
              <a:ext cx="111280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tabLst>
                  <a:tab pos="2974975" algn="l"/>
                </a:tabLst>
              </a:pPr>
              <a:r>
                <a:rPr lang="en-US" sz="1600" b="1" dirty="0">
                  <a:solidFill>
                    <a:srgbClr val="0000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× </a:t>
              </a:r>
              <a:r>
                <a:rPr lang="en-US" sz="1600" b="1" dirty="0" smtClean="0">
                  <a:solidFill>
                    <a:srgbClr val="0000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Height</a:t>
              </a:r>
              <a:endPara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759948" y="2769556"/>
              <a:ext cx="101181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srgbClr val="0000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=  Base </a:t>
              </a:r>
              <a:endParaRPr lang="en-US" sz="1600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4143691" y="2617383"/>
            <a:ext cx="8958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anose="02040503050406030204" pitchFamily="18" charset="0"/>
              </a:rPr>
              <a:t>×  4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617073" y="2979170"/>
            <a:ext cx="12422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  24 cm</a:t>
            </a:r>
            <a:endParaRPr lang="en-US" sz="1600" b="1" baseline="30000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4045904" y="1313788"/>
            <a:ext cx="2250196" cy="615086"/>
            <a:chOff x="2103707" y="-1051640"/>
            <a:chExt cx="2079057" cy="386284"/>
          </a:xfrm>
        </p:grpSpPr>
        <p:sp>
          <p:nvSpPr>
            <p:cNvPr id="55" name="Rounded Rectangular Callout 58"/>
            <p:cNvSpPr/>
            <p:nvPr/>
          </p:nvSpPr>
          <p:spPr>
            <a:xfrm>
              <a:off x="2226273" y="-1051640"/>
              <a:ext cx="1846297" cy="386284"/>
            </a:xfrm>
            <a:prstGeom prst="roundRect">
              <a:avLst/>
            </a:prstGeom>
            <a:gradFill flip="none" rotWithShape="1">
              <a:gsLst>
                <a:gs pos="0">
                  <a:srgbClr val="FFFF00">
                    <a:alpha val="65000"/>
                  </a:srgb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rgbClr val="0000FF"/>
                </a:solidFill>
                <a:latin typeface="Bookman Old Style" pitchFamily="18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103707" y="-1044351"/>
              <a:ext cx="2079057" cy="367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rPr>
                <a:t>Let </a:t>
              </a:r>
              <a:r>
                <a:rPr lang="en-US" sz="1600" b="1" dirty="0" err="1" smtClean="0">
                  <a:solidFill>
                    <a:prstClr val="black"/>
                  </a:solidFill>
                  <a:latin typeface="Wingdings" panose="05000000000000000000" pitchFamily="2" charset="2"/>
                  <a:ea typeface="Cambria Math" panose="02040503050406030204" pitchFamily="18" charset="0"/>
                </a:rPr>
                <a:t>o</a:t>
              </a:r>
              <a:r>
                <a:rPr lang="en-US" sz="1600" b="1" dirty="0" err="1" smtClean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rPr>
                <a:t>ABCD</a:t>
              </a:r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rPr>
                <a:t> be a parallelogram</a:t>
              </a:r>
              <a:endPara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57" name="Rounded Rectangle 59"/>
          <p:cNvSpPr/>
          <p:nvPr/>
        </p:nvSpPr>
        <p:spPr>
          <a:xfrm>
            <a:off x="559285" y="3958532"/>
            <a:ext cx="2501451" cy="667266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CC00FF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Book Antiqua" pitchFamily="18" charset="0"/>
            </a:endParaRPr>
          </a:p>
        </p:txBody>
      </p:sp>
      <p:pic>
        <p:nvPicPr>
          <p:cNvPr id="58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25417" y="3720453"/>
            <a:ext cx="491495" cy="102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473876" y="3995371"/>
            <a:ext cx="2652342" cy="578882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man Old Style" pitchFamily="18" charset="0"/>
                <a:ea typeface="Cambria Math" panose="02040503050406030204" pitchFamily="18" charset="0"/>
              </a:rPr>
              <a:t>What is the formula for area of a parallelogram ?</a:t>
            </a:r>
          </a:p>
        </p:txBody>
      </p:sp>
      <p:pic>
        <p:nvPicPr>
          <p:cNvPr id="60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60736" y="3762673"/>
            <a:ext cx="443188" cy="9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1066057" y="4138277"/>
            <a:ext cx="1487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rPr>
              <a:t>Base </a:t>
            </a:r>
            <a:r>
              <a:rPr lang="en-US" b="1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rPr>
              <a:t>× Height</a:t>
            </a:r>
            <a:endParaRPr lang="en-US" b="1" baseline="30000" dirty="0">
              <a:solidFill>
                <a:srgbClr val="FFFF00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85020" y="2965075"/>
            <a:ext cx="31170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97497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Symbol" pitchFamily="18" charset="2"/>
                <a:ea typeface="Cambria Math" panose="02040503050406030204" pitchFamily="18" charset="0"/>
              </a:rPr>
              <a:t>\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anose="02040503050406030204" pitchFamily="18" charset="0"/>
              </a:rPr>
              <a:t> Area of the parallelogram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617073" y="3293495"/>
            <a:ext cx="12422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  24 cm</a:t>
            </a:r>
            <a:endParaRPr lang="en-US" sz="1600" b="1" baseline="30000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93355" y="3279400"/>
            <a:ext cx="3108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97497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Symbol" pitchFamily="18" charset="2"/>
                <a:ea typeface="Cambria Math" panose="02040503050406030204" pitchFamily="18" charset="0"/>
              </a:rPr>
              <a:t>\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anose="02040503050406030204" pitchFamily="18" charset="0"/>
              </a:rPr>
              <a:t>        Area of the rhombus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8" name="Rounded Rectangle 59"/>
          <p:cNvSpPr/>
          <p:nvPr/>
        </p:nvSpPr>
        <p:spPr>
          <a:xfrm>
            <a:off x="1101917" y="3757158"/>
            <a:ext cx="3988338" cy="383283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CC00FF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Book Antiqua" pitchFamily="18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059212" y="3778540"/>
            <a:ext cx="4073748" cy="340519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  <a:ea typeface="Cambria Math" panose="02040503050406030204" pitchFamily="18" charset="0"/>
              </a:rPr>
              <a:t>Area </a:t>
            </a:r>
            <a:r>
              <a:rPr lang="en-US" b="1" dirty="0">
                <a:solidFill>
                  <a:schemeClr val="bg1"/>
                </a:solidFill>
                <a:latin typeface="Bookman Old Style" pitchFamily="18" charset="0"/>
                <a:ea typeface="Cambria Math" panose="02040503050406030204" pitchFamily="18" charset="0"/>
              </a:rPr>
              <a:t>of parallelogram </a:t>
            </a:r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  <a:ea typeface="Cambria Math" panose="02040503050406030204" pitchFamily="18" charset="0"/>
              </a:rPr>
              <a:t>= Area </a:t>
            </a:r>
            <a:r>
              <a:rPr lang="en-US" b="1" dirty="0">
                <a:solidFill>
                  <a:schemeClr val="bg1"/>
                </a:solidFill>
                <a:latin typeface="Bookman Old Style" pitchFamily="18" charset="0"/>
                <a:ea typeface="Cambria Math" panose="02040503050406030204" pitchFamily="18" charset="0"/>
              </a:rPr>
              <a:t>of rhombus </a:t>
            </a:r>
          </a:p>
        </p:txBody>
      </p:sp>
    </p:spTree>
    <p:extLst>
      <p:ext uri="{BB962C8B-B14F-4D97-AF65-F5344CB8AC3E}">
        <p14:creationId xmlns:p14="http://schemas.microsoft.com/office/powerpoint/2010/main" val="137673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500"/>
                            </p:stCondLst>
                            <p:childTnLst>
                              <p:par>
                                <p:cTn id="19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500"/>
                            </p:stCondLst>
                            <p:childTnLst>
                              <p:par>
                                <p:cTn id="21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500"/>
                            </p:stCondLst>
                            <p:childTnLst>
                              <p:par>
                                <p:cTn id="27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4" grpId="1" animBg="1"/>
      <p:bldP spid="63" grpId="0" animBg="1"/>
      <p:bldP spid="63" grpId="1" animBg="1"/>
      <p:bldP spid="2" grpId="0" animBg="1"/>
      <p:bldP spid="7" grpId="0" animBg="1"/>
      <p:bldP spid="8" grpId="0"/>
      <p:bldP spid="9" grpId="0"/>
      <p:bldP spid="10" grpId="0"/>
      <p:bldP spid="11" grpId="0"/>
      <p:bldP spid="12" grpId="0"/>
      <p:bldP spid="15" grpId="0" animBg="1"/>
      <p:bldP spid="16" grpId="0"/>
      <p:bldP spid="18" grpId="0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5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/>
      <p:bldP spid="44" grpId="0"/>
      <p:bldP spid="47" grpId="0"/>
      <p:bldP spid="57" grpId="0" animBg="1"/>
      <p:bldP spid="57" grpId="1" animBg="1"/>
      <p:bldP spid="59" grpId="0"/>
      <p:bldP spid="59" grpId="1"/>
      <p:bldP spid="61" grpId="0"/>
      <p:bldP spid="61" grpId="1"/>
      <p:bldP spid="62" grpId="0"/>
      <p:bldP spid="65" grpId="0"/>
      <p:bldP spid="66" grpId="0"/>
      <p:bldP spid="68" grpId="0" animBg="1"/>
      <p:bldP spid="68" grpId="1" animBg="1"/>
      <p:bldP spid="69" grpId="0"/>
      <p:bldP spid="69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ounded Rectangle 68"/>
          <p:cNvSpPr/>
          <p:nvPr/>
        </p:nvSpPr>
        <p:spPr>
          <a:xfrm>
            <a:off x="1016915" y="1936089"/>
            <a:ext cx="1152855" cy="253612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753669" y="282526"/>
            <a:ext cx="6799587" cy="809330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chemeClr val="bg1">
                  <a:alpha val="78000"/>
                </a:schemeClr>
              </a:gs>
            </a:gsLst>
            <a:lin ang="8100000" scaled="1"/>
            <a:tileRect/>
          </a:gra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46663" y="350344"/>
            <a:ext cx="687003" cy="624548"/>
            <a:chOff x="508513" y="-702286"/>
            <a:chExt cx="687003" cy="624548"/>
          </a:xfrm>
        </p:grpSpPr>
        <p:sp>
          <p:nvSpPr>
            <p:cNvPr id="4" name="Plaque 3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prstClr val="white"/>
                  </a:solidFill>
                  <a:latin typeface="Bookman Old Style" pitchFamily="18" charset="0"/>
                </a:rPr>
                <a:t>Q.</a:t>
              </a:r>
              <a:endParaRPr lang="en-US" sz="18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sp>
        <p:nvSpPr>
          <p:cNvPr id="23" name="Rounded Rectangle 22"/>
          <p:cNvSpPr/>
          <p:nvPr/>
        </p:nvSpPr>
        <p:spPr>
          <a:xfrm>
            <a:off x="1084075" y="819281"/>
            <a:ext cx="3953322" cy="22495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034819" y="268667"/>
            <a:ext cx="65813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Find the area of a rhombus whose side is 6 cm and </a:t>
            </a:r>
            <a:endParaRPr lang="en-US" sz="1600" b="1" dirty="0" smtClean="0">
              <a:latin typeface="Bookman Old Style" panose="02050604050505020204" pitchFamily="18" charset="0"/>
              <a:ea typeface="Cambria Math" pitchFamily="18" charset="0"/>
            </a:endParaRPr>
          </a:p>
          <a:p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whose altitude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is 4 cm. 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If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one of its diagonals is 8 cm long, find the 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length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of the other diagonal.</a:t>
            </a:r>
          </a:p>
        </p:txBody>
      </p:sp>
      <p:sp>
        <p:nvSpPr>
          <p:cNvPr id="29" name="Rectangle 28"/>
          <p:cNvSpPr/>
          <p:nvPr/>
        </p:nvSpPr>
        <p:spPr>
          <a:xfrm rot="2829541" flipH="1">
            <a:off x="7165703" y="1530066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Bookman Old Style" pitchFamily="18" charset="0"/>
                <a:ea typeface="Cambria Math" pitchFamily="18" charset="0"/>
              </a:rPr>
              <a:t>?</a:t>
            </a:r>
            <a:endParaRPr lang="en-US" sz="12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18214" y="1096764"/>
            <a:ext cx="685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99691" y="1096344"/>
            <a:ext cx="3368463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Let </a:t>
            </a:r>
            <a:r>
              <a:rPr lang="en-US" sz="1600" b="1" dirty="0" err="1" smtClean="0">
                <a:solidFill>
                  <a:srgbClr val="000000"/>
                </a:solidFill>
                <a:latin typeface="Wingdings" pitchFamily="2" charset="2"/>
              </a:rPr>
              <a:t>o</a:t>
            </a:r>
            <a:r>
              <a:rPr lang="en-US" sz="1600" b="1" dirty="0" err="1" smtClean="0">
                <a:solidFill>
                  <a:srgbClr val="000000"/>
                </a:solidFill>
                <a:latin typeface="Bookman Old Style" pitchFamily="18" charset="0"/>
              </a:rPr>
              <a:t>ABCD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 be a rhombus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99061" y="1365887"/>
            <a:ext cx="1586820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BC = 6 cm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33645" y="1629872"/>
            <a:ext cx="1586820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AM = 4 cm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66773" y="1909592"/>
            <a:ext cx="1402156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BD = 8 cm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304014" y="1039351"/>
            <a:ext cx="2337890" cy="2079432"/>
            <a:chOff x="6304014" y="1039351"/>
            <a:chExt cx="2337890" cy="2079432"/>
          </a:xfrm>
        </p:grpSpPr>
        <p:grpSp>
          <p:nvGrpSpPr>
            <p:cNvPr id="6" name="Group 5"/>
            <p:cNvGrpSpPr/>
            <p:nvPr/>
          </p:nvGrpSpPr>
          <p:grpSpPr>
            <a:xfrm>
              <a:off x="6304014" y="1039351"/>
              <a:ext cx="2337890" cy="2070891"/>
              <a:chOff x="6304014" y="944761"/>
              <a:chExt cx="2337890" cy="2070891"/>
            </a:xfrm>
          </p:grpSpPr>
          <p:sp>
            <p:nvSpPr>
              <p:cNvPr id="7" name="Parallelogram 6"/>
              <p:cNvSpPr/>
              <p:nvPr/>
            </p:nvSpPr>
            <p:spPr>
              <a:xfrm>
                <a:off x="6458175" y="1219200"/>
                <a:ext cx="2047650" cy="1495425"/>
              </a:xfrm>
              <a:prstGeom prst="parallelogram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prstClr val="white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6708442" y="946568"/>
                <a:ext cx="31451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>
                    <a:solidFill>
                      <a:prstClr val="black"/>
                    </a:solidFill>
                    <a:latin typeface="Bookman Old Style" pitchFamily="18" charset="0"/>
                    <a:ea typeface="Cambria Math" pitchFamily="18" charset="0"/>
                  </a:rPr>
                  <a:t>A</a:t>
                </a:r>
                <a:endParaRPr lang="en-US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6304014" y="2697366"/>
                <a:ext cx="31451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>
                    <a:solidFill>
                      <a:prstClr val="black"/>
                    </a:solidFill>
                    <a:latin typeface="Bookman Old Style" pitchFamily="18" charset="0"/>
                    <a:ea typeface="Cambria Math" pitchFamily="18" charset="0"/>
                  </a:rPr>
                  <a:t>B</a:t>
                </a:r>
                <a:endParaRPr lang="en-US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7961374" y="2707875"/>
                <a:ext cx="31771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>
                    <a:solidFill>
                      <a:prstClr val="black"/>
                    </a:solidFill>
                    <a:latin typeface="Bookman Old Style" pitchFamily="18" charset="0"/>
                    <a:ea typeface="Cambria Math" pitchFamily="18" charset="0"/>
                  </a:rPr>
                  <a:t>C</a:t>
                </a:r>
                <a:endParaRPr lang="en-US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8317776" y="944761"/>
                <a:ext cx="32412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>
                    <a:solidFill>
                      <a:prstClr val="black"/>
                    </a:solidFill>
                    <a:latin typeface="Bookman Old Style" pitchFamily="18" charset="0"/>
                    <a:ea typeface="Cambria Math" pitchFamily="18" charset="0"/>
                  </a:rPr>
                  <a:t>D</a:t>
                </a:r>
                <a:endParaRPr lang="en-US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6972413" y="2788665"/>
              <a:ext cx="58221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</a:rPr>
                <a:t>6 cm</a:t>
              </a:r>
              <a:endParaRPr lang="en-US" sz="12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H="1">
              <a:off x="6796088" y="1313790"/>
              <a:ext cx="48374" cy="149542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Half Frame 14"/>
            <p:cNvSpPr/>
            <p:nvPr/>
          </p:nvSpPr>
          <p:spPr>
            <a:xfrm>
              <a:off x="6688088" y="2692009"/>
              <a:ext cx="108000" cy="108000"/>
            </a:xfrm>
            <a:prstGeom prst="halfFrame">
              <a:avLst>
                <a:gd name="adj1" fmla="val 0"/>
                <a:gd name="adj2" fmla="val 0"/>
              </a:avLst>
            </a:prstGeom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751376" y="1904940"/>
              <a:ext cx="58221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</a:rPr>
                <a:t>4 cm</a:t>
              </a:r>
              <a:endParaRPr lang="en-US" sz="12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H="1">
              <a:off x="6458175" y="1313788"/>
              <a:ext cx="2047650" cy="1495425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 rot="19352508">
              <a:off x="7657158" y="1710065"/>
              <a:ext cx="58221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</a:rPr>
                <a:t>8 cm</a:t>
              </a:r>
              <a:endParaRPr lang="en-US" sz="12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6836266" y="1316903"/>
              <a:ext cx="1286400" cy="1485464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6646914" y="2811006"/>
              <a:ext cx="35298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</a:rPr>
                <a:t>M</a:t>
              </a:r>
              <a:endParaRPr lang="en-US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sp>
        <p:nvSpPr>
          <p:cNvPr id="67" name="Horizontal Scroll 66"/>
          <p:cNvSpPr/>
          <p:nvPr/>
        </p:nvSpPr>
        <p:spPr>
          <a:xfrm>
            <a:off x="746777" y="4441058"/>
            <a:ext cx="4885528" cy="476331"/>
          </a:xfrm>
          <a:prstGeom prst="horizontalScroll">
            <a:avLst/>
          </a:prstGeom>
          <a:gradFill flip="none" rotWithShape="1">
            <a:gsLst>
              <a:gs pos="0">
                <a:srgbClr val="9900FF">
                  <a:lumMod val="84000"/>
                  <a:lumOff val="16000"/>
                  <a:alpha val="59000"/>
                </a:srgbClr>
              </a:gs>
              <a:gs pos="100000">
                <a:schemeClr val="bg1">
                  <a:lumMod val="97000"/>
                </a:schemeClr>
              </a:gs>
              <a:gs pos="81000">
                <a:schemeClr val="bg1"/>
              </a:gs>
            </a:gsLst>
            <a:lin ang="8100000" scaled="1"/>
            <a:tileRect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/>
          <p:cNvSpPr/>
          <p:nvPr/>
        </p:nvSpPr>
        <p:spPr>
          <a:xfrm>
            <a:off x="4496104" y="2232432"/>
            <a:ext cx="337519" cy="283036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4058808" y="2212863"/>
            <a:ext cx="292427" cy="306870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972889" y="2239687"/>
            <a:ext cx="2387335" cy="254760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3455254" y="3559763"/>
                <a:ext cx="799497" cy="562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i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24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i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254" y="3559763"/>
                <a:ext cx="799497" cy="56207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5" name="Group 74"/>
          <p:cNvGrpSpPr/>
          <p:nvPr/>
        </p:nvGrpSpPr>
        <p:grpSpPr>
          <a:xfrm>
            <a:off x="938689" y="2049315"/>
            <a:ext cx="3917923" cy="562077"/>
            <a:chOff x="901773" y="2211629"/>
            <a:chExt cx="3917923" cy="562077"/>
          </a:xfrm>
        </p:grpSpPr>
        <p:sp>
          <p:nvSpPr>
            <p:cNvPr id="76" name="Rectangle 75"/>
            <p:cNvSpPr/>
            <p:nvPr/>
          </p:nvSpPr>
          <p:spPr>
            <a:xfrm>
              <a:off x="901773" y="2355579"/>
              <a:ext cx="297154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2974975" algn="l"/>
                </a:tabLst>
              </a:pPr>
              <a:r>
                <a:rPr lang="en-US" sz="1600" b="1" dirty="0" smtClean="0">
                  <a:solidFill>
                    <a:srgbClr val="000000"/>
                  </a:solidFill>
                  <a:latin typeface="Bookman Old Style" pitchFamily="18" charset="0"/>
                </a:rPr>
                <a:t>Area of  the Rhombus =</a:t>
              </a:r>
              <a:endParaRPr lang="en-US" sz="16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/>
                <p:cNvSpPr txBox="1"/>
                <p:nvPr/>
              </p:nvSpPr>
              <p:spPr>
                <a:xfrm>
                  <a:off x="3460904" y="2211629"/>
                  <a:ext cx="426664" cy="5620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1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1600" b="1" smtClean="0">
                                <a:solidFill>
                                  <a:prstClr val="black"/>
                                </a:solidFill>
                                <a:latin typeface="Bookman Old Style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1600" b="1" smtClean="0">
                                <a:solidFill>
                                  <a:prstClr val="black"/>
                                </a:solidFill>
                                <a:latin typeface="Bookman Old Style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1600" b="1" dirty="0">
                    <a:solidFill>
                      <a:prstClr val="black"/>
                    </a:solidFill>
                    <a:latin typeface="Bookman Old Style" pitchFamily="18" charset="0"/>
                  </a:endParaRPr>
                </a:p>
              </p:txBody>
            </p:sp>
          </mc:Choice>
          <mc:Fallback xmlns="">
            <p:sp>
              <p:nvSpPr>
                <p:cNvPr id="87" name="TextBox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0904" y="2211629"/>
                  <a:ext cx="426664" cy="562077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Rectangle 77"/>
            <p:cNvSpPr/>
            <p:nvPr/>
          </p:nvSpPr>
          <p:spPr>
            <a:xfrm>
              <a:off x="4219852" y="2355579"/>
              <a:ext cx="59984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tabLst>
                  <a:tab pos="2974975" algn="l"/>
                </a:tabLst>
              </a:pPr>
              <a:r>
                <a:rPr lang="en-US" sz="1600" b="1" dirty="0" smtClean="0">
                  <a:solidFill>
                    <a:srgbClr val="000000"/>
                  </a:solidFill>
                  <a:latin typeface="Bookman Old Style" pitchFamily="18" charset="0"/>
                </a:rPr>
                <a:t>× </a:t>
              </a:r>
              <a:r>
                <a:rPr lang="en-US" sz="1600" b="1" dirty="0">
                  <a:solidFill>
                    <a:srgbClr val="000000"/>
                  </a:solidFill>
                  <a:latin typeface="Bookman Old Style" pitchFamily="18" charset="0"/>
                </a:rPr>
                <a:t>d</a:t>
              </a:r>
              <a:r>
                <a:rPr lang="en-US" sz="1600" b="1" baseline="-25000" dirty="0">
                  <a:solidFill>
                    <a:srgbClr val="000000"/>
                  </a:solidFill>
                  <a:latin typeface="Bookman Old Style" pitchFamily="18" charset="0"/>
                </a:rPr>
                <a:t>2</a:t>
              </a:r>
              <a:endParaRPr lang="en-US" sz="16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3763539" y="2355579"/>
              <a:ext cx="59984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000000"/>
                  </a:solidFill>
                  <a:latin typeface="Bookman Old Style" pitchFamily="18" charset="0"/>
                </a:rPr>
                <a:t>× </a:t>
              </a:r>
              <a:r>
                <a:rPr lang="en-US" sz="1600" b="1" dirty="0" smtClean="0">
                  <a:solidFill>
                    <a:srgbClr val="000000"/>
                  </a:solidFill>
                  <a:latin typeface="Bookman Old Style" pitchFamily="18" charset="0"/>
                </a:rPr>
                <a:t>d</a:t>
              </a:r>
              <a:r>
                <a:rPr lang="en-US" sz="1600" b="1" baseline="-25000" dirty="0" smtClean="0">
                  <a:solidFill>
                    <a:srgbClr val="000000"/>
                  </a:solidFill>
                  <a:latin typeface="Bookman Old Style" pitchFamily="18" charset="0"/>
                </a:rPr>
                <a:t>1</a:t>
              </a:r>
              <a:endParaRPr lang="en-US" sz="160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sp>
        <p:nvSpPr>
          <p:cNvPr id="80" name="Rectangle 79"/>
          <p:cNvSpPr/>
          <p:nvPr/>
        </p:nvSpPr>
        <p:spPr>
          <a:xfrm>
            <a:off x="2892436" y="2795072"/>
            <a:ext cx="7808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24  =</a:t>
            </a:r>
            <a:endParaRPr lang="en-US" sz="1600" b="1" baseline="-25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764487" y="4515980"/>
            <a:ext cx="5094443" cy="33855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Symbol" pitchFamily="18" charset="2"/>
                <a:ea typeface="SimHei" panose="02010609060101010101" pitchFamily="49" charset="-122"/>
              </a:rPr>
              <a:t>\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The length of the other diagonal is 6 cm.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3354713" y="4140250"/>
            <a:ext cx="12628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  6 cm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030453" y="3654745"/>
            <a:ext cx="6424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d</a:t>
            </a:r>
            <a:r>
              <a:rPr lang="en-US" sz="1600" b="1" baseline="-25000" dirty="0" smtClean="0">
                <a:solidFill>
                  <a:srgbClr val="000000"/>
                </a:solidFill>
                <a:latin typeface="Bookman Old Style" pitchFamily="18" charset="0"/>
              </a:rPr>
              <a:t>2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 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3027049" y="4140250"/>
            <a:ext cx="4781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d</a:t>
            </a:r>
            <a:r>
              <a:rPr lang="en-US" sz="1600" b="1" baseline="-25000" dirty="0" smtClean="0">
                <a:solidFill>
                  <a:srgbClr val="000000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847580" y="3144452"/>
            <a:ext cx="7976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24   =</a:t>
            </a:r>
            <a:endParaRPr lang="en-US" sz="1600" b="1" baseline="-25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123733" y="2563825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Bookman Old Style" pitchFamily="18" charset="0"/>
              </a:rPr>
              <a:t>4</a:t>
            </a:r>
            <a:endParaRPr lang="en-US" sz="14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cxnSp>
        <p:nvCxnSpPr>
          <p:cNvPr id="88" name="Straight Connector 87"/>
          <p:cNvCxnSpPr/>
          <p:nvPr/>
        </p:nvCxnSpPr>
        <p:spPr>
          <a:xfrm flipV="1">
            <a:off x="3736065" y="3643637"/>
            <a:ext cx="246987" cy="13599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rot="20700000" flipV="1">
            <a:off x="3774947" y="3961254"/>
            <a:ext cx="189079" cy="8371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3850768" y="3944491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Bookman Old Style" pitchFamily="18" charset="0"/>
              </a:rPr>
              <a:t>1</a:t>
            </a:r>
            <a:endParaRPr lang="en-US" sz="14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940270" y="3467835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Bookman Old Style" pitchFamily="18" charset="0"/>
              </a:rPr>
              <a:t>6</a:t>
            </a:r>
            <a:endParaRPr lang="en-US" sz="14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3577226" y="2603378"/>
                <a:ext cx="426664" cy="562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7226" y="2603378"/>
                <a:ext cx="426664" cy="5620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Rectangle 96"/>
          <p:cNvSpPr/>
          <p:nvPr/>
        </p:nvSpPr>
        <p:spPr>
          <a:xfrm>
            <a:off x="3926238" y="2749905"/>
            <a:ext cx="5148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8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4351466" y="2749905"/>
            <a:ext cx="5998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</a:rPr>
              <a:t>× d</a:t>
            </a:r>
            <a:r>
              <a:rPr lang="en-US" sz="1600" b="1" baseline="-25000" dirty="0">
                <a:solidFill>
                  <a:srgbClr val="000000"/>
                </a:solidFill>
                <a:latin typeface="Bookman Old Style" pitchFamily="18" charset="0"/>
              </a:rPr>
              <a:t>2</a:t>
            </a:r>
            <a:endParaRPr lang="en-US" sz="1600" b="1" baseline="-25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99" name="Straight Connector 98"/>
          <p:cNvCxnSpPr/>
          <p:nvPr/>
        </p:nvCxnSpPr>
        <p:spPr>
          <a:xfrm rot="20580000" flipV="1">
            <a:off x="4176149" y="2901350"/>
            <a:ext cx="212115" cy="27312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rot="21000000" flipV="1">
            <a:off x="3683897" y="3022023"/>
            <a:ext cx="208183" cy="59909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3813892" y="3144452"/>
            <a:ext cx="5998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× d</a:t>
            </a:r>
            <a:r>
              <a:rPr lang="en-US" sz="1600" b="1" baseline="-25000" dirty="0" smtClean="0">
                <a:solidFill>
                  <a:srgbClr val="000000"/>
                </a:solidFill>
                <a:latin typeface="Bookman Old Style" pitchFamily="18" charset="0"/>
              </a:rPr>
              <a:t>2</a:t>
            </a:r>
            <a:endParaRPr lang="en-US" sz="1600" b="1" baseline="-25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3602158" y="3144452"/>
            <a:ext cx="3914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4 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1102808" y="2769387"/>
            <a:ext cx="4032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Symbol" pitchFamily="18" charset="2"/>
              </a:rPr>
              <a:t>\</a:t>
            </a:r>
            <a:endParaRPr lang="en-US" sz="1600" b="1" baseline="-25000" dirty="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1102808" y="3144452"/>
            <a:ext cx="4032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Symbol" pitchFamily="18" charset="2"/>
              </a:rPr>
              <a:t>\</a:t>
            </a:r>
            <a:endParaRPr lang="en-US" sz="1600" b="1" baseline="-25000" dirty="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1102808" y="3630888"/>
            <a:ext cx="4032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Symbol" pitchFamily="18" charset="2"/>
              </a:rPr>
              <a:t>\</a:t>
            </a:r>
            <a:endParaRPr lang="en-US" sz="1600" b="1" baseline="-25000" dirty="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1102808" y="4140250"/>
            <a:ext cx="4032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Symbol" pitchFamily="18" charset="2"/>
              </a:rPr>
              <a:t>\</a:t>
            </a:r>
            <a:endParaRPr lang="en-US" sz="1600" b="1" baseline="-25000" dirty="0">
              <a:solidFill>
                <a:prstClr val="black"/>
              </a:solidFill>
              <a:latin typeface="Symbol" pitchFamily="18" charset="2"/>
            </a:endParaRPr>
          </a:p>
        </p:txBody>
      </p:sp>
      <p:pic>
        <p:nvPicPr>
          <p:cNvPr id="121" name="Picture 5" descr="D:\Roshan\Roshan\Mthas 8th\VIII STD STB\clipart\28264926-little-boy-student-holding-a-big-pencil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73518" y="4352750"/>
            <a:ext cx="670560" cy="66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Rectangle 121"/>
          <p:cNvSpPr/>
          <p:nvPr/>
        </p:nvSpPr>
        <p:spPr>
          <a:xfrm>
            <a:off x="4107731" y="1245207"/>
            <a:ext cx="2433669" cy="276999"/>
          </a:xfrm>
          <a:prstGeom prst="rect">
            <a:avLst/>
          </a:prstGeom>
          <a:solidFill>
            <a:srgbClr val="0000FF"/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sz="1200" b="1" dirty="0" smtClean="0">
                <a:gradFill>
                  <a:gsLst>
                    <a:gs pos="100000">
                      <a:prstClr val="white"/>
                    </a:gs>
                    <a:gs pos="0">
                      <a:srgbClr val="66FF33"/>
                    </a:gs>
                  </a:gsLst>
                  <a:lin ang="5400000" scaled="0"/>
                </a:gradFill>
                <a:latin typeface="Comic Sans MS" pitchFamily="66" charset="0"/>
              </a:rPr>
              <a:t>Area of the rhombus = 24 cm</a:t>
            </a:r>
            <a:endParaRPr lang="en-US" sz="1200" b="1" baseline="30000" dirty="0">
              <a:gradFill>
                <a:gsLst>
                  <a:gs pos="100000">
                    <a:prstClr val="white"/>
                  </a:gs>
                  <a:gs pos="0">
                    <a:srgbClr val="66FF33"/>
                  </a:gs>
                </a:gsLst>
                <a:lin ang="5400000" scaled="0"/>
              </a:gradFill>
              <a:latin typeface="Comic Sans MS" pitchFamily="66" charset="0"/>
            </a:endParaRPr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888" y="1126527"/>
            <a:ext cx="548099" cy="608075"/>
          </a:xfrm>
          <a:prstGeom prst="rect">
            <a:avLst/>
          </a:prstGeom>
        </p:spPr>
      </p:pic>
      <p:sp>
        <p:nvSpPr>
          <p:cNvPr id="70" name="Rounded Rectangle 69"/>
          <p:cNvSpPr/>
          <p:nvPr/>
        </p:nvSpPr>
        <p:spPr>
          <a:xfrm>
            <a:off x="4154059" y="1248235"/>
            <a:ext cx="2371697" cy="254760"/>
          </a:xfrm>
          <a:prstGeom prst="roundRect">
            <a:avLst/>
          </a:prstGeom>
          <a:noFill/>
          <a:ln w="19050">
            <a:solidFill>
              <a:srgbClr val="FFFF00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6" name="Rounded Rectangle 59"/>
          <p:cNvSpPr/>
          <p:nvPr/>
        </p:nvSpPr>
        <p:spPr>
          <a:xfrm>
            <a:off x="609683" y="3295443"/>
            <a:ext cx="2501451" cy="667266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CC00FF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Book Antiqua" pitchFamily="18" charset="0"/>
            </a:endParaRPr>
          </a:p>
        </p:txBody>
      </p:sp>
      <p:pic>
        <p:nvPicPr>
          <p:cNvPr id="117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30868" y="3043559"/>
            <a:ext cx="491495" cy="102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" name="TextBox 117"/>
          <p:cNvSpPr txBox="1"/>
          <p:nvPr/>
        </p:nvSpPr>
        <p:spPr>
          <a:xfrm>
            <a:off x="524274" y="3332282"/>
            <a:ext cx="2652342" cy="578882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What is the formula for area of </a:t>
            </a:r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rhombus ?</a:t>
            </a:r>
            <a:endParaRPr lang="en-US" b="1" dirty="0">
              <a:solidFill>
                <a:schemeClr val="bg1"/>
              </a:solidFill>
              <a:latin typeface="Bookman Old Style" pitchFamily="18" charset="0"/>
              <a:ea typeface="Cambria Math" pitchFamily="18" charset="0"/>
            </a:endParaRPr>
          </a:p>
        </p:txBody>
      </p:sp>
      <p:pic>
        <p:nvPicPr>
          <p:cNvPr id="119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0313" y="3027965"/>
            <a:ext cx="487507" cy="104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/>
              <p:cNvSpPr txBox="1"/>
              <p:nvPr/>
            </p:nvSpPr>
            <p:spPr>
              <a:xfrm>
                <a:off x="1267938" y="3407509"/>
                <a:ext cx="1184940" cy="4431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1">
                            <a:solidFill>
                              <a:srgbClr val="FFFF00"/>
                            </a:solidFill>
                            <a:latin typeface="Bookman Old Style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1">
                            <a:solidFill>
                              <a:srgbClr val="FFFF00"/>
                            </a:solidFill>
                            <a:latin typeface="Bookman Old Style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1" dirty="0">
                    <a:solidFill>
                      <a:srgbClr val="FFFF00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 × d</a:t>
                </a:r>
                <a:r>
                  <a:rPr lang="en-US" b="1" baseline="-25000" dirty="0">
                    <a:solidFill>
                      <a:srgbClr val="FFFF00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1</a:t>
                </a:r>
                <a:r>
                  <a:rPr lang="en-US" b="1" dirty="0">
                    <a:solidFill>
                      <a:srgbClr val="FFFF00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 × d</a:t>
                </a:r>
                <a:r>
                  <a:rPr lang="en-US" b="1" baseline="-25000" dirty="0">
                    <a:solidFill>
                      <a:srgbClr val="FFFF00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2</a:t>
                </a:r>
              </a:p>
            </p:txBody>
          </p:sp>
        </mc:Choice>
        <mc:Fallback xmlns="">
          <p:sp>
            <p:nvSpPr>
              <p:cNvPr id="120" name="TextBox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938" y="3407509"/>
                <a:ext cx="1184940" cy="443135"/>
              </a:xfrm>
              <a:prstGeom prst="rect">
                <a:avLst/>
              </a:prstGeom>
              <a:blipFill rotWithShape="1">
                <a:blip r:embed="rId10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006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500"/>
                            </p:stCondLst>
                            <p:childTnLst>
                              <p:par>
                                <p:cTn id="1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"/>
                            </p:stCondLst>
                            <p:childTnLst>
                              <p:par>
                                <p:cTn id="1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500"/>
                            </p:stCondLst>
                            <p:childTnLst>
                              <p:par>
                                <p:cTn id="2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1000"/>
                            </p:stCondLst>
                            <p:childTnLst>
                              <p:par>
                                <p:cTn id="2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69" grpId="1" animBg="1"/>
      <p:bldP spid="67" grpId="0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80" grpId="0"/>
      <p:bldP spid="81" grpId="0"/>
      <p:bldP spid="82" grpId="0"/>
      <p:bldP spid="83" grpId="0"/>
      <p:bldP spid="84" grpId="0"/>
      <p:bldP spid="85" grpId="0"/>
      <p:bldP spid="87" grpId="0"/>
      <p:bldP spid="90" grpId="0"/>
      <p:bldP spid="91" grpId="0"/>
      <p:bldP spid="96" grpId="0" animBg="1"/>
      <p:bldP spid="97" grpId="0"/>
      <p:bldP spid="98" grpId="0"/>
      <p:bldP spid="101" grpId="0"/>
      <p:bldP spid="102" grpId="0"/>
      <p:bldP spid="104" grpId="0"/>
      <p:bldP spid="105" grpId="0"/>
      <p:bldP spid="106" grpId="0"/>
      <p:bldP spid="107" grpId="0"/>
      <p:bldP spid="122" grpId="0" animBg="1"/>
      <p:bldP spid="70" grpId="0" animBg="1"/>
      <p:bldP spid="70" grpId="1" animBg="1"/>
      <p:bldP spid="116" grpId="0" animBg="1"/>
      <p:bldP spid="116" grpId="1" animBg="1"/>
      <p:bldP spid="118" grpId="0"/>
      <p:bldP spid="118" grpId="1"/>
      <p:bldP spid="120" grpId="0"/>
      <p:bldP spid="120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ounded Rectangle 59"/>
          <p:cNvSpPr/>
          <p:nvPr/>
        </p:nvSpPr>
        <p:spPr>
          <a:xfrm>
            <a:off x="2661638" y="1372281"/>
            <a:ext cx="3996455" cy="366578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>
            <a:gsLst>
              <a:gs pos="100000">
                <a:schemeClr val="bg1"/>
              </a:gs>
              <a:gs pos="0">
                <a:srgbClr val="66FF33"/>
              </a:gs>
            </a:gsLst>
            <a:lin ang="5400000" scaled="0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Book Antiqua" pitchFamily="18" charset="0"/>
            </a:endParaRPr>
          </a:p>
        </p:txBody>
      </p:sp>
      <p:sp>
        <p:nvSpPr>
          <p:cNvPr id="126" name="Rounded Rectangle 125"/>
          <p:cNvSpPr/>
          <p:nvPr/>
        </p:nvSpPr>
        <p:spPr>
          <a:xfrm>
            <a:off x="4872711" y="2920487"/>
            <a:ext cx="290025" cy="274404"/>
          </a:xfrm>
          <a:prstGeom prst="roundRect">
            <a:avLst/>
          </a:prstGeom>
          <a:solidFill>
            <a:srgbClr val="00FFFF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3487165" y="2339133"/>
            <a:ext cx="704698" cy="452955"/>
          </a:xfrm>
          <a:prstGeom prst="roundRect">
            <a:avLst/>
          </a:prstGeom>
          <a:solidFill>
            <a:srgbClr val="00FFFF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Rounded Rectangle 124"/>
          <p:cNvSpPr/>
          <p:nvPr/>
        </p:nvSpPr>
        <p:spPr>
          <a:xfrm>
            <a:off x="1095058" y="2437257"/>
            <a:ext cx="290025" cy="274404"/>
          </a:xfrm>
          <a:prstGeom prst="roundRect">
            <a:avLst/>
          </a:prstGeom>
          <a:solidFill>
            <a:srgbClr val="00FFFF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3" name="Rounded Rectangle 122"/>
          <p:cNvSpPr/>
          <p:nvPr/>
        </p:nvSpPr>
        <p:spPr>
          <a:xfrm>
            <a:off x="3446431" y="1772634"/>
            <a:ext cx="704698" cy="452955"/>
          </a:xfrm>
          <a:prstGeom prst="roundRect">
            <a:avLst/>
          </a:prstGeom>
          <a:solidFill>
            <a:srgbClr val="00FFFF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Rounded Rectangle 121"/>
          <p:cNvSpPr/>
          <p:nvPr/>
        </p:nvSpPr>
        <p:spPr>
          <a:xfrm>
            <a:off x="1095058" y="1867887"/>
            <a:ext cx="290025" cy="274404"/>
          </a:xfrm>
          <a:prstGeom prst="roundRect">
            <a:avLst/>
          </a:prstGeom>
          <a:solidFill>
            <a:srgbClr val="00FFFF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Rounded Rectangle 120"/>
          <p:cNvSpPr/>
          <p:nvPr/>
        </p:nvSpPr>
        <p:spPr>
          <a:xfrm>
            <a:off x="4406732" y="2933543"/>
            <a:ext cx="290025" cy="274404"/>
          </a:xfrm>
          <a:prstGeom prst="roundRect">
            <a:avLst/>
          </a:prstGeom>
          <a:solidFill>
            <a:srgbClr val="00FFFF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Rounded Rectangle 114"/>
          <p:cNvSpPr/>
          <p:nvPr/>
        </p:nvSpPr>
        <p:spPr>
          <a:xfrm>
            <a:off x="1938826" y="2481832"/>
            <a:ext cx="386023" cy="226780"/>
          </a:xfrm>
          <a:prstGeom prst="roundRect">
            <a:avLst/>
          </a:prstGeom>
          <a:solidFill>
            <a:srgbClr val="00FFFF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945863" y="1886136"/>
            <a:ext cx="386023" cy="226780"/>
          </a:xfrm>
          <a:prstGeom prst="roundRect">
            <a:avLst/>
          </a:prstGeom>
          <a:solidFill>
            <a:srgbClr val="00FFFF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Diamond 41"/>
          <p:cNvSpPr/>
          <p:nvPr/>
        </p:nvSpPr>
        <p:spPr>
          <a:xfrm>
            <a:off x="6771802" y="717805"/>
            <a:ext cx="1847065" cy="1940691"/>
          </a:xfrm>
          <a:prstGeom prst="diamond">
            <a:avLst/>
          </a:prstGeom>
          <a:blipFill>
            <a:blip r:embed="rId13"/>
            <a:tile tx="0" ty="0" sx="100000" sy="100000" flip="none" algn="tl"/>
          </a:blip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753670" y="282525"/>
            <a:ext cx="6520434" cy="1063359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346663" y="350344"/>
            <a:ext cx="687003" cy="624548"/>
            <a:chOff x="508513" y="-702286"/>
            <a:chExt cx="687003" cy="624548"/>
          </a:xfrm>
        </p:grpSpPr>
        <p:sp>
          <p:nvSpPr>
            <p:cNvPr id="45" name="Plaque 44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itchFamily="18" charset="0"/>
                </a:rPr>
                <a:t>Q.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sp>
        <p:nvSpPr>
          <p:cNvPr id="47" name="Rounded Rectangle 46"/>
          <p:cNvSpPr/>
          <p:nvPr/>
        </p:nvSpPr>
        <p:spPr>
          <a:xfrm>
            <a:off x="1092514" y="317256"/>
            <a:ext cx="5855611" cy="234615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1089809" y="590160"/>
            <a:ext cx="1786956" cy="215246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1095058" y="843512"/>
            <a:ext cx="2255958" cy="201114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3351016" y="590160"/>
            <a:ext cx="3420786" cy="201114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flipH="1">
            <a:off x="7700681" y="720735"/>
            <a:ext cx="0" cy="1939442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52" name="Straight Connector 51"/>
          <p:cNvCxnSpPr/>
          <p:nvPr/>
        </p:nvCxnSpPr>
        <p:spPr>
          <a:xfrm rot="16200000" flipH="1">
            <a:off x="7702243" y="764407"/>
            <a:ext cx="0" cy="1847088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55" name="Rectangle 54"/>
          <p:cNvSpPr/>
          <p:nvPr/>
        </p:nvSpPr>
        <p:spPr>
          <a:xfrm>
            <a:off x="508738" y="1461703"/>
            <a:ext cx="685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052464" y="1819429"/>
            <a:ext cx="15118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</a:tabLst>
            </a:pPr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</a:rPr>
              <a:t>d</a:t>
            </a:r>
            <a:r>
              <a:rPr lang="en-US" sz="1600" b="1" baseline="-25000" dirty="0">
                <a:solidFill>
                  <a:srgbClr val="000000"/>
                </a:solidFill>
                <a:latin typeface="Bookman Old Style" pitchFamily="18" charset="0"/>
              </a:rPr>
              <a:t>1</a:t>
            </a:r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</a:rPr>
              <a:t> = 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30 </a:t>
            </a:r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</a:rPr>
              <a:t>cm</a:t>
            </a:r>
          </a:p>
        </p:txBody>
      </p:sp>
      <p:sp>
        <p:nvSpPr>
          <p:cNvPr id="57" name="Rectangle 56"/>
          <p:cNvSpPr/>
          <p:nvPr/>
        </p:nvSpPr>
        <p:spPr>
          <a:xfrm>
            <a:off x="1052464" y="2394128"/>
            <a:ext cx="14164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</a:tabLst>
            </a:pPr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</a:rPr>
              <a:t>d</a:t>
            </a:r>
            <a:r>
              <a:rPr lang="en-US" sz="1600" b="1" baseline="-25000" dirty="0">
                <a:solidFill>
                  <a:srgbClr val="000000"/>
                </a:solidFill>
                <a:latin typeface="Bookman Old Style" pitchFamily="18" charset="0"/>
              </a:rPr>
              <a:t>2</a:t>
            </a:r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</a:rPr>
              <a:t> = 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45 </a:t>
            </a:r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</a:rPr>
              <a:t>cm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3351015" y="820548"/>
            <a:ext cx="3795033" cy="224078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1089809" y="1077337"/>
            <a:ext cx="3420786" cy="201114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3269495" y="1064504"/>
            <a:ext cx="348780" cy="226780"/>
          </a:xfrm>
          <a:prstGeom prst="round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314339" y="1829642"/>
            <a:ext cx="3082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693738" algn="l"/>
                <a:tab pos="1025525" algn="l"/>
                <a:tab pos="137795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srgbClr val="000000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2488346" y="1703821"/>
                <a:ext cx="577331" cy="562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i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30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i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346" y="1703821"/>
                <a:ext cx="577331" cy="562077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/>
          <p:cNvSpPr/>
          <p:nvPr/>
        </p:nvSpPr>
        <p:spPr>
          <a:xfrm>
            <a:off x="2948207" y="1846322"/>
            <a:ext cx="3729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m</a:t>
            </a:r>
            <a:endParaRPr lang="en-US" sz="1600" b="1" dirty="0">
              <a:solidFill>
                <a:srgbClr val="000000"/>
              </a:solidFill>
              <a:latin typeface="Bookman Old Style" pitchFamily="18" charset="0"/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 rot="18900000" flipV="1">
            <a:off x="2777288" y="1788523"/>
            <a:ext cx="153359" cy="102176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66" name="Straight Connector 65"/>
          <p:cNvCxnSpPr/>
          <p:nvPr/>
        </p:nvCxnSpPr>
        <p:spPr>
          <a:xfrm rot="18900000" flipV="1">
            <a:off x="2827875" y="2085784"/>
            <a:ext cx="153359" cy="102176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67" name="Rectangle 66"/>
          <p:cNvSpPr/>
          <p:nvPr/>
        </p:nvSpPr>
        <p:spPr>
          <a:xfrm>
            <a:off x="3232042" y="1832957"/>
            <a:ext cx="3082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693738" algn="l"/>
                <a:tab pos="1025525" algn="l"/>
                <a:tab pos="137795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srgbClr val="000000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3356354" y="1697197"/>
                <a:ext cx="577331" cy="562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i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3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i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354" y="1697197"/>
                <a:ext cx="577331" cy="562077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ectangle 68"/>
          <p:cNvSpPr/>
          <p:nvPr/>
        </p:nvSpPr>
        <p:spPr>
          <a:xfrm>
            <a:off x="3816215" y="1839698"/>
            <a:ext cx="3729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m</a:t>
            </a:r>
            <a:endParaRPr lang="en-US" sz="1600" b="1" dirty="0">
              <a:solidFill>
                <a:srgbClr val="000000"/>
              </a:solidFill>
              <a:latin typeface="Bookman Old Style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308198" y="2409265"/>
            <a:ext cx="3082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693738" algn="l"/>
                <a:tab pos="1025525" algn="l"/>
                <a:tab pos="137795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srgbClr val="000000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2482205" y="2283444"/>
                <a:ext cx="577331" cy="562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i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45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i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205" y="2283444"/>
                <a:ext cx="577331" cy="562077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/>
          <p:cNvSpPr/>
          <p:nvPr/>
        </p:nvSpPr>
        <p:spPr>
          <a:xfrm>
            <a:off x="2942066" y="2425945"/>
            <a:ext cx="3729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m</a:t>
            </a:r>
            <a:endParaRPr lang="en-US" sz="1600" b="1" dirty="0">
              <a:solidFill>
                <a:srgbClr val="000000"/>
              </a:solidFill>
              <a:latin typeface="Bookman Old Style" pitchFamily="18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225901" y="2412580"/>
            <a:ext cx="3082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693738" algn="l"/>
                <a:tab pos="1025525" algn="l"/>
                <a:tab pos="137795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srgbClr val="000000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3380030" y="2276820"/>
                <a:ext cx="577331" cy="562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i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9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i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20</m:t>
                          </m:r>
                        </m:den>
                      </m:f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030" y="2276820"/>
                <a:ext cx="577331" cy="562077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/>
          <p:cNvSpPr/>
          <p:nvPr/>
        </p:nvSpPr>
        <p:spPr>
          <a:xfrm>
            <a:off x="3818871" y="2419321"/>
            <a:ext cx="3729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m</a:t>
            </a:r>
            <a:endParaRPr lang="en-US" sz="1600" b="1" dirty="0">
              <a:solidFill>
                <a:srgbClr val="000000"/>
              </a:solidFill>
              <a:latin typeface="Bookman Old Style" pitchFamily="18" charset="0"/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2668793" y="2367886"/>
            <a:ext cx="224534" cy="135996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77" name="Straight Connector 76"/>
          <p:cNvCxnSpPr/>
          <p:nvPr/>
        </p:nvCxnSpPr>
        <p:spPr>
          <a:xfrm flipV="1">
            <a:off x="2624752" y="2671395"/>
            <a:ext cx="304515" cy="122573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78" name="TextBox 77"/>
          <p:cNvSpPr txBox="1"/>
          <p:nvPr/>
        </p:nvSpPr>
        <p:spPr>
          <a:xfrm>
            <a:off x="2315181" y="2726477"/>
            <a:ext cx="386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Bookman Old Style" pitchFamily="18" charset="0"/>
              </a:rPr>
              <a:t>20</a:t>
            </a:r>
            <a:endParaRPr lang="en-US" sz="12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417402" y="2215155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Bookman Old Style" pitchFamily="18" charset="0"/>
              </a:rPr>
              <a:t>9</a:t>
            </a:r>
            <a:endParaRPr lang="en-US" sz="12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80" name="Rounded Rectangle 59"/>
          <p:cNvSpPr/>
          <p:nvPr/>
        </p:nvSpPr>
        <p:spPr>
          <a:xfrm>
            <a:off x="2664313" y="1371398"/>
            <a:ext cx="2975484" cy="366578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>
            <a:gsLst>
              <a:gs pos="100000">
                <a:schemeClr val="bg1"/>
              </a:gs>
              <a:gs pos="0">
                <a:srgbClr val="66FF33"/>
              </a:gs>
            </a:gsLst>
            <a:lin ang="5400000" scaled="0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Book Antiqua" pitchFamily="18" charset="0"/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5091931" y="1451032"/>
            <a:ext cx="523993" cy="206712"/>
          </a:xfrm>
          <a:prstGeom prst="round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just">
              <a:tabLst>
                <a:tab pos="693738" algn="l"/>
                <a:tab pos="1025525" algn="l"/>
                <a:tab pos="1377950" algn="l"/>
              </a:tabLst>
            </a:pP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4417816" y="1454558"/>
            <a:ext cx="539141" cy="203185"/>
          </a:xfrm>
          <a:prstGeom prst="round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just">
              <a:tabLst>
                <a:tab pos="693738" algn="l"/>
                <a:tab pos="1025525" algn="l"/>
                <a:tab pos="1377950" algn="l"/>
              </a:tabLst>
            </a:pP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608541" y="1368747"/>
            <a:ext cx="2995506" cy="340519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Cost of polishing= Rate ×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5030803" y="1385118"/>
            <a:ext cx="6062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Area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3885068" y="1065090"/>
            <a:ext cx="600228" cy="211435"/>
          </a:xfrm>
          <a:prstGeom prst="round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just">
              <a:tabLst>
                <a:tab pos="693738" algn="l"/>
                <a:tab pos="1025525" algn="l"/>
                <a:tab pos="1377950" algn="l"/>
              </a:tabLst>
            </a:pP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4466900" y="1157612"/>
            <a:ext cx="268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  <a:tabLst>
                <a:tab pos="682625" algn="l"/>
                <a:tab pos="2974975" algn="l"/>
                <a:tab pos="3033713" algn="l"/>
              </a:tabLst>
            </a:pPr>
            <a:r>
              <a:rPr lang="en-US" sz="3200" b="1" dirty="0" smtClean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endParaRPr lang="en-US" sz="32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5023699" y="1380035"/>
            <a:ext cx="16626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Area(3000 </a:t>
            </a:r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tiles)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4715126" y="333537"/>
            <a:ext cx="1096593" cy="211435"/>
          </a:xfrm>
          <a:prstGeom prst="round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just">
              <a:tabLst>
                <a:tab pos="693738" algn="l"/>
                <a:tab pos="1025525" algn="l"/>
                <a:tab pos="1377950" algn="l"/>
              </a:tabLst>
            </a:pP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014271" y="268667"/>
            <a:ext cx="658134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Bookman Old Style" pitchFamily="18" charset="0"/>
                <a:ea typeface="Cambria Math" pitchFamily="18" charset="0"/>
              </a:rPr>
              <a:t>The floor of a building consists of 3000 tiles which are rhombus shaped and each of its </a:t>
            </a:r>
            <a:r>
              <a:rPr lang="en-US" sz="1600" b="1" dirty="0" smtClean="0">
                <a:latin typeface="Bookman Old Style" pitchFamily="18" charset="0"/>
                <a:ea typeface="Cambria Math" pitchFamily="18" charset="0"/>
              </a:rPr>
              <a:t>diagonals </a:t>
            </a:r>
            <a:r>
              <a:rPr lang="en-US" sz="1600" b="1" dirty="0">
                <a:latin typeface="Bookman Old Style" pitchFamily="18" charset="0"/>
                <a:ea typeface="Cambria Math" pitchFamily="18" charset="0"/>
              </a:rPr>
              <a:t>are 45 </a:t>
            </a:r>
            <a:r>
              <a:rPr lang="en-US" sz="1600" b="1" dirty="0" smtClean="0">
                <a:latin typeface="Bookman Old Style" pitchFamily="18" charset="0"/>
                <a:ea typeface="Cambria Math" pitchFamily="18" charset="0"/>
              </a:rPr>
              <a:t>cm</a:t>
            </a:r>
          </a:p>
          <a:p>
            <a:r>
              <a:rPr lang="en-US" sz="1600" b="1" dirty="0" smtClean="0">
                <a:latin typeface="Bookman Old Style" pitchFamily="18" charset="0"/>
                <a:ea typeface="Cambria Math" pitchFamily="18" charset="0"/>
              </a:rPr>
              <a:t>and </a:t>
            </a:r>
            <a:r>
              <a:rPr lang="en-US" sz="1600" b="1" dirty="0">
                <a:latin typeface="Bookman Old Style" pitchFamily="18" charset="0"/>
                <a:ea typeface="Cambria Math" pitchFamily="18" charset="0"/>
              </a:rPr>
              <a:t>30 cm in length. Find the total cost of polishing the floor, if the </a:t>
            </a:r>
            <a:r>
              <a:rPr lang="en-US" sz="1600" b="1" dirty="0" smtClean="0">
                <a:latin typeface="Bookman Old Style" pitchFamily="18" charset="0"/>
                <a:ea typeface="Cambria Math" pitchFamily="18" charset="0"/>
              </a:rPr>
              <a:t>cost per </a:t>
            </a:r>
            <a:r>
              <a:rPr lang="en-US" sz="1600" b="1" dirty="0">
                <a:latin typeface="Bookman Old Style" pitchFamily="18" charset="0"/>
                <a:ea typeface="Cambria Math" pitchFamily="18" charset="0"/>
              </a:rPr>
              <a:t>m</a:t>
            </a:r>
            <a:r>
              <a:rPr lang="en-US" sz="1600" b="1" baseline="30000" dirty="0">
                <a:latin typeface="Bookman Old Style" pitchFamily="18" charset="0"/>
                <a:ea typeface="Cambria Math" pitchFamily="18" charset="0"/>
              </a:rPr>
              <a:t>2 </a:t>
            </a:r>
            <a:r>
              <a:rPr lang="en-US" sz="1600" b="1" dirty="0">
                <a:latin typeface="Bookman Old Style" pitchFamily="18" charset="0"/>
                <a:ea typeface="Cambria Math" pitchFamily="18" charset="0"/>
              </a:rPr>
              <a:t>is </a:t>
            </a:r>
            <a:r>
              <a:rPr lang="en-US" sz="1600" b="1" dirty="0" err="1">
                <a:latin typeface="Bookman Old Style" pitchFamily="18" charset="0"/>
                <a:ea typeface="Cambria Math" pitchFamily="18" charset="0"/>
              </a:rPr>
              <a:t>Rs</a:t>
            </a:r>
            <a:r>
              <a:rPr lang="en-US" sz="1600" b="1" dirty="0">
                <a:latin typeface="Bookman Old Style" pitchFamily="18" charset="0"/>
                <a:ea typeface="Cambria Math" pitchFamily="18" charset="0"/>
              </a:rPr>
              <a:t> 4.</a:t>
            </a:r>
          </a:p>
        </p:txBody>
      </p:sp>
      <p:sp>
        <p:nvSpPr>
          <p:cNvPr id="93" name="Rounded Rectangle 59"/>
          <p:cNvSpPr/>
          <p:nvPr/>
        </p:nvSpPr>
        <p:spPr>
          <a:xfrm>
            <a:off x="4398577" y="2041079"/>
            <a:ext cx="2501451" cy="667266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CC00FF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Book Antiqua" pitchFamily="18" charset="0"/>
            </a:endParaRPr>
          </a:p>
        </p:txBody>
      </p:sp>
      <p:pic>
        <p:nvPicPr>
          <p:cNvPr id="94" name="Picture 5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3179" y="1824940"/>
            <a:ext cx="491495" cy="102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TextBox 94"/>
          <p:cNvSpPr txBox="1"/>
          <p:nvPr/>
        </p:nvSpPr>
        <p:spPr>
          <a:xfrm>
            <a:off x="4313168" y="2099858"/>
            <a:ext cx="2652342" cy="578882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What is the formula for area of </a:t>
            </a:r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rhombus ?</a:t>
            </a:r>
            <a:endParaRPr lang="en-US" b="1" dirty="0">
              <a:solidFill>
                <a:schemeClr val="bg1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1157764" y="2896119"/>
            <a:ext cx="24176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97497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Area(3000 tiles) 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3115653" y="2892833"/>
            <a:ext cx="9236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3000 ×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3866391" y="2752169"/>
                <a:ext cx="426664" cy="562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391" y="2752169"/>
                <a:ext cx="426664" cy="562077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ectangle 104"/>
          <p:cNvSpPr/>
          <p:nvPr/>
        </p:nvSpPr>
        <p:spPr>
          <a:xfrm>
            <a:off x="4625339" y="2896119"/>
            <a:ext cx="5998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97497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× </a:t>
            </a:r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</a:rPr>
              <a:t>d</a:t>
            </a:r>
            <a:r>
              <a:rPr lang="en-US" sz="1600" b="1" baseline="-25000" dirty="0">
                <a:solidFill>
                  <a:srgbClr val="000000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4169026" y="2896119"/>
            <a:ext cx="5998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d</a:t>
            </a:r>
            <a:r>
              <a:rPr lang="en-US" sz="1600" b="1" baseline="-25000" dirty="0" smtClean="0">
                <a:solidFill>
                  <a:srgbClr val="000000"/>
                </a:solidFill>
                <a:latin typeface="Bookman Old Style" pitchFamily="18" charset="0"/>
              </a:rPr>
              <a:t>1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107" name="Group 106"/>
          <p:cNvGrpSpPr/>
          <p:nvPr/>
        </p:nvGrpSpPr>
        <p:grpSpPr>
          <a:xfrm>
            <a:off x="6879870" y="1646631"/>
            <a:ext cx="1603540" cy="276999"/>
            <a:chOff x="3436523" y="2723185"/>
            <a:chExt cx="1781534" cy="276999"/>
          </a:xfrm>
        </p:grpSpPr>
        <p:cxnSp>
          <p:nvCxnSpPr>
            <p:cNvPr id="108" name="Straight Arrow Connector 107"/>
            <p:cNvCxnSpPr/>
            <p:nvPr/>
          </p:nvCxnSpPr>
          <p:spPr>
            <a:xfrm>
              <a:off x="4935602" y="2877596"/>
              <a:ext cx="28245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 flipH="1">
              <a:off x="3436523" y="2850961"/>
              <a:ext cx="87965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4272099" y="2723185"/>
              <a:ext cx="7590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2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</a:rPr>
                <a:t>30 cm</a:t>
              </a:r>
              <a:endParaRPr lang="en-US" sz="12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7438816" y="869770"/>
            <a:ext cx="276999" cy="1560812"/>
            <a:chOff x="3628423" y="716225"/>
            <a:chExt cx="307747" cy="1560812"/>
          </a:xfrm>
        </p:grpSpPr>
        <p:cxnSp>
          <p:nvCxnSpPr>
            <p:cNvPr id="112" name="Straight Arrow Connector 111"/>
            <p:cNvCxnSpPr/>
            <p:nvPr/>
          </p:nvCxnSpPr>
          <p:spPr>
            <a:xfrm rot="5400000">
              <a:off x="3447235" y="1924993"/>
              <a:ext cx="70408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 rot="5400000" flipH="1">
              <a:off x="3705182" y="842367"/>
              <a:ext cx="25228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/>
            <p:cNvSpPr txBox="1"/>
            <p:nvPr/>
          </p:nvSpPr>
          <p:spPr>
            <a:xfrm rot="16200000">
              <a:off x="3440697" y="1057852"/>
              <a:ext cx="683200" cy="307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2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</a:rPr>
                <a:t>45 cm</a:t>
              </a:r>
              <a:endParaRPr lang="en-US" sz="12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endParaRPr>
            </a:p>
          </p:txBody>
        </p:sp>
      </p:grpSp>
      <p:sp>
        <p:nvSpPr>
          <p:cNvPr id="116" name="Rectangle 115"/>
          <p:cNvSpPr/>
          <p:nvPr/>
        </p:nvSpPr>
        <p:spPr>
          <a:xfrm>
            <a:off x="2916281" y="3454794"/>
            <a:ext cx="3267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297497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3120913" y="3451508"/>
            <a:ext cx="9236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3000 ×</a:t>
            </a:r>
            <a:endParaRPr lang="en-US" sz="16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/>
              <p:cNvSpPr txBox="1"/>
              <p:nvPr/>
            </p:nvSpPr>
            <p:spPr>
              <a:xfrm>
                <a:off x="3871651" y="3310844"/>
                <a:ext cx="426664" cy="562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18" name="TextBox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51" y="3310844"/>
                <a:ext cx="426664" cy="562077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 118"/>
              <p:cNvSpPr/>
              <p:nvPr/>
            </p:nvSpPr>
            <p:spPr>
              <a:xfrm>
                <a:off x="4735699" y="3349694"/>
                <a:ext cx="651140" cy="490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000000"/>
                    </a:solidFill>
                    <a:latin typeface="Bookman Old Style" pitchFamily="18" charset="0"/>
                  </a:rPr>
                  <a:t>×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600" b="1">
                            <a:solidFill>
                              <a:prstClr val="black"/>
                            </a:solidFill>
                            <a:latin typeface="Bookman Old Style" pitchFamily="18" charset="0"/>
                          </a:rPr>
                          <m:t>9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600" b="1" i="0" smtClean="0">
                            <a:solidFill>
                              <a:prstClr val="black"/>
                            </a:solidFill>
                            <a:latin typeface="Bookman Old Style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sz="1600" b="1">
                            <a:solidFill>
                              <a:prstClr val="black"/>
                            </a:solidFill>
                            <a:latin typeface="Bookman Old Style" pitchFamily="18" charset="0"/>
                          </a:rPr>
                          <m:t>0</m:t>
                        </m:r>
                      </m:den>
                    </m:f>
                  </m:oMath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19" name="Rectangle 1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699" y="3349694"/>
                <a:ext cx="651140" cy="490775"/>
              </a:xfrm>
              <a:prstGeom prst="rect">
                <a:avLst/>
              </a:prstGeom>
              <a:blipFill rotWithShape="1">
                <a:blip r:embed="rId21"/>
                <a:stretch>
                  <a:fillRect l="-5607" b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ctangle 119"/>
              <p:cNvSpPr/>
              <p:nvPr/>
            </p:nvSpPr>
            <p:spPr>
              <a:xfrm>
                <a:off x="4163776" y="3349694"/>
                <a:ext cx="651140" cy="490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solidFill>
                      <a:srgbClr val="000000"/>
                    </a:solidFill>
                    <a:latin typeface="Bookman Old Style" pitchFamily="18" charset="0"/>
                  </a:rPr>
                  <a:t>×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600" b="1">
                            <a:solidFill>
                              <a:prstClr val="black"/>
                            </a:solidFill>
                            <a:latin typeface="Bookman Old Style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600" b="1">
                            <a:solidFill>
                              <a:prstClr val="black"/>
                            </a:solidFill>
                            <a:latin typeface="Bookman Old Style" pitchFamily="18" charset="0"/>
                          </a:rPr>
                          <m:t>10</m:t>
                        </m:r>
                      </m:den>
                    </m:f>
                  </m:oMath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20" name="Rectangle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776" y="3349694"/>
                <a:ext cx="651140" cy="490775"/>
              </a:xfrm>
              <a:prstGeom prst="rect">
                <a:avLst/>
              </a:prstGeom>
              <a:blipFill rotWithShape="1">
                <a:blip r:embed="rId22"/>
                <a:stretch>
                  <a:fillRect l="-4673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Connector 126"/>
          <p:cNvCxnSpPr/>
          <p:nvPr/>
        </p:nvCxnSpPr>
        <p:spPr>
          <a:xfrm rot="18900000" flipV="1">
            <a:off x="4563429" y="3687145"/>
            <a:ext cx="153359" cy="102176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28" name="Straight Connector 127"/>
          <p:cNvCxnSpPr/>
          <p:nvPr/>
        </p:nvCxnSpPr>
        <p:spPr>
          <a:xfrm rot="18900000" flipV="1">
            <a:off x="3612706" y="3569697"/>
            <a:ext cx="153359" cy="102176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29" name="Straight Connector 128"/>
          <p:cNvCxnSpPr/>
          <p:nvPr/>
        </p:nvCxnSpPr>
        <p:spPr>
          <a:xfrm rot="18900000" flipV="1">
            <a:off x="5131782" y="3673838"/>
            <a:ext cx="153359" cy="102176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30" name="Straight Connector 129"/>
          <p:cNvCxnSpPr/>
          <p:nvPr/>
        </p:nvCxnSpPr>
        <p:spPr>
          <a:xfrm rot="18900000" flipV="1">
            <a:off x="3471272" y="3572983"/>
            <a:ext cx="153359" cy="102176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31" name="Straight Connector 130"/>
          <p:cNvCxnSpPr/>
          <p:nvPr/>
        </p:nvCxnSpPr>
        <p:spPr>
          <a:xfrm flipV="1">
            <a:off x="3257919" y="3578597"/>
            <a:ext cx="185565" cy="102176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32" name="Straight Connector 131"/>
          <p:cNvCxnSpPr/>
          <p:nvPr/>
        </p:nvCxnSpPr>
        <p:spPr>
          <a:xfrm rot="20700000" flipV="1">
            <a:off x="4014933" y="3699036"/>
            <a:ext cx="153359" cy="102176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133" name="TextBox 132"/>
          <p:cNvSpPr txBox="1"/>
          <p:nvPr/>
        </p:nvSpPr>
        <p:spPr>
          <a:xfrm>
            <a:off x="3124730" y="3297619"/>
            <a:ext cx="386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Bookman Old Style" pitchFamily="18" charset="0"/>
              </a:rPr>
              <a:t>15</a:t>
            </a:r>
            <a:endParaRPr lang="en-US" sz="12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34" name="Rectangle 133"/>
          <p:cNvSpPr/>
          <p:nvPr>
            <p:custDataLst>
              <p:tags r:id="rId1"/>
            </p:custDataLst>
          </p:nvPr>
        </p:nvSpPr>
        <p:spPr>
          <a:xfrm>
            <a:off x="2888893" y="4121830"/>
            <a:ext cx="378044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sym typeface="Symbol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5" name="Rectangle 134"/>
          <p:cNvSpPr/>
          <p:nvPr>
            <p:custDataLst>
              <p:tags r:id="rId2"/>
            </p:custDataLst>
          </p:nvPr>
        </p:nvSpPr>
        <p:spPr>
          <a:xfrm>
            <a:off x="3164573" y="3973234"/>
            <a:ext cx="50379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15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8" name="Rectangle 137"/>
          <p:cNvSpPr/>
          <p:nvPr>
            <p:custDataLst>
              <p:tags r:id="rId3"/>
            </p:custDataLst>
          </p:nvPr>
        </p:nvSpPr>
        <p:spPr>
          <a:xfrm>
            <a:off x="3524978" y="3973234"/>
            <a:ext cx="338237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</a:rPr>
              <a:t>×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9" name="Rectangle 138"/>
          <p:cNvSpPr/>
          <p:nvPr>
            <p:custDataLst>
              <p:tags r:id="rId4"/>
            </p:custDataLst>
          </p:nvPr>
        </p:nvSpPr>
        <p:spPr>
          <a:xfrm>
            <a:off x="3719496" y="3973234"/>
            <a:ext cx="436046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sym typeface="Symbol"/>
              </a:rPr>
              <a:t>3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0" name="Rectangle 139"/>
          <p:cNvSpPr/>
          <p:nvPr>
            <p:custDataLst>
              <p:tags r:id="rId5"/>
            </p:custDataLst>
          </p:nvPr>
        </p:nvSpPr>
        <p:spPr>
          <a:xfrm>
            <a:off x="3915483" y="3973234"/>
            <a:ext cx="338237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</a:rPr>
              <a:t>×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1" name="Rectangle 140"/>
          <p:cNvSpPr/>
          <p:nvPr>
            <p:custDataLst>
              <p:tags r:id="rId6"/>
            </p:custDataLst>
          </p:nvPr>
        </p:nvSpPr>
        <p:spPr>
          <a:xfrm>
            <a:off x="4122702" y="3973234"/>
            <a:ext cx="457200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sym typeface="Symbol"/>
              </a:rPr>
              <a:t>9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42" name="Straight Connector 141"/>
          <p:cNvCxnSpPr/>
          <p:nvPr/>
        </p:nvCxnSpPr>
        <p:spPr>
          <a:xfrm>
            <a:off x="3223774" y="4277482"/>
            <a:ext cx="11652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>
            <p:custDataLst>
              <p:tags r:id="rId7"/>
            </p:custDataLst>
          </p:nvPr>
        </p:nvSpPr>
        <p:spPr>
          <a:xfrm>
            <a:off x="3679563" y="4257374"/>
            <a:ext cx="325333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4" name="Rectangle 143"/>
          <p:cNvSpPr/>
          <p:nvPr>
            <p:custDataLst>
              <p:tags r:id="rId8"/>
            </p:custDataLst>
          </p:nvPr>
        </p:nvSpPr>
        <p:spPr>
          <a:xfrm>
            <a:off x="4340565" y="4117677"/>
            <a:ext cx="378044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sym typeface="Symbol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5" name="Rectangle 144"/>
          <p:cNvSpPr/>
          <p:nvPr>
            <p:custDataLst>
              <p:tags r:id="rId9"/>
            </p:custDataLst>
          </p:nvPr>
        </p:nvSpPr>
        <p:spPr>
          <a:xfrm>
            <a:off x="4637264" y="3969081"/>
            <a:ext cx="641849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405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50" name="Straight Connector 149"/>
          <p:cNvCxnSpPr/>
          <p:nvPr/>
        </p:nvCxnSpPr>
        <p:spPr>
          <a:xfrm>
            <a:off x="4686628" y="4273329"/>
            <a:ext cx="44927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/>
          <p:cNvSpPr/>
          <p:nvPr>
            <p:custDataLst>
              <p:tags r:id="rId10"/>
            </p:custDataLst>
          </p:nvPr>
        </p:nvSpPr>
        <p:spPr>
          <a:xfrm>
            <a:off x="4763385" y="4253221"/>
            <a:ext cx="325333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898564" y="4526010"/>
            <a:ext cx="26784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97497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Symbol" pitchFamily="18" charset="2"/>
              </a:rPr>
              <a:t>\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  Area(3000 tiles) 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3178942" y="4526010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202.5 m</a:t>
            </a:r>
            <a:r>
              <a:rPr lang="en-US" sz="1600" b="1" baseline="30000" dirty="0" smtClean="0">
                <a:latin typeface="Bookman Old Style" pitchFamily="18" charset="0"/>
              </a:rPr>
              <a:t>2</a:t>
            </a:r>
            <a:endParaRPr lang="en-US" sz="1600" b="1" baseline="30000" dirty="0">
              <a:latin typeface="Bookman Old Style" pitchFamily="18" charset="0"/>
            </a:endParaRPr>
          </a:p>
        </p:txBody>
      </p:sp>
      <p:sp>
        <p:nvSpPr>
          <p:cNvPr id="147" name="Rounded Rectangle 146"/>
          <p:cNvSpPr/>
          <p:nvPr>
            <p:custDataLst>
              <p:tags r:id="rId11"/>
            </p:custDataLst>
          </p:nvPr>
        </p:nvSpPr>
        <p:spPr>
          <a:xfrm>
            <a:off x="5095999" y="1423370"/>
            <a:ext cx="1516851" cy="255333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miter lim="800000"/>
          </a:ln>
          <a:effectLst>
            <a:glow rad="63500">
              <a:srgbClr val="ED7D31">
                <a:satMod val="175000"/>
                <a:alpha val="40000"/>
              </a:srgbClr>
            </a:glow>
          </a:effectLst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48" name="Diamond 147"/>
          <p:cNvSpPr/>
          <p:nvPr/>
        </p:nvSpPr>
        <p:spPr>
          <a:xfrm>
            <a:off x="6769129" y="722784"/>
            <a:ext cx="1847065" cy="1940691"/>
          </a:xfrm>
          <a:prstGeom prst="diamond">
            <a:avLst/>
          </a:prstGeom>
          <a:solidFill>
            <a:srgbClr val="FFC000">
              <a:alpha val="28000"/>
            </a:srgb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5153439" y="1148932"/>
            <a:ext cx="2689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82625" algn="l"/>
                <a:tab pos="2974975" algn="l"/>
                <a:tab pos="3033713" algn="l"/>
              </a:tabLst>
            </a:pPr>
            <a:r>
              <a:rPr lang="en-US" sz="2400" b="1" dirty="0" smtClean="0">
                <a:solidFill>
                  <a:srgbClr val="0000FF"/>
                </a:solidFill>
                <a:latin typeface="Bookman Old Style" pitchFamily="18" charset="0"/>
              </a:rPr>
              <a:t>?</a:t>
            </a:r>
            <a:endParaRPr lang="en-US" sz="24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5288887" y="1157612"/>
            <a:ext cx="268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  <a:tabLst>
                <a:tab pos="682625" algn="l"/>
                <a:tab pos="2974975" algn="l"/>
                <a:tab pos="3033713" algn="l"/>
              </a:tabLst>
            </a:pPr>
            <a:r>
              <a:rPr lang="en-US" sz="3200" b="1" dirty="0" smtClean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endParaRPr lang="en-US" sz="32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58" name="Rounded Rectangle 59"/>
          <p:cNvSpPr/>
          <p:nvPr/>
        </p:nvSpPr>
        <p:spPr>
          <a:xfrm>
            <a:off x="991942" y="3458269"/>
            <a:ext cx="2501451" cy="667266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CC00FF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Book Antiqua" pitchFamily="18" charset="0"/>
            </a:endParaRPr>
          </a:p>
        </p:txBody>
      </p:sp>
      <p:pic>
        <p:nvPicPr>
          <p:cNvPr id="159" name="Picture 9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1016" y="3211675"/>
            <a:ext cx="487507" cy="104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/>
              <p:cNvSpPr txBox="1"/>
              <p:nvPr/>
            </p:nvSpPr>
            <p:spPr>
              <a:xfrm>
                <a:off x="1650197" y="3570335"/>
                <a:ext cx="1184940" cy="4431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FFFF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1">
                            <a:solidFill>
                              <a:srgbClr val="FFFF00"/>
                            </a:solidFill>
                            <a:latin typeface="Bookman Old Style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1">
                            <a:solidFill>
                              <a:srgbClr val="FFFF00"/>
                            </a:solidFill>
                            <a:latin typeface="Bookman Old Style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1" dirty="0">
                    <a:solidFill>
                      <a:srgbClr val="FFFF00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 × d</a:t>
                </a:r>
                <a:r>
                  <a:rPr lang="en-US" b="1" baseline="-25000" dirty="0">
                    <a:solidFill>
                      <a:srgbClr val="FFFF00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1</a:t>
                </a:r>
                <a:r>
                  <a:rPr lang="en-US" b="1" dirty="0">
                    <a:solidFill>
                      <a:srgbClr val="FFFF00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 × d</a:t>
                </a:r>
                <a:r>
                  <a:rPr lang="en-US" b="1" baseline="-25000" dirty="0">
                    <a:solidFill>
                      <a:srgbClr val="FFFF00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2</a:t>
                </a:r>
              </a:p>
            </p:txBody>
          </p:sp>
        </mc:Choice>
        <mc:Fallback xmlns="">
          <p:sp>
            <p:nvSpPr>
              <p:cNvPr id="160" name="TextBox 1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197" y="3570335"/>
                <a:ext cx="1184940" cy="443135"/>
              </a:xfrm>
              <a:prstGeom prst="rect">
                <a:avLst/>
              </a:prstGeom>
              <a:blipFill rotWithShape="1">
                <a:blip r:embed="rId2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553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500"/>
                            </p:stCondLst>
                            <p:childTnLst>
                              <p:par>
                                <p:cTn id="1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500"/>
                            </p:stCondLst>
                            <p:childTnLst>
                              <p:par>
                                <p:cTn id="196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0"/>
                            </p:stCondLst>
                            <p:childTnLst>
                              <p:par>
                                <p:cTn id="20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1000"/>
                            </p:stCondLst>
                            <p:childTnLst>
                              <p:par>
                                <p:cTn id="2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500"/>
                            </p:stCondLst>
                            <p:childTnLst>
                              <p:par>
                                <p:cTn id="2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500"/>
                            </p:stCondLst>
                            <p:childTnLst>
                              <p:par>
                                <p:cTn id="2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1000"/>
                            </p:stCondLst>
                            <p:childTnLst>
                              <p:par>
                                <p:cTn id="2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35" presetClass="emph" presetSubtype="0" repeatCount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1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500"/>
                            </p:stCondLst>
                            <p:childTnLst>
                              <p:par>
                                <p:cTn id="2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1000"/>
                            </p:stCondLst>
                            <p:childTnLst>
                              <p:par>
                                <p:cTn id="28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8" fill="hold">
                            <p:stCondLst>
                              <p:cond delay="500"/>
                            </p:stCondLst>
                            <p:childTnLst>
                              <p:par>
                                <p:cTn id="33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3" fill="hold">
                            <p:stCondLst>
                              <p:cond delay="500"/>
                            </p:stCondLst>
                            <p:childTnLst>
                              <p:par>
                                <p:cTn id="3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2" fill="hold">
                            <p:stCondLst>
                              <p:cond delay="500"/>
                            </p:stCondLst>
                            <p:childTnLst>
                              <p:par>
                                <p:cTn id="38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2" fill="hold">
                            <p:stCondLst>
                              <p:cond delay="500"/>
                            </p:stCondLst>
                            <p:childTnLst>
                              <p:par>
                                <p:cTn id="4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1" fill="hold">
                            <p:stCondLst>
                              <p:cond delay="500"/>
                            </p:stCondLst>
                            <p:childTnLst>
                              <p:par>
                                <p:cTn id="41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6" fill="hold">
                      <p:stCondLst>
                        <p:cond delay="indefinite"/>
                      </p:stCondLst>
                      <p:childTnLst>
                        <p:par>
                          <p:cTn id="427" fill="hold">
                            <p:stCondLst>
                              <p:cond delay="0"/>
                            </p:stCondLst>
                            <p:childTnLst>
                              <p:par>
                                <p:cTn id="4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6" fill="hold">
                      <p:stCondLst>
                        <p:cond delay="indefinite"/>
                      </p:stCondLst>
                      <p:childTnLst>
                        <p:par>
                          <p:cTn id="437" fill="hold">
                            <p:stCondLst>
                              <p:cond delay="0"/>
                            </p:stCondLst>
                            <p:childTnLst>
                              <p:par>
                                <p:cTn id="4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6" fill="hold">
                      <p:stCondLst>
                        <p:cond delay="indefinite"/>
                      </p:stCondLst>
                      <p:childTnLst>
                        <p:par>
                          <p:cTn id="447" fill="hold">
                            <p:stCondLst>
                              <p:cond delay="0"/>
                            </p:stCondLst>
                            <p:childTnLst>
                              <p:par>
                                <p:cTn id="4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1" fill="hold">
                            <p:stCondLst>
                              <p:cond delay="500"/>
                            </p:stCondLst>
                            <p:childTnLst>
                              <p:par>
                                <p:cTn id="4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0" fill="hold">
                      <p:stCondLst>
                        <p:cond delay="indefinite"/>
                      </p:stCondLst>
                      <p:childTnLst>
                        <p:par>
                          <p:cTn id="461" fill="hold">
                            <p:stCondLst>
                              <p:cond delay="0"/>
                            </p:stCondLst>
                            <p:childTnLst>
                              <p:par>
                                <p:cTn id="4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5" fill="hold">
                      <p:stCondLst>
                        <p:cond delay="indefinite"/>
                      </p:stCondLst>
                      <p:childTnLst>
                        <p:par>
                          <p:cTn id="466" fill="hold">
                            <p:stCondLst>
                              <p:cond delay="0"/>
                            </p:stCondLst>
                            <p:childTnLst>
                              <p:par>
                                <p:cTn id="4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0" fill="hold">
                      <p:stCondLst>
                        <p:cond delay="indefinite"/>
                      </p:stCondLst>
                      <p:childTnLst>
                        <p:par>
                          <p:cTn id="471" fill="hold">
                            <p:stCondLst>
                              <p:cond delay="0"/>
                            </p:stCondLst>
                            <p:childTnLst>
                              <p:par>
                                <p:cTn id="4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5" fill="hold">
                      <p:stCondLst>
                        <p:cond delay="indefinite"/>
                      </p:stCondLst>
                      <p:childTnLst>
                        <p:par>
                          <p:cTn id="476" fill="hold">
                            <p:stCondLst>
                              <p:cond delay="0"/>
                            </p:stCondLst>
                            <p:childTnLst>
                              <p:par>
                                <p:cTn id="4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0" fill="hold">
                      <p:stCondLst>
                        <p:cond delay="indefinite"/>
                      </p:stCondLst>
                      <p:childTnLst>
                        <p:par>
                          <p:cTn id="481" fill="hold">
                            <p:stCondLst>
                              <p:cond delay="0"/>
                            </p:stCondLst>
                            <p:childTnLst>
                              <p:par>
                                <p:cTn id="4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5" fill="hold">
                      <p:stCondLst>
                        <p:cond delay="indefinite"/>
                      </p:stCondLst>
                      <p:childTnLst>
                        <p:par>
                          <p:cTn id="486" fill="hold">
                            <p:stCondLst>
                              <p:cond delay="0"/>
                            </p:stCondLst>
                            <p:childTnLst>
                              <p:par>
                                <p:cTn id="4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0" fill="hold">
                      <p:stCondLst>
                        <p:cond delay="indefinite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5" fill="hold">
                      <p:stCondLst>
                        <p:cond delay="indefinite"/>
                      </p:stCondLst>
                      <p:childTnLst>
                        <p:par>
                          <p:cTn id="526" fill="hold">
                            <p:stCondLst>
                              <p:cond delay="0"/>
                            </p:stCondLst>
                            <p:childTnLst>
                              <p:par>
                                <p:cTn id="5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  <p:bldP spid="126" grpId="0" animBg="1"/>
      <p:bldP spid="126" grpId="1" animBg="1"/>
      <p:bldP spid="124" grpId="0" animBg="1"/>
      <p:bldP spid="124" grpId="1" animBg="1"/>
      <p:bldP spid="125" grpId="0" animBg="1"/>
      <p:bldP spid="125" grpId="1" animBg="1"/>
      <p:bldP spid="123" grpId="0" animBg="1"/>
      <p:bldP spid="123" grpId="1" animBg="1"/>
      <p:bldP spid="122" grpId="0" animBg="1"/>
      <p:bldP spid="122" grpId="1" animBg="1"/>
      <p:bldP spid="121" grpId="0" animBg="1"/>
      <p:bldP spid="121" grpId="1" animBg="1"/>
      <p:bldP spid="115" grpId="0" animBg="1"/>
      <p:bldP spid="115" grpId="1" animBg="1"/>
      <p:bldP spid="41" grpId="0" animBg="1"/>
      <p:bldP spid="41" grpId="1" animBg="1"/>
      <p:bldP spid="42" grpId="0" animBg="1"/>
      <p:bldP spid="43" grpId="0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5" grpId="0"/>
      <p:bldP spid="56" grpId="0"/>
      <p:bldP spid="57" grpId="0"/>
      <p:bldP spid="58" grpId="0" animBg="1"/>
      <p:bldP spid="59" grpId="0" animBg="1"/>
      <p:bldP spid="60" grpId="0" animBg="1"/>
      <p:bldP spid="60" grpId="1" animBg="1"/>
      <p:bldP spid="60" grpId="2" animBg="1"/>
      <p:bldP spid="60" grpId="3" animBg="1"/>
      <p:bldP spid="62" grpId="0"/>
      <p:bldP spid="63" grpId="0" animBg="1"/>
      <p:bldP spid="64" grpId="0"/>
      <p:bldP spid="67" grpId="0"/>
      <p:bldP spid="68" grpId="0" animBg="1"/>
      <p:bldP spid="69" grpId="0"/>
      <p:bldP spid="70" grpId="0"/>
      <p:bldP spid="71" grpId="0" animBg="1"/>
      <p:bldP spid="72" grpId="0"/>
      <p:bldP spid="73" grpId="0"/>
      <p:bldP spid="74" grpId="0" animBg="1"/>
      <p:bldP spid="75" grpId="0"/>
      <p:bldP spid="78" grpId="0"/>
      <p:bldP spid="79" grpId="0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4" grpId="0"/>
      <p:bldP spid="86" grpId="0"/>
      <p:bldP spid="86" grpId="1"/>
      <p:bldP spid="87" grpId="0" animBg="1"/>
      <p:bldP spid="87" grpId="1" animBg="1"/>
      <p:bldP spid="88" grpId="0"/>
      <p:bldP spid="89" grpId="0"/>
      <p:bldP spid="90" grpId="0" animBg="1"/>
      <p:bldP spid="90" grpId="1" animBg="1"/>
      <p:bldP spid="90" grpId="2" animBg="1"/>
      <p:bldP spid="61" grpId="0"/>
      <p:bldP spid="93" grpId="0" animBg="1"/>
      <p:bldP spid="93" grpId="1" animBg="1"/>
      <p:bldP spid="95" grpId="0"/>
      <p:bldP spid="95" grpId="1"/>
      <p:bldP spid="99" grpId="0"/>
      <p:bldP spid="103" grpId="0"/>
      <p:bldP spid="104" grpId="0"/>
      <p:bldP spid="105" grpId="0"/>
      <p:bldP spid="106" grpId="0"/>
      <p:bldP spid="116" grpId="0"/>
      <p:bldP spid="117" grpId="0"/>
      <p:bldP spid="118" grpId="0"/>
      <p:bldP spid="119" grpId="0"/>
      <p:bldP spid="120" grpId="0"/>
      <p:bldP spid="133" grpId="0"/>
      <p:bldP spid="134" grpId="0"/>
      <p:bldP spid="135" grpId="0"/>
      <p:bldP spid="138" grpId="0"/>
      <p:bldP spid="139" grpId="0"/>
      <p:bldP spid="140" grpId="0"/>
      <p:bldP spid="141" grpId="0"/>
      <p:bldP spid="143" grpId="0"/>
      <p:bldP spid="144" grpId="0"/>
      <p:bldP spid="145" grpId="0"/>
      <p:bldP spid="151" grpId="0"/>
      <p:bldP spid="156" grpId="0"/>
      <p:bldP spid="157" grpId="0"/>
      <p:bldP spid="147" grpId="0" animBg="1"/>
      <p:bldP spid="148" grpId="0" animBg="1"/>
      <p:bldP spid="148" grpId="1" animBg="1"/>
      <p:bldP spid="83" grpId="0"/>
      <p:bldP spid="83" grpId="1"/>
      <p:bldP spid="136" grpId="0"/>
      <p:bldP spid="158" grpId="0" animBg="1"/>
      <p:bldP spid="158" grpId="1" animBg="1"/>
      <p:bldP spid="160" grpId="0"/>
      <p:bldP spid="160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/>
          <p:cNvSpPr/>
          <p:nvPr/>
        </p:nvSpPr>
        <p:spPr>
          <a:xfrm>
            <a:off x="3846026" y="1870015"/>
            <a:ext cx="1758021" cy="226780"/>
          </a:xfrm>
          <a:prstGeom prst="roundRect">
            <a:avLst/>
          </a:prstGeom>
          <a:solidFill>
            <a:srgbClr val="00FFFF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3098088" y="1886094"/>
            <a:ext cx="527808" cy="226780"/>
          </a:xfrm>
          <a:prstGeom prst="roundRect">
            <a:avLst/>
          </a:prstGeom>
          <a:solidFill>
            <a:srgbClr val="00FFFF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Diamond 41"/>
          <p:cNvSpPr/>
          <p:nvPr/>
        </p:nvSpPr>
        <p:spPr>
          <a:xfrm>
            <a:off x="6771802" y="717805"/>
            <a:ext cx="1847065" cy="1940691"/>
          </a:xfrm>
          <a:prstGeom prst="diamond">
            <a:avLst/>
          </a:prstGeom>
          <a:blipFill>
            <a:blip r:embed="rId3"/>
            <a:tile tx="0" ty="0" sx="100000" sy="100000" flip="none" algn="tl"/>
          </a:blip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753670" y="282525"/>
            <a:ext cx="6520434" cy="1063359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346663" y="350344"/>
            <a:ext cx="687003" cy="624548"/>
            <a:chOff x="508513" y="-702286"/>
            <a:chExt cx="687003" cy="624548"/>
          </a:xfrm>
        </p:grpSpPr>
        <p:sp>
          <p:nvSpPr>
            <p:cNvPr id="45" name="Plaque 44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itchFamily="18" charset="0"/>
                </a:rPr>
                <a:t>Q.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cxnSp>
        <p:nvCxnSpPr>
          <p:cNvPr id="51" name="Straight Connector 50"/>
          <p:cNvCxnSpPr/>
          <p:nvPr/>
        </p:nvCxnSpPr>
        <p:spPr>
          <a:xfrm flipH="1">
            <a:off x="7700681" y="720735"/>
            <a:ext cx="0" cy="1939442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52" name="Straight Connector 51"/>
          <p:cNvCxnSpPr/>
          <p:nvPr/>
        </p:nvCxnSpPr>
        <p:spPr>
          <a:xfrm rot="16200000" flipH="1">
            <a:off x="7702243" y="764407"/>
            <a:ext cx="0" cy="1847088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55" name="Rectangle 54"/>
          <p:cNvSpPr/>
          <p:nvPr/>
        </p:nvSpPr>
        <p:spPr>
          <a:xfrm>
            <a:off x="508738" y="1461703"/>
            <a:ext cx="685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3351015" y="820548"/>
            <a:ext cx="3795033" cy="224078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1089809" y="1077337"/>
            <a:ext cx="3420786" cy="201114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7" name="Group 106"/>
          <p:cNvGrpSpPr/>
          <p:nvPr/>
        </p:nvGrpSpPr>
        <p:grpSpPr>
          <a:xfrm>
            <a:off x="6879870" y="1646631"/>
            <a:ext cx="1603540" cy="276999"/>
            <a:chOff x="3436523" y="2723185"/>
            <a:chExt cx="1781534" cy="276999"/>
          </a:xfrm>
        </p:grpSpPr>
        <p:cxnSp>
          <p:nvCxnSpPr>
            <p:cNvPr id="108" name="Straight Arrow Connector 107"/>
            <p:cNvCxnSpPr/>
            <p:nvPr/>
          </p:nvCxnSpPr>
          <p:spPr>
            <a:xfrm>
              <a:off x="4935602" y="2877596"/>
              <a:ext cx="28245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 flipH="1">
              <a:off x="3436523" y="2850961"/>
              <a:ext cx="87965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4272099" y="2723185"/>
              <a:ext cx="7590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2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</a:rPr>
                <a:t>30 cm</a:t>
              </a:r>
              <a:endParaRPr lang="en-US" sz="12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7438816" y="833194"/>
            <a:ext cx="276999" cy="1597388"/>
            <a:chOff x="3628423" y="679649"/>
            <a:chExt cx="307747" cy="1597388"/>
          </a:xfrm>
        </p:grpSpPr>
        <p:cxnSp>
          <p:nvCxnSpPr>
            <p:cNvPr id="112" name="Straight Arrow Connector 111"/>
            <p:cNvCxnSpPr/>
            <p:nvPr/>
          </p:nvCxnSpPr>
          <p:spPr>
            <a:xfrm rot="5400000">
              <a:off x="3447235" y="1924993"/>
              <a:ext cx="70408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 rot="5400000" flipH="1">
              <a:off x="3705183" y="805791"/>
              <a:ext cx="25228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/>
            <p:cNvSpPr txBox="1"/>
            <p:nvPr/>
          </p:nvSpPr>
          <p:spPr>
            <a:xfrm rot="16200000">
              <a:off x="3440697" y="1057852"/>
              <a:ext cx="683200" cy="307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2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</a:rPr>
                <a:t>45 cm</a:t>
              </a:r>
              <a:endParaRPr lang="en-US" sz="12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endParaRPr>
            </a:p>
          </p:txBody>
        </p:sp>
      </p:grpSp>
      <p:sp>
        <p:nvSpPr>
          <p:cNvPr id="136" name="Rectangle 135"/>
          <p:cNvSpPr/>
          <p:nvPr/>
        </p:nvSpPr>
        <p:spPr>
          <a:xfrm>
            <a:off x="883341" y="4289604"/>
            <a:ext cx="2558043" cy="276999"/>
          </a:xfrm>
          <a:prstGeom prst="rect">
            <a:avLst/>
          </a:prstGeom>
          <a:solidFill>
            <a:srgbClr val="0000FF"/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lvl="0">
              <a:tabLst>
                <a:tab pos="693738" algn="l"/>
                <a:tab pos="1025525" algn="l"/>
                <a:tab pos="1377950" algn="l"/>
                <a:tab pos="1435100" algn="l"/>
              </a:tabLst>
            </a:pPr>
            <a:r>
              <a:rPr lang="en-US" sz="1200" b="1" dirty="0" smtClean="0">
                <a:gradFill>
                  <a:gsLst>
                    <a:gs pos="100000">
                      <a:prstClr val="white"/>
                    </a:gs>
                    <a:gs pos="0">
                      <a:srgbClr val="66FF33"/>
                    </a:gs>
                  </a:gsLst>
                  <a:lin ang="5400000" scaled="0"/>
                </a:gradFill>
                <a:latin typeface="Comic Sans MS" pitchFamily="66" charset="0"/>
              </a:rPr>
              <a:t>Area of 3000 tiles = 202.5 m</a:t>
            </a:r>
            <a:r>
              <a:rPr lang="en-US" sz="1200" b="1" baseline="30000" dirty="0" smtClean="0">
                <a:gradFill>
                  <a:gsLst>
                    <a:gs pos="100000">
                      <a:prstClr val="white"/>
                    </a:gs>
                    <a:gs pos="0">
                      <a:srgbClr val="66FF33"/>
                    </a:gs>
                  </a:gsLst>
                  <a:lin ang="5400000" scaled="0"/>
                </a:gradFill>
                <a:latin typeface="Comic Sans MS" pitchFamily="66" charset="0"/>
              </a:rPr>
              <a:t>2</a:t>
            </a:r>
            <a:endParaRPr lang="en-US" sz="1200" b="1" baseline="30000" dirty="0">
              <a:gradFill>
                <a:gsLst>
                  <a:gs pos="100000">
                    <a:prstClr val="white"/>
                  </a:gs>
                  <a:gs pos="0">
                    <a:srgbClr val="66FF33"/>
                  </a:gs>
                </a:gsLst>
                <a:lin ang="5400000" scaled="0"/>
              </a:gradFill>
              <a:latin typeface="Comic Sans MS" pitchFamily="66" charset="0"/>
            </a:endParaRPr>
          </a:p>
        </p:txBody>
      </p:sp>
      <p:pic>
        <p:nvPicPr>
          <p:cNvPr id="137" name="Picture 13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84" y="4019524"/>
            <a:ext cx="663200" cy="73577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953179" y="1793108"/>
            <a:ext cx="4732067" cy="374571"/>
            <a:chOff x="732469" y="1440683"/>
            <a:chExt cx="4732067" cy="374571"/>
          </a:xfrm>
        </p:grpSpPr>
        <p:sp>
          <p:nvSpPr>
            <p:cNvPr id="27" name="TextBox 26"/>
            <p:cNvSpPr txBox="1"/>
            <p:nvPr/>
          </p:nvSpPr>
          <p:spPr>
            <a:xfrm>
              <a:off x="732469" y="1440683"/>
              <a:ext cx="2995506" cy="374571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</a:rPr>
                <a:t>Cost of polishing = Rate </a:t>
              </a:r>
              <a:r>
                <a:rPr lang="en-US" sz="1600" b="1" dirty="0">
                  <a:solidFill>
                    <a:srgbClr val="000000"/>
                  </a:solidFill>
                  <a:latin typeface="Bookman Old Style" pitchFamily="18" charset="0"/>
                </a:rPr>
                <a:t>×</a:t>
              </a:r>
              <a:endPara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518169" y="1452178"/>
              <a:ext cx="194636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</a:rPr>
                <a:t>Area(3000 tiles)</a:t>
              </a:r>
              <a:endPara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2821892" y="2218778"/>
            <a:ext cx="8303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=  4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290433" y="2218778"/>
            <a:ext cx="9941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sz="1600" b="1" dirty="0">
                <a:solidFill>
                  <a:srgbClr val="000000"/>
                </a:solidFill>
                <a:latin typeface="Bookman Old Style" pitchFamily="18" charset="0"/>
              </a:rPr>
              <a:t>× 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202.5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826857" y="2630327"/>
            <a:ext cx="13857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 </a:t>
            </a:r>
            <a:r>
              <a:rPr lang="en-US" sz="1600" b="1" dirty="0" err="1" smtClean="0">
                <a:solidFill>
                  <a:prstClr val="black"/>
                </a:solidFill>
                <a:latin typeface="Bookman Old Style" pitchFamily="18" charset="0"/>
              </a:rPr>
              <a:t>Rs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. 810</a:t>
            </a:r>
            <a:endParaRPr 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4" name="Horizontal Scroll 33"/>
          <p:cNvSpPr/>
          <p:nvPr/>
        </p:nvSpPr>
        <p:spPr>
          <a:xfrm>
            <a:off x="652998" y="2893959"/>
            <a:ext cx="4749319" cy="476331"/>
          </a:xfrm>
          <a:prstGeom prst="horizontalScroll">
            <a:avLst/>
          </a:prstGeom>
          <a:gradFill flip="none" rotWithShape="1">
            <a:gsLst>
              <a:gs pos="0">
                <a:srgbClr val="9900FF">
                  <a:lumMod val="84000"/>
                  <a:lumOff val="16000"/>
                  <a:alpha val="59000"/>
                </a:srgbClr>
              </a:gs>
              <a:gs pos="100000">
                <a:schemeClr val="bg1">
                  <a:lumMod val="97000"/>
                </a:schemeClr>
              </a:gs>
              <a:gs pos="81000">
                <a:schemeClr val="bg1"/>
              </a:gs>
            </a:gsLst>
            <a:lin ang="8100000" scaled="1"/>
            <a:tileRect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90164" y="2968881"/>
            <a:ext cx="5094443" cy="33855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Total cost of polishing the floor is </a:t>
            </a:r>
            <a:r>
              <a:rPr lang="en-US" sz="1600" b="1" dirty="0" err="1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Rs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. 810 </a:t>
            </a:r>
            <a:endParaRPr 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pic>
        <p:nvPicPr>
          <p:cNvPr id="36" name="Picture 5" descr="D:\Roshan\Roshan\Mthas 8th\VIII STD STB\clipart\28264926-little-boy-student-holding-a-big-pencil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23699" y="2703222"/>
            <a:ext cx="670560" cy="66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ounded Rectangle 37"/>
          <p:cNvSpPr/>
          <p:nvPr/>
        </p:nvSpPr>
        <p:spPr>
          <a:xfrm>
            <a:off x="3847545" y="1074229"/>
            <a:ext cx="663050" cy="194497"/>
          </a:xfrm>
          <a:prstGeom prst="round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014271" y="268667"/>
            <a:ext cx="658134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Bookman Old Style" pitchFamily="18" charset="0"/>
                <a:ea typeface="Cambria Math" pitchFamily="18" charset="0"/>
              </a:rPr>
              <a:t>The floor of a building consists of 3000 tiles which are rhombus shaped and each of its </a:t>
            </a:r>
            <a:r>
              <a:rPr lang="en-US" sz="1600" b="1" dirty="0" smtClean="0">
                <a:latin typeface="Bookman Old Style" pitchFamily="18" charset="0"/>
                <a:ea typeface="Cambria Math" pitchFamily="18" charset="0"/>
              </a:rPr>
              <a:t>diagonals </a:t>
            </a:r>
            <a:r>
              <a:rPr lang="en-US" sz="1600" b="1" dirty="0">
                <a:latin typeface="Bookman Old Style" pitchFamily="18" charset="0"/>
                <a:ea typeface="Cambria Math" pitchFamily="18" charset="0"/>
              </a:rPr>
              <a:t>are 45 </a:t>
            </a:r>
            <a:r>
              <a:rPr lang="en-US" sz="1600" b="1" dirty="0" smtClean="0">
                <a:latin typeface="Bookman Old Style" pitchFamily="18" charset="0"/>
                <a:ea typeface="Cambria Math" pitchFamily="18" charset="0"/>
              </a:rPr>
              <a:t>cm</a:t>
            </a:r>
          </a:p>
          <a:p>
            <a:r>
              <a:rPr lang="en-US" sz="1600" b="1" dirty="0" smtClean="0">
                <a:latin typeface="Bookman Old Style" pitchFamily="18" charset="0"/>
                <a:ea typeface="Cambria Math" pitchFamily="18" charset="0"/>
              </a:rPr>
              <a:t>and </a:t>
            </a:r>
            <a:r>
              <a:rPr lang="en-US" sz="1600" b="1" dirty="0">
                <a:latin typeface="Bookman Old Style" pitchFamily="18" charset="0"/>
                <a:ea typeface="Cambria Math" pitchFamily="18" charset="0"/>
              </a:rPr>
              <a:t>30 cm in length. Find the total cost of polishing the floor, if the </a:t>
            </a:r>
            <a:r>
              <a:rPr lang="en-US" sz="1600" b="1" dirty="0" smtClean="0">
                <a:latin typeface="Bookman Old Style" pitchFamily="18" charset="0"/>
                <a:ea typeface="Cambria Math" pitchFamily="18" charset="0"/>
              </a:rPr>
              <a:t>cost per </a:t>
            </a:r>
            <a:r>
              <a:rPr lang="en-US" sz="1600" b="1" dirty="0">
                <a:latin typeface="Bookman Old Style" pitchFamily="18" charset="0"/>
                <a:ea typeface="Cambria Math" pitchFamily="18" charset="0"/>
              </a:rPr>
              <a:t>m</a:t>
            </a:r>
            <a:r>
              <a:rPr lang="en-US" sz="1600" b="1" baseline="30000" dirty="0">
                <a:latin typeface="Bookman Old Style" pitchFamily="18" charset="0"/>
                <a:ea typeface="Cambria Math" pitchFamily="18" charset="0"/>
              </a:rPr>
              <a:t>2 </a:t>
            </a:r>
            <a:r>
              <a:rPr lang="en-US" sz="1600" b="1" dirty="0">
                <a:latin typeface="Bookman Old Style" pitchFamily="18" charset="0"/>
                <a:ea typeface="Cambria Math" pitchFamily="18" charset="0"/>
              </a:rPr>
              <a:t>is </a:t>
            </a:r>
            <a:r>
              <a:rPr lang="en-US" sz="1600" b="1" dirty="0" err="1">
                <a:latin typeface="Bookman Old Style" pitchFamily="18" charset="0"/>
                <a:ea typeface="Cambria Math" pitchFamily="18" charset="0"/>
              </a:rPr>
              <a:t>Rs</a:t>
            </a:r>
            <a:r>
              <a:rPr lang="en-US" sz="1600" b="1" dirty="0">
                <a:latin typeface="Bookman Old Style" pitchFamily="18" charset="0"/>
                <a:ea typeface="Cambria Math" pitchFamily="18" charset="0"/>
              </a:rPr>
              <a:t> 4.</a:t>
            </a:r>
          </a:p>
        </p:txBody>
      </p:sp>
      <p:sp>
        <p:nvSpPr>
          <p:cNvPr id="40" name="Rounded Rectangle 39"/>
          <p:cNvSpPr/>
          <p:nvPr>
            <p:custDataLst>
              <p:tags r:id="rId1"/>
            </p:custDataLst>
          </p:nvPr>
        </p:nvSpPr>
        <p:spPr>
          <a:xfrm>
            <a:off x="927596" y="4313848"/>
            <a:ext cx="2452663" cy="211019"/>
          </a:xfrm>
          <a:prstGeom prst="roundRect">
            <a:avLst/>
          </a:prstGeom>
          <a:noFill/>
          <a:ln w="19050" cap="flat" cmpd="sng" algn="ctr">
            <a:solidFill>
              <a:srgbClr val="FFFF00"/>
            </a:solidFill>
            <a:prstDash val="sysDash"/>
            <a:miter lim="800000"/>
          </a:ln>
          <a:effectLst>
            <a:glow rad="63500">
              <a:srgbClr val="ED7D31">
                <a:satMod val="175000"/>
                <a:alpha val="40000"/>
              </a:srgbClr>
            </a:glow>
          </a:effectLst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49" name="Rounded Rectangle 59"/>
          <p:cNvSpPr/>
          <p:nvPr/>
        </p:nvSpPr>
        <p:spPr>
          <a:xfrm>
            <a:off x="2661638" y="1418001"/>
            <a:ext cx="3996455" cy="366578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>
            <a:gsLst>
              <a:gs pos="100000">
                <a:schemeClr val="bg1"/>
              </a:gs>
              <a:gs pos="0">
                <a:srgbClr val="66FF33"/>
              </a:gs>
            </a:gsLst>
            <a:lin ang="5400000" scaled="0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Book Antiqua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608541" y="1414467"/>
            <a:ext cx="2995506" cy="340519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Cost of polishing= Rate ×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023699" y="1425755"/>
            <a:ext cx="16626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Area(3000 </a:t>
            </a:r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tiles)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61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emph" presetSubtype="0" repeatCount="3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37" grpId="0" animBg="1"/>
      <p:bldP spid="37" grpId="1" animBg="1"/>
      <p:bldP spid="58" grpId="0" animBg="1"/>
      <p:bldP spid="59" grpId="0" animBg="1"/>
      <p:bldP spid="136" grpId="0" animBg="1"/>
      <p:bldP spid="31" grpId="0"/>
      <p:bldP spid="32" grpId="0"/>
      <p:bldP spid="33" grpId="0"/>
      <p:bldP spid="34" grpId="0" animBg="1"/>
      <p:bldP spid="35" grpId="0"/>
      <p:bldP spid="38" grpId="2" animBg="1"/>
      <p:bldP spid="38" grpId="3" animBg="1"/>
      <p:bldP spid="40" grpId="0" animBg="1"/>
      <p:bldP spid="40" grpId="1" animBg="1"/>
      <p:bldP spid="49" grpId="0" animBg="1"/>
      <p:bldP spid="49" grpId="1" animBg="1"/>
      <p:bldP spid="49" grpId="2" animBg="1"/>
      <p:bldP spid="50" grpId="0"/>
      <p:bldP spid="5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722139" y="269791"/>
            <a:ext cx="6939903" cy="945601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15133" y="402894"/>
            <a:ext cx="687003" cy="624548"/>
            <a:chOff x="508513" y="-702286"/>
            <a:chExt cx="687003" cy="624548"/>
          </a:xfrm>
        </p:grpSpPr>
        <p:sp>
          <p:nvSpPr>
            <p:cNvPr id="17" name="Plaque 16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itchFamily="18" charset="0"/>
                </a:rPr>
                <a:t>Q.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pic>
        <p:nvPicPr>
          <p:cNvPr id="29" name="Picture 3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" t="2721" r="493"/>
          <a:stretch/>
        </p:blipFill>
        <p:spPr bwMode="auto">
          <a:xfrm>
            <a:off x="630767" y="1539572"/>
            <a:ext cx="4704502" cy="33200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/>
          <p:cNvSpPr/>
          <p:nvPr/>
        </p:nvSpPr>
        <p:spPr>
          <a:xfrm>
            <a:off x="1058931" y="308597"/>
            <a:ext cx="4276338" cy="224078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Trapezoid 30"/>
          <p:cNvSpPr/>
          <p:nvPr/>
        </p:nvSpPr>
        <p:spPr>
          <a:xfrm>
            <a:off x="1297776" y="2290278"/>
            <a:ext cx="3780454" cy="1948358"/>
          </a:xfrm>
          <a:custGeom>
            <a:avLst/>
            <a:gdLst>
              <a:gd name="connsiteX0" fmla="*/ 0 w 2589142"/>
              <a:gd name="connsiteY0" fmla="*/ 1734207 h 1734207"/>
              <a:gd name="connsiteX1" fmla="*/ 433552 w 2589142"/>
              <a:gd name="connsiteY1" fmla="*/ 0 h 1734207"/>
              <a:gd name="connsiteX2" fmla="*/ 2155590 w 2589142"/>
              <a:gd name="connsiteY2" fmla="*/ 0 h 1734207"/>
              <a:gd name="connsiteX3" fmla="*/ 2589142 w 2589142"/>
              <a:gd name="connsiteY3" fmla="*/ 1734207 h 1734207"/>
              <a:gd name="connsiteX4" fmla="*/ 0 w 2589142"/>
              <a:gd name="connsiteY4" fmla="*/ 1734207 h 1734207"/>
              <a:gd name="connsiteX0" fmla="*/ 0 w 3027807"/>
              <a:gd name="connsiteY0" fmla="*/ 1981342 h 1981342"/>
              <a:gd name="connsiteX1" fmla="*/ 872217 w 3027807"/>
              <a:gd name="connsiteY1" fmla="*/ 0 h 1981342"/>
              <a:gd name="connsiteX2" fmla="*/ 2594255 w 3027807"/>
              <a:gd name="connsiteY2" fmla="*/ 0 h 1981342"/>
              <a:gd name="connsiteX3" fmla="*/ 3027807 w 3027807"/>
              <a:gd name="connsiteY3" fmla="*/ 1734207 h 1981342"/>
              <a:gd name="connsiteX4" fmla="*/ 0 w 3027807"/>
              <a:gd name="connsiteY4" fmla="*/ 1981342 h 1981342"/>
              <a:gd name="connsiteX0" fmla="*/ 0 w 3491185"/>
              <a:gd name="connsiteY0" fmla="*/ 1981342 h 1987520"/>
              <a:gd name="connsiteX1" fmla="*/ 872217 w 3491185"/>
              <a:gd name="connsiteY1" fmla="*/ 0 h 1987520"/>
              <a:gd name="connsiteX2" fmla="*/ 2594255 w 3491185"/>
              <a:gd name="connsiteY2" fmla="*/ 0 h 1987520"/>
              <a:gd name="connsiteX3" fmla="*/ 3491185 w 3491185"/>
              <a:gd name="connsiteY3" fmla="*/ 1987520 h 1987520"/>
              <a:gd name="connsiteX4" fmla="*/ 0 w 3491185"/>
              <a:gd name="connsiteY4" fmla="*/ 1981342 h 198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1185" h="1987520">
                <a:moveTo>
                  <a:pt x="0" y="1981342"/>
                </a:moveTo>
                <a:lnTo>
                  <a:pt x="872217" y="0"/>
                </a:lnTo>
                <a:lnTo>
                  <a:pt x="2594255" y="0"/>
                </a:lnTo>
                <a:lnTo>
                  <a:pt x="3491185" y="1987520"/>
                </a:lnTo>
                <a:lnTo>
                  <a:pt x="0" y="1981342"/>
                </a:ln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5398965" y="291429"/>
            <a:ext cx="1648714" cy="224078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062248" y="540380"/>
            <a:ext cx="4901229" cy="203707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6223322" y="1286378"/>
            <a:ext cx="2250197" cy="615086"/>
            <a:chOff x="2103707" y="-1113753"/>
            <a:chExt cx="2079057" cy="386284"/>
          </a:xfrm>
        </p:grpSpPr>
        <p:sp>
          <p:nvSpPr>
            <p:cNvPr id="38" name="Rounded Rectangular Callout 58"/>
            <p:cNvSpPr/>
            <p:nvPr/>
          </p:nvSpPr>
          <p:spPr>
            <a:xfrm>
              <a:off x="2123803" y="-1113753"/>
              <a:ext cx="2051234" cy="386284"/>
            </a:xfrm>
            <a:prstGeom prst="roundRect">
              <a:avLst/>
            </a:prstGeom>
            <a:gradFill flip="none" rotWithShape="1">
              <a:gsLst>
                <a:gs pos="0">
                  <a:srgbClr val="FFFF00">
                    <a:alpha val="65000"/>
                  </a:srgb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rgbClr val="0000FF"/>
                </a:solidFill>
                <a:latin typeface="Bookman Old Style" pitchFamily="18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103707" y="-1063077"/>
              <a:ext cx="2079057" cy="328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rPr>
                <a:t>Let the side along the </a:t>
              </a:r>
              <a:r>
                <a:rPr lang="en-US" b="1" dirty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rPr>
                <a:t>road be </a:t>
              </a:r>
              <a:r>
                <a:rPr lang="en-US" b="1" i="1" dirty="0">
                  <a:solidFill>
                    <a:srgbClr val="FF0000"/>
                  </a:solidFill>
                  <a:effectLst>
                    <a:glow rad="101600">
                      <a:srgbClr val="FFFF00">
                        <a:alpha val="60000"/>
                      </a:srgbClr>
                    </a:glow>
                  </a:effectLst>
                  <a:latin typeface="Bookman Old Style" panose="02050604050505020204" pitchFamily="18" charset="0"/>
                </a:rPr>
                <a:t>x</a:t>
              </a: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3045270" y="1925614"/>
            <a:ext cx="311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rgbClr val="FFFF00"/>
                </a:solidFill>
                <a:latin typeface="Bookman Old Style" pitchFamily="18" charset="0"/>
              </a:rPr>
              <a:t>x</a:t>
            </a:r>
            <a:endParaRPr lang="en-US" sz="1600" b="1" i="1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6130688" y="1286378"/>
            <a:ext cx="2312241" cy="615087"/>
            <a:chOff x="2103707" y="-1104683"/>
            <a:chExt cx="2079057" cy="467404"/>
          </a:xfrm>
        </p:grpSpPr>
        <p:sp>
          <p:nvSpPr>
            <p:cNvPr id="42" name="Rounded Rectangular Callout 58"/>
            <p:cNvSpPr/>
            <p:nvPr/>
          </p:nvSpPr>
          <p:spPr>
            <a:xfrm>
              <a:off x="2138874" y="-1104683"/>
              <a:ext cx="2039459" cy="467404"/>
            </a:xfrm>
            <a:prstGeom prst="roundRect">
              <a:avLst/>
            </a:prstGeom>
            <a:gradFill flip="none" rotWithShape="1">
              <a:gsLst>
                <a:gs pos="0">
                  <a:srgbClr val="FFFF00">
                    <a:alpha val="65000"/>
                  </a:srgb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0000FF"/>
                </a:solidFill>
                <a:latin typeface="Bookman Old Style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103707" y="-1063077"/>
              <a:ext cx="2079057" cy="397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rPr>
                <a:t>Therefore, side along the river be </a:t>
              </a:r>
              <a:r>
                <a:rPr lang="en-US" b="1" i="1" dirty="0">
                  <a:solidFill>
                    <a:srgbClr val="FF0000"/>
                  </a:solidFill>
                  <a:effectLst>
                    <a:glow rad="101600">
                      <a:srgbClr val="FFFF00">
                        <a:alpha val="60000"/>
                      </a:srgbClr>
                    </a:glow>
                  </a:effectLst>
                  <a:latin typeface="Bookman Old Style" panose="02050604050505020204" pitchFamily="18" charset="0"/>
                </a:rPr>
                <a:t>2x</a:t>
              </a: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2975540" y="4258217"/>
            <a:ext cx="450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2</a:t>
            </a:r>
            <a:r>
              <a:rPr lang="en-US" sz="1600" b="1" i="1" dirty="0" smtClean="0">
                <a:latin typeface="Bookman Old Style" pitchFamily="18" charset="0"/>
              </a:rPr>
              <a:t>x</a:t>
            </a:r>
            <a:endParaRPr lang="en-US" sz="1600" b="1" i="1" dirty="0">
              <a:latin typeface="Bookman Old Style" pitchFamily="18" charset="0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977402" y="534385"/>
            <a:ext cx="1309407" cy="203707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030812" y="745716"/>
            <a:ext cx="2077577" cy="203707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898063" y="3229506"/>
            <a:ext cx="1096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ysClr val="windowText" lastClr="000000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rPr>
              <a:t>10500 m</a:t>
            </a:r>
            <a:r>
              <a:rPr lang="en-US" b="1" baseline="30000" dirty="0" smtClean="0">
                <a:solidFill>
                  <a:sysClr val="windowText" lastClr="000000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rPr>
              <a:t>2</a:t>
            </a:r>
            <a:endParaRPr lang="en-US" b="1" i="1" baseline="30000" dirty="0">
              <a:solidFill>
                <a:sysClr val="windowText" lastClr="000000"/>
              </a:solidFill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  <a:latin typeface="Bookman Old Style" pitchFamily="18" charset="0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3531544" y="745469"/>
            <a:ext cx="3736581" cy="213893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1065056" y="974825"/>
            <a:ext cx="2548651" cy="201690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2263544" y="2270414"/>
            <a:ext cx="0" cy="1971415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reeform 51"/>
          <p:cNvSpPr/>
          <p:nvPr/>
        </p:nvSpPr>
        <p:spPr>
          <a:xfrm flipH="1">
            <a:off x="2258029" y="4067444"/>
            <a:ext cx="159207" cy="186086"/>
          </a:xfrm>
          <a:custGeom>
            <a:avLst/>
            <a:gdLst>
              <a:gd name="connsiteX0" fmla="*/ 9939 w 2087218"/>
              <a:gd name="connsiteY0" fmla="*/ 2683566 h 2683566"/>
              <a:gd name="connsiteX1" fmla="*/ 0 w 2087218"/>
              <a:gd name="connsiteY1" fmla="*/ 0 h 2683566"/>
              <a:gd name="connsiteX2" fmla="*/ 2087218 w 2087218"/>
              <a:gd name="connsiteY2" fmla="*/ 0 h 2683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7218" h="2683566">
                <a:moveTo>
                  <a:pt x="9939" y="2683566"/>
                </a:moveTo>
                <a:lnTo>
                  <a:pt x="0" y="0"/>
                </a:lnTo>
                <a:lnTo>
                  <a:pt x="2087218" y="0"/>
                </a:ln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3625852" y="959362"/>
            <a:ext cx="3898910" cy="217153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5376498" y="303855"/>
            <a:ext cx="1673551" cy="198676"/>
          </a:xfrm>
          <a:prstGeom prst="round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1056652" y="533146"/>
            <a:ext cx="1716693" cy="196418"/>
          </a:xfrm>
          <a:prstGeom prst="round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3696603" y="530490"/>
            <a:ext cx="2266874" cy="195172"/>
          </a:xfrm>
          <a:prstGeom prst="round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1063971" y="517168"/>
            <a:ext cx="682765" cy="213079"/>
          </a:xfrm>
          <a:prstGeom prst="round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3171277" y="528417"/>
            <a:ext cx="2792199" cy="209239"/>
          </a:xfrm>
          <a:prstGeom prst="round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82739" y="261285"/>
            <a:ext cx="680953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Bookman Old Style" panose="02050604050505020204" pitchFamily="18" charset="0"/>
              </a:rPr>
              <a:t>Mohan wants to buy a trapezium shaped field. Its </a:t>
            </a:r>
            <a:r>
              <a:rPr lang="en-US" b="1" dirty="0" smtClean="0">
                <a:latin typeface="Bookman Old Style" panose="02050604050505020204" pitchFamily="18" charset="0"/>
              </a:rPr>
              <a:t>side along the </a:t>
            </a:r>
          </a:p>
          <a:p>
            <a:r>
              <a:rPr lang="en-US" b="1" dirty="0" smtClean="0">
                <a:latin typeface="Bookman Old Style" panose="02050604050505020204" pitchFamily="18" charset="0"/>
              </a:rPr>
              <a:t>river </a:t>
            </a:r>
            <a:r>
              <a:rPr lang="en-US" b="1" dirty="0">
                <a:latin typeface="Bookman Old Style" panose="02050604050505020204" pitchFamily="18" charset="0"/>
              </a:rPr>
              <a:t>is parallel to and twice the side along the road. </a:t>
            </a:r>
            <a:r>
              <a:rPr lang="en-US" b="1" dirty="0" smtClean="0">
                <a:latin typeface="Bookman Old Style" panose="02050604050505020204" pitchFamily="18" charset="0"/>
              </a:rPr>
              <a:t>If </a:t>
            </a:r>
            <a:r>
              <a:rPr lang="en-US" b="1" dirty="0">
                <a:latin typeface="Bookman Old Style" panose="02050604050505020204" pitchFamily="18" charset="0"/>
              </a:rPr>
              <a:t>the area of </a:t>
            </a:r>
            <a:endParaRPr lang="en-US" b="1" dirty="0" smtClean="0">
              <a:latin typeface="Bookman Old Style" panose="02050604050505020204" pitchFamily="18" charset="0"/>
            </a:endParaRPr>
          </a:p>
          <a:p>
            <a:r>
              <a:rPr lang="en-US" b="1" dirty="0" smtClean="0">
                <a:latin typeface="Bookman Old Style" panose="02050604050505020204" pitchFamily="18" charset="0"/>
              </a:rPr>
              <a:t>this </a:t>
            </a:r>
            <a:r>
              <a:rPr lang="en-US" b="1" dirty="0">
                <a:latin typeface="Bookman Old Style" panose="02050604050505020204" pitchFamily="18" charset="0"/>
              </a:rPr>
              <a:t>field is 10500 m</a:t>
            </a:r>
            <a:r>
              <a:rPr lang="en-US" b="1" baseline="30000" dirty="0">
                <a:latin typeface="Bookman Old Style" panose="02050604050505020204" pitchFamily="18" charset="0"/>
              </a:rPr>
              <a:t>2</a:t>
            </a:r>
            <a:r>
              <a:rPr lang="en-US" b="1" dirty="0">
                <a:latin typeface="Bookman Old Style" panose="02050604050505020204" pitchFamily="18" charset="0"/>
              </a:rPr>
              <a:t> and the </a:t>
            </a:r>
            <a:r>
              <a:rPr lang="en-US" b="1" dirty="0" smtClean="0">
                <a:latin typeface="Bookman Old Style" panose="02050604050505020204" pitchFamily="18" charset="0"/>
              </a:rPr>
              <a:t>perpendicular distance </a:t>
            </a:r>
            <a:r>
              <a:rPr lang="en-US" b="1" dirty="0">
                <a:latin typeface="Bookman Old Style" panose="02050604050505020204" pitchFamily="18" charset="0"/>
              </a:rPr>
              <a:t>between the </a:t>
            </a:r>
            <a:endParaRPr lang="en-US" b="1" dirty="0" smtClean="0">
              <a:latin typeface="Bookman Old Style" panose="02050604050505020204" pitchFamily="18" charset="0"/>
            </a:endParaRPr>
          </a:p>
          <a:p>
            <a:r>
              <a:rPr lang="en-US" b="1" dirty="0" smtClean="0">
                <a:latin typeface="Bookman Old Style" panose="02050604050505020204" pitchFamily="18" charset="0"/>
              </a:rPr>
              <a:t>two </a:t>
            </a:r>
            <a:r>
              <a:rPr lang="en-US" b="1" dirty="0">
                <a:latin typeface="Bookman Old Style" panose="02050604050505020204" pitchFamily="18" charset="0"/>
              </a:rPr>
              <a:t>parallel sides is 100 m, </a:t>
            </a:r>
            <a:r>
              <a:rPr lang="en-US" b="1" dirty="0" smtClean="0">
                <a:latin typeface="Bookman Old Style" panose="02050604050505020204" pitchFamily="18" charset="0"/>
              </a:rPr>
              <a:t>find </a:t>
            </a:r>
            <a:r>
              <a:rPr lang="en-US" b="1" dirty="0">
                <a:latin typeface="Bookman Old Style" panose="02050604050505020204" pitchFamily="18" charset="0"/>
              </a:rPr>
              <a:t>the </a:t>
            </a:r>
            <a:r>
              <a:rPr lang="en-US" b="1" dirty="0" smtClean="0">
                <a:latin typeface="Bookman Old Style" panose="02050604050505020204" pitchFamily="18" charset="0"/>
              </a:rPr>
              <a:t>length </a:t>
            </a:r>
            <a:r>
              <a:rPr lang="en-US" b="1" dirty="0">
                <a:latin typeface="Bookman Old Style" panose="02050604050505020204" pitchFamily="18" charset="0"/>
              </a:rPr>
              <a:t>of the side along the river.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609322" y="3537283"/>
            <a:ext cx="641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ysClr val="windowText" lastClr="000000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rPr>
              <a:t>100m</a:t>
            </a:r>
            <a:endParaRPr lang="en-US" sz="1200" b="1" i="1" baseline="30000" dirty="0">
              <a:solidFill>
                <a:sysClr val="windowText" lastClr="000000"/>
              </a:solidFill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  <a:latin typeface="Bookman Old Style" pitchFamily="18" charset="0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3045270" y="2299194"/>
            <a:ext cx="2136215" cy="817140"/>
            <a:chOff x="2497771" y="-1007704"/>
            <a:chExt cx="1294006" cy="351167"/>
          </a:xfrm>
        </p:grpSpPr>
        <p:sp>
          <p:nvSpPr>
            <p:cNvPr id="62" name="Rounded Rectangular Callout 58"/>
            <p:cNvSpPr/>
            <p:nvPr/>
          </p:nvSpPr>
          <p:spPr>
            <a:xfrm>
              <a:off x="2525432" y="-1007704"/>
              <a:ext cx="1266345" cy="351167"/>
            </a:xfrm>
            <a:prstGeom prst="roundRect">
              <a:avLst/>
            </a:prstGeom>
            <a:gradFill flip="none" rotWithShape="1">
              <a:gsLst>
                <a:gs pos="0">
                  <a:srgbClr val="FFFF00">
                    <a:alpha val="65000"/>
                  </a:srgb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rgbClr val="0000FF"/>
                </a:solidFill>
                <a:latin typeface="Bookman Old Style" pitchFamily="18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497771" y="-994274"/>
              <a:ext cx="1290932" cy="317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rPr>
                <a:t>To find side </a:t>
              </a:r>
            </a:p>
            <a:p>
              <a:pPr algn="ctr"/>
              <a:r>
                <a:rPr lang="en-US" b="1" dirty="0" smtClean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rPr>
                <a:t>along river we need to find value of </a:t>
              </a:r>
              <a:r>
                <a:rPr lang="en-US" b="1" i="1" dirty="0">
                  <a:solidFill>
                    <a:srgbClr val="FF0000"/>
                  </a:solidFill>
                  <a:effectLst>
                    <a:glow rad="101600">
                      <a:srgbClr val="FFFF00">
                        <a:alpha val="60000"/>
                      </a:srgbClr>
                    </a:glow>
                  </a:effectLst>
                  <a:latin typeface="Bookman Old Style" panose="02050604050505020204" pitchFamily="18" charset="0"/>
                </a:rPr>
                <a:t>x</a:t>
              </a:r>
              <a:endParaRPr lang="en-US" sz="1100" b="1" i="1" dirty="0">
                <a:solidFill>
                  <a:srgbClr val="FF0000"/>
                </a:solidFill>
                <a:effectLst>
                  <a:glow rad="101600">
                    <a:srgbClr val="FFFF00">
                      <a:alpha val="60000"/>
                    </a:srgbClr>
                  </a:glow>
                </a:effectLst>
                <a:latin typeface="Bookman Old Style" panose="02050604050505020204" pitchFamily="18" charset="0"/>
              </a:endParaRPr>
            </a:p>
          </p:txBody>
        </p:sp>
      </p:grpSp>
      <p:sp>
        <p:nvSpPr>
          <p:cNvPr id="64" name="Rounded Rectangle 63"/>
          <p:cNvSpPr/>
          <p:nvPr/>
        </p:nvSpPr>
        <p:spPr>
          <a:xfrm>
            <a:off x="5463656" y="1405434"/>
            <a:ext cx="1651492" cy="334504"/>
          </a:xfrm>
          <a:prstGeom prst="round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5400000" scaled="1"/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0000FF"/>
                </a:solidFill>
                <a:latin typeface="Bookman Old Style" pitchFamily="18" charset="0"/>
              </a:rPr>
              <a:t>Hint : To find : </a:t>
            </a:r>
            <a:r>
              <a:rPr lang="en-US" sz="1200" b="1" i="1" dirty="0" smtClean="0">
                <a:solidFill>
                  <a:srgbClr val="0000FF"/>
                </a:solidFill>
                <a:latin typeface="Bookman Old Style" pitchFamily="18" charset="0"/>
              </a:rPr>
              <a:t>x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2263544" y="2270697"/>
            <a:ext cx="1852215" cy="0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244349" y="4248169"/>
            <a:ext cx="3914627" cy="0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44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5" presetClass="emph" presetSubtype="0" repeatCount="3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1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00"/>
                            </p:stCondLst>
                            <p:childTnLst>
                              <p:par>
                                <p:cTn id="160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00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35" presetClass="emph" presetSubtype="0" repeatCount="3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1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500"/>
                            </p:stCondLst>
                            <p:childTnLst>
                              <p:par>
                                <p:cTn id="20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40" grpId="0"/>
      <p:bldP spid="44" grpId="0"/>
      <p:bldP spid="45" grpId="0" animBg="1"/>
      <p:bldP spid="45" grpId="1" animBg="1"/>
      <p:bldP spid="46" grpId="0" animBg="1"/>
      <p:bldP spid="46" grpId="1" animBg="1"/>
      <p:bldP spid="47" grpId="0"/>
      <p:bldP spid="48" grpId="0" animBg="1"/>
      <p:bldP spid="48" grpId="1" animBg="1"/>
      <p:bldP spid="49" grpId="0" animBg="1"/>
      <p:bldP spid="49" grpId="1" animBg="1"/>
      <p:bldP spid="52" grpId="0" animBg="1"/>
      <p:bldP spid="53" grpId="1" animBg="1"/>
      <p:bldP spid="54" grpId="0" animBg="1"/>
      <p:bldP spid="54" grpId="1" animBg="1"/>
      <p:bldP spid="54" grpId="2" animBg="1"/>
      <p:bldP spid="54" grpId="3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28" grpId="0"/>
      <p:bldP spid="60" grpId="0"/>
      <p:bldP spid="6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722139" y="269792"/>
            <a:ext cx="6939903" cy="941832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15133" y="402894"/>
            <a:ext cx="687003" cy="624548"/>
            <a:chOff x="508513" y="-702286"/>
            <a:chExt cx="687003" cy="624548"/>
          </a:xfrm>
        </p:grpSpPr>
        <p:sp>
          <p:nvSpPr>
            <p:cNvPr id="17" name="Plaque 16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itchFamily="18" charset="0"/>
                </a:rPr>
                <a:t>Q.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sp>
        <p:nvSpPr>
          <p:cNvPr id="34" name="Rounded Rectangle 33"/>
          <p:cNvSpPr/>
          <p:nvPr/>
        </p:nvSpPr>
        <p:spPr>
          <a:xfrm>
            <a:off x="3625852" y="924132"/>
            <a:ext cx="3898910" cy="217153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82739" y="238412"/>
            <a:ext cx="680953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Bookman Old Style" panose="02050604050505020204" pitchFamily="18" charset="0"/>
              </a:rPr>
              <a:t>Mohan wants to buy a trapezium shaped field. Its </a:t>
            </a:r>
            <a:r>
              <a:rPr lang="en-US" b="1" dirty="0" smtClean="0">
                <a:latin typeface="Bookman Old Style" panose="02050604050505020204" pitchFamily="18" charset="0"/>
              </a:rPr>
              <a:t>side along the </a:t>
            </a:r>
          </a:p>
          <a:p>
            <a:r>
              <a:rPr lang="en-US" b="1" dirty="0" smtClean="0">
                <a:latin typeface="Bookman Old Style" panose="02050604050505020204" pitchFamily="18" charset="0"/>
              </a:rPr>
              <a:t>river </a:t>
            </a:r>
            <a:r>
              <a:rPr lang="en-US" b="1" dirty="0">
                <a:latin typeface="Bookman Old Style" panose="02050604050505020204" pitchFamily="18" charset="0"/>
              </a:rPr>
              <a:t>is parallel to and twice the side along the road. </a:t>
            </a:r>
            <a:r>
              <a:rPr lang="en-US" b="1" dirty="0" smtClean="0">
                <a:latin typeface="Bookman Old Style" panose="02050604050505020204" pitchFamily="18" charset="0"/>
              </a:rPr>
              <a:t>If </a:t>
            </a:r>
            <a:r>
              <a:rPr lang="en-US" b="1" dirty="0">
                <a:latin typeface="Bookman Old Style" panose="02050604050505020204" pitchFamily="18" charset="0"/>
              </a:rPr>
              <a:t>the area of </a:t>
            </a:r>
            <a:endParaRPr lang="en-US" b="1" dirty="0" smtClean="0">
              <a:latin typeface="Bookman Old Style" panose="02050604050505020204" pitchFamily="18" charset="0"/>
            </a:endParaRPr>
          </a:p>
          <a:p>
            <a:r>
              <a:rPr lang="en-US" b="1" dirty="0" smtClean="0">
                <a:latin typeface="Bookman Old Style" panose="02050604050505020204" pitchFamily="18" charset="0"/>
              </a:rPr>
              <a:t>this </a:t>
            </a:r>
            <a:r>
              <a:rPr lang="en-US" b="1" dirty="0">
                <a:latin typeface="Bookman Old Style" panose="02050604050505020204" pitchFamily="18" charset="0"/>
              </a:rPr>
              <a:t>field is 10500 m</a:t>
            </a:r>
            <a:r>
              <a:rPr lang="en-US" b="1" baseline="30000" dirty="0">
                <a:latin typeface="Bookman Old Style" panose="02050604050505020204" pitchFamily="18" charset="0"/>
              </a:rPr>
              <a:t>2</a:t>
            </a:r>
            <a:r>
              <a:rPr lang="en-US" b="1" dirty="0">
                <a:latin typeface="Bookman Old Style" panose="02050604050505020204" pitchFamily="18" charset="0"/>
              </a:rPr>
              <a:t> and the </a:t>
            </a:r>
            <a:r>
              <a:rPr lang="en-US" b="1" dirty="0" smtClean="0">
                <a:latin typeface="Bookman Old Style" panose="02050604050505020204" pitchFamily="18" charset="0"/>
              </a:rPr>
              <a:t>perpendicular distance </a:t>
            </a:r>
            <a:r>
              <a:rPr lang="en-US" b="1" dirty="0">
                <a:latin typeface="Bookman Old Style" panose="02050604050505020204" pitchFamily="18" charset="0"/>
              </a:rPr>
              <a:t>between the </a:t>
            </a:r>
            <a:endParaRPr lang="en-US" b="1" dirty="0" smtClean="0">
              <a:latin typeface="Bookman Old Style" panose="02050604050505020204" pitchFamily="18" charset="0"/>
            </a:endParaRPr>
          </a:p>
          <a:p>
            <a:r>
              <a:rPr lang="en-US" b="1" dirty="0" smtClean="0">
                <a:latin typeface="Bookman Old Style" panose="02050604050505020204" pitchFamily="18" charset="0"/>
              </a:rPr>
              <a:t>two </a:t>
            </a:r>
            <a:r>
              <a:rPr lang="en-US" b="1" dirty="0">
                <a:latin typeface="Bookman Old Style" panose="02050604050505020204" pitchFamily="18" charset="0"/>
              </a:rPr>
              <a:t>parallel sides is 100 m, </a:t>
            </a:r>
            <a:r>
              <a:rPr lang="en-US" b="1" dirty="0" smtClean="0">
                <a:latin typeface="Bookman Old Style" panose="02050604050505020204" pitchFamily="18" charset="0"/>
              </a:rPr>
              <a:t>find </a:t>
            </a:r>
            <a:r>
              <a:rPr lang="en-US" b="1" dirty="0">
                <a:latin typeface="Bookman Old Style" panose="02050604050505020204" pitchFamily="18" charset="0"/>
              </a:rPr>
              <a:t>the </a:t>
            </a:r>
            <a:r>
              <a:rPr lang="en-US" b="1" dirty="0" smtClean="0">
                <a:latin typeface="Bookman Old Style" panose="02050604050505020204" pitchFamily="18" charset="0"/>
              </a:rPr>
              <a:t>length </a:t>
            </a:r>
            <a:r>
              <a:rPr lang="en-US" b="1" dirty="0">
                <a:latin typeface="Bookman Old Style" panose="02050604050505020204" pitchFamily="18" charset="0"/>
              </a:rPr>
              <a:t>of the side along the river.</a:t>
            </a:r>
          </a:p>
        </p:txBody>
      </p:sp>
      <p:grpSp>
        <p:nvGrpSpPr>
          <p:cNvPr id="90" name="Group 89"/>
          <p:cNvGrpSpPr/>
          <p:nvPr/>
        </p:nvGrpSpPr>
        <p:grpSpPr>
          <a:xfrm>
            <a:off x="5433462" y="1142738"/>
            <a:ext cx="3165954" cy="1852086"/>
            <a:chOff x="1669310" y="1473052"/>
            <a:chExt cx="3830804" cy="2241024"/>
          </a:xfrm>
        </p:grpSpPr>
        <p:grpSp>
          <p:nvGrpSpPr>
            <p:cNvPr id="91" name="Group 90"/>
            <p:cNvGrpSpPr/>
            <p:nvPr/>
          </p:nvGrpSpPr>
          <p:grpSpPr>
            <a:xfrm>
              <a:off x="1766807" y="1797391"/>
              <a:ext cx="3590440" cy="1683468"/>
              <a:chOff x="1766807" y="1797391"/>
              <a:chExt cx="3590440" cy="1683468"/>
            </a:xfrm>
          </p:grpSpPr>
          <p:sp>
            <p:nvSpPr>
              <p:cNvPr id="111" name="Trapezoid 3"/>
              <p:cNvSpPr/>
              <p:nvPr/>
            </p:nvSpPr>
            <p:spPr>
              <a:xfrm>
                <a:off x="2436696" y="2180775"/>
                <a:ext cx="2386682" cy="835999"/>
              </a:xfrm>
              <a:custGeom>
                <a:avLst/>
                <a:gdLst>
                  <a:gd name="connsiteX0" fmla="*/ 0 w 1647930"/>
                  <a:gd name="connsiteY0" fmla="*/ 763674 h 763674"/>
                  <a:gd name="connsiteX1" fmla="*/ 190919 w 1647930"/>
                  <a:gd name="connsiteY1" fmla="*/ 0 h 763674"/>
                  <a:gd name="connsiteX2" fmla="*/ 1457012 w 1647930"/>
                  <a:gd name="connsiteY2" fmla="*/ 0 h 763674"/>
                  <a:gd name="connsiteX3" fmla="*/ 1647930 w 1647930"/>
                  <a:gd name="connsiteY3" fmla="*/ 763674 h 763674"/>
                  <a:gd name="connsiteX4" fmla="*/ 0 w 1647930"/>
                  <a:gd name="connsiteY4" fmla="*/ 763674 h 763674"/>
                  <a:gd name="connsiteX0" fmla="*/ 0 w 2019889"/>
                  <a:gd name="connsiteY0" fmla="*/ 763674 h 835999"/>
                  <a:gd name="connsiteX1" fmla="*/ 190919 w 2019889"/>
                  <a:gd name="connsiteY1" fmla="*/ 0 h 835999"/>
                  <a:gd name="connsiteX2" fmla="*/ 1457012 w 2019889"/>
                  <a:gd name="connsiteY2" fmla="*/ 0 h 835999"/>
                  <a:gd name="connsiteX3" fmla="*/ 2019889 w 2019889"/>
                  <a:gd name="connsiteY3" fmla="*/ 835999 h 835999"/>
                  <a:gd name="connsiteX4" fmla="*/ 0 w 2019889"/>
                  <a:gd name="connsiteY4" fmla="*/ 763674 h 835999"/>
                  <a:gd name="connsiteX0" fmla="*/ 0 w 2386682"/>
                  <a:gd name="connsiteY0" fmla="*/ 830833 h 835999"/>
                  <a:gd name="connsiteX1" fmla="*/ 557712 w 2386682"/>
                  <a:gd name="connsiteY1" fmla="*/ 0 h 835999"/>
                  <a:gd name="connsiteX2" fmla="*/ 1823805 w 2386682"/>
                  <a:gd name="connsiteY2" fmla="*/ 0 h 835999"/>
                  <a:gd name="connsiteX3" fmla="*/ 2386682 w 2386682"/>
                  <a:gd name="connsiteY3" fmla="*/ 835999 h 835999"/>
                  <a:gd name="connsiteX4" fmla="*/ 0 w 2386682"/>
                  <a:gd name="connsiteY4" fmla="*/ 830833 h 835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6682" h="835999">
                    <a:moveTo>
                      <a:pt x="0" y="830833"/>
                    </a:moveTo>
                    <a:lnTo>
                      <a:pt x="557712" y="0"/>
                    </a:lnTo>
                    <a:lnTo>
                      <a:pt x="1823805" y="0"/>
                    </a:lnTo>
                    <a:lnTo>
                      <a:pt x="2386682" y="835999"/>
                    </a:lnTo>
                    <a:lnTo>
                      <a:pt x="0" y="830833"/>
                    </a:lnTo>
                    <a:close/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2" name="Straight Connector 111"/>
              <p:cNvCxnSpPr/>
              <p:nvPr/>
            </p:nvCxnSpPr>
            <p:spPr>
              <a:xfrm>
                <a:off x="1766807" y="2180775"/>
                <a:ext cx="359044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1766807" y="1797391"/>
                <a:ext cx="359044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1766807" y="1973585"/>
                <a:ext cx="359044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1766807" y="3022620"/>
                <a:ext cx="359044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1766807" y="3480859"/>
                <a:ext cx="359044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TextBox 91"/>
            <p:cNvSpPr txBox="1"/>
            <p:nvPr/>
          </p:nvSpPr>
          <p:spPr>
            <a:xfrm>
              <a:off x="2977973" y="1473052"/>
              <a:ext cx="5998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omic Sans MS" pitchFamily="66" charset="0"/>
                </a:rPr>
                <a:t>Road</a:t>
              </a:r>
              <a:endParaRPr lang="en-US" b="1" dirty="0">
                <a:latin typeface="Comic Sans MS" pitchFamily="66" charset="0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669310" y="3039213"/>
              <a:ext cx="3830804" cy="577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0"/>
                </a:lnSpc>
              </a:pPr>
              <a:r>
                <a:rPr lang="en-US" sz="2000" dirty="0" smtClean="0">
                  <a:latin typeface="Bookman Old Style"/>
                </a:rPr>
                <a:t>~</a:t>
              </a:r>
              <a:r>
                <a:rPr lang="en-US" sz="2000" dirty="0" smtClean="0"/>
                <a:t> </a:t>
              </a:r>
              <a:r>
                <a:rPr lang="en-US" sz="2000" dirty="0" smtClean="0">
                  <a:latin typeface="Bookman Old Style"/>
                </a:rPr>
                <a:t>~</a:t>
              </a:r>
              <a:r>
                <a:rPr lang="en-US" sz="2000" dirty="0" smtClean="0"/>
                <a:t> </a:t>
              </a:r>
              <a:r>
                <a:rPr lang="en-US" sz="2000" dirty="0" smtClean="0">
                  <a:latin typeface="Bookman Old Style"/>
                </a:rPr>
                <a:t>~</a:t>
              </a:r>
              <a:r>
                <a:rPr lang="en-US" sz="2000" dirty="0" smtClean="0"/>
                <a:t> </a:t>
              </a:r>
              <a:r>
                <a:rPr lang="en-US" sz="2000" dirty="0" smtClean="0">
                  <a:latin typeface="Bookman Old Style"/>
                </a:rPr>
                <a:t>~</a:t>
              </a:r>
              <a:r>
                <a:rPr lang="en-US" sz="2000" dirty="0" smtClean="0"/>
                <a:t> </a:t>
              </a:r>
              <a:r>
                <a:rPr lang="en-US" sz="2000" dirty="0" smtClean="0">
                  <a:latin typeface="Bookman Old Style"/>
                </a:rPr>
                <a:t>~</a:t>
              </a:r>
              <a:r>
                <a:rPr lang="en-US" sz="2000" dirty="0" smtClean="0"/>
                <a:t> </a:t>
              </a:r>
              <a:r>
                <a:rPr lang="en-US" sz="2000" dirty="0" smtClean="0">
                  <a:latin typeface="Bookman Old Style"/>
                </a:rPr>
                <a:t>~</a:t>
              </a:r>
              <a:r>
                <a:rPr lang="en-US" sz="2000" dirty="0" smtClean="0"/>
                <a:t> </a:t>
              </a:r>
              <a:r>
                <a:rPr lang="en-US" sz="2000" dirty="0" smtClean="0">
                  <a:latin typeface="Bookman Old Style"/>
                </a:rPr>
                <a:t>~ ~</a:t>
              </a:r>
              <a:r>
                <a:rPr lang="en-US" sz="2000" dirty="0" smtClean="0"/>
                <a:t> </a:t>
              </a:r>
              <a:r>
                <a:rPr lang="en-US" sz="2000" dirty="0" smtClean="0">
                  <a:latin typeface="Bookman Old Style"/>
                </a:rPr>
                <a:t>~</a:t>
              </a:r>
              <a:r>
                <a:rPr lang="en-US" sz="2000" dirty="0" smtClean="0"/>
                <a:t> </a:t>
              </a:r>
              <a:r>
                <a:rPr lang="en-US" sz="2000" dirty="0" smtClean="0">
                  <a:latin typeface="Bookman Old Style"/>
                </a:rPr>
                <a:t>~ ~ ~ ~</a:t>
              </a:r>
              <a:r>
                <a:rPr lang="en-US" sz="2000" dirty="0" smtClean="0"/>
                <a:t> </a:t>
              </a:r>
              <a:r>
                <a:rPr lang="en-US" sz="2000" dirty="0" smtClean="0">
                  <a:latin typeface="Bookman Old Style"/>
                </a:rPr>
                <a:t>~</a:t>
              </a:r>
            </a:p>
            <a:p>
              <a:pPr>
                <a:lnSpc>
                  <a:spcPts val="1000"/>
                </a:lnSpc>
              </a:pPr>
              <a:r>
                <a:rPr lang="en-US" sz="2000" dirty="0" smtClean="0">
                  <a:latin typeface="Bookman Old Style"/>
                </a:rPr>
                <a:t>  ~</a:t>
              </a:r>
              <a:r>
                <a:rPr lang="en-US" sz="2000" dirty="0" smtClean="0"/>
                <a:t> </a:t>
              </a:r>
              <a:r>
                <a:rPr lang="en-US" sz="2000" dirty="0" smtClean="0">
                  <a:latin typeface="Bookman Old Style"/>
                </a:rPr>
                <a:t>~</a:t>
              </a:r>
              <a:r>
                <a:rPr lang="en-US" sz="2000" dirty="0" smtClean="0"/>
                <a:t> </a:t>
              </a:r>
              <a:r>
                <a:rPr lang="en-US" sz="2000" dirty="0" smtClean="0">
                  <a:latin typeface="Bookman Old Style"/>
                </a:rPr>
                <a:t>~</a:t>
              </a:r>
              <a:r>
                <a:rPr lang="en-US" sz="2000" dirty="0" smtClean="0"/>
                <a:t> </a:t>
              </a:r>
              <a:r>
                <a:rPr lang="en-US" sz="2000" dirty="0" smtClean="0">
                  <a:latin typeface="Bookman Old Style"/>
                </a:rPr>
                <a:t>~</a:t>
              </a:r>
              <a:r>
                <a:rPr lang="en-US" sz="2000" dirty="0" smtClean="0"/>
                <a:t> </a:t>
              </a:r>
              <a:r>
                <a:rPr lang="en-US" sz="2000" dirty="0" smtClean="0">
                  <a:latin typeface="Bookman Old Style"/>
                </a:rPr>
                <a:t>~</a:t>
              </a:r>
              <a:r>
                <a:rPr lang="en-US" sz="2000" dirty="0" smtClean="0"/>
                <a:t> </a:t>
              </a:r>
              <a:r>
                <a:rPr lang="en-US" sz="2000" dirty="0" smtClean="0">
                  <a:latin typeface="Bookman Old Style"/>
                </a:rPr>
                <a:t>~</a:t>
              </a:r>
              <a:r>
                <a:rPr lang="en-US" sz="2000" dirty="0" smtClean="0"/>
                <a:t> </a:t>
              </a:r>
              <a:r>
                <a:rPr lang="en-US" sz="2000" dirty="0" smtClean="0">
                  <a:latin typeface="Bookman Old Style"/>
                </a:rPr>
                <a:t>~</a:t>
              </a:r>
              <a:r>
                <a:rPr lang="en-US" sz="2000" dirty="0" smtClean="0"/>
                <a:t> </a:t>
              </a:r>
              <a:r>
                <a:rPr lang="en-US" sz="2000" dirty="0" smtClean="0">
                  <a:latin typeface="Bookman Old Style"/>
                </a:rPr>
                <a:t>~ ~ ~ ~ ~</a:t>
              </a:r>
              <a:r>
                <a:rPr lang="en-US" sz="2000" dirty="0" smtClean="0"/>
                <a:t> </a:t>
              </a:r>
              <a:r>
                <a:rPr lang="en-US" sz="2000" dirty="0" smtClean="0">
                  <a:latin typeface="Bookman Old Style"/>
                </a:rPr>
                <a:t>~</a:t>
              </a:r>
            </a:p>
            <a:p>
              <a:pPr>
                <a:lnSpc>
                  <a:spcPts val="1000"/>
                </a:lnSpc>
              </a:pPr>
              <a:r>
                <a:rPr lang="en-US" sz="2000" dirty="0" smtClean="0">
                  <a:latin typeface="Bookman Old Style"/>
                </a:rPr>
                <a:t>~ ~ ~</a:t>
              </a:r>
              <a:r>
                <a:rPr lang="en-US" sz="2000" dirty="0" smtClean="0"/>
                <a:t> </a:t>
              </a:r>
              <a:r>
                <a:rPr lang="en-US" sz="2000" dirty="0" smtClean="0">
                  <a:latin typeface="Bookman Old Style"/>
                </a:rPr>
                <a:t>~</a:t>
              </a:r>
              <a:r>
                <a:rPr lang="en-US" sz="2000" dirty="0" smtClean="0"/>
                <a:t> </a:t>
              </a:r>
              <a:r>
                <a:rPr lang="en-US" sz="2000" dirty="0" smtClean="0">
                  <a:latin typeface="Bookman Old Style"/>
                </a:rPr>
                <a:t>~</a:t>
              </a:r>
              <a:r>
                <a:rPr lang="en-US" sz="2000" dirty="0" smtClean="0"/>
                <a:t> </a:t>
              </a:r>
              <a:r>
                <a:rPr lang="en-US" sz="2000" dirty="0" smtClean="0">
                  <a:latin typeface="Bookman Old Style"/>
                </a:rPr>
                <a:t>~</a:t>
              </a:r>
              <a:r>
                <a:rPr lang="en-US" sz="2000" dirty="0" smtClean="0"/>
                <a:t> </a:t>
              </a:r>
              <a:r>
                <a:rPr lang="en-US" sz="2000" dirty="0" smtClean="0">
                  <a:latin typeface="Bookman Old Style"/>
                </a:rPr>
                <a:t>~</a:t>
              </a:r>
              <a:r>
                <a:rPr lang="en-US" sz="2000" dirty="0" smtClean="0"/>
                <a:t> </a:t>
              </a:r>
              <a:r>
                <a:rPr lang="en-US" sz="2000" dirty="0" smtClean="0">
                  <a:latin typeface="Bookman Old Style"/>
                </a:rPr>
                <a:t>~</a:t>
              </a:r>
              <a:r>
                <a:rPr lang="en-US" sz="2000" dirty="0" smtClean="0"/>
                <a:t> </a:t>
              </a:r>
              <a:r>
                <a:rPr lang="en-US" sz="2000" dirty="0" smtClean="0">
                  <a:latin typeface="Bookman Old Style"/>
                </a:rPr>
                <a:t>~</a:t>
              </a:r>
              <a:r>
                <a:rPr lang="en-US" sz="2000" dirty="0" smtClean="0"/>
                <a:t> </a:t>
              </a:r>
              <a:r>
                <a:rPr lang="en-US" sz="2000" dirty="0" smtClean="0">
                  <a:latin typeface="Bookman Old Style"/>
                </a:rPr>
                <a:t>~ ~</a:t>
              </a:r>
              <a:r>
                <a:rPr lang="en-US" sz="2000" dirty="0" smtClean="0"/>
                <a:t> </a:t>
              </a:r>
              <a:r>
                <a:rPr lang="en-US" sz="2000" dirty="0" smtClean="0">
                  <a:latin typeface="Bookman Old Style"/>
                </a:rPr>
                <a:t>~ ~</a:t>
              </a:r>
              <a:endParaRPr lang="en-US" sz="2000" dirty="0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4040655" y="3406299"/>
              <a:ext cx="6238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omic Sans MS" pitchFamily="66" charset="0"/>
                </a:rPr>
                <a:t>River</a:t>
              </a:r>
              <a:endParaRPr lang="en-US" b="1" dirty="0">
                <a:latin typeface="Comic Sans MS" pitchFamily="66" charset="0"/>
              </a:endParaRPr>
            </a:p>
          </p:txBody>
        </p:sp>
        <p:cxnSp>
          <p:nvCxnSpPr>
            <p:cNvPr id="95" name="Straight Connector 94"/>
            <p:cNvCxnSpPr/>
            <p:nvPr/>
          </p:nvCxnSpPr>
          <p:spPr>
            <a:xfrm flipH="1">
              <a:off x="2990331" y="2168418"/>
              <a:ext cx="16434" cy="8359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Freeform 95"/>
            <p:cNvSpPr/>
            <p:nvPr/>
          </p:nvSpPr>
          <p:spPr>
            <a:xfrm flipH="1">
              <a:off x="2893019" y="2926832"/>
              <a:ext cx="105529" cy="92302"/>
            </a:xfrm>
            <a:custGeom>
              <a:avLst/>
              <a:gdLst>
                <a:gd name="connsiteX0" fmla="*/ 0 w 3262184"/>
                <a:gd name="connsiteY0" fmla="*/ 0 h 3138616"/>
                <a:gd name="connsiteX1" fmla="*/ 3262184 w 3262184"/>
                <a:gd name="connsiteY1" fmla="*/ 12357 h 3138616"/>
                <a:gd name="connsiteX2" fmla="*/ 3249827 w 3262184"/>
                <a:gd name="connsiteY2" fmla="*/ 3138616 h 3138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62184" h="3138616">
                  <a:moveTo>
                    <a:pt x="0" y="0"/>
                  </a:moveTo>
                  <a:lnTo>
                    <a:pt x="3262184" y="12357"/>
                  </a:lnTo>
                  <a:lnTo>
                    <a:pt x="3249827" y="3138616"/>
                  </a:ln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2528700" y="2632059"/>
              <a:ext cx="560941" cy="316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</a:effectLst>
                  <a:latin typeface="Bookman Old Style" pitchFamily="18" charset="0"/>
                </a:rPr>
                <a:t>100</a:t>
              </a:r>
            </a:p>
          </p:txBody>
        </p:sp>
      </p:grpSp>
      <p:sp>
        <p:nvSpPr>
          <p:cNvPr id="151" name="Rounded Rectangle 150"/>
          <p:cNvSpPr/>
          <p:nvPr/>
        </p:nvSpPr>
        <p:spPr>
          <a:xfrm>
            <a:off x="3435884" y="3384399"/>
            <a:ext cx="740587" cy="209665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1068278" y="1992912"/>
            <a:ext cx="1602303" cy="221532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1043578" y="2261655"/>
            <a:ext cx="2857861" cy="232937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18214" y="1344961"/>
            <a:ext cx="685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999691" y="1344541"/>
            <a:ext cx="3368463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Let side along the road be </a:t>
            </a:r>
            <a:r>
              <a:rPr lang="en-US" b="1" i="1" dirty="0" smtClean="0">
                <a:solidFill>
                  <a:srgbClr val="000000"/>
                </a:solidFill>
                <a:latin typeface="Bookman Old Style" pitchFamily="18" charset="0"/>
              </a:rPr>
              <a:t>x</a:t>
            </a:r>
            <a:endParaRPr lang="en-US" b="1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99390" y="1627571"/>
            <a:ext cx="3368463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Symbol" pitchFamily="18" charset="2"/>
              </a:rPr>
              <a:t>\</a:t>
            </a: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 Side along the river 2</a:t>
            </a:r>
            <a:r>
              <a:rPr lang="en-US" b="1" i="1" dirty="0" smtClean="0">
                <a:solidFill>
                  <a:srgbClr val="000000"/>
                </a:solidFill>
                <a:latin typeface="Bookman Old Style" pitchFamily="18" charset="0"/>
              </a:rPr>
              <a:t>x</a:t>
            </a:r>
            <a:endParaRPr lang="en-US" b="1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995335" y="1949790"/>
            <a:ext cx="2261674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 Height = 100 m</a:t>
            </a:r>
            <a:endParaRPr lang="en-US" b="1" i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995335" y="2216522"/>
            <a:ext cx="358811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Area of trapezium = 10500m</a:t>
            </a:r>
            <a:r>
              <a:rPr lang="en-US" b="1" baseline="30000" dirty="0" smtClean="0">
                <a:solidFill>
                  <a:srgbClr val="000000"/>
                </a:solidFill>
                <a:latin typeface="Bookman Old Style" pitchFamily="18" charset="0"/>
              </a:rPr>
              <a:t>2</a:t>
            </a:r>
            <a:endParaRPr lang="en-US" b="1" i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731860" y="2802083"/>
            <a:ext cx="2068190" cy="28185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5248787" y="2805347"/>
            <a:ext cx="725994" cy="25369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3395384" y="2658843"/>
            <a:ext cx="1646848" cy="499321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742415" y="3324261"/>
            <a:ext cx="3363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=       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2898681" y="3202375"/>
                <a:ext cx="426664" cy="503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1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1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681" y="3202375"/>
                <a:ext cx="426664" cy="503279"/>
              </a:xfrm>
              <a:prstGeom prst="rect">
                <a:avLst/>
              </a:prstGeom>
              <a:blipFill rotWithShape="1">
                <a:blip r:embed="rId2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ectangle 67"/>
          <p:cNvSpPr/>
          <p:nvPr/>
        </p:nvSpPr>
        <p:spPr>
          <a:xfrm>
            <a:off x="4126833" y="3324261"/>
            <a:ext cx="7088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b="1" dirty="0">
                <a:solidFill>
                  <a:srgbClr val="000000"/>
                </a:solidFill>
                <a:latin typeface="Bookman Old Style" pitchFamily="18" charset="0"/>
              </a:rPr>
              <a:t>× </a:t>
            </a: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100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3149087" y="332426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974975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×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1999905" y="3324261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10500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654839" y="2628897"/>
            <a:ext cx="5518444" cy="529945"/>
            <a:chOff x="447674" y="2571210"/>
            <a:chExt cx="5518444" cy="529945"/>
          </a:xfrm>
        </p:grpSpPr>
        <p:grpSp>
          <p:nvGrpSpPr>
            <p:cNvPr id="74" name="Group 73"/>
            <p:cNvGrpSpPr/>
            <p:nvPr/>
          </p:nvGrpSpPr>
          <p:grpSpPr>
            <a:xfrm>
              <a:off x="447674" y="2571210"/>
              <a:ext cx="5518444" cy="529945"/>
              <a:chOff x="447674" y="2599785"/>
              <a:chExt cx="5518444" cy="529945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447674" y="2755351"/>
                <a:ext cx="280080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tabLst>
                    <a:tab pos="2974975" algn="l"/>
                  </a:tabLst>
                </a:pPr>
                <a:r>
                  <a:rPr lang="en-US" b="1" dirty="0" smtClean="0">
                    <a:solidFill>
                      <a:srgbClr val="000000"/>
                    </a:solidFill>
                    <a:latin typeface="Bookman Old Style" pitchFamily="18" charset="0"/>
                  </a:rPr>
                  <a:t>Area of the trapezium </a:t>
                </a:r>
                <a:r>
                  <a:rPr lang="en-US" b="1" dirty="0">
                    <a:solidFill>
                      <a:srgbClr val="000000"/>
                    </a:solidFill>
                    <a:latin typeface="Bookman Old Style" pitchFamily="18" charset="0"/>
                  </a:rPr>
                  <a:t>=</a:t>
                </a:r>
                <a:endParaRPr lang="en-US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/>
                  <p:cNvSpPr txBox="1"/>
                  <p:nvPr/>
                </p:nvSpPr>
                <p:spPr>
                  <a:xfrm>
                    <a:off x="2664331" y="2626451"/>
                    <a:ext cx="426664" cy="5032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b="1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b="1" smtClean="0">
                                  <a:solidFill>
                                    <a:prstClr val="black"/>
                                  </a:solidFill>
                                  <a:latin typeface="Bookman Old Style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b="1" smtClean="0">
                                  <a:solidFill>
                                    <a:prstClr val="black"/>
                                  </a:solidFill>
                                  <a:latin typeface="Bookman Old Style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US" b="1" dirty="0">
                      <a:solidFill>
                        <a:prstClr val="black"/>
                      </a:solidFill>
                      <a:latin typeface="Bookman Old Style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7" name="TextBox 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64331" y="2626451"/>
                    <a:ext cx="426664" cy="503279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 b="-241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8" name="Rectangle 77"/>
              <p:cNvSpPr/>
              <p:nvPr/>
            </p:nvSpPr>
            <p:spPr>
              <a:xfrm>
                <a:off x="4819377" y="2745826"/>
                <a:ext cx="1146741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tabLst>
                    <a:tab pos="2974975" algn="l"/>
                  </a:tabLst>
                </a:pPr>
                <a:r>
                  <a:rPr lang="en-US" b="1" dirty="0" smtClean="0">
                    <a:solidFill>
                      <a:srgbClr val="000000"/>
                    </a:solidFill>
                    <a:latin typeface="Bookman Old Style" pitchFamily="18" charset="0"/>
                  </a:rPr>
                  <a:t>× Height</a:t>
                </a:r>
                <a:endParaRPr lang="en-US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174676" y="2599785"/>
                <a:ext cx="174407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tabLst>
                    <a:tab pos="2974975" algn="l"/>
                  </a:tabLst>
                </a:pPr>
                <a:r>
                  <a:rPr lang="en-US" b="1" dirty="0" smtClean="0">
                    <a:solidFill>
                      <a:srgbClr val="000000"/>
                    </a:solidFill>
                    <a:latin typeface="Bookman Old Style" pitchFamily="18" charset="0"/>
                  </a:rPr>
                  <a:t>Sum of lengths</a:t>
                </a:r>
              </a:p>
              <a:p>
                <a:pPr>
                  <a:tabLst>
                    <a:tab pos="2974975" algn="l"/>
                  </a:tabLst>
                </a:pPr>
                <a:r>
                  <a:rPr lang="en-US" b="1" dirty="0" smtClean="0">
                    <a:solidFill>
                      <a:srgbClr val="000000"/>
                    </a:solidFill>
                    <a:latin typeface="Bookman Old Style" pitchFamily="18" charset="0"/>
                  </a:rPr>
                  <a:t>of  parallel sides</a:t>
                </a:r>
                <a:endParaRPr lang="en-US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p:grpSp>
        <p:sp>
          <p:nvSpPr>
            <p:cNvPr id="75" name="Rectangle 74"/>
            <p:cNvSpPr/>
            <p:nvPr/>
          </p:nvSpPr>
          <p:spPr>
            <a:xfrm>
              <a:off x="2942988" y="2707433"/>
              <a:ext cx="29206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Bookman Old Style" pitchFamily="18" charset="0"/>
                </a:rPr>
                <a:t>×</a:t>
              </a:r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80" name="Rectangle 79"/>
          <p:cNvSpPr/>
          <p:nvPr/>
        </p:nvSpPr>
        <p:spPr>
          <a:xfrm>
            <a:off x="3368286" y="3324261"/>
            <a:ext cx="3623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974975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(</a:t>
            </a:r>
            <a:r>
              <a:rPr lang="en-US" b="1" i="1" dirty="0" smtClean="0">
                <a:solidFill>
                  <a:srgbClr val="000000"/>
                </a:solidFill>
                <a:latin typeface="Bookman Old Style" pitchFamily="18" charset="0"/>
              </a:rPr>
              <a:t>x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671257" y="3324261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Symbol" pitchFamily="18" charset="2"/>
                <a:ea typeface="SimHei" panose="02010609060101010101" pitchFamily="49" charset="-122"/>
              </a:rPr>
              <a:t>\</a:t>
            </a:r>
            <a:endParaRPr lang="en-US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8" name="Left Bracket 87"/>
          <p:cNvSpPr/>
          <p:nvPr/>
        </p:nvSpPr>
        <p:spPr>
          <a:xfrm>
            <a:off x="3391258" y="2655511"/>
            <a:ext cx="73152" cy="480914"/>
          </a:xfrm>
          <a:prstGeom prst="leftBracket">
            <a:avLst>
              <a:gd name="adj" fmla="val 5716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Left Bracket 88"/>
          <p:cNvSpPr/>
          <p:nvPr/>
        </p:nvSpPr>
        <p:spPr>
          <a:xfrm flipH="1">
            <a:off x="4967640" y="2655511"/>
            <a:ext cx="73152" cy="480914"/>
          </a:xfrm>
          <a:prstGeom prst="leftBracket">
            <a:avLst>
              <a:gd name="adj" fmla="val 5716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2742415" y="3928956"/>
            <a:ext cx="3363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=       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/>
              <p:cNvSpPr txBox="1"/>
              <p:nvPr/>
            </p:nvSpPr>
            <p:spPr>
              <a:xfrm>
                <a:off x="2904777" y="3757111"/>
                <a:ext cx="426664" cy="503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1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1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14" name="TextBox 1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777" y="3757111"/>
                <a:ext cx="426664" cy="503279"/>
              </a:xfrm>
              <a:prstGeom prst="rect">
                <a:avLst/>
              </a:prstGeom>
              <a:blipFill rotWithShape="1">
                <a:blip r:embed="rId2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Rectangle 114"/>
          <p:cNvSpPr/>
          <p:nvPr/>
        </p:nvSpPr>
        <p:spPr>
          <a:xfrm>
            <a:off x="3672225" y="3866805"/>
            <a:ext cx="7088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b="1" dirty="0">
                <a:solidFill>
                  <a:srgbClr val="000000"/>
                </a:solidFill>
                <a:latin typeface="Bookman Old Style" pitchFamily="18" charset="0"/>
              </a:rPr>
              <a:t>× </a:t>
            </a: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100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3155183" y="3878997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974975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×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2006001" y="3930394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10500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3354926" y="3878997"/>
            <a:ext cx="47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974975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3</a:t>
            </a:r>
            <a:r>
              <a:rPr lang="en-US" b="1" i="1" dirty="0" smtClean="0">
                <a:solidFill>
                  <a:srgbClr val="000000"/>
                </a:solidFill>
                <a:latin typeface="Bookman Old Style" pitchFamily="18" charset="0"/>
              </a:rPr>
              <a:t>x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671257" y="3904994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Symbol" pitchFamily="18" charset="2"/>
                <a:ea typeface="SimHei" panose="02010609060101010101" pitchFamily="49" charset="-122"/>
              </a:rPr>
              <a:t>\</a:t>
            </a:r>
            <a:endParaRPr lang="en-US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3" name="TextBox 122"/>
          <p:cNvSpPr txBox="1">
            <a:spLocks noChangeArrowheads="1"/>
          </p:cNvSpPr>
          <p:nvPr/>
        </p:nvSpPr>
        <p:spPr bwMode="auto">
          <a:xfrm>
            <a:off x="2742415" y="4494129"/>
            <a:ext cx="39125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24" name="TextBox 123"/>
          <p:cNvSpPr txBox="1">
            <a:spLocks noChangeArrowheads="1"/>
          </p:cNvSpPr>
          <p:nvPr/>
        </p:nvSpPr>
        <p:spPr bwMode="auto">
          <a:xfrm>
            <a:off x="1484594" y="4352021"/>
            <a:ext cx="8202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10500</a:t>
            </a:r>
          </a:p>
        </p:txBody>
      </p:sp>
      <p:sp>
        <p:nvSpPr>
          <p:cNvPr id="125" name="TextBox 124"/>
          <p:cNvSpPr txBox="1">
            <a:spLocks noChangeArrowheads="1"/>
          </p:cNvSpPr>
          <p:nvPr/>
        </p:nvSpPr>
        <p:spPr bwMode="auto">
          <a:xfrm>
            <a:off x="2159485" y="4352021"/>
            <a:ext cx="35731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126" name="TextBox 125"/>
          <p:cNvSpPr txBox="1">
            <a:spLocks noChangeArrowheads="1"/>
          </p:cNvSpPr>
          <p:nvPr/>
        </p:nvSpPr>
        <p:spPr bwMode="auto">
          <a:xfrm>
            <a:off x="2988053" y="4464436"/>
            <a:ext cx="32232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b="1" i="1" dirty="0" smtClean="0">
                <a:solidFill>
                  <a:prstClr val="black"/>
                </a:solidFill>
                <a:latin typeface="Bookman Old Style" pitchFamily="18" charset="0"/>
              </a:rPr>
              <a:t>x</a:t>
            </a:r>
          </a:p>
        </p:txBody>
      </p:sp>
      <p:sp>
        <p:nvSpPr>
          <p:cNvPr id="127" name="TextBox 126"/>
          <p:cNvSpPr txBox="1">
            <a:spLocks noChangeArrowheads="1"/>
          </p:cNvSpPr>
          <p:nvPr/>
        </p:nvSpPr>
        <p:spPr bwMode="auto">
          <a:xfrm>
            <a:off x="671257" y="4486496"/>
            <a:ext cx="39125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b="1" dirty="0" smtClean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128" name="TextBox 127"/>
          <p:cNvSpPr txBox="1">
            <a:spLocks noChangeArrowheads="1"/>
          </p:cNvSpPr>
          <p:nvPr/>
        </p:nvSpPr>
        <p:spPr bwMode="auto">
          <a:xfrm>
            <a:off x="2377375" y="4352021"/>
            <a:ext cx="35731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</a:p>
        </p:txBody>
      </p:sp>
      <p:cxnSp>
        <p:nvCxnSpPr>
          <p:cNvPr id="129" name="Straight Connector 128"/>
          <p:cNvCxnSpPr/>
          <p:nvPr/>
        </p:nvCxnSpPr>
        <p:spPr>
          <a:xfrm rot="16200000">
            <a:off x="2155153" y="4062480"/>
            <a:ext cx="0" cy="12091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>
            <a:spLocks noChangeArrowheads="1"/>
          </p:cNvSpPr>
          <p:nvPr/>
        </p:nvSpPr>
        <p:spPr bwMode="auto">
          <a:xfrm>
            <a:off x="1839070" y="4663406"/>
            <a:ext cx="35731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132" name="TextBox 131"/>
          <p:cNvSpPr txBox="1">
            <a:spLocks noChangeArrowheads="1"/>
          </p:cNvSpPr>
          <p:nvPr/>
        </p:nvSpPr>
        <p:spPr bwMode="auto">
          <a:xfrm>
            <a:off x="2102501" y="4663406"/>
            <a:ext cx="56754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100</a:t>
            </a:r>
          </a:p>
        </p:txBody>
      </p:sp>
      <p:cxnSp>
        <p:nvCxnSpPr>
          <p:cNvPr id="133" name="Straight Connector 132"/>
          <p:cNvCxnSpPr>
            <a:cxnSpLocks noChangeAspect="1"/>
          </p:cNvCxnSpPr>
          <p:nvPr/>
        </p:nvCxnSpPr>
        <p:spPr>
          <a:xfrm rot="1800000" flipV="1">
            <a:off x="1983819" y="4428987"/>
            <a:ext cx="171750" cy="171750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2971157" y="3989638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effectLst>
                  <a:glow rad="139700">
                    <a:srgbClr val="C0504D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2</a:t>
            </a:r>
            <a:endParaRPr lang="en-US" b="1" dirty="0">
              <a:solidFill>
                <a:srgbClr val="FFFF00"/>
              </a:solidFill>
              <a:effectLst>
                <a:glow rad="139700">
                  <a:srgbClr val="C0504D">
                    <a:satMod val="175000"/>
                    <a:alpha val="40000"/>
                  </a:srgbClr>
                </a:glow>
              </a:effectLst>
              <a:latin typeface="Bookman Old Style" pitchFamily="18" charset="0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3362976" y="3874286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effectLst>
                  <a:glow rad="139700">
                    <a:srgbClr val="C0504D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3</a:t>
            </a:r>
            <a:endParaRPr lang="en-US" b="1" dirty="0">
              <a:solidFill>
                <a:srgbClr val="FFFF00"/>
              </a:solidFill>
              <a:effectLst>
                <a:glow rad="139700">
                  <a:srgbClr val="C0504D">
                    <a:satMod val="175000"/>
                    <a:alpha val="40000"/>
                  </a:srgbClr>
                </a:glow>
              </a:effectLst>
              <a:latin typeface="Bookman Old Style" pitchFamily="18" charset="0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3840540" y="3873088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effectLst>
                  <a:glow rad="139700">
                    <a:srgbClr val="C0504D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100</a:t>
            </a:r>
            <a:endParaRPr lang="en-US" b="1" dirty="0">
              <a:solidFill>
                <a:srgbClr val="FFFF00"/>
              </a:solidFill>
              <a:effectLst>
                <a:glow rad="139700">
                  <a:srgbClr val="C0504D">
                    <a:satMod val="175000"/>
                    <a:alpha val="40000"/>
                  </a:srgbClr>
                </a:glow>
              </a:effectLst>
              <a:latin typeface="Bookman Old Style" pitchFamily="18" charset="0"/>
            </a:endParaRPr>
          </a:p>
        </p:txBody>
      </p:sp>
      <p:sp>
        <p:nvSpPr>
          <p:cNvPr id="139" name="TextBox 138"/>
          <p:cNvSpPr txBox="1">
            <a:spLocks noChangeArrowheads="1"/>
          </p:cNvSpPr>
          <p:nvPr/>
        </p:nvSpPr>
        <p:spPr bwMode="auto">
          <a:xfrm>
            <a:off x="1619978" y="4663406"/>
            <a:ext cx="36040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</a:p>
        </p:txBody>
      </p:sp>
      <p:cxnSp>
        <p:nvCxnSpPr>
          <p:cNvPr id="142" name="Straight Connector 141"/>
          <p:cNvCxnSpPr>
            <a:cxnSpLocks noChangeAspect="1"/>
          </p:cNvCxnSpPr>
          <p:nvPr/>
        </p:nvCxnSpPr>
        <p:spPr>
          <a:xfrm rot="900000" flipV="1">
            <a:off x="2343882" y="4731241"/>
            <a:ext cx="156136" cy="156136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cxnSpLocks noChangeAspect="1"/>
          </p:cNvCxnSpPr>
          <p:nvPr/>
        </p:nvCxnSpPr>
        <p:spPr>
          <a:xfrm rot="900000" flipV="1">
            <a:off x="1729209" y="4723303"/>
            <a:ext cx="141942" cy="141942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cxnSpLocks noChangeAspect="1"/>
          </p:cNvCxnSpPr>
          <p:nvPr/>
        </p:nvCxnSpPr>
        <p:spPr>
          <a:xfrm rot="900000" flipV="1">
            <a:off x="1689289" y="4399254"/>
            <a:ext cx="188925" cy="188925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7" name="TextBox 146"/>
          <p:cNvSpPr txBox="1">
            <a:spLocks noChangeArrowheads="1"/>
          </p:cNvSpPr>
          <p:nvPr/>
        </p:nvSpPr>
        <p:spPr bwMode="auto">
          <a:xfrm>
            <a:off x="1536609" y="4193506"/>
            <a:ext cx="48371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200" b="1" dirty="0" smtClean="0">
                <a:solidFill>
                  <a:srgbClr val="FF0000"/>
                </a:solidFill>
                <a:latin typeface="Bookman Old Style" pitchFamily="18" charset="0"/>
              </a:rPr>
              <a:t>35</a:t>
            </a:r>
          </a:p>
        </p:txBody>
      </p:sp>
      <p:sp>
        <p:nvSpPr>
          <p:cNvPr id="5" name="Rectangle 4"/>
          <p:cNvSpPr/>
          <p:nvPr/>
        </p:nvSpPr>
        <p:spPr>
          <a:xfrm>
            <a:off x="3609117" y="332426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tabLst>
                <a:tab pos="2974975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+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83464" y="3324261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tabLst>
                <a:tab pos="2974975" algn="l"/>
              </a:tabLst>
            </a:pPr>
            <a:r>
              <a:rPr lang="en-US" b="1" dirty="0">
                <a:solidFill>
                  <a:srgbClr val="000000"/>
                </a:solidFill>
                <a:latin typeface="Bookman Old Style" pitchFamily="18" charset="0"/>
              </a:rPr>
              <a:t>2</a:t>
            </a:r>
            <a:r>
              <a:rPr lang="en-US" b="1" i="1" dirty="0">
                <a:solidFill>
                  <a:srgbClr val="000000"/>
                </a:solidFill>
                <a:latin typeface="Bookman Old Style" pitchFamily="18" charset="0"/>
              </a:rPr>
              <a:t>x</a:t>
            </a:r>
            <a:r>
              <a:rPr lang="en-US" b="1" dirty="0">
                <a:solidFill>
                  <a:srgbClr val="000000"/>
                </a:solidFill>
                <a:latin typeface="Bookman Old Style" pitchFamily="18" charset="0"/>
              </a:rPr>
              <a:t>)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>
            <a:off x="6017754" y="2419421"/>
            <a:ext cx="2072285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6486727" y="1741907"/>
            <a:ext cx="1127044" cy="1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6849958" y="1440096"/>
            <a:ext cx="311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rPr>
              <a:t>x</a:t>
            </a:r>
            <a:endParaRPr lang="en-US" sz="1600" b="1" i="1" dirty="0"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latin typeface="Bookman Old Style" pitchFamily="18" charset="0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768784" y="2411016"/>
            <a:ext cx="447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rPr>
              <a:t>2</a:t>
            </a:r>
            <a:r>
              <a:rPr lang="en-US" sz="1600" b="1" i="1" dirty="0" smtClean="0"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rPr>
              <a:t>x</a:t>
            </a:r>
            <a:endParaRPr lang="en-US" sz="1600" b="1" i="1" dirty="0"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latin typeface="Bookman Old Style" pitchFamily="18" charset="0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6736238" y="1977180"/>
            <a:ext cx="8659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ysClr val="windowText" lastClr="000000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rPr>
              <a:t>10500 m</a:t>
            </a:r>
            <a:r>
              <a:rPr lang="en-US" sz="1050" b="1" baseline="30000" dirty="0" smtClean="0">
                <a:solidFill>
                  <a:sysClr val="windowText" lastClr="000000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rPr>
              <a:t>2</a:t>
            </a:r>
            <a:endParaRPr lang="en-US" sz="1050" b="1" i="1" baseline="30000" dirty="0">
              <a:solidFill>
                <a:sysClr val="windowText" lastClr="000000"/>
              </a:solidFill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  <a:latin typeface="Bookman Old Style" pitchFamily="18" charset="0"/>
            </a:endParaRPr>
          </a:p>
        </p:txBody>
      </p:sp>
      <p:sp>
        <p:nvSpPr>
          <p:cNvPr id="156" name="Rounded Rectangle 155"/>
          <p:cNvSpPr/>
          <p:nvPr/>
        </p:nvSpPr>
        <p:spPr>
          <a:xfrm>
            <a:off x="3746138" y="1293067"/>
            <a:ext cx="1651492" cy="334504"/>
          </a:xfrm>
          <a:prstGeom prst="round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5400000" scaled="1"/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0000FF"/>
                </a:solidFill>
                <a:latin typeface="Bookman Old Style" pitchFamily="18" charset="0"/>
              </a:rPr>
              <a:t>Hint : To find : </a:t>
            </a:r>
            <a:r>
              <a:rPr lang="en-US" sz="1200" b="1" i="1" dirty="0" smtClean="0">
                <a:solidFill>
                  <a:srgbClr val="0000FF"/>
                </a:solidFill>
                <a:latin typeface="Bookman Old Style" pitchFamily="18" charset="0"/>
              </a:rPr>
              <a:t>x</a:t>
            </a:r>
          </a:p>
        </p:txBody>
      </p:sp>
      <p:sp>
        <p:nvSpPr>
          <p:cNvPr id="98" name="Rounded Rectangle 59"/>
          <p:cNvSpPr/>
          <p:nvPr/>
        </p:nvSpPr>
        <p:spPr>
          <a:xfrm>
            <a:off x="626570" y="3419411"/>
            <a:ext cx="2603020" cy="733993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CC00FF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Book Antiqua" pitchFamily="18" charset="0"/>
            </a:endParaRPr>
          </a:p>
        </p:txBody>
      </p:sp>
      <p:pic>
        <p:nvPicPr>
          <p:cNvPr id="9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11563" y="3210770"/>
            <a:ext cx="491495" cy="102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0" name="Group 99"/>
          <p:cNvGrpSpPr/>
          <p:nvPr/>
        </p:nvGrpSpPr>
        <p:grpSpPr>
          <a:xfrm>
            <a:off x="604669" y="3497116"/>
            <a:ext cx="2624921" cy="539779"/>
            <a:chOff x="840979" y="3630626"/>
            <a:chExt cx="2624921" cy="539779"/>
          </a:xfrm>
        </p:grpSpPr>
        <p:grpSp>
          <p:nvGrpSpPr>
            <p:cNvPr id="101" name="Group 100"/>
            <p:cNvGrpSpPr/>
            <p:nvPr/>
          </p:nvGrpSpPr>
          <p:grpSpPr>
            <a:xfrm>
              <a:off x="840979" y="3647185"/>
              <a:ext cx="2624921" cy="523220"/>
              <a:chOff x="6071029" y="4166235"/>
              <a:chExt cx="2624921" cy="523220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6280319" y="4297013"/>
                <a:ext cx="30970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>
                    <a:solidFill>
                      <a:srgbClr val="FFFF00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×</a:t>
                </a:r>
                <a:endParaRPr lang="en-US" dirty="0">
                  <a:solidFill>
                    <a:srgbClr val="FFFF00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Rectangle 104"/>
                  <p:cNvSpPr/>
                  <p:nvPr/>
                </p:nvSpPr>
                <p:spPr>
                  <a:xfrm>
                    <a:off x="6071029" y="4175530"/>
                    <a:ext cx="343363" cy="50327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400" b="1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sz="1400" b="1">
                                  <a:solidFill>
                                    <a:srgbClr val="FFFF00"/>
                                  </a:solidFill>
                                  <a:latin typeface="Bookman Old Style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sz="1400" b="1">
                                  <a:solidFill>
                                    <a:srgbClr val="FFFF00"/>
                                  </a:solidFill>
                                  <a:latin typeface="Bookman Old Style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US" dirty="0">
                      <a:solidFill>
                        <a:srgbClr val="FFFF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Rectangle 5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71029" y="4175530"/>
                    <a:ext cx="343363" cy="503279"/>
                  </a:xfrm>
                  <a:prstGeom prst="rect">
                    <a:avLst/>
                  </a:prstGeom>
                  <a:blipFill rotWithShape="1">
                    <a:blip r:embed="rId31"/>
                    <a:stretch>
                      <a:fillRect b="-365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6" name="Rectangle 105"/>
              <p:cNvSpPr/>
              <p:nvPr/>
            </p:nvSpPr>
            <p:spPr>
              <a:xfrm>
                <a:off x="6512330" y="4166235"/>
                <a:ext cx="1938976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tabLst>
                    <a:tab pos="2974975" algn="l"/>
                  </a:tabLst>
                </a:pPr>
                <a:r>
                  <a:rPr lang="en-US" sz="1400" b="1" dirty="0">
                    <a:solidFill>
                      <a:srgbClr val="FFFF00"/>
                    </a:solidFill>
                    <a:latin typeface="Bookman Old Style" pitchFamily="18" charset="0"/>
                  </a:rPr>
                  <a:t>sum of lengths of   </a:t>
                </a:r>
              </a:p>
              <a:p>
                <a:pPr>
                  <a:tabLst>
                    <a:tab pos="2974975" algn="l"/>
                  </a:tabLst>
                </a:pPr>
                <a:r>
                  <a:rPr lang="en-US" sz="1400" b="1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parallel </a:t>
                </a:r>
                <a:r>
                  <a:rPr lang="en-US" sz="1400" b="1" dirty="0">
                    <a:solidFill>
                      <a:srgbClr val="FFFF00"/>
                    </a:solidFill>
                    <a:latin typeface="Bookman Old Style" pitchFamily="18" charset="0"/>
                  </a:rPr>
                  <a:t>sides</a:t>
                </a:r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8227016" y="4297013"/>
                <a:ext cx="30970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>
                    <a:solidFill>
                      <a:srgbClr val="FFFF00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×</a:t>
                </a:r>
                <a:endParaRPr lang="en-US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8389456" y="4297013"/>
                <a:ext cx="30649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tabLst>
                    <a:tab pos="2974975" algn="l"/>
                  </a:tabLst>
                </a:pPr>
                <a:r>
                  <a:rPr lang="en-US" sz="1400" b="1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h</a:t>
                </a:r>
                <a:endParaRPr lang="en-US" sz="1400" b="1" dirty="0">
                  <a:solidFill>
                    <a:srgbClr val="FFFF00"/>
                  </a:solidFill>
                  <a:latin typeface="Bookman Old Style" pitchFamily="18" charset="0"/>
                </a:endParaRPr>
              </a:p>
            </p:txBody>
          </p:sp>
        </p:grpSp>
        <p:sp>
          <p:nvSpPr>
            <p:cNvPr id="102" name="Left Bracket 101"/>
            <p:cNvSpPr/>
            <p:nvPr/>
          </p:nvSpPr>
          <p:spPr>
            <a:xfrm>
              <a:off x="1292694" y="3630626"/>
              <a:ext cx="73152" cy="529005"/>
            </a:xfrm>
            <a:prstGeom prst="leftBracket">
              <a:avLst>
                <a:gd name="adj" fmla="val 57162"/>
              </a:avLst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103" name="Left Bracket 102"/>
            <p:cNvSpPr/>
            <p:nvPr/>
          </p:nvSpPr>
          <p:spPr>
            <a:xfrm flipH="1">
              <a:off x="2993741" y="3630626"/>
              <a:ext cx="73152" cy="529005"/>
            </a:xfrm>
            <a:prstGeom prst="leftBracket">
              <a:avLst>
                <a:gd name="adj" fmla="val 57162"/>
              </a:avLst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599248" y="3462914"/>
            <a:ext cx="2700808" cy="646986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What </a:t>
            </a:r>
            <a:r>
              <a:rPr lang="en-US" sz="1600" b="1" dirty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is the formula for area of </a:t>
            </a: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trapezium?</a:t>
            </a:r>
            <a:endParaRPr lang="en-US" sz="1600" b="1" dirty="0">
              <a:solidFill>
                <a:schemeClr val="bg1"/>
              </a:solidFill>
              <a:latin typeface="Bookman Old Style" pitchFamily="18" charset="0"/>
              <a:ea typeface="Cambria Math" pitchFamily="18" charset="0"/>
            </a:endParaRPr>
          </a:p>
        </p:txBody>
      </p:sp>
      <p:pic>
        <p:nvPicPr>
          <p:cNvPr id="110" name="Picture 9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11563" y="3210770"/>
            <a:ext cx="447619" cy="957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97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35" presetClass="emph" presetSubtype="0" repeatCount="3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5" dur="4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35" presetClass="emph" presetSubtype="0" repeatCount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7" dur="4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500"/>
                            </p:stCondLst>
                            <p:childTnLst>
                              <p:par>
                                <p:cTn id="15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500"/>
                            </p:stCondLst>
                            <p:childTnLst>
                              <p:par>
                                <p:cTn id="20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35" presetClass="emph" presetSubtype="0" repeatCount="33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9" dur="3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500"/>
                            </p:stCondLst>
                            <p:childTnLst>
                              <p:par>
                                <p:cTn id="236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35" presetClass="emph" presetSubtype="0" repeatCount="33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9" dur="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500"/>
                            </p:stCondLst>
                            <p:childTnLst>
                              <p:par>
                                <p:cTn id="256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35" presetClass="emph" presetSubtype="0" repeatCount="33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9" dur="3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500"/>
                            </p:stCondLst>
                            <p:childTnLst>
                              <p:par>
                                <p:cTn id="276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/>
      <p:bldP spid="151" grpId="1" animBg="1"/>
      <p:bldP spid="64" grpId="0" animBg="1"/>
      <p:bldP spid="64" grpId="1" animBg="1"/>
      <p:bldP spid="65" grpId="0" animBg="1"/>
      <p:bldP spid="65" grpId="1" animBg="1"/>
      <p:bldP spid="65" grpId="2" animBg="1"/>
      <p:bldP spid="65" grpId="3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6" grpId="0"/>
      <p:bldP spid="67" grpId="0" animBg="1"/>
      <p:bldP spid="68" grpId="0"/>
      <p:bldP spid="69" grpId="0"/>
      <p:bldP spid="72" grpId="0"/>
      <p:bldP spid="80" grpId="0"/>
      <p:bldP spid="87" grpId="0"/>
      <p:bldP spid="88" grpId="0" animBg="1"/>
      <p:bldP spid="89" grpId="0" animBg="1"/>
      <p:bldP spid="113" grpId="0"/>
      <p:bldP spid="114" grpId="0" animBg="1"/>
      <p:bldP spid="115" grpId="0"/>
      <p:bldP spid="116" grpId="0"/>
      <p:bldP spid="117" grpId="0"/>
      <p:bldP spid="118" grpId="0"/>
      <p:bldP spid="119" grpId="0"/>
      <p:bldP spid="123" grpId="0"/>
      <p:bldP spid="124" grpId="0"/>
      <p:bldP spid="125" grpId="0"/>
      <p:bldP spid="126" grpId="0"/>
      <p:bldP spid="127" grpId="0"/>
      <p:bldP spid="128" grpId="0"/>
      <p:bldP spid="131" grpId="0"/>
      <p:bldP spid="132" grpId="0"/>
      <p:bldP spid="136" grpId="0"/>
      <p:bldP spid="136" grpId="1"/>
      <p:bldP spid="136" grpId="2"/>
      <p:bldP spid="137" grpId="0"/>
      <p:bldP spid="137" grpId="1"/>
      <p:bldP spid="137" grpId="2"/>
      <p:bldP spid="138" grpId="0"/>
      <p:bldP spid="138" grpId="1"/>
      <p:bldP spid="138" grpId="2"/>
      <p:bldP spid="139" grpId="0"/>
      <p:bldP spid="147" grpId="0"/>
      <p:bldP spid="5" grpId="0"/>
      <p:bldP spid="7" grpId="0"/>
      <p:bldP spid="149" grpId="0"/>
      <p:bldP spid="149" grpId="1"/>
      <p:bldP spid="150" grpId="0"/>
      <p:bldP spid="150" grpId="1"/>
      <p:bldP spid="98" grpId="0" animBg="1"/>
      <p:bldP spid="98" grpId="1" animBg="1"/>
      <p:bldP spid="109" grpId="0"/>
      <p:bldP spid="109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ounded Rectangle 141"/>
          <p:cNvSpPr/>
          <p:nvPr/>
        </p:nvSpPr>
        <p:spPr>
          <a:xfrm>
            <a:off x="1324360" y="1733300"/>
            <a:ext cx="798593" cy="209665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41" name="Rounded Rectangle 140"/>
          <p:cNvSpPr/>
          <p:nvPr/>
        </p:nvSpPr>
        <p:spPr>
          <a:xfrm>
            <a:off x="3641418" y="2013238"/>
            <a:ext cx="156462" cy="25369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18214" y="1339411"/>
            <a:ext cx="685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1524541" y="1339410"/>
            <a:ext cx="10679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=  35 × 2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1267213" y="1339410"/>
            <a:ext cx="4781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b="1" i="1" dirty="0" smtClean="0">
                <a:solidFill>
                  <a:srgbClr val="000000"/>
                </a:solidFill>
                <a:latin typeface="Bookman Old Style" pitchFamily="18" charset="0"/>
              </a:rPr>
              <a:t>x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982739" y="1339410"/>
            <a:ext cx="4032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Symbol" pitchFamily="18" charset="2"/>
              </a:rPr>
              <a:t>\</a:t>
            </a:r>
            <a:endParaRPr lang="en-US" b="1" baseline="-25000" dirty="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1526221" y="1672674"/>
            <a:ext cx="7648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=  70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1268893" y="1672674"/>
            <a:ext cx="4781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b="1" i="1" dirty="0" smtClean="0">
                <a:solidFill>
                  <a:srgbClr val="000000"/>
                </a:solidFill>
                <a:latin typeface="Bookman Old Style" pitchFamily="18" charset="0"/>
              </a:rPr>
              <a:t>x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984419" y="1672674"/>
            <a:ext cx="4032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Symbol" pitchFamily="18" charset="2"/>
              </a:rPr>
              <a:t>\</a:t>
            </a:r>
            <a:endParaRPr lang="en-US" b="1" baseline="-25000" dirty="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1241502" y="1959155"/>
            <a:ext cx="2285461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Side along the river</a:t>
            </a:r>
            <a:endParaRPr lang="en-US" b="1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3427287" y="1959155"/>
            <a:ext cx="4915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r>
              <a:rPr lang="en-US" b="1" i="1" dirty="0" smtClean="0">
                <a:solidFill>
                  <a:prstClr val="black"/>
                </a:solidFill>
                <a:latin typeface="Bookman Old Style" pitchFamily="18" charset="0"/>
              </a:rPr>
              <a:t>x</a:t>
            </a:r>
            <a:endParaRPr lang="en-US" b="1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3169959" y="1959155"/>
            <a:ext cx="4781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=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3428967" y="2292419"/>
            <a:ext cx="4915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2 ×</a:t>
            </a:r>
            <a:endParaRPr lang="en-US" b="1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3171639" y="2292419"/>
            <a:ext cx="4781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=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3815466" y="2292419"/>
            <a:ext cx="4317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70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984419" y="2577316"/>
            <a:ext cx="4032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Symbol" pitchFamily="18" charset="2"/>
              </a:rPr>
              <a:t>\</a:t>
            </a:r>
            <a:endParaRPr lang="en-US" b="1" baseline="-25000" dirty="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1243182" y="2593859"/>
            <a:ext cx="2285461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Side along the river</a:t>
            </a:r>
            <a:endParaRPr lang="en-US" b="1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3408870" y="2593859"/>
            <a:ext cx="9786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140 m</a:t>
            </a:r>
            <a:endParaRPr lang="en-US" b="1" i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3171639" y="2593859"/>
            <a:ext cx="4781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=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2" name="Horizontal Scroll 161"/>
          <p:cNvSpPr/>
          <p:nvPr/>
        </p:nvSpPr>
        <p:spPr>
          <a:xfrm>
            <a:off x="642951" y="2904007"/>
            <a:ext cx="4628960" cy="476331"/>
          </a:xfrm>
          <a:prstGeom prst="horizontalScroll">
            <a:avLst/>
          </a:prstGeom>
          <a:gradFill flip="none" rotWithShape="1">
            <a:gsLst>
              <a:gs pos="0">
                <a:srgbClr val="9900FF">
                  <a:lumMod val="84000"/>
                  <a:lumOff val="16000"/>
                  <a:alpha val="59000"/>
                </a:srgbClr>
              </a:gs>
              <a:gs pos="100000">
                <a:schemeClr val="bg1">
                  <a:lumMod val="97000"/>
                </a:schemeClr>
              </a:gs>
              <a:gs pos="81000">
                <a:schemeClr val="bg1"/>
              </a:gs>
            </a:gsLst>
            <a:lin ang="8100000" scaled="1"/>
            <a:tileRect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680116" y="2999025"/>
            <a:ext cx="4693395" cy="30777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Hence, length of side </a:t>
            </a:r>
            <a:r>
              <a:rPr lang="en-US" b="1" dirty="0">
                <a:solidFill>
                  <a:srgbClr val="000000"/>
                </a:solidFill>
                <a:latin typeface="Bookman Old Style" pitchFamily="18" charset="0"/>
              </a:rPr>
              <a:t>along the </a:t>
            </a: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river is 140 m</a:t>
            </a:r>
            <a:endParaRPr lang="en-US" b="1" i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pic>
        <p:nvPicPr>
          <p:cNvPr id="164" name="Picture 5" descr="D:\Roshan\Roshan\Mthas 8th\VIII STD STB\clipart\28264926-little-boy-student-holding-a-big-pencil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36631" y="2784613"/>
            <a:ext cx="670560" cy="66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5434389" y="1142738"/>
            <a:ext cx="3165954" cy="1852086"/>
            <a:chOff x="5434389" y="1142738"/>
            <a:chExt cx="3165954" cy="1852086"/>
          </a:xfrm>
        </p:grpSpPr>
        <p:grpSp>
          <p:nvGrpSpPr>
            <p:cNvPr id="42" name="Group 41"/>
            <p:cNvGrpSpPr/>
            <p:nvPr/>
          </p:nvGrpSpPr>
          <p:grpSpPr>
            <a:xfrm>
              <a:off x="5434389" y="1142738"/>
              <a:ext cx="3165954" cy="1852086"/>
              <a:chOff x="1670432" y="1473052"/>
              <a:chExt cx="3830804" cy="2241024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1766807" y="1797391"/>
                <a:ext cx="3590440" cy="1686575"/>
                <a:chOff x="1766807" y="1797391"/>
                <a:chExt cx="3590440" cy="1686575"/>
              </a:xfrm>
            </p:grpSpPr>
            <p:sp>
              <p:nvSpPr>
                <p:cNvPr id="51" name="Trapezoid 3"/>
                <p:cNvSpPr/>
                <p:nvPr/>
              </p:nvSpPr>
              <p:spPr>
                <a:xfrm>
                  <a:off x="2436696" y="2180775"/>
                  <a:ext cx="2386682" cy="835999"/>
                </a:xfrm>
                <a:custGeom>
                  <a:avLst/>
                  <a:gdLst>
                    <a:gd name="connsiteX0" fmla="*/ 0 w 1647930"/>
                    <a:gd name="connsiteY0" fmla="*/ 763674 h 763674"/>
                    <a:gd name="connsiteX1" fmla="*/ 190919 w 1647930"/>
                    <a:gd name="connsiteY1" fmla="*/ 0 h 763674"/>
                    <a:gd name="connsiteX2" fmla="*/ 1457012 w 1647930"/>
                    <a:gd name="connsiteY2" fmla="*/ 0 h 763674"/>
                    <a:gd name="connsiteX3" fmla="*/ 1647930 w 1647930"/>
                    <a:gd name="connsiteY3" fmla="*/ 763674 h 763674"/>
                    <a:gd name="connsiteX4" fmla="*/ 0 w 1647930"/>
                    <a:gd name="connsiteY4" fmla="*/ 763674 h 763674"/>
                    <a:gd name="connsiteX0" fmla="*/ 0 w 2019889"/>
                    <a:gd name="connsiteY0" fmla="*/ 763674 h 835999"/>
                    <a:gd name="connsiteX1" fmla="*/ 190919 w 2019889"/>
                    <a:gd name="connsiteY1" fmla="*/ 0 h 835999"/>
                    <a:gd name="connsiteX2" fmla="*/ 1457012 w 2019889"/>
                    <a:gd name="connsiteY2" fmla="*/ 0 h 835999"/>
                    <a:gd name="connsiteX3" fmla="*/ 2019889 w 2019889"/>
                    <a:gd name="connsiteY3" fmla="*/ 835999 h 835999"/>
                    <a:gd name="connsiteX4" fmla="*/ 0 w 2019889"/>
                    <a:gd name="connsiteY4" fmla="*/ 763674 h 835999"/>
                    <a:gd name="connsiteX0" fmla="*/ 0 w 2386682"/>
                    <a:gd name="connsiteY0" fmla="*/ 830833 h 835999"/>
                    <a:gd name="connsiteX1" fmla="*/ 557712 w 2386682"/>
                    <a:gd name="connsiteY1" fmla="*/ 0 h 835999"/>
                    <a:gd name="connsiteX2" fmla="*/ 1823805 w 2386682"/>
                    <a:gd name="connsiteY2" fmla="*/ 0 h 835999"/>
                    <a:gd name="connsiteX3" fmla="*/ 2386682 w 2386682"/>
                    <a:gd name="connsiteY3" fmla="*/ 835999 h 835999"/>
                    <a:gd name="connsiteX4" fmla="*/ 0 w 2386682"/>
                    <a:gd name="connsiteY4" fmla="*/ 830833 h 835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86682" h="835999">
                      <a:moveTo>
                        <a:pt x="0" y="830833"/>
                      </a:moveTo>
                      <a:lnTo>
                        <a:pt x="557712" y="0"/>
                      </a:lnTo>
                      <a:lnTo>
                        <a:pt x="1823805" y="0"/>
                      </a:lnTo>
                      <a:lnTo>
                        <a:pt x="2386682" y="835999"/>
                      </a:lnTo>
                      <a:lnTo>
                        <a:pt x="0" y="830833"/>
                      </a:lnTo>
                      <a:close/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2" name="Straight Connector 51"/>
                <p:cNvCxnSpPr/>
                <p:nvPr/>
              </p:nvCxnSpPr>
              <p:spPr>
                <a:xfrm>
                  <a:off x="1766807" y="2180775"/>
                  <a:ext cx="359044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1766807" y="1797391"/>
                  <a:ext cx="359044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1766807" y="1973585"/>
                  <a:ext cx="359044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>
                  <a:off x="1766807" y="3022620"/>
                  <a:ext cx="359044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>
                  <a:off x="1769611" y="3483966"/>
                  <a:ext cx="3554891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" name="TextBox 43"/>
              <p:cNvSpPr txBox="1"/>
              <p:nvPr/>
            </p:nvSpPr>
            <p:spPr>
              <a:xfrm>
                <a:off x="2977973" y="1473052"/>
                <a:ext cx="59984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Comic Sans MS" pitchFamily="66" charset="0"/>
                  </a:rPr>
                  <a:t>Road</a:t>
                </a:r>
                <a:endParaRPr lang="en-US" b="1" dirty="0">
                  <a:latin typeface="Comic Sans MS" pitchFamily="66" charset="0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670432" y="3039213"/>
                <a:ext cx="3830804" cy="577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000"/>
                  </a:lnSpc>
                </a:pPr>
                <a:r>
                  <a:rPr lang="en-US" sz="2000" dirty="0" smtClean="0">
                    <a:latin typeface="Bookman Old Style"/>
                  </a:rPr>
                  <a:t>~</a:t>
                </a:r>
                <a:r>
                  <a:rPr lang="en-US" sz="2000" dirty="0" smtClean="0"/>
                  <a:t> </a:t>
                </a:r>
                <a:r>
                  <a:rPr lang="en-US" sz="2000" dirty="0" smtClean="0">
                    <a:latin typeface="Bookman Old Style"/>
                  </a:rPr>
                  <a:t>~</a:t>
                </a:r>
                <a:r>
                  <a:rPr lang="en-US" sz="2000" dirty="0" smtClean="0"/>
                  <a:t> </a:t>
                </a:r>
                <a:r>
                  <a:rPr lang="en-US" sz="2000" dirty="0" smtClean="0">
                    <a:latin typeface="Bookman Old Style"/>
                  </a:rPr>
                  <a:t>~</a:t>
                </a:r>
                <a:r>
                  <a:rPr lang="en-US" sz="2000" dirty="0" smtClean="0"/>
                  <a:t> </a:t>
                </a:r>
                <a:r>
                  <a:rPr lang="en-US" sz="2000" dirty="0" smtClean="0">
                    <a:latin typeface="Bookman Old Style"/>
                  </a:rPr>
                  <a:t>~</a:t>
                </a:r>
                <a:r>
                  <a:rPr lang="en-US" sz="2000" dirty="0" smtClean="0"/>
                  <a:t> </a:t>
                </a:r>
                <a:r>
                  <a:rPr lang="en-US" sz="2000" dirty="0" smtClean="0">
                    <a:latin typeface="Bookman Old Style"/>
                  </a:rPr>
                  <a:t>~</a:t>
                </a:r>
                <a:r>
                  <a:rPr lang="en-US" sz="2000" dirty="0" smtClean="0"/>
                  <a:t> </a:t>
                </a:r>
                <a:r>
                  <a:rPr lang="en-US" sz="2000" dirty="0" smtClean="0">
                    <a:latin typeface="Bookman Old Style"/>
                  </a:rPr>
                  <a:t>~</a:t>
                </a:r>
                <a:r>
                  <a:rPr lang="en-US" sz="2000" dirty="0" smtClean="0"/>
                  <a:t> </a:t>
                </a:r>
                <a:r>
                  <a:rPr lang="en-US" sz="2000" dirty="0" smtClean="0">
                    <a:latin typeface="Bookman Old Style"/>
                  </a:rPr>
                  <a:t>~ ~</a:t>
                </a:r>
                <a:r>
                  <a:rPr lang="en-US" sz="2000" dirty="0" smtClean="0"/>
                  <a:t> </a:t>
                </a:r>
                <a:r>
                  <a:rPr lang="en-US" sz="2000" dirty="0" smtClean="0">
                    <a:latin typeface="Bookman Old Style"/>
                  </a:rPr>
                  <a:t>~</a:t>
                </a:r>
                <a:r>
                  <a:rPr lang="en-US" sz="2000" dirty="0" smtClean="0"/>
                  <a:t> </a:t>
                </a:r>
                <a:r>
                  <a:rPr lang="en-US" sz="2000" dirty="0" smtClean="0">
                    <a:latin typeface="Bookman Old Style"/>
                  </a:rPr>
                  <a:t>~ ~ ~ ~</a:t>
                </a:r>
                <a:r>
                  <a:rPr lang="en-US" sz="2000" dirty="0" smtClean="0"/>
                  <a:t> </a:t>
                </a:r>
                <a:r>
                  <a:rPr lang="en-US" sz="2000" dirty="0" smtClean="0">
                    <a:latin typeface="Bookman Old Style"/>
                  </a:rPr>
                  <a:t>~</a:t>
                </a:r>
              </a:p>
              <a:p>
                <a:pPr>
                  <a:lnSpc>
                    <a:spcPts val="1000"/>
                  </a:lnSpc>
                </a:pPr>
                <a:r>
                  <a:rPr lang="en-US" sz="2000" dirty="0" smtClean="0">
                    <a:latin typeface="Bookman Old Style"/>
                  </a:rPr>
                  <a:t>  ~</a:t>
                </a:r>
                <a:r>
                  <a:rPr lang="en-US" sz="2000" dirty="0" smtClean="0"/>
                  <a:t> </a:t>
                </a:r>
                <a:r>
                  <a:rPr lang="en-US" sz="2000" dirty="0" smtClean="0">
                    <a:latin typeface="Bookman Old Style"/>
                  </a:rPr>
                  <a:t>~</a:t>
                </a:r>
                <a:r>
                  <a:rPr lang="en-US" sz="2000" dirty="0" smtClean="0"/>
                  <a:t> </a:t>
                </a:r>
                <a:r>
                  <a:rPr lang="en-US" sz="2000" dirty="0" smtClean="0">
                    <a:latin typeface="Bookman Old Style"/>
                  </a:rPr>
                  <a:t>~</a:t>
                </a:r>
                <a:r>
                  <a:rPr lang="en-US" sz="2000" dirty="0" smtClean="0"/>
                  <a:t> </a:t>
                </a:r>
                <a:r>
                  <a:rPr lang="en-US" sz="2000" dirty="0" smtClean="0">
                    <a:latin typeface="Bookman Old Style"/>
                  </a:rPr>
                  <a:t>~</a:t>
                </a:r>
                <a:r>
                  <a:rPr lang="en-US" sz="2000" dirty="0" smtClean="0"/>
                  <a:t> </a:t>
                </a:r>
                <a:r>
                  <a:rPr lang="en-US" sz="2000" dirty="0" smtClean="0">
                    <a:latin typeface="Bookman Old Style"/>
                  </a:rPr>
                  <a:t>~</a:t>
                </a:r>
                <a:r>
                  <a:rPr lang="en-US" sz="2000" dirty="0" smtClean="0"/>
                  <a:t> </a:t>
                </a:r>
                <a:r>
                  <a:rPr lang="en-US" sz="2000" dirty="0" smtClean="0">
                    <a:latin typeface="Bookman Old Style"/>
                  </a:rPr>
                  <a:t>~</a:t>
                </a:r>
                <a:r>
                  <a:rPr lang="en-US" sz="2000" dirty="0" smtClean="0"/>
                  <a:t> </a:t>
                </a:r>
                <a:r>
                  <a:rPr lang="en-US" sz="2000" dirty="0" smtClean="0">
                    <a:latin typeface="Bookman Old Style"/>
                  </a:rPr>
                  <a:t>~</a:t>
                </a:r>
                <a:r>
                  <a:rPr lang="en-US" sz="2000" dirty="0" smtClean="0"/>
                  <a:t> </a:t>
                </a:r>
                <a:r>
                  <a:rPr lang="en-US" sz="2000" dirty="0" smtClean="0">
                    <a:latin typeface="Bookman Old Style"/>
                  </a:rPr>
                  <a:t>~ ~ ~ ~ ~</a:t>
                </a:r>
                <a:r>
                  <a:rPr lang="en-US" sz="2000" dirty="0" smtClean="0"/>
                  <a:t> </a:t>
                </a:r>
                <a:r>
                  <a:rPr lang="en-US" sz="2000" dirty="0" smtClean="0">
                    <a:latin typeface="Bookman Old Style"/>
                  </a:rPr>
                  <a:t>~</a:t>
                </a:r>
              </a:p>
              <a:p>
                <a:pPr>
                  <a:lnSpc>
                    <a:spcPts val="1000"/>
                  </a:lnSpc>
                </a:pPr>
                <a:r>
                  <a:rPr lang="en-US" sz="2000" dirty="0" smtClean="0">
                    <a:latin typeface="Bookman Old Style"/>
                  </a:rPr>
                  <a:t>~ ~ ~</a:t>
                </a:r>
                <a:r>
                  <a:rPr lang="en-US" sz="2000" dirty="0" smtClean="0"/>
                  <a:t> </a:t>
                </a:r>
                <a:r>
                  <a:rPr lang="en-US" sz="2000" dirty="0" smtClean="0">
                    <a:latin typeface="Bookman Old Style"/>
                  </a:rPr>
                  <a:t>~</a:t>
                </a:r>
                <a:r>
                  <a:rPr lang="en-US" sz="2000" dirty="0" smtClean="0"/>
                  <a:t> </a:t>
                </a:r>
                <a:r>
                  <a:rPr lang="en-US" sz="2000" dirty="0" smtClean="0">
                    <a:latin typeface="Bookman Old Style"/>
                  </a:rPr>
                  <a:t>~</a:t>
                </a:r>
                <a:r>
                  <a:rPr lang="en-US" sz="2000" dirty="0" smtClean="0"/>
                  <a:t> </a:t>
                </a:r>
                <a:r>
                  <a:rPr lang="en-US" sz="2000" dirty="0" smtClean="0">
                    <a:latin typeface="Bookman Old Style"/>
                  </a:rPr>
                  <a:t>~</a:t>
                </a:r>
                <a:r>
                  <a:rPr lang="en-US" sz="2000" dirty="0" smtClean="0"/>
                  <a:t> </a:t>
                </a:r>
                <a:r>
                  <a:rPr lang="en-US" sz="2000" dirty="0" smtClean="0">
                    <a:latin typeface="Bookman Old Style"/>
                  </a:rPr>
                  <a:t>~</a:t>
                </a:r>
                <a:r>
                  <a:rPr lang="en-US" sz="2000" dirty="0" smtClean="0"/>
                  <a:t> </a:t>
                </a:r>
                <a:r>
                  <a:rPr lang="en-US" sz="2000" dirty="0" smtClean="0">
                    <a:latin typeface="Bookman Old Style"/>
                  </a:rPr>
                  <a:t>~</a:t>
                </a:r>
                <a:r>
                  <a:rPr lang="en-US" sz="2000" dirty="0" smtClean="0"/>
                  <a:t> </a:t>
                </a:r>
                <a:r>
                  <a:rPr lang="en-US" sz="2000" dirty="0" smtClean="0">
                    <a:latin typeface="Bookman Old Style"/>
                  </a:rPr>
                  <a:t>~</a:t>
                </a:r>
                <a:r>
                  <a:rPr lang="en-US" sz="2000" dirty="0" smtClean="0"/>
                  <a:t> </a:t>
                </a:r>
                <a:r>
                  <a:rPr lang="en-US" sz="2000" dirty="0" smtClean="0">
                    <a:latin typeface="Bookman Old Style"/>
                  </a:rPr>
                  <a:t>~ ~</a:t>
                </a:r>
                <a:r>
                  <a:rPr lang="en-US" sz="2000" dirty="0" smtClean="0"/>
                  <a:t> </a:t>
                </a:r>
                <a:r>
                  <a:rPr lang="en-US" sz="2000" dirty="0" smtClean="0">
                    <a:latin typeface="Bookman Old Style"/>
                  </a:rPr>
                  <a:t>~ ~</a:t>
                </a:r>
                <a:endParaRPr lang="en-US" sz="2000" dirty="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040655" y="3406299"/>
                <a:ext cx="6238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Comic Sans MS" pitchFamily="66" charset="0"/>
                  </a:rPr>
                  <a:t>River</a:t>
                </a:r>
                <a:endParaRPr lang="en-US" b="1" dirty="0">
                  <a:latin typeface="Comic Sans MS" pitchFamily="66" charset="0"/>
                </a:endParaRPr>
              </a:p>
            </p:txBody>
          </p:sp>
          <p:cxnSp>
            <p:nvCxnSpPr>
              <p:cNvPr id="47" name="Straight Connector 46"/>
              <p:cNvCxnSpPr/>
              <p:nvPr/>
            </p:nvCxnSpPr>
            <p:spPr>
              <a:xfrm flipH="1">
                <a:off x="2990331" y="2168418"/>
                <a:ext cx="16434" cy="83599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Freeform 47"/>
              <p:cNvSpPr/>
              <p:nvPr/>
            </p:nvSpPr>
            <p:spPr>
              <a:xfrm flipH="1">
                <a:off x="2893019" y="2926832"/>
                <a:ext cx="105529" cy="92302"/>
              </a:xfrm>
              <a:custGeom>
                <a:avLst/>
                <a:gdLst>
                  <a:gd name="connsiteX0" fmla="*/ 0 w 3262184"/>
                  <a:gd name="connsiteY0" fmla="*/ 0 h 3138616"/>
                  <a:gd name="connsiteX1" fmla="*/ 3262184 w 3262184"/>
                  <a:gd name="connsiteY1" fmla="*/ 12357 h 3138616"/>
                  <a:gd name="connsiteX2" fmla="*/ 3249827 w 3262184"/>
                  <a:gd name="connsiteY2" fmla="*/ 3138616 h 3138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62184" h="3138616">
                    <a:moveTo>
                      <a:pt x="0" y="0"/>
                    </a:moveTo>
                    <a:lnTo>
                      <a:pt x="3262184" y="12357"/>
                    </a:lnTo>
                    <a:lnTo>
                      <a:pt x="3249827" y="3138616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2528700" y="2632059"/>
                <a:ext cx="560941" cy="316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1" dirty="0">
                    <a:effectLst>
                      <a:glow rad="635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  <a:latin typeface="Bookman Old Style" pitchFamily="18" charset="0"/>
                  </a:rPr>
                  <a:t>100</a:t>
                </a:r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6849958" y="1440096"/>
              <a:ext cx="3113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 smtClean="0"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</a:effectLst>
                  <a:latin typeface="Bookman Old Style" pitchFamily="18" charset="0"/>
                </a:rPr>
                <a:t>x</a:t>
              </a:r>
              <a:endParaRPr lang="en-US" sz="1600" b="1" i="1" dirty="0"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736238" y="1977180"/>
              <a:ext cx="86594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 smtClean="0">
                  <a:solidFill>
                    <a:sysClr val="windowText" lastClr="000000"/>
                  </a:solidFill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  <a:latin typeface="Bookman Old Style" pitchFamily="18" charset="0"/>
                </a:rPr>
                <a:t>10500 m</a:t>
              </a:r>
              <a:r>
                <a:rPr lang="en-US" sz="1050" b="1" baseline="30000" dirty="0" smtClean="0">
                  <a:solidFill>
                    <a:sysClr val="windowText" lastClr="000000"/>
                  </a:solidFill>
                  <a:effectLst>
                    <a:glow rad="101600">
                      <a:schemeClr val="accent6">
                        <a:satMod val="175000"/>
                        <a:alpha val="40000"/>
                      </a:schemeClr>
                    </a:glow>
                  </a:effectLst>
                  <a:latin typeface="Bookman Old Style" pitchFamily="18" charset="0"/>
                </a:rPr>
                <a:t>2</a:t>
              </a:r>
              <a:endParaRPr lang="en-US" sz="1050" b="1" i="1" baseline="30000" dirty="0">
                <a:solidFill>
                  <a:sysClr val="windowText" lastClr="000000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endParaRPr>
            </a:p>
          </p:txBody>
        </p:sp>
      </p:grpSp>
      <p:sp>
        <p:nvSpPr>
          <p:cNvPr id="61" name="Rounded Rectangle 60"/>
          <p:cNvSpPr/>
          <p:nvPr/>
        </p:nvSpPr>
        <p:spPr>
          <a:xfrm>
            <a:off x="722139" y="269790"/>
            <a:ext cx="6939903" cy="941832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315133" y="402894"/>
            <a:ext cx="687003" cy="624548"/>
            <a:chOff x="508513" y="-702286"/>
            <a:chExt cx="687003" cy="624548"/>
          </a:xfrm>
        </p:grpSpPr>
        <p:sp>
          <p:nvSpPr>
            <p:cNvPr id="63" name="Plaque 62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itchFamily="18" charset="0"/>
                </a:rPr>
                <a:t>Q.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sp>
        <p:nvSpPr>
          <p:cNvPr id="65" name="Rounded Rectangle 64"/>
          <p:cNvSpPr/>
          <p:nvPr/>
        </p:nvSpPr>
        <p:spPr>
          <a:xfrm>
            <a:off x="3625852" y="924132"/>
            <a:ext cx="3898910" cy="217153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982739" y="238412"/>
            <a:ext cx="680953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Bookman Old Style" panose="02050604050505020204" pitchFamily="18" charset="0"/>
              </a:rPr>
              <a:t>Mohan wants to buy a trapezium shaped field. Its </a:t>
            </a:r>
            <a:r>
              <a:rPr lang="en-US" b="1" dirty="0" smtClean="0">
                <a:latin typeface="Bookman Old Style" panose="02050604050505020204" pitchFamily="18" charset="0"/>
              </a:rPr>
              <a:t>side along the </a:t>
            </a:r>
          </a:p>
          <a:p>
            <a:r>
              <a:rPr lang="en-US" b="1" dirty="0" smtClean="0">
                <a:latin typeface="Bookman Old Style" panose="02050604050505020204" pitchFamily="18" charset="0"/>
              </a:rPr>
              <a:t>river </a:t>
            </a:r>
            <a:r>
              <a:rPr lang="en-US" b="1" dirty="0">
                <a:latin typeface="Bookman Old Style" panose="02050604050505020204" pitchFamily="18" charset="0"/>
              </a:rPr>
              <a:t>is parallel to and twice the side along the road. </a:t>
            </a:r>
            <a:r>
              <a:rPr lang="en-US" b="1" dirty="0" smtClean="0">
                <a:latin typeface="Bookman Old Style" panose="02050604050505020204" pitchFamily="18" charset="0"/>
              </a:rPr>
              <a:t>If </a:t>
            </a:r>
            <a:r>
              <a:rPr lang="en-US" b="1" dirty="0">
                <a:latin typeface="Bookman Old Style" panose="02050604050505020204" pitchFamily="18" charset="0"/>
              </a:rPr>
              <a:t>the area of </a:t>
            </a:r>
            <a:endParaRPr lang="en-US" b="1" dirty="0" smtClean="0">
              <a:latin typeface="Bookman Old Style" panose="02050604050505020204" pitchFamily="18" charset="0"/>
            </a:endParaRPr>
          </a:p>
          <a:p>
            <a:r>
              <a:rPr lang="en-US" b="1" dirty="0" smtClean="0">
                <a:latin typeface="Bookman Old Style" panose="02050604050505020204" pitchFamily="18" charset="0"/>
              </a:rPr>
              <a:t>this </a:t>
            </a:r>
            <a:r>
              <a:rPr lang="en-US" b="1" dirty="0">
                <a:latin typeface="Bookman Old Style" panose="02050604050505020204" pitchFamily="18" charset="0"/>
              </a:rPr>
              <a:t>field is 10500 m</a:t>
            </a:r>
            <a:r>
              <a:rPr lang="en-US" b="1" baseline="30000" dirty="0">
                <a:latin typeface="Bookman Old Style" panose="02050604050505020204" pitchFamily="18" charset="0"/>
              </a:rPr>
              <a:t>2</a:t>
            </a:r>
            <a:r>
              <a:rPr lang="en-US" b="1" dirty="0">
                <a:latin typeface="Bookman Old Style" panose="02050604050505020204" pitchFamily="18" charset="0"/>
              </a:rPr>
              <a:t> and the </a:t>
            </a:r>
            <a:r>
              <a:rPr lang="en-US" b="1" dirty="0" smtClean="0">
                <a:latin typeface="Bookman Old Style" panose="02050604050505020204" pitchFamily="18" charset="0"/>
              </a:rPr>
              <a:t>perpendicular distance </a:t>
            </a:r>
            <a:r>
              <a:rPr lang="en-US" b="1" dirty="0">
                <a:latin typeface="Bookman Old Style" panose="02050604050505020204" pitchFamily="18" charset="0"/>
              </a:rPr>
              <a:t>between the </a:t>
            </a:r>
            <a:endParaRPr lang="en-US" b="1" dirty="0" smtClean="0">
              <a:latin typeface="Bookman Old Style" panose="02050604050505020204" pitchFamily="18" charset="0"/>
            </a:endParaRPr>
          </a:p>
          <a:p>
            <a:r>
              <a:rPr lang="en-US" b="1" dirty="0" smtClean="0">
                <a:latin typeface="Bookman Old Style" panose="02050604050505020204" pitchFamily="18" charset="0"/>
              </a:rPr>
              <a:t>two </a:t>
            </a:r>
            <a:r>
              <a:rPr lang="en-US" b="1" dirty="0">
                <a:latin typeface="Bookman Old Style" panose="02050604050505020204" pitchFamily="18" charset="0"/>
              </a:rPr>
              <a:t>parallel sides is 100 m, </a:t>
            </a:r>
            <a:r>
              <a:rPr lang="en-US" b="1" dirty="0" smtClean="0">
                <a:latin typeface="Bookman Old Style" panose="02050604050505020204" pitchFamily="18" charset="0"/>
              </a:rPr>
              <a:t>find </a:t>
            </a:r>
            <a:r>
              <a:rPr lang="en-US" b="1" dirty="0">
                <a:latin typeface="Bookman Old Style" panose="02050604050505020204" pitchFamily="18" charset="0"/>
              </a:rPr>
              <a:t>the </a:t>
            </a:r>
            <a:r>
              <a:rPr lang="en-US" b="1" dirty="0" smtClean="0">
                <a:latin typeface="Bookman Old Style" panose="02050604050505020204" pitchFamily="18" charset="0"/>
              </a:rPr>
              <a:t>length </a:t>
            </a:r>
            <a:r>
              <a:rPr lang="en-US" b="1" dirty="0">
                <a:latin typeface="Bookman Old Style" panose="02050604050505020204" pitchFamily="18" charset="0"/>
              </a:rPr>
              <a:t>of the side along the river.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768784" y="2411016"/>
            <a:ext cx="447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rPr>
              <a:t>2</a:t>
            </a:r>
            <a:r>
              <a:rPr lang="en-US" sz="1600" b="1" i="1" dirty="0" smtClean="0"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rPr>
              <a:t>x</a:t>
            </a:r>
            <a:endParaRPr lang="en-US" sz="1600" b="1" i="1" dirty="0"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latin typeface="Bookman Old Style" pitchFamily="18" charset="0"/>
            </a:endParaRPr>
          </a:p>
        </p:txBody>
      </p:sp>
      <p:cxnSp>
        <p:nvCxnSpPr>
          <p:cNvPr id="131" name="Straight Connector 130"/>
          <p:cNvCxnSpPr/>
          <p:nvPr/>
        </p:nvCxnSpPr>
        <p:spPr>
          <a:xfrm>
            <a:off x="6037743" y="2425776"/>
            <a:ext cx="2051767" cy="0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ounded Rectangle 56"/>
          <p:cNvSpPr/>
          <p:nvPr/>
        </p:nvSpPr>
        <p:spPr>
          <a:xfrm>
            <a:off x="3746138" y="1293067"/>
            <a:ext cx="1651492" cy="334504"/>
          </a:xfrm>
          <a:prstGeom prst="round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5400000" scaled="1"/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0000FF"/>
                </a:solidFill>
                <a:latin typeface="Bookman Old Style" pitchFamily="18" charset="0"/>
              </a:rPr>
              <a:t>Hint : To find : </a:t>
            </a:r>
            <a:r>
              <a:rPr lang="en-US" sz="1200" b="1" i="1" dirty="0" smtClean="0">
                <a:solidFill>
                  <a:srgbClr val="0000FF"/>
                </a:solidFill>
                <a:latin typeface="Bookman Old Style" pitchFamily="18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89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4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142" grpId="1" animBg="1"/>
      <p:bldP spid="141" grpId="0" animBg="1"/>
      <p:bldP spid="141" grpId="1" animBg="1"/>
      <p:bldP spid="118" grpId="0"/>
      <p:bldP spid="119" grpId="0"/>
      <p:bldP spid="120" grpId="0"/>
      <p:bldP spid="135" grpId="0"/>
      <p:bldP spid="136" grpId="0"/>
      <p:bldP spid="137" grpId="0"/>
      <p:bldP spid="138" grpId="0"/>
      <p:bldP spid="139" grpId="0"/>
      <p:bldP spid="140" grpId="0"/>
      <p:bldP spid="146" grpId="0"/>
      <p:bldP spid="147" grpId="0"/>
      <p:bldP spid="148" grpId="0"/>
      <p:bldP spid="149" grpId="0"/>
      <p:bldP spid="162" grpId="0" animBg="1"/>
      <p:bldP spid="163" grpId="0"/>
      <p:bldP spid="65" grpId="0" animBg="1"/>
      <p:bldP spid="67" grpId="0"/>
      <p:bldP spid="67" grpId="1"/>
      <p:bldP spid="5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Octagon 119"/>
          <p:cNvSpPr/>
          <p:nvPr/>
        </p:nvSpPr>
        <p:spPr>
          <a:xfrm>
            <a:off x="6337506" y="743712"/>
            <a:ext cx="1908773" cy="1918915"/>
          </a:xfrm>
          <a:prstGeom prst="octagon">
            <a:avLst/>
          </a:prstGeom>
          <a:solidFill>
            <a:srgbClr val="FFC000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ounded Rectangle 216"/>
          <p:cNvSpPr/>
          <p:nvPr>
            <p:custDataLst>
              <p:tags r:id="rId1"/>
            </p:custDataLst>
          </p:nvPr>
        </p:nvSpPr>
        <p:spPr>
          <a:xfrm>
            <a:off x="3700891" y="1877577"/>
            <a:ext cx="763892" cy="217249"/>
          </a:xfrm>
          <a:prstGeom prst="roundRect">
            <a:avLst/>
          </a:prstGeom>
          <a:solidFill>
            <a:srgbClr val="00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2" name="Octagon 61"/>
          <p:cNvSpPr/>
          <p:nvPr/>
        </p:nvSpPr>
        <p:spPr>
          <a:xfrm>
            <a:off x="6328692" y="752370"/>
            <a:ext cx="1908773" cy="1918915"/>
          </a:xfrm>
          <a:prstGeom prst="octagon">
            <a:avLst/>
          </a:prstGeom>
          <a:solidFill>
            <a:srgbClr val="FFC000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749683" y="268244"/>
            <a:ext cx="5508523" cy="896060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276649" y="1623207"/>
            <a:ext cx="373984" cy="185717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26422" y="391605"/>
            <a:ext cx="687003" cy="624548"/>
            <a:chOff x="508513" y="-702286"/>
            <a:chExt cx="687003" cy="624548"/>
          </a:xfrm>
        </p:grpSpPr>
        <p:sp>
          <p:nvSpPr>
            <p:cNvPr id="26" name="Plaque 25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itchFamily="18" charset="0"/>
                </a:rPr>
                <a:t>Q.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sp>
        <p:nvSpPr>
          <p:cNvPr id="43" name="Rectangle 42"/>
          <p:cNvSpPr/>
          <p:nvPr/>
        </p:nvSpPr>
        <p:spPr>
          <a:xfrm>
            <a:off x="507331" y="1156093"/>
            <a:ext cx="5759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1047291" y="369027"/>
            <a:ext cx="5037419" cy="224078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1081131" y="616937"/>
            <a:ext cx="4605912" cy="226319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843045" y="1567886"/>
            <a:ext cx="494308" cy="279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Bookman Old Style" pitchFamily="18" charset="0"/>
              </a:rPr>
              <a:t>5 m</a:t>
            </a:r>
            <a:endParaRPr lang="en-US" sz="1200" b="1" dirty="0">
              <a:latin typeface="Bookman Old Style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 rot="13614266" flipV="1">
            <a:off x="6254252" y="2356389"/>
            <a:ext cx="494308" cy="279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Bookman Old Style" pitchFamily="18" charset="0"/>
              </a:rPr>
              <a:t>5 m</a:t>
            </a:r>
            <a:endParaRPr lang="en-US" sz="1200" b="1" dirty="0">
              <a:latin typeface="Bookman Old Style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044607" y="2658161"/>
            <a:ext cx="494308" cy="279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Bookman Old Style" pitchFamily="18" charset="0"/>
              </a:rPr>
              <a:t>5 m</a:t>
            </a:r>
            <a:endParaRPr lang="en-US" sz="1200" b="1" dirty="0">
              <a:latin typeface="Bookman Old Style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 rot="18884870">
            <a:off x="7819677" y="2352573"/>
            <a:ext cx="494308" cy="279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Bookman Old Style" pitchFamily="18" charset="0"/>
              </a:rPr>
              <a:t>5 m</a:t>
            </a:r>
            <a:endParaRPr lang="en-US" sz="1200" b="1" dirty="0">
              <a:latin typeface="Bookman Old Style" pitchFamily="18" charset="0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974780" y="865260"/>
            <a:ext cx="4229065" cy="205745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82740" y="300197"/>
            <a:ext cx="53030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en-US" sz="1600" b="1" dirty="0">
                <a:latin typeface="Bookman Old Style" panose="02050604050505020204" pitchFamily="18" charset="0"/>
              </a:rPr>
              <a:t>Top surface of a raised platform is in the </a:t>
            </a:r>
            <a:r>
              <a:rPr lang="en-US" sz="1600" b="1" dirty="0" smtClean="0">
                <a:latin typeface="Bookman Old Style" panose="02050604050505020204" pitchFamily="18" charset="0"/>
              </a:rPr>
              <a:t>shape</a:t>
            </a:r>
          </a:p>
          <a:p>
            <a:pPr marL="457200" indent="-457200"/>
            <a:r>
              <a:rPr lang="en-US" sz="1600" b="1" dirty="0" smtClean="0">
                <a:latin typeface="Bookman Old Style" panose="02050604050505020204" pitchFamily="18" charset="0"/>
              </a:rPr>
              <a:t>of </a:t>
            </a:r>
            <a:r>
              <a:rPr lang="en-US" sz="1600" b="1" dirty="0">
                <a:latin typeface="Bookman Old Style" panose="02050604050505020204" pitchFamily="18" charset="0"/>
              </a:rPr>
              <a:t>a </a:t>
            </a:r>
            <a:r>
              <a:rPr lang="en-US" sz="1600" b="1" dirty="0" smtClean="0">
                <a:latin typeface="Bookman Old Style" panose="02050604050505020204" pitchFamily="18" charset="0"/>
              </a:rPr>
              <a:t>regular octagon </a:t>
            </a:r>
            <a:r>
              <a:rPr lang="en-US" sz="1600" b="1" dirty="0">
                <a:latin typeface="Bookman Old Style" panose="02050604050505020204" pitchFamily="18" charset="0"/>
              </a:rPr>
              <a:t>as shown in the figure</a:t>
            </a:r>
            <a:r>
              <a:rPr lang="en-US" sz="1600" b="1" dirty="0" smtClean="0">
                <a:latin typeface="Bookman Old Style" panose="02050604050505020204" pitchFamily="18" charset="0"/>
              </a:rPr>
              <a:t>. </a:t>
            </a:r>
          </a:p>
          <a:p>
            <a:pPr marL="457200" indent="-457200"/>
            <a:r>
              <a:rPr lang="en-US" sz="1600" b="1" dirty="0" smtClean="0">
                <a:latin typeface="Bookman Old Style" panose="02050604050505020204" pitchFamily="18" charset="0"/>
              </a:rPr>
              <a:t>Find </a:t>
            </a:r>
            <a:r>
              <a:rPr lang="en-US" sz="1600" b="1" dirty="0">
                <a:latin typeface="Bookman Old Style" panose="02050604050505020204" pitchFamily="18" charset="0"/>
              </a:rPr>
              <a:t>the area of the octagonal surface.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559630" y="4491483"/>
            <a:ext cx="5166855" cy="315765"/>
          </a:xfrm>
          <a:prstGeom prst="roundRect">
            <a:avLst/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510600" y="4490022"/>
            <a:ext cx="2334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err="1" smtClean="0">
                <a:latin typeface="Bookman Old Style" panose="02050604050505020204" pitchFamily="18" charset="0"/>
              </a:rPr>
              <a:t>ar</a:t>
            </a:r>
            <a:r>
              <a:rPr lang="en-US" b="1" dirty="0" smtClean="0">
                <a:latin typeface="Bookman Old Style" panose="02050604050505020204" pitchFamily="18" charset="0"/>
              </a:rPr>
              <a:t>(Regular octagon) =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2638226" y="4545185"/>
            <a:ext cx="1696488" cy="21479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588408" y="4490022"/>
            <a:ext cx="18325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  <a:tab pos="1435100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2 × </a:t>
            </a:r>
            <a:r>
              <a:rPr lang="en-US" b="1" dirty="0" err="1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ar</a:t>
            </a: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(trapezium)</a:t>
            </a:r>
            <a:endParaRPr lang="en-US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75" name="Trapezoid 2050"/>
          <p:cNvSpPr/>
          <p:nvPr/>
        </p:nvSpPr>
        <p:spPr>
          <a:xfrm flipV="1">
            <a:off x="6314024" y="2108091"/>
            <a:ext cx="1932255" cy="573865"/>
          </a:xfrm>
          <a:custGeom>
            <a:avLst/>
            <a:gdLst>
              <a:gd name="connsiteX0" fmla="*/ 0 w 1037952"/>
              <a:gd name="connsiteY0" fmla="*/ 558793 h 558793"/>
              <a:gd name="connsiteX1" fmla="*/ 139698 w 1037952"/>
              <a:gd name="connsiteY1" fmla="*/ 0 h 558793"/>
              <a:gd name="connsiteX2" fmla="*/ 898254 w 1037952"/>
              <a:gd name="connsiteY2" fmla="*/ 0 h 558793"/>
              <a:gd name="connsiteX3" fmla="*/ 1037952 w 1037952"/>
              <a:gd name="connsiteY3" fmla="*/ 558793 h 558793"/>
              <a:gd name="connsiteX4" fmla="*/ 0 w 1037952"/>
              <a:gd name="connsiteY4" fmla="*/ 558793 h 558793"/>
              <a:gd name="connsiteX0" fmla="*/ 0 w 1480079"/>
              <a:gd name="connsiteY0" fmla="*/ 573865 h 573865"/>
              <a:gd name="connsiteX1" fmla="*/ 581825 w 1480079"/>
              <a:gd name="connsiteY1" fmla="*/ 0 h 573865"/>
              <a:gd name="connsiteX2" fmla="*/ 1340381 w 1480079"/>
              <a:gd name="connsiteY2" fmla="*/ 0 h 573865"/>
              <a:gd name="connsiteX3" fmla="*/ 1480079 w 1480079"/>
              <a:gd name="connsiteY3" fmla="*/ 558793 h 573865"/>
              <a:gd name="connsiteX4" fmla="*/ 0 w 1480079"/>
              <a:gd name="connsiteY4" fmla="*/ 573865 h 573865"/>
              <a:gd name="connsiteX0" fmla="*/ 0 w 1932255"/>
              <a:gd name="connsiteY0" fmla="*/ 573865 h 573865"/>
              <a:gd name="connsiteX1" fmla="*/ 581825 w 1932255"/>
              <a:gd name="connsiteY1" fmla="*/ 0 h 573865"/>
              <a:gd name="connsiteX2" fmla="*/ 1340381 w 1932255"/>
              <a:gd name="connsiteY2" fmla="*/ 0 h 573865"/>
              <a:gd name="connsiteX3" fmla="*/ 1932255 w 1932255"/>
              <a:gd name="connsiteY3" fmla="*/ 573865 h 573865"/>
              <a:gd name="connsiteX4" fmla="*/ 0 w 1932255"/>
              <a:gd name="connsiteY4" fmla="*/ 573865 h 573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2255" h="573865">
                <a:moveTo>
                  <a:pt x="0" y="573865"/>
                </a:moveTo>
                <a:lnTo>
                  <a:pt x="581825" y="0"/>
                </a:lnTo>
                <a:lnTo>
                  <a:pt x="1340381" y="0"/>
                </a:lnTo>
                <a:lnTo>
                  <a:pt x="1932255" y="573865"/>
                </a:lnTo>
                <a:lnTo>
                  <a:pt x="0" y="573865"/>
                </a:lnTo>
                <a:close/>
              </a:path>
            </a:pathLst>
          </a:custGeom>
          <a:solidFill>
            <a:srgbClr val="00B0F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2" name="Rectangle 2051"/>
          <p:cNvSpPr/>
          <p:nvPr/>
        </p:nvSpPr>
        <p:spPr>
          <a:xfrm>
            <a:off x="6337353" y="1325871"/>
            <a:ext cx="1908283" cy="765806"/>
          </a:xfrm>
          <a:prstGeom prst="rect">
            <a:avLst/>
          </a:prstGeom>
          <a:solidFill>
            <a:srgbClr val="92D05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ounded Rectangle 123"/>
          <p:cNvSpPr/>
          <p:nvPr/>
        </p:nvSpPr>
        <p:spPr>
          <a:xfrm>
            <a:off x="5526185" y="1373002"/>
            <a:ext cx="725994" cy="25369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25" name="Rounded Rectangle 124"/>
          <p:cNvSpPr/>
          <p:nvPr/>
        </p:nvSpPr>
        <p:spPr>
          <a:xfrm>
            <a:off x="3734426" y="1248380"/>
            <a:ext cx="1646848" cy="499321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2719278" y="1826462"/>
            <a:ext cx="3057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682625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=       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/>
              <p:cNvSpPr txBox="1"/>
              <p:nvPr/>
            </p:nvSpPr>
            <p:spPr>
              <a:xfrm>
                <a:off x="3174581" y="1704576"/>
                <a:ext cx="426664" cy="503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1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1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581" y="1704576"/>
                <a:ext cx="426664" cy="503279"/>
              </a:xfrm>
              <a:prstGeom prst="rect">
                <a:avLst/>
              </a:prstGeom>
              <a:blipFill rotWithShape="1">
                <a:blip r:embed="rId8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Rectangle 127"/>
          <p:cNvSpPr/>
          <p:nvPr/>
        </p:nvSpPr>
        <p:spPr>
          <a:xfrm>
            <a:off x="4402733" y="1826462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b="1" dirty="0">
                <a:solidFill>
                  <a:srgbClr val="000000"/>
                </a:solidFill>
                <a:latin typeface="Bookman Old Style" pitchFamily="18" charset="0"/>
              </a:rPr>
              <a:t>× 4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3424987" y="1826462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974975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×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852914" y="1346200"/>
            <a:ext cx="28008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974975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Area of 2 trapezium </a:t>
            </a:r>
            <a:r>
              <a:rPr lang="en-US" b="1" dirty="0">
                <a:solidFill>
                  <a:srgbClr val="000000"/>
                </a:solidFill>
                <a:latin typeface="Bookman Old Style" pitchFamily="18" charset="0"/>
              </a:rPr>
              <a:t>=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/>
              <p:cNvSpPr txBox="1"/>
              <p:nvPr/>
            </p:nvSpPr>
            <p:spPr>
              <a:xfrm>
                <a:off x="3251634" y="1224552"/>
                <a:ext cx="426664" cy="503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1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1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634" y="1224552"/>
                <a:ext cx="426664" cy="503279"/>
              </a:xfrm>
              <a:prstGeom prst="rect">
                <a:avLst/>
              </a:prstGeom>
              <a:blipFill rotWithShape="1">
                <a:blip r:embed="rId8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Rectangle 135"/>
          <p:cNvSpPr/>
          <p:nvPr/>
        </p:nvSpPr>
        <p:spPr>
          <a:xfrm>
            <a:off x="5314214" y="1354950"/>
            <a:ext cx="11467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974975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× Height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3700335" y="1218434"/>
            <a:ext cx="1744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974975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Sum of lengths</a:t>
            </a:r>
          </a:p>
          <a:p>
            <a:pPr>
              <a:tabLst>
                <a:tab pos="2974975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of  parallel sides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2952069" y="1346200"/>
            <a:ext cx="4671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974975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2 ×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3468647" y="1345132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Bookman Old Style" pitchFamily="18" charset="0"/>
              </a:rPr>
              <a:t>×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3644186" y="1826462"/>
            <a:ext cx="3623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974975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(5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41" name="Left Bracket 140"/>
          <p:cNvSpPr/>
          <p:nvPr/>
        </p:nvSpPr>
        <p:spPr>
          <a:xfrm flipH="1">
            <a:off x="5296408" y="1245048"/>
            <a:ext cx="73152" cy="480914"/>
          </a:xfrm>
          <a:prstGeom prst="leftBracket">
            <a:avLst>
              <a:gd name="adj" fmla="val 5716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3885017" y="1826462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tabLst>
                <a:tab pos="2974975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+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4059364" y="1826462"/>
            <a:ext cx="479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tabLst>
                <a:tab pos="2974975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11)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8" name="Left Bracket 157"/>
          <p:cNvSpPr/>
          <p:nvPr/>
        </p:nvSpPr>
        <p:spPr>
          <a:xfrm>
            <a:off x="3719660" y="1245048"/>
            <a:ext cx="73884" cy="480914"/>
          </a:xfrm>
          <a:prstGeom prst="leftBracket">
            <a:avLst>
              <a:gd name="adj" fmla="val 5716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2898011" y="1826462"/>
            <a:ext cx="4671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974975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2 ×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1" name="Rounded Rectangle 160"/>
          <p:cNvSpPr/>
          <p:nvPr/>
        </p:nvSpPr>
        <p:spPr>
          <a:xfrm>
            <a:off x="7091254" y="1383630"/>
            <a:ext cx="459846" cy="190605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62" name="Rounded Rectangle 161"/>
          <p:cNvSpPr/>
          <p:nvPr/>
        </p:nvSpPr>
        <p:spPr>
          <a:xfrm>
            <a:off x="7102724" y="531458"/>
            <a:ext cx="380038" cy="173277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 rot="2523018">
            <a:off x="7812952" y="787234"/>
            <a:ext cx="494308" cy="279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Bookman Old Style" pitchFamily="18" charset="0"/>
              </a:rPr>
              <a:t>5 m</a:t>
            </a:r>
            <a:endParaRPr lang="en-US" sz="1200" b="1" dirty="0">
              <a:latin typeface="Bookman Old Style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051678" y="485593"/>
            <a:ext cx="494308" cy="279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Bookman Old Style" pitchFamily="18" charset="0"/>
              </a:rPr>
              <a:t>5 m</a:t>
            </a:r>
            <a:endParaRPr lang="en-US" sz="1200" b="1" dirty="0">
              <a:latin typeface="Bookman Old Style" pitchFamily="18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 rot="18884870">
            <a:off x="6261665" y="805641"/>
            <a:ext cx="494308" cy="279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Bookman Old Style" pitchFamily="18" charset="0"/>
              </a:rPr>
              <a:t>5 m</a:t>
            </a:r>
            <a:endParaRPr lang="en-US" sz="1200" b="1" dirty="0">
              <a:latin typeface="Bookman Old Style" pitchFamily="18" charset="0"/>
            </a:endParaRPr>
          </a:p>
        </p:txBody>
      </p:sp>
      <p:sp>
        <p:nvSpPr>
          <p:cNvPr id="2051" name="Trapezoid 2050"/>
          <p:cNvSpPr/>
          <p:nvPr/>
        </p:nvSpPr>
        <p:spPr>
          <a:xfrm>
            <a:off x="6325314" y="750852"/>
            <a:ext cx="1932255" cy="573865"/>
          </a:xfrm>
          <a:custGeom>
            <a:avLst/>
            <a:gdLst>
              <a:gd name="connsiteX0" fmla="*/ 0 w 1037952"/>
              <a:gd name="connsiteY0" fmla="*/ 558793 h 558793"/>
              <a:gd name="connsiteX1" fmla="*/ 139698 w 1037952"/>
              <a:gd name="connsiteY1" fmla="*/ 0 h 558793"/>
              <a:gd name="connsiteX2" fmla="*/ 898254 w 1037952"/>
              <a:gd name="connsiteY2" fmla="*/ 0 h 558793"/>
              <a:gd name="connsiteX3" fmla="*/ 1037952 w 1037952"/>
              <a:gd name="connsiteY3" fmla="*/ 558793 h 558793"/>
              <a:gd name="connsiteX4" fmla="*/ 0 w 1037952"/>
              <a:gd name="connsiteY4" fmla="*/ 558793 h 558793"/>
              <a:gd name="connsiteX0" fmla="*/ 0 w 1480079"/>
              <a:gd name="connsiteY0" fmla="*/ 573865 h 573865"/>
              <a:gd name="connsiteX1" fmla="*/ 581825 w 1480079"/>
              <a:gd name="connsiteY1" fmla="*/ 0 h 573865"/>
              <a:gd name="connsiteX2" fmla="*/ 1340381 w 1480079"/>
              <a:gd name="connsiteY2" fmla="*/ 0 h 573865"/>
              <a:gd name="connsiteX3" fmla="*/ 1480079 w 1480079"/>
              <a:gd name="connsiteY3" fmla="*/ 558793 h 573865"/>
              <a:gd name="connsiteX4" fmla="*/ 0 w 1480079"/>
              <a:gd name="connsiteY4" fmla="*/ 573865 h 573865"/>
              <a:gd name="connsiteX0" fmla="*/ 0 w 1932255"/>
              <a:gd name="connsiteY0" fmla="*/ 573865 h 573865"/>
              <a:gd name="connsiteX1" fmla="*/ 581825 w 1932255"/>
              <a:gd name="connsiteY1" fmla="*/ 0 h 573865"/>
              <a:gd name="connsiteX2" fmla="*/ 1340381 w 1932255"/>
              <a:gd name="connsiteY2" fmla="*/ 0 h 573865"/>
              <a:gd name="connsiteX3" fmla="*/ 1932255 w 1932255"/>
              <a:gd name="connsiteY3" fmla="*/ 573865 h 573865"/>
              <a:gd name="connsiteX4" fmla="*/ 0 w 1932255"/>
              <a:gd name="connsiteY4" fmla="*/ 573865 h 573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2255" h="573865">
                <a:moveTo>
                  <a:pt x="0" y="573865"/>
                </a:moveTo>
                <a:lnTo>
                  <a:pt x="581825" y="0"/>
                </a:lnTo>
                <a:lnTo>
                  <a:pt x="1340381" y="0"/>
                </a:lnTo>
                <a:lnTo>
                  <a:pt x="1932255" y="573865"/>
                </a:lnTo>
                <a:lnTo>
                  <a:pt x="0" y="573865"/>
                </a:lnTo>
                <a:close/>
              </a:path>
            </a:pathLst>
          </a:custGeom>
          <a:solidFill>
            <a:srgbClr val="00B0F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ounded Rectangle 163"/>
          <p:cNvSpPr/>
          <p:nvPr/>
        </p:nvSpPr>
        <p:spPr>
          <a:xfrm>
            <a:off x="6958441" y="953658"/>
            <a:ext cx="380038" cy="173277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6331027" y="750535"/>
            <a:ext cx="2372172" cy="1918915"/>
            <a:chOff x="790034" y="657374"/>
            <a:chExt cx="2609389" cy="2110806"/>
          </a:xfrm>
        </p:grpSpPr>
        <p:grpSp>
          <p:nvGrpSpPr>
            <p:cNvPr id="14" name="Group 13"/>
            <p:cNvGrpSpPr/>
            <p:nvPr/>
          </p:nvGrpSpPr>
          <p:grpSpPr>
            <a:xfrm>
              <a:off x="790034" y="657374"/>
              <a:ext cx="2099650" cy="2110806"/>
              <a:chOff x="2156610" y="27927"/>
              <a:chExt cx="2099650" cy="2110806"/>
            </a:xfrm>
          </p:grpSpPr>
          <p:sp>
            <p:nvSpPr>
              <p:cNvPr id="3" name="Octagon 2"/>
              <p:cNvSpPr/>
              <p:nvPr/>
            </p:nvSpPr>
            <p:spPr>
              <a:xfrm>
                <a:off x="2156610" y="27927"/>
                <a:ext cx="2099650" cy="2110806"/>
              </a:xfrm>
              <a:prstGeom prst="octagon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" name="Straight Connector 3"/>
              <p:cNvCxnSpPr/>
              <p:nvPr/>
            </p:nvCxnSpPr>
            <p:spPr>
              <a:xfrm flipV="1">
                <a:off x="2281442" y="798801"/>
                <a:ext cx="608194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2156610" y="660493"/>
                <a:ext cx="20996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2793442" y="34392"/>
                <a:ext cx="0" cy="62454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H="1" flipV="1">
                <a:off x="3544362" y="822400"/>
                <a:ext cx="608194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1540497" y="1304069"/>
              <a:ext cx="6623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latin typeface="Bookman Old Style" pitchFamily="18" charset="0"/>
                </a:rPr>
                <a:t>11 m</a:t>
              </a:r>
              <a:endParaRPr lang="en-US" sz="1200" b="1" dirty="0">
                <a:latin typeface="Bookman Old Style" pitchFamily="18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13379" y="82222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latin typeface="Bookman Old Style" pitchFamily="18" charset="0"/>
                </a:rPr>
                <a:t>4 m</a:t>
              </a:r>
              <a:endParaRPr lang="en-US" sz="1200" b="1" dirty="0">
                <a:latin typeface="Bookman Old Style" pitchFamily="18" charset="0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2855684" y="1292387"/>
              <a:ext cx="543739" cy="893198"/>
              <a:chOff x="2885828" y="1292387"/>
              <a:chExt cx="543739" cy="893198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2885828" y="1571306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smtClean="0">
                    <a:latin typeface="Bookman Old Style" pitchFamily="18" charset="0"/>
                  </a:rPr>
                  <a:t>5 m</a:t>
                </a:r>
                <a:endParaRPr lang="en-US" sz="1200" b="1" dirty="0">
                  <a:latin typeface="Bookman Old Style" pitchFamily="18" charset="0"/>
                </a:endParaRPr>
              </a:p>
            </p:txBody>
          </p:sp>
          <p:cxnSp>
            <p:nvCxnSpPr>
              <p:cNvPr id="19" name="Straight Arrow Connector 18"/>
              <p:cNvCxnSpPr/>
              <p:nvPr/>
            </p:nvCxnSpPr>
            <p:spPr>
              <a:xfrm flipH="1" flipV="1">
                <a:off x="3157697" y="1292387"/>
                <a:ext cx="0" cy="31892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flipH="1">
                <a:off x="3137601" y="1866665"/>
                <a:ext cx="0" cy="31892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3" name="Straight Connector 62"/>
          <p:cNvCxnSpPr/>
          <p:nvPr/>
        </p:nvCxnSpPr>
        <p:spPr>
          <a:xfrm flipV="1">
            <a:off x="6325449" y="1326305"/>
            <a:ext cx="1908773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V="1">
            <a:off x="6899013" y="756412"/>
            <a:ext cx="784471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rot="16200000" flipV="1">
            <a:off x="6616123" y="1035203"/>
            <a:ext cx="589385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ectangle 172"/>
          <p:cNvSpPr/>
          <p:nvPr/>
        </p:nvSpPr>
        <p:spPr>
          <a:xfrm>
            <a:off x="2728803" y="2263040"/>
            <a:ext cx="3057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682625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=       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3302180" y="2263040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b="1" dirty="0">
                <a:solidFill>
                  <a:srgbClr val="000000"/>
                </a:solidFill>
                <a:latin typeface="Bookman Old Style" pitchFamily="18" charset="0"/>
              </a:rPr>
              <a:t>× 4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2943683" y="2263040"/>
            <a:ext cx="5233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974975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16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181" name="Straight Connector 180"/>
          <p:cNvCxnSpPr>
            <a:cxnSpLocks noChangeAspect="1"/>
          </p:cNvCxnSpPr>
          <p:nvPr/>
        </p:nvCxnSpPr>
        <p:spPr>
          <a:xfrm rot="900000" flipV="1">
            <a:off x="3327002" y="2018185"/>
            <a:ext cx="141942" cy="141942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cxnSpLocks noChangeAspect="1"/>
          </p:cNvCxnSpPr>
          <p:nvPr/>
        </p:nvCxnSpPr>
        <p:spPr>
          <a:xfrm rot="900000" flipV="1">
            <a:off x="2968328" y="1902282"/>
            <a:ext cx="156136" cy="156136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551831" y="2635935"/>
            <a:ext cx="25461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974975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Symbol" pitchFamily="18" charset="2"/>
              </a:rPr>
              <a:t>\ </a:t>
            </a: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 Area of 2 trapezium </a:t>
            </a:r>
            <a:r>
              <a:rPr lang="en-US" b="1" dirty="0">
                <a:solidFill>
                  <a:srgbClr val="000000"/>
                </a:solidFill>
                <a:latin typeface="Bookman Old Style" pitchFamily="18" charset="0"/>
              </a:rPr>
              <a:t>=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2881680" y="2633067"/>
            <a:ext cx="7720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974975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64 m</a:t>
            </a:r>
            <a:r>
              <a:rPr lang="en-US" b="1" baseline="30000" dirty="0" smtClean="0">
                <a:solidFill>
                  <a:srgbClr val="000000"/>
                </a:solidFill>
                <a:latin typeface="Bookman Old Style" pitchFamily="18" charset="0"/>
              </a:rPr>
              <a:t>2</a:t>
            </a: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 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95" name="Rounded Rectangle 194"/>
          <p:cNvSpPr/>
          <p:nvPr/>
        </p:nvSpPr>
        <p:spPr>
          <a:xfrm>
            <a:off x="4497872" y="4536511"/>
            <a:ext cx="1193834" cy="21479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249179" y="4490022"/>
            <a:ext cx="15520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+ </a:t>
            </a:r>
            <a:r>
              <a:rPr lang="en-US" b="1" dirty="0" err="1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ar</a:t>
            </a: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(rectangle)</a:t>
            </a:r>
            <a:endParaRPr lang="en-US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98" name="Rounded Rectangle 197"/>
          <p:cNvSpPr/>
          <p:nvPr>
            <p:custDataLst>
              <p:tags r:id="rId2"/>
            </p:custDataLst>
          </p:nvPr>
        </p:nvSpPr>
        <p:spPr>
          <a:xfrm>
            <a:off x="3802067" y="3109107"/>
            <a:ext cx="810862" cy="215260"/>
          </a:xfrm>
          <a:prstGeom prst="roundRect">
            <a:avLst/>
          </a:prstGeom>
          <a:solidFill>
            <a:srgbClr val="00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0" name="Rounded Rectangle 199"/>
          <p:cNvSpPr/>
          <p:nvPr>
            <p:custDataLst>
              <p:tags r:id="rId3"/>
            </p:custDataLst>
          </p:nvPr>
        </p:nvSpPr>
        <p:spPr>
          <a:xfrm>
            <a:off x="2940360" y="3122116"/>
            <a:ext cx="702976" cy="215260"/>
          </a:xfrm>
          <a:prstGeom prst="roundRect">
            <a:avLst/>
          </a:prstGeom>
          <a:solidFill>
            <a:srgbClr val="00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1" name="Rectangle 200"/>
          <p:cNvSpPr/>
          <p:nvPr>
            <p:custDataLst>
              <p:tags r:id="rId4"/>
            </p:custDataLst>
          </p:nvPr>
        </p:nvSpPr>
        <p:spPr>
          <a:xfrm>
            <a:off x="2855189" y="3407471"/>
            <a:ext cx="661291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11</a:t>
            </a:r>
            <a:endParaRPr lang="en-US" b="1" baseline="300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022402" y="3057124"/>
            <a:ext cx="3666891" cy="307777"/>
            <a:chOff x="1022402" y="3057124"/>
            <a:chExt cx="3666891" cy="307777"/>
          </a:xfrm>
        </p:grpSpPr>
        <p:sp>
          <p:nvSpPr>
            <p:cNvPr id="202" name="Rectangle 201"/>
            <p:cNvSpPr/>
            <p:nvPr/>
          </p:nvSpPr>
          <p:spPr>
            <a:xfrm>
              <a:off x="1022402" y="3057124"/>
              <a:ext cx="183847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latin typeface="Bookman Old Style" panose="02050604050505020204" pitchFamily="18" charset="0"/>
                </a:rPr>
                <a:t>Area of rectangle</a:t>
              </a:r>
              <a:endParaRPr lang="en-US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2664536" y="3057124"/>
              <a:ext cx="29206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Bookman Old Style" panose="02050604050505020204" pitchFamily="18" charset="0"/>
                </a:rPr>
                <a:t>=</a:t>
              </a:r>
              <a:endParaRPr lang="en-US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2882388" y="3057124"/>
              <a:ext cx="180690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latin typeface="Bookman Old Style" panose="02050604050505020204" pitchFamily="18" charset="0"/>
                </a:rPr>
                <a:t>Length × Breadth</a:t>
              </a:r>
              <a:endParaRPr lang="en-US" dirty="0">
                <a:latin typeface="Bookman Old Style" panose="02050604050505020204" pitchFamily="18" charset="0"/>
              </a:endParaRPr>
            </a:p>
          </p:txBody>
        </p:sp>
      </p:grpSp>
      <p:sp>
        <p:nvSpPr>
          <p:cNvPr id="205" name="Rectangle 204"/>
          <p:cNvSpPr/>
          <p:nvPr/>
        </p:nvSpPr>
        <p:spPr>
          <a:xfrm>
            <a:off x="2664536" y="340747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=</a:t>
            </a:r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206" name="Rectangle 205"/>
          <p:cNvSpPr/>
          <p:nvPr/>
        </p:nvSpPr>
        <p:spPr>
          <a:xfrm>
            <a:off x="2664536" y="3745316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=</a:t>
            </a:r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974723" y="3745316"/>
            <a:ext cx="17745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Bookman Old Style" panose="02050604050505020204" pitchFamily="18" charset="0"/>
              </a:rPr>
              <a:t>Area of rectangle</a:t>
            </a:r>
          </a:p>
        </p:txBody>
      </p:sp>
      <p:sp>
        <p:nvSpPr>
          <p:cNvPr id="208" name="Rectangle 207"/>
          <p:cNvSpPr/>
          <p:nvPr>
            <p:custDataLst>
              <p:tags r:id="rId5"/>
            </p:custDataLst>
          </p:nvPr>
        </p:nvSpPr>
        <p:spPr>
          <a:xfrm>
            <a:off x="551831" y="3745316"/>
            <a:ext cx="405521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latin typeface="Symbol" panose="05050102010706020507" pitchFamily="18" charset="2"/>
                <a:sym typeface="Symbol"/>
              </a:rPr>
              <a:t></a:t>
            </a:r>
            <a:endParaRPr lang="en-US" b="1" dirty="0">
              <a:solidFill>
                <a:srgbClr val="000000"/>
              </a:solidFill>
              <a:latin typeface="Symbol" panose="05050102010706020507" pitchFamily="18" charset="2"/>
            </a:endParaRPr>
          </a:p>
        </p:txBody>
      </p:sp>
      <p:sp>
        <p:nvSpPr>
          <p:cNvPr id="209" name="Rectangle 208"/>
          <p:cNvSpPr/>
          <p:nvPr>
            <p:custDataLst>
              <p:tags r:id="rId6"/>
            </p:custDataLst>
          </p:nvPr>
        </p:nvSpPr>
        <p:spPr>
          <a:xfrm>
            <a:off x="3172220" y="3407471"/>
            <a:ext cx="661291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× 5</a:t>
            </a:r>
            <a:endParaRPr lang="en-US" b="1" baseline="300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11" name="Rectangle 210"/>
          <p:cNvSpPr/>
          <p:nvPr/>
        </p:nvSpPr>
        <p:spPr>
          <a:xfrm>
            <a:off x="2849108" y="3745316"/>
            <a:ext cx="8046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55 </a:t>
            </a:r>
            <a:r>
              <a:rPr lang="en-US" b="1" dirty="0" smtClean="0">
                <a:latin typeface="Bookman Old Style" panose="02050604050505020204" pitchFamily="18" charset="0"/>
              </a:rPr>
              <a:t>m</a:t>
            </a:r>
            <a:r>
              <a:rPr lang="en-US" b="1" baseline="30000" dirty="0" smtClean="0">
                <a:latin typeface="Bookman Old Style" panose="02050604050505020204" pitchFamily="18" charset="0"/>
              </a:rPr>
              <a:t>2</a:t>
            </a:r>
            <a:endParaRPr lang="en-US" baseline="30000" dirty="0">
              <a:latin typeface="Bookman Old Style" panose="02050604050505020204" pitchFamily="18" charset="0"/>
            </a:endParaRPr>
          </a:p>
        </p:txBody>
      </p:sp>
      <p:cxnSp>
        <p:nvCxnSpPr>
          <p:cNvPr id="2048" name="Straight Connector 2047"/>
          <p:cNvCxnSpPr/>
          <p:nvPr/>
        </p:nvCxnSpPr>
        <p:spPr>
          <a:xfrm>
            <a:off x="8234736" y="1306421"/>
            <a:ext cx="0" cy="800793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6336863" y="2102841"/>
            <a:ext cx="190877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49" name="Group 2048"/>
          <p:cNvGrpSpPr/>
          <p:nvPr/>
        </p:nvGrpSpPr>
        <p:grpSpPr>
          <a:xfrm>
            <a:off x="6541313" y="2089157"/>
            <a:ext cx="1462240" cy="279797"/>
            <a:chOff x="6483897" y="1490840"/>
            <a:chExt cx="1769313" cy="279797"/>
          </a:xfrm>
        </p:grpSpPr>
        <p:cxnSp>
          <p:nvCxnSpPr>
            <p:cNvPr id="65" name="Straight Connector 64"/>
            <p:cNvCxnSpPr/>
            <p:nvPr/>
          </p:nvCxnSpPr>
          <p:spPr>
            <a:xfrm flipV="1">
              <a:off x="6483897" y="1603730"/>
              <a:ext cx="552904" cy="0"/>
            </a:xfrm>
            <a:prstGeom prst="line">
              <a:avLst/>
            </a:prstGeom>
            <a:ln w="9525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 flipV="1">
              <a:off x="7700306" y="1625183"/>
              <a:ext cx="552904" cy="0"/>
            </a:xfrm>
            <a:prstGeom prst="line">
              <a:avLst/>
            </a:prstGeom>
            <a:ln w="9525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7011673" y="1490840"/>
              <a:ext cx="602146" cy="279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latin typeface="Bookman Old Style" pitchFamily="18" charset="0"/>
                </a:rPr>
                <a:t>11 m</a:t>
              </a:r>
              <a:endParaRPr lang="en-US" sz="1200" b="1" dirty="0">
                <a:latin typeface="Bookman Old Style" pitchFamily="18" charset="0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925352" y="3532496"/>
            <a:ext cx="2512796" cy="700113"/>
            <a:chOff x="6505807" y="1519604"/>
            <a:chExt cx="1736355" cy="504646"/>
          </a:xfrm>
        </p:grpSpPr>
        <p:grpSp>
          <p:nvGrpSpPr>
            <p:cNvPr id="47" name="Group 46"/>
            <p:cNvGrpSpPr/>
            <p:nvPr/>
          </p:nvGrpSpPr>
          <p:grpSpPr>
            <a:xfrm>
              <a:off x="6505807" y="1544506"/>
              <a:ext cx="1537434" cy="479744"/>
              <a:chOff x="6505807" y="1544506"/>
              <a:chExt cx="1537434" cy="479744"/>
            </a:xfrm>
          </p:grpSpPr>
          <p:sp>
            <p:nvSpPr>
              <p:cNvPr id="49" name="Rounded Rectangle 48"/>
              <p:cNvSpPr/>
              <p:nvPr/>
            </p:nvSpPr>
            <p:spPr>
              <a:xfrm>
                <a:off x="6505807" y="1544506"/>
                <a:ext cx="1537434" cy="479744"/>
              </a:xfrm>
              <a:prstGeom prst="roundRect">
                <a:avLst/>
              </a:prstGeom>
              <a:gradFill flip="none" rotWithShape="1">
                <a:gsLst>
                  <a:gs pos="0">
                    <a:srgbClr val="FFFF00">
                      <a:alpha val="65000"/>
                    </a:srgb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 smtClean="0">
                  <a:solidFill>
                    <a:srgbClr val="0000FF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6519829" y="1599298"/>
                <a:ext cx="1456780" cy="37713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en-US" b="1" dirty="0" smtClean="0">
                    <a:latin typeface="Bookman Old Style" panose="02050604050505020204" pitchFamily="18" charset="0"/>
                  </a:rPr>
                  <a:t>In </a:t>
                </a:r>
                <a:r>
                  <a:rPr lang="en-US" b="1" dirty="0">
                    <a:latin typeface="Bookman Old Style" panose="02050604050505020204" pitchFamily="18" charset="0"/>
                  </a:rPr>
                  <a:t>a </a:t>
                </a:r>
                <a:r>
                  <a:rPr lang="en-US" b="1" dirty="0">
                    <a:solidFill>
                      <a:srgbClr val="FF0000"/>
                    </a:solidFill>
                    <a:effectLst>
                      <a:glow rad="101600">
                        <a:srgbClr val="FFFF00">
                          <a:alpha val="60000"/>
                        </a:srgbClr>
                      </a:glow>
                    </a:effectLst>
                    <a:latin typeface="Bookman Old Style" panose="02050604050505020204" pitchFamily="18" charset="0"/>
                  </a:rPr>
                  <a:t>regular octagon </a:t>
                </a:r>
                <a:r>
                  <a:rPr lang="en-US" b="1" dirty="0" smtClean="0">
                    <a:latin typeface="Bookman Old Style" panose="02050604050505020204" pitchFamily="18" charset="0"/>
                  </a:rPr>
                  <a:t>all side are equal</a:t>
                </a:r>
                <a:endParaRPr lang="en-US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p:grpSp>
        <p:pic>
          <p:nvPicPr>
            <p:cNvPr id="48" name="Picture 2" descr="D:\Roshan\Roshan\Mthas 8th\VIII STD STB\clipart\4988727.jpg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826583" y="1519604"/>
              <a:ext cx="415579" cy="498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2" name="Rounded Rectangle 59"/>
          <p:cNvSpPr/>
          <p:nvPr/>
        </p:nvSpPr>
        <p:spPr>
          <a:xfrm>
            <a:off x="915564" y="3560937"/>
            <a:ext cx="2603020" cy="733993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CC00FF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Book Antiqua" pitchFamily="18" charset="0"/>
            </a:endParaRPr>
          </a:p>
        </p:txBody>
      </p:sp>
      <p:pic>
        <p:nvPicPr>
          <p:cNvPr id="143" name="Picture 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00557" y="3352296"/>
            <a:ext cx="491495" cy="102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4" name="Group 143"/>
          <p:cNvGrpSpPr/>
          <p:nvPr/>
        </p:nvGrpSpPr>
        <p:grpSpPr>
          <a:xfrm>
            <a:off x="893663" y="3638642"/>
            <a:ext cx="2624921" cy="539779"/>
            <a:chOff x="840979" y="3630626"/>
            <a:chExt cx="2624921" cy="539779"/>
          </a:xfrm>
        </p:grpSpPr>
        <p:grpSp>
          <p:nvGrpSpPr>
            <p:cNvPr id="145" name="Group 144"/>
            <p:cNvGrpSpPr/>
            <p:nvPr/>
          </p:nvGrpSpPr>
          <p:grpSpPr>
            <a:xfrm>
              <a:off x="840979" y="3647185"/>
              <a:ext cx="2624921" cy="523220"/>
              <a:chOff x="6071029" y="4166235"/>
              <a:chExt cx="2624921" cy="523220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6280319" y="4297013"/>
                <a:ext cx="30970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>
                    <a:solidFill>
                      <a:srgbClr val="FFFF00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×</a:t>
                </a:r>
                <a:endParaRPr lang="en-US" dirty="0">
                  <a:solidFill>
                    <a:srgbClr val="FFFF00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9" name="Rectangle 148"/>
                  <p:cNvSpPr/>
                  <p:nvPr/>
                </p:nvSpPr>
                <p:spPr>
                  <a:xfrm>
                    <a:off x="6071029" y="4175530"/>
                    <a:ext cx="343363" cy="50327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400" b="1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sz="1400" b="1">
                                  <a:solidFill>
                                    <a:srgbClr val="FFFF00"/>
                                  </a:solidFill>
                                  <a:latin typeface="Bookman Old Style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sz="1400" b="1">
                                  <a:solidFill>
                                    <a:srgbClr val="FFFF00"/>
                                  </a:solidFill>
                                  <a:latin typeface="Bookman Old Style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US" dirty="0">
                      <a:solidFill>
                        <a:srgbClr val="FFFF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9" name="Rectangle 14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71029" y="4175530"/>
                    <a:ext cx="343363" cy="503279"/>
                  </a:xfrm>
                  <a:prstGeom prst="rect">
                    <a:avLst/>
                  </a:prstGeom>
                  <a:blipFill rotWithShape="1">
                    <a:blip r:embed="rId11"/>
                    <a:stretch>
                      <a:fillRect b="-241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0" name="Rectangle 149"/>
              <p:cNvSpPr/>
              <p:nvPr/>
            </p:nvSpPr>
            <p:spPr>
              <a:xfrm>
                <a:off x="6512330" y="4166235"/>
                <a:ext cx="1938976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tabLst>
                    <a:tab pos="2974975" algn="l"/>
                  </a:tabLst>
                </a:pPr>
                <a:r>
                  <a:rPr lang="en-US" sz="1400" b="1" dirty="0">
                    <a:solidFill>
                      <a:srgbClr val="FFFF00"/>
                    </a:solidFill>
                    <a:latin typeface="Bookman Old Style" pitchFamily="18" charset="0"/>
                  </a:rPr>
                  <a:t>sum of lengths of   </a:t>
                </a:r>
              </a:p>
              <a:p>
                <a:pPr>
                  <a:tabLst>
                    <a:tab pos="2974975" algn="l"/>
                  </a:tabLst>
                </a:pPr>
                <a:r>
                  <a:rPr lang="en-US" sz="1400" b="1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parallel </a:t>
                </a:r>
                <a:r>
                  <a:rPr lang="en-US" sz="1400" b="1" dirty="0">
                    <a:solidFill>
                      <a:srgbClr val="FFFF00"/>
                    </a:solidFill>
                    <a:latin typeface="Bookman Old Style" pitchFamily="18" charset="0"/>
                  </a:rPr>
                  <a:t>sides</a:t>
                </a:r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8227016" y="4297013"/>
                <a:ext cx="30970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>
                    <a:solidFill>
                      <a:srgbClr val="FFFF00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×</a:t>
                </a:r>
                <a:endParaRPr lang="en-US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8389456" y="4297013"/>
                <a:ext cx="30649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tabLst>
                    <a:tab pos="2974975" algn="l"/>
                  </a:tabLst>
                </a:pPr>
                <a:r>
                  <a:rPr lang="en-US" sz="1400" b="1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h</a:t>
                </a:r>
                <a:endParaRPr lang="en-US" sz="1400" b="1" dirty="0">
                  <a:solidFill>
                    <a:srgbClr val="FFFF00"/>
                  </a:solidFill>
                  <a:latin typeface="Bookman Old Style" pitchFamily="18" charset="0"/>
                </a:endParaRPr>
              </a:p>
            </p:txBody>
          </p:sp>
        </p:grpSp>
        <p:sp>
          <p:nvSpPr>
            <p:cNvPr id="146" name="Left Bracket 145"/>
            <p:cNvSpPr/>
            <p:nvPr/>
          </p:nvSpPr>
          <p:spPr>
            <a:xfrm>
              <a:off x="1292694" y="3630626"/>
              <a:ext cx="73152" cy="529005"/>
            </a:xfrm>
            <a:prstGeom prst="leftBracket">
              <a:avLst>
                <a:gd name="adj" fmla="val 57162"/>
              </a:avLst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147" name="Left Bracket 146"/>
            <p:cNvSpPr/>
            <p:nvPr/>
          </p:nvSpPr>
          <p:spPr>
            <a:xfrm flipH="1">
              <a:off x="2993741" y="3630626"/>
              <a:ext cx="73152" cy="529005"/>
            </a:xfrm>
            <a:prstGeom prst="leftBracket">
              <a:avLst>
                <a:gd name="adj" fmla="val 57162"/>
              </a:avLst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153" name="TextBox 152"/>
          <p:cNvSpPr txBox="1"/>
          <p:nvPr/>
        </p:nvSpPr>
        <p:spPr>
          <a:xfrm>
            <a:off x="888242" y="3604440"/>
            <a:ext cx="2700808" cy="646986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What </a:t>
            </a:r>
            <a:r>
              <a:rPr lang="en-US" sz="1600" b="1" dirty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is the formula for area of </a:t>
            </a: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trapezium?</a:t>
            </a:r>
            <a:endParaRPr lang="en-US" sz="1600" b="1" dirty="0">
              <a:solidFill>
                <a:schemeClr val="bg1"/>
              </a:solidFill>
              <a:latin typeface="Bookman Old Style" pitchFamily="18" charset="0"/>
              <a:ea typeface="Cambria Math" pitchFamily="18" charset="0"/>
            </a:endParaRPr>
          </a:p>
        </p:txBody>
      </p:sp>
      <p:pic>
        <p:nvPicPr>
          <p:cNvPr id="154" name="Picture 9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00557" y="3352296"/>
            <a:ext cx="447619" cy="957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2" name="Rounded Rectangle 59"/>
          <p:cNvSpPr/>
          <p:nvPr/>
        </p:nvSpPr>
        <p:spPr>
          <a:xfrm>
            <a:off x="645157" y="1801207"/>
            <a:ext cx="2501451" cy="667266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CC00FF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Book Antiqua" pitchFamily="18" charset="0"/>
            </a:endParaRPr>
          </a:p>
        </p:txBody>
      </p:sp>
      <p:pic>
        <p:nvPicPr>
          <p:cNvPr id="213" name="Picture 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90262" y="1545080"/>
            <a:ext cx="491495" cy="102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4" name="TextBox 213"/>
          <p:cNvSpPr txBox="1"/>
          <p:nvPr/>
        </p:nvSpPr>
        <p:spPr>
          <a:xfrm>
            <a:off x="559748" y="1838046"/>
            <a:ext cx="2652342" cy="578882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What is the formula for area of </a:t>
            </a:r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rectangle?</a:t>
            </a:r>
            <a:endParaRPr lang="en-US" b="1" dirty="0">
              <a:solidFill>
                <a:schemeClr val="bg1"/>
              </a:solidFill>
              <a:latin typeface="Bookman Old Style" pitchFamily="18" charset="0"/>
              <a:ea typeface="Cambria Math" pitchFamily="18" charset="0"/>
            </a:endParaRPr>
          </a:p>
        </p:txBody>
      </p:sp>
      <p:pic>
        <p:nvPicPr>
          <p:cNvPr id="215" name="Picture 9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33305" y="1538362"/>
            <a:ext cx="487507" cy="104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" name="TextBox 215"/>
          <p:cNvSpPr txBox="1"/>
          <p:nvPr/>
        </p:nvSpPr>
        <p:spPr>
          <a:xfrm>
            <a:off x="994834" y="1980952"/>
            <a:ext cx="1802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rPr>
              <a:t>Length × breadth</a:t>
            </a:r>
            <a:endParaRPr lang="en-US" b="1" baseline="-25000" dirty="0">
              <a:solidFill>
                <a:srgbClr val="FFFF00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89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35" presetClass="emph" presetSubtype="0" repeatCount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6" dur="4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00"/>
                            </p:stCondLst>
                            <p:childTnLst>
                              <p:par>
                                <p:cTn id="1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00"/>
                            </p:stCondLst>
                            <p:childTnLst>
                              <p:par>
                                <p:cTn id="17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500"/>
                            </p:stCondLst>
                            <p:childTnLst>
                              <p:par>
                                <p:cTn id="2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500"/>
                            </p:stCondLst>
                            <p:childTnLst>
                              <p:par>
                                <p:cTn id="32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500"/>
                            </p:stCondLst>
                            <p:childTnLst>
                              <p:par>
                                <p:cTn id="36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4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9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4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9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500"/>
                            </p:stCondLst>
                            <p:childTnLst>
                              <p:par>
                                <p:cTn id="39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8" fill="hold">
                      <p:stCondLst>
                        <p:cond delay="indefinite"/>
                      </p:stCondLst>
                      <p:childTnLst>
                        <p:par>
                          <p:cTn id="409" fill="hold">
                            <p:stCondLst>
                              <p:cond delay="0"/>
                            </p:stCondLst>
                            <p:childTnLst>
                              <p:par>
                                <p:cTn id="4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3" fill="hold">
                            <p:stCondLst>
                              <p:cond delay="500"/>
                            </p:stCondLst>
                            <p:childTnLst>
                              <p:par>
                                <p:cTn id="41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8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8" fill="hold">
                      <p:stCondLst>
                        <p:cond delay="indefinite"/>
                      </p:stCondLst>
                      <p:childTnLst>
                        <p:par>
                          <p:cTn id="429" fill="hold">
                            <p:stCondLst>
                              <p:cond delay="0"/>
                            </p:stCondLst>
                            <p:childTnLst>
                              <p:par>
                                <p:cTn id="43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3" fill="hold">
                      <p:stCondLst>
                        <p:cond delay="indefinite"/>
                      </p:stCondLst>
                      <p:childTnLst>
                        <p:par>
                          <p:cTn id="434" fill="hold">
                            <p:stCondLst>
                              <p:cond delay="0"/>
                            </p:stCondLst>
                            <p:childTnLst>
                              <p:par>
                                <p:cTn id="4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2" fill="hold">
                      <p:stCondLst>
                        <p:cond delay="indefinite"/>
                      </p:stCondLst>
                      <p:childTnLst>
                        <p:par>
                          <p:cTn id="443" fill="hold">
                            <p:stCondLst>
                              <p:cond delay="0"/>
                            </p:stCondLst>
                            <p:childTnLst>
                              <p:par>
                                <p:cTn id="4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3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4" fill="hold">
                      <p:stCondLst>
                        <p:cond delay="indefinite"/>
                      </p:stCondLst>
                      <p:childTnLst>
                        <p:par>
                          <p:cTn id="455" fill="hold">
                            <p:stCondLst>
                              <p:cond delay="0"/>
                            </p:stCondLst>
                            <p:childTnLst>
                              <p:par>
                                <p:cTn id="4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9" fill="hold">
                            <p:stCondLst>
                              <p:cond delay="500"/>
                            </p:stCondLst>
                            <p:childTnLst>
                              <p:par>
                                <p:cTn id="46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9" fill="hold">
                      <p:stCondLst>
                        <p:cond delay="indefinite"/>
                      </p:stCondLst>
                      <p:childTnLst>
                        <p:par>
                          <p:cTn id="470" fill="hold">
                            <p:stCondLst>
                              <p:cond delay="0"/>
                            </p:stCondLst>
                            <p:childTnLst>
                              <p:par>
                                <p:cTn id="4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8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4" fill="hold">
                      <p:stCondLst>
                        <p:cond delay="indefinite"/>
                      </p:stCondLst>
                      <p:childTnLst>
                        <p:par>
                          <p:cTn id="485" fill="hold">
                            <p:stCondLst>
                              <p:cond delay="0"/>
                            </p:stCondLst>
                            <p:childTnLst>
                              <p:par>
                                <p:cTn id="4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8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9" fill="hold">
                            <p:stCondLst>
                              <p:cond delay="500"/>
                            </p:stCondLst>
                            <p:childTnLst>
                              <p:par>
                                <p:cTn id="49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9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9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0" fill="hold">
                            <p:stCondLst>
                              <p:cond delay="500"/>
                            </p:stCondLst>
                            <p:childTnLst>
                              <p:par>
                                <p:cTn id="5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6" fill="hold">
                      <p:stCondLst>
                        <p:cond delay="indefinite"/>
                      </p:stCondLst>
                      <p:childTnLst>
                        <p:par>
                          <p:cTn id="517" fill="hold">
                            <p:stCondLst>
                              <p:cond delay="0"/>
                            </p:stCondLst>
                            <p:childTnLst>
                              <p:par>
                                <p:cTn id="5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0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1" fill="hold">
                            <p:stCondLst>
                              <p:cond delay="500"/>
                            </p:stCondLst>
                            <p:childTnLst>
                              <p:par>
                                <p:cTn id="5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4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5" fill="hold">
                      <p:stCondLst>
                        <p:cond delay="indefinite"/>
                      </p:stCondLst>
                      <p:childTnLst>
                        <p:par>
                          <p:cTn id="526" fill="hold">
                            <p:stCondLst>
                              <p:cond delay="0"/>
                            </p:stCondLst>
                            <p:childTnLst>
                              <p:par>
                                <p:cTn id="5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0" fill="hold">
                      <p:stCondLst>
                        <p:cond delay="indefinite"/>
                      </p:stCondLst>
                      <p:childTnLst>
                        <p:par>
                          <p:cTn id="531" fill="hold">
                            <p:stCondLst>
                              <p:cond delay="0"/>
                            </p:stCondLst>
                            <p:childTnLst>
                              <p:par>
                                <p:cTn id="5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5" fill="hold">
                            <p:stCondLst>
                              <p:cond delay="500"/>
                            </p:stCondLst>
                            <p:childTnLst>
                              <p:par>
                                <p:cTn id="53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  <p:bldP spid="120" grpId="1" animBg="1"/>
      <p:bldP spid="217" grpId="0" animBg="1"/>
      <p:bldP spid="217" grpId="1" animBg="1"/>
      <p:bldP spid="62" grpId="0" animBg="1"/>
      <p:bldP spid="62" grpId="1" animBg="1"/>
      <p:bldP spid="24" grpId="0" animBg="1"/>
      <p:bldP spid="53" grpId="0" animBg="1"/>
      <p:bldP spid="53" grpId="1" animBg="1"/>
      <p:bldP spid="53" grpId="2" animBg="1"/>
      <p:bldP spid="53" grpId="3" animBg="1"/>
      <p:bldP spid="43" grpId="0"/>
      <p:bldP spid="44" grpId="0" animBg="1"/>
      <p:bldP spid="44" grpId="1" animBg="1"/>
      <p:bldP spid="45" grpId="0" animBg="1"/>
      <p:bldP spid="45" grpId="1" animBg="1"/>
      <p:bldP spid="57" grpId="0"/>
      <p:bldP spid="57" grpId="1"/>
      <p:bldP spid="58" grpId="0"/>
      <p:bldP spid="58" grpId="1"/>
      <p:bldP spid="59" grpId="0"/>
      <p:bldP spid="60" grpId="0"/>
      <p:bldP spid="60" grpId="1"/>
      <p:bldP spid="61" grpId="1" animBg="1"/>
      <p:bldP spid="41" grpId="0"/>
      <p:bldP spid="69" grpId="0" animBg="1"/>
      <p:bldP spid="70" grpId="0"/>
      <p:bldP spid="72" grpId="0" animBg="1"/>
      <p:bldP spid="72" grpId="1" animBg="1"/>
      <p:bldP spid="73" grpId="0"/>
      <p:bldP spid="75" grpId="0" animBg="1"/>
      <p:bldP spid="75" grpId="1" animBg="1"/>
      <p:bldP spid="75" grpId="2" animBg="1"/>
      <p:bldP spid="75" grpId="3" animBg="1"/>
      <p:bldP spid="2052" grpId="0" animBg="1"/>
      <p:bldP spid="2052" grpId="1" animBg="1"/>
      <p:bldP spid="2052" grpId="2" animBg="1"/>
      <p:bldP spid="2052" grpId="3" animBg="1"/>
      <p:bldP spid="124" grpId="1" animBg="1"/>
      <p:bldP spid="124" grpId="2" animBg="1"/>
      <p:bldP spid="125" grpId="0" animBg="1"/>
      <p:bldP spid="125" grpId="1" animBg="1"/>
      <p:bldP spid="126" grpId="0"/>
      <p:bldP spid="127" grpId="0" animBg="1"/>
      <p:bldP spid="128" grpId="0"/>
      <p:bldP spid="129" grpId="0"/>
      <p:bldP spid="134" grpId="0"/>
      <p:bldP spid="135" grpId="0"/>
      <p:bldP spid="136" grpId="0"/>
      <p:bldP spid="137" grpId="0"/>
      <p:bldP spid="157" grpId="0"/>
      <p:bldP spid="133" grpId="0"/>
      <p:bldP spid="138" grpId="0"/>
      <p:bldP spid="141" grpId="0" animBg="1"/>
      <p:bldP spid="155" grpId="0"/>
      <p:bldP spid="156" grpId="0"/>
      <p:bldP spid="158" grpId="0" animBg="1"/>
      <p:bldP spid="159" grpId="0"/>
      <p:bldP spid="161" grpId="0" animBg="1"/>
      <p:bldP spid="161" grpId="1" animBg="1"/>
      <p:bldP spid="161" grpId="2" animBg="1"/>
      <p:bldP spid="161" grpId="3" animBg="1"/>
      <p:bldP spid="162" grpId="0" animBg="1"/>
      <p:bldP spid="162" grpId="1" animBg="1"/>
      <p:bldP spid="54" grpId="0"/>
      <p:bldP spid="54" grpId="1"/>
      <p:bldP spid="55" grpId="0"/>
      <p:bldP spid="56" grpId="0"/>
      <p:bldP spid="56" grpId="1"/>
      <p:bldP spid="2051" grpId="0" animBg="1"/>
      <p:bldP spid="2051" grpId="1" animBg="1"/>
      <p:bldP spid="2051" grpId="2" animBg="1"/>
      <p:bldP spid="2051" grpId="3" animBg="1"/>
      <p:bldP spid="164" grpId="0" animBg="1"/>
      <p:bldP spid="164" grpId="1" animBg="1"/>
      <p:bldP spid="173" grpId="0"/>
      <p:bldP spid="175" grpId="0"/>
      <p:bldP spid="177" grpId="0"/>
      <p:bldP spid="193" grpId="0"/>
      <p:bldP spid="194" grpId="0"/>
      <p:bldP spid="195" grpId="0" animBg="1"/>
      <p:bldP spid="195" grpId="1" animBg="1"/>
      <p:bldP spid="71" grpId="0"/>
      <p:bldP spid="198" grpId="0" animBg="1"/>
      <p:bldP spid="198" grpId="1" animBg="1"/>
      <p:bldP spid="200" grpId="0" animBg="1"/>
      <p:bldP spid="200" grpId="1" animBg="1"/>
      <p:bldP spid="201" grpId="0"/>
      <p:bldP spid="205" grpId="0"/>
      <p:bldP spid="206" grpId="0"/>
      <p:bldP spid="207" grpId="0"/>
      <p:bldP spid="208" grpId="0"/>
      <p:bldP spid="209" grpId="0"/>
      <p:bldP spid="211" grpId="0"/>
      <p:bldP spid="142" grpId="0" animBg="1"/>
      <p:bldP spid="142" grpId="1" animBg="1"/>
      <p:bldP spid="153" grpId="0"/>
      <p:bldP spid="153" grpId="1"/>
      <p:bldP spid="212" grpId="0" animBg="1"/>
      <p:bldP spid="212" grpId="1" animBg="1"/>
      <p:bldP spid="214" grpId="0"/>
      <p:bldP spid="214" grpId="1"/>
      <p:bldP spid="216" grpId="0"/>
      <p:bldP spid="216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ounded Rectangle 164"/>
          <p:cNvSpPr/>
          <p:nvPr/>
        </p:nvSpPr>
        <p:spPr>
          <a:xfrm>
            <a:off x="3127931" y="1204083"/>
            <a:ext cx="1667372" cy="242375"/>
          </a:xfrm>
          <a:prstGeom prst="roundRect">
            <a:avLst/>
          </a:prstGeom>
          <a:solidFill>
            <a:srgbClr val="00FFFF"/>
          </a:solidFill>
        </p:spPr>
        <p:txBody>
          <a:bodyPr wrap="square">
            <a:spAutoFit/>
          </a:bodyPr>
          <a:lstStyle/>
          <a:p>
            <a:pPr algn="just">
              <a:tabLst>
                <a:tab pos="693738" algn="l"/>
                <a:tab pos="1025525" algn="l"/>
                <a:tab pos="1377950" algn="l"/>
              </a:tabLst>
            </a:pP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40" name="Rounded Rectangle 139"/>
          <p:cNvSpPr/>
          <p:nvPr/>
        </p:nvSpPr>
        <p:spPr>
          <a:xfrm>
            <a:off x="4973924" y="1222262"/>
            <a:ext cx="1193790" cy="242375"/>
          </a:xfrm>
          <a:prstGeom prst="roundRect">
            <a:avLst/>
          </a:prstGeom>
          <a:solidFill>
            <a:srgbClr val="00FFFF"/>
          </a:solidFill>
        </p:spPr>
        <p:txBody>
          <a:bodyPr wrap="square">
            <a:spAutoFit/>
          </a:bodyPr>
          <a:lstStyle/>
          <a:p>
            <a:pPr algn="just">
              <a:tabLst>
                <a:tab pos="693738" algn="l"/>
                <a:tab pos="1025525" algn="l"/>
                <a:tab pos="1377950" algn="l"/>
              </a:tabLst>
            </a:pP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49683" y="268244"/>
            <a:ext cx="5508523" cy="896060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26422" y="391605"/>
            <a:ext cx="687003" cy="624548"/>
            <a:chOff x="508513" y="-702286"/>
            <a:chExt cx="687003" cy="624548"/>
          </a:xfrm>
        </p:grpSpPr>
        <p:sp>
          <p:nvSpPr>
            <p:cNvPr id="26" name="Plaque 25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itchFamily="18" charset="0"/>
                </a:rPr>
                <a:t>Q.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sp>
        <p:nvSpPr>
          <p:cNvPr id="43" name="Rectangle 42"/>
          <p:cNvSpPr/>
          <p:nvPr/>
        </p:nvSpPr>
        <p:spPr>
          <a:xfrm>
            <a:off x="507331" y="1156093"/>
            <a:ext cx="5759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82740" y="300197"/>
            <a:ext cx="53030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en-US" sz="1600" b="1" dirty="0">
                <a:latin typeface="Bookman Old Style" panose="02050604050505020204" pitchFamily="18" charset="0"/>
              </a:rPr>
              <a:t>Top surface of a raised platform is in the </a:t>
            </a:r>
            <a:r>
              <a:rPr lang="en-US" sz="1600" b="1" dirty="0" smtClean="0">
                <a:latin typeface="Bookman Old Style" panose="02050604050505020204" pitchFamily="18" charset="0"/>
              </a:rPr>
              <a:t>shape</a:t>
            </a:r>
          </a:p>
          <a:p>
            <a:pPr marL="457200" indent="-457200"/>
            <a:r>
              <a:rPr lang="en-US" sz="1600" b="1" dirty="0" smtClean="0">
                <a:latin typeface="Bookman Old Style" panose="02050604050505020204" pitchFamily="18" charset="0"/>
              </a:rPr>
              <a:t>of </a:t>
            </a:r>
            <a:r>
              <a:rPr lang="en-US" sz="1600" b="1" dirty="0">
                <a:latin typeface="Bookman Old Style" panose="02050604050505020204" pitchFamily="18" charset="0"/>
              </a:rPr>
              <a:t>a </a:t>
            </a:r>
            <a:r>
              <a:rPr lang="en-US" sz="1600" b="1" dirty="0" smtClean="0">
                <a:latin typeface="Bookman Old Style" panose="02050604050505020204" pitchFamily="18" charset="0"/>
              </a:rPr>
              <a:t>regular octagon </a:t>
            </a:r>
            <a:r>
              <a:rPr lang="en-US" sz="1600" b="1" dirty="0">
                <a:latin typeface="Bookman Old Style" panose="02050604050505020204" pitchFamily="18" charset="0"/>
              </a:rPr>
              <a:t>as shown in the figure</a:t>
            </a:r>
            <a:r>
              <a:rPr lang="en-US" sz="1600" b="1" dirty="0" smtClean="0">
                <a:latin typeface="Bookman Old Style" panose="02050604050505020204" pitchFamily="18" charset="0"/>
              </a:rPr>
              <a:t>. </a:t>
            </a:r>
          </a:p>
          <a:p>
            <a:pPr marL="457200" indent="-457200"/>
            <a:r>
              <a:rPr lang="en-US" sz="1600" b="1" dirty="0" smtClean="0">
                <a:latin typeface="Bookman Old Style" panose="02050604050505020204" pitchFamily="18" charset="0"/>
              </a:rPr>
              <a:t>Find </a:t>
            </a:r>
            <a:r>
              <a:rPr lang="en-US" sz="1600" b="1" dirty="0">
                <a:latin typeface="Bookman Old Style" panose="02050604050505020204" pitchFamily="18" charset="0"/>
              </a:rPr>
              <a:t>the area of the octagonal surface.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559630" y="4491483"/>
            <a:ext cx="5166855" cy="315765"/>
          </a:xfrm>
          <a:prstGeom prst="roundRect">
            <a:avLst/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510600" y="4490022"/>
            <a:ext cx="2334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err="1" smtClean="0">
                <a:latin typeface="Bookman Old Style" panose="02050604050505020204" pitchFamily="18" charset="0"/>
              </a:rPr>
              <a:t>ar</a:t>
            </a:r>
            <a:r>
              <a:rPr lang="en-US" b="1" dirty="0" smtClean="0">
                <a:latin typeface="Bookman Old Style" panose="02050604050505020204" pitchFamily="18" charset="0"/>
              </a:rPr>
              <a:t>(Regular octagon) =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588408" y="4490022"/>
            <a:ext cx="18325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  <a:tab pos="1435100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2 × </a:t>
            </a:r>
            <a:r>
              <a:rPr lang="en-US" b="1" dirty="0" err="1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ar</a:t>
            </a: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(trapezium)</a:t>
            </a:r>
            <a:endParaRPr lang="en-US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331027" y="485593"/>
            <a:ext cx="2372172" cy="2452365"/>
            <a:chOff x="6331027" y="485593"/>
            <a:chExt cx="2372172" cy="2452365"/>
          </a:xfrm>
        </p:grpSpPr>
        <p:sp>
          <p:nvSpPr>
            <p:cNvPr id="59" name="TextBox 58"/>
            <p:cNvSpPr txBox="1"/>
            <p:nvPr/>
          </p:nvSpPr>
          <p:spPr>
            <a:xfrm>
              <a:off x="7044607" y="2658161"/>
              <a:ext cx="494308" cy="279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latin typeface="Bookman Old Style" pitchFamily="18" charset="0"/>
                </a:rPr>
                <a:t>5 m</a:t>
              </a:r>
              <a:endParaRPr lang="en-US" sz="1200" b="1" dirty="0">
                <a:latin typeface="Bookman Old Style" pitchFamily="18" charset="0"/>
              </a:endParaRPr>
            </a:p>
          </p:txBody>
        </p:sp>
        <p:cxnSp>
          <p:nvCxnSpPr>
            <p:cNvPr id="64" name="Straight Connector 63"/>
            <p:cNvCxnSpPr/>
            <p:nvPr/>
          </p:nvCxnSpPr>
          <p:spPr>
            <a:xfrm flipV="1">
              <a:off x="6336863" y="2102841"/>
              <a:ext cx="1908773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49" name="Group 2048"/>
            <p:cNvGrpSpPr/>
            <p:nvPr/>
          </p:nvGrpSpPr>
          <p:grpSpPr>
            <a:xfrm>
              <a:off x="6541313" y="2089157"/>
              <a:ext cx="1462240" cy="279797"/>
              <a:chOff x="6483897" y="1490840"/>
              <a:chExt cx="1769313" cy="279797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 flipV="1">
                <a:off x="6483897" y="1603730"/>
                <a:ext cx="552904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flipH="1" flipV="1">
                <a:off x="7700306" y="1625183"/>
                <a:ext cx="552904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TextBox 66"/>
              <p:cNvSpPr txBox="1"/>
              <p:nvPr/>
            </p:nvSpPr>
            <p:spPr>
              <a:xfrm>
                <a:off x="7011673" y="1490840"/>
                <a:ext cx="602146" cy="279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smtClean="0">
                    <a:latin typeface="Bookman Old Style" pitchFamily="18" charset="0"/>
                  </a:rPr>
                  <a:t>11 m</a:t>
                </a:r>
                <a:endParaRPr lang="en-US" sz="1200" b="1" dirty="0">
                  <a:latin typeface="Bookman Old Style" pitchFamily="18" charset="0"/>
                </a:endParaRPr>
              </a:p>
            </p:txBody>
          </p:sp>
        </p:grpSp>
        <p:sp>
          <p:nvSpPr>
            <p:cNvPr id="55" name="TextBox 54"/>
            <p:cNvSpPr txBox="1"/>
            <p:nvPr/>
          </p:nvSpPr>
          <p:spPr>
            <a:xfrm>
              <a:off x="7051678" y="485593"/>
              <a:ext cx="494308" cy="279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latin typeface="Bookman Old Style" pitchFamily="18" charset="0"/>
                </a:rPr>
                <a:t>5 m</a:t>
              </a:r>
              <a:endParaRPr lang="en-US" sz="1200" b="1" dirty="0">
                <a:latin typeface="Bookman Old Style" pitchFamily="18" charset="0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6331027" y="750535"/>
              <a:ext cx="2372172" cy="1918915"/>
              <a:chOff x="790034" y="657374"/>
              <a:chExt cx="2609389" cy="2110806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790034" y="657374"/>
                <a:ext cx="2099650" cy="2110806"/>
                <a:chOff x="2156610" y="27927"/>
                <a:chExt cx="2099650" cy="2110806"/>
              </a:xfrm>
            </p:grpSpPr>
            <p:sp>
              <p:nvSpPr>
                <p:cNvPr id="3" name="Octagon 2"/>
                <p:cNvSpPr/>
                <p:nvPr/>
              </p:nvSpPr>
              <p:spPr>
                <a:xfrm>
                  <a:off x="2156610" y="27927"/>
                  <a:ext cx="2099650" cy="2110806"/>
                </a:xfrm>
                <a:prstGeom prst="octagon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" name="Straight Connector 3"/>
                <p:cNvCxnSpPr/>
                <p:nvPr/>
              </p:nvCxnSpPr>
              <p:spPr>
                <a:xfrm flipV="1">
                  <a:off x="2281442" y="798801"/>
                  <a:ext cx="608194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 flipV="1">
                  <a:off x="2156610" y="660493"/>
                  <a:ext cx="209965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2793442" y="34392"/>
                  <a:ext cx="0" cy="62454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 flipH="1" flipV="1">
                  <a:off x="3544362" y="822400"/>
                  <a:ext cx="608194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TextBox 14"/>
              <p:cNvSpPr txBox="1"/>
              <p:nvPr/>
            </p:nvSpPr>
            <p:spPr>
              <a:xfrm>
                <a:off x="1540497" y="1304069"/>
                <a:ext cx="6623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smtClean="0">
                    <a:latin typeface="Bookman Old Style" pitchFamily="18" charset="0"/>
                  </a:rPr>
                  <a:t>11 m</a:t>
                </a:r>
                <a:endParaRPr lang="en-US" sz="1200" b="1" dirty="0">
                  <a:latin typeface="Bookman Old Style" pitchFamily="18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413379" y="822224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smtClean="0">
                    <a:latin typeface="Bookman Old Style" pitchFamily="18" charset="0"/>
                  </a:rPr>
                  <a:t>4 m</a:t>
                </a:r>
                <a:endParaRPr lang="en-US" sz="1200" b="1" dirty="0">
                  <a:latin typeface="Bookman Old Style" pitchFamily="18" charset="0"/>
                </a:endParaRPr>
              </a:p>
            </p:txBody>
          </p:sp>
          <p:grpSp>
            <p:nvGrpSpPr>
              <p:cNvPr id="20" name="Group 19"/>
              <p:cNvGrpSpPr/>
              <p:nvPr/>
            </p:nvGrpSpPr>
            <p:grpSpPr>
              <a:xfrm>
                <a:off x="2855684" y="1292387"/>
                <a:ext cx="543739" cy="893198"/>
                <a:chOff x="2885828" y="1292387"/>
                <a:chExt cx="543739" cy="893198"/>
              </a:xfrm>
            </p:grpSpPr>
            <p:sp>
              <p:nvSpPr>
                <p:cNvPr id="18" name="TextBox 17"/>
                <p:cNvSpPr txBox="1"/>
                <p:nvPr/>
              </p:nvSpPr>
              <p:spPr>
                <a:xfrm>
                  <a:off x="2885828" y="1571306"/>
                  <a:ext cx="54373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 dirty="0" smtClean="0">
                      <a:latin typeface="Bookman Old Style" pitchFamily="18" charset="0"/>
                    </a:rPr>
                    <a:t>5 m</a:t>
                  </a:r>
                  <a:endParaRPr lang="en-US" sz="1200" b="1" dirty="0">
                    <a:latin typeface="Bookman Old Style" pitchFamily="18" charset="0"/>
                  </a:endParaRPr>
                </a:p>
              </p:txBody>
            </p:sp>
            <p:cxnSp>
              <p:nvCxnSpPr>
                <p:cNvPr id="19" name="Straight Arrow Connector 18"/>
                <p:cNvCxnSpPr/>
                <p:nvPr/>
              </p:nvCxnSpPr>
              <p:spPr>
                <a:xfrm flipH="1" flipV="1">
                  <a:off x="3157697" y="1292387"/>
                  <a:ext cx="0" cy="31892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/>
                <p:cNvCxnSpPr/>
                <p:nvPr/>
              </p:nvCxnSpPr>
              <p:spPr>
                <a:xfrm flipH="1">
                  <a:off x="3137601" y="1866665"/>
                  <a:ext cx="0" cy="31892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71" name="Rectangle 70"/>
          <p:cNvSpPr/>
          <p:nvPr/>
        </p:nvSpPr>
        <p:spPr>
          <a:xfrm>
            <a:off x="4249179" y="4490022"/>
            <a:ext cx="15520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+ </a:t>
            </a:r>
            <a:r>
              <a:rPr lang="en-US" b="1" dirty="0" err="1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ar</a:t>
            </a: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(rectangle)</a:t>
            </a:r>
            <a:endParaRPr lang="en-US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95141" y="1173262"/>
            <a:ext cx="5290607" cy="307777"/>
            <a:chOff x="995141" y="1173262"/>
            <a:chExt cx="5290607" cy="307777"/>
          </a:xfrm>
        </p:grpSpPr>
        <p:sp>
          <p:nvSpPr>
            <p:cNvPr id="131" name="Rectangle 130"/>
            <p:cNvSpPr/>
            <p:nvPr/>
          </p:nvSpPr>
          <p:spPr>
            <a:xfrm>
              <a:off x="995141" y="1173262"/>
              <a:ext cx="233420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tabLst>
                  <a:tab pos="693721" algn="l"/>
                  <a:tab pos="1025499" algn="l"/>
                  <a:tab pos="1377916" algn="l"/>
                </a:tabLst>
              </a:pPr>
              <a:r>
                <a:rPr lang="en-US" b="1" dirty="0" err="1" smtClean="0">
                  <a:latin typeface="Bookman Old Style" panose="02050604050505020204" pitchFamily="18" charset="0"/>
                </a:rPr>
                <a:t>ar</a:t>
              </a:r>
              <a:r>
                <a:rPr lang="en-US" b="1" dirty="0" smtClean="0">
                  <a:latin typeface="Bookman Old Style" panose="02050604050505020204" pitchFamily="18" charset="0"/>
                </a:rPr>
                <a:t>(Regular octagon) =</a:t>
              </a:r>
              <a:endParaRPr lang="en-US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3072949" y="1173262"/>
              <a:ext cx="183255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tabLst>
                  <a:tab pos="693738" algn="l"/>
                  <a:tab pos="1025525" algn="l"/>
                  <a:tab pos="1377950" algn="l"/>
                  <a:tab pos="1435100" algn="l"/>
                </a:tabLst>
              </a:pPr>
              <a:r>
                <a:rPr lang="en-US" b="1" dirty="0" smtClean="0">
                  <a:solidFill>
                    <a:srgbClr val="000000"/>
                  </a:solidFill>
                  <a:latin typeface="Bookman Old Style" pitchFamily="18" charset="0"/>
                  <a:ea typeface="Cambria Math" pitchFamily="18" charset="0"/>
                </a:rPr>
                <a:t>2 × </a:t>
              </a:r>
              <a:r>
                <a:rPr lang="en-US" b="1" dirty="0" err="1" smtClean="0">
                  <a:solidFill>
                    <a:srgbClr val="000000"/>
                  </a:solidFill>
                  <a:latin typeface="Bookman Old Style" pitchFamily="18" charset="0"/>
                  <a:ea typeface="Cambria Math" pitchFamily="18" charset="0"/>
                </a:rPr>
                <a:t>ar</a:t>
              </a:r>
              <a:r>
                <a:rPr lang="en-US" b="1" dirty="0" smtClean="0">
                  <a:solidFill>
                    <a:srgbClr val="000000"/>
                  </a:solidFill>
                  <a:latin typeface="Bookman Old Style" pitchFamily="18" charset="0"/>
                  <a:ea typeface="Cambria Math" pitchFamily="18" charset="0"/>
                </a:rPr>
                <a:t>(trapezium)</a:t>
              </a:r>
              <a:endParaRPr lang="en-US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4733720" y="1173262"/>
              <a:ext cx="155202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000000"/>
                  </a:solidFill>
                  <a:latin typeface="Bookman Old Style" pitchFamily="18" charset="0"/>
                  <a:ea typeface="Cambria Math" pitchFamily="18" charset="0"/>
                </a:rPr>
                <a:t>+ </a:t>
              </a:r>
              <a:r>
                <a:rPr lang="en-US" b="1" dirty="0" err="1" smtClean="0">
                  <a:solidFill>
                    <a:srgbClr val="000000"/>
                  </a:solidFill>
                  <a:latin typeface="Bookman Old Style" pitchFamily="18" charset="0"/>
                  <a:ea typeface="Cambria Math" pitchFamily="18" charset="0"/>
                </a:rPr>
                <a:t>ar</a:t>
              </a:r>
              <a:r>
                <a:rPr lang="en-US" b="1" dirty="0" smtClean="0">
                  <a:solidFill>
                    <a:srgbClr val="000000"/>
                  </a:solidFill>
                  <a:latin typeface="Bookman Old Style" pitchFamily="18" charset="0"/>
                  <a:ea typeface="Cambria Math" pitchFamily="18" charset="0"/>
                </a:rPr>
                <a:t>(rectangle)</a:t>
              </a:r>
              <a:endParaRPr lang="en-US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endParaRPr>
            </a:p>
          </p:txBody>
        </p:sp>
      </p:grpSp>
      <p:sp>
        <p:nvSpPr>
          <p:cNvPr id="166" name="Rectangle 165"/>
          <p:cNvSpPr/>
          <p:nvPr/>
        </p:nvSpPr>
        <p:spPr>
          <a:xfrm>
            <a:off x="823782" y="3869042"/>
            <a:ext cx="2022649" cy="276999"/>
          </a:xfrm>
          <a:prstGeom prst="rect">
            <a:avLst/>
          </a:prstGeom>
          <a:solidFill>
            <a:srgbClr val="0000FF"/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sz="1200" b="1" dirty="0" smtClean="0">
                <a:gradFill>
                  <a:gsLst>
                    <a:gs pos="100000">
                      <a:prstClr val="white"/>
                    </a:gs>
                    <a:gs pos="0">
                      <a:srgbClr val="66FF33"/>
                    </a:gs>
                  </a:gsLst>
                  <a:lin ang="5400000" scaled="0"/>
                </a:gradFill>
                <a:latin typeface="Comic Sans MS" pitchFamily="66" charset="0"/>
              </a:rPr>
              <a:t>2 </a:t>
            </a:r>
            <a:r>
              <a:rPr lang="en-US" sz="1200" b="1" dirty="0" err="1" smtClean="0">
                <a:gradFill>
                  <a:gsLst>
                    <a:gs pos="100000">
                      <a:prstClr val="white"/>
                    </a:gs>
                    <a:gs pos="0">
                      <a:srgbClr val="66FF33"/>
                    </a:gs>
                  </a:gsLst>
                  <a:lin ang="5400000" scaled="0"/>
                </a:gradFill>
                <a:latin typeface="Comic Sans MS" pitchFamily="66" charset="0"/>
              </a:rPr>
              <a:t>ar</a:t>
            </a:r>
            <a:r>
              <a:rPr lang="en-US" sz="1200" b="1" dirty="0" smtClean="0">
                <a:gradFill>
                  <a:gsLst>
                    <a:gs pos="100000">
                      <a:prstClr val="white"/>
                    </a:gs>
                    <a:gs pos="0">
                      <a:srgbClr val="66FF33"/>
                    </a:gs>
                  </a:gsLst>
                  <a:lin ang="5400000" scaled="0"/>
                </a:gradFill>
                <a:latin typeface="Comic Sans MS" pitchFamily="66" charset="0"/>
              </a:rPr>
              <a:t>(trapezium) = 64 m</a:t>
            </a:r>
            <a:r>
              <a:rPr lang="en-US" sz="1200" b="1" baseline="30000" dirty="0" smtClean="0">
                <a:gradFill>
                  <a:gsLst>
                    <a:gs pos="100000">
                      <a:prstClr val="white"/>
                    </a:gs>
                    <a:gs pos="0">
                      <a:srgbClr val="66FF33"/>
                    </a:gs>
                  </a:gsLst>
                  <a:lin ang="5400000" scaled="0"/>
                </a:gradFill>
                <a:latin typeface="Comic Sans MS" pitchFamily="66" charset="0"/>
              </a:rPr>
              <a:t>2</a:t>
            </a:r>
            <a:r>
              <a:rPr lang="en-US" sz="1200" b="1" dirty="0" smtClean="0">
                <a:gradFill>
                  <a:gsLst>
                    <a:gs pos="100000">
                      <a:prstClr val="white"/>
                    </a:gs>
                    <a:gs pos="0">
                      <a:srgbClr val="66FF33"/>
                    </a:gs>
                  </a:gsLst>
                  <a:lin ang="5400000" scaled="0"/>
                </a:gradFill>
                <a:latin typeface="Comic Sans MS" pitchFamily="66" charset="0"/>
              </a:rPr>
              <a:t> </a:t>
            </a:r>
            <a:endParaRPr lang="en-US" sz="1200" b="1" baseline="30000" dirty="0">
              <a:gradFill>
                <a:gsLst>
                  <a:gs pos="100000">
                    <a:prstClr val="white"/>
                  </a:gs>
                  <a:gs pos="0">
                    <a:srgbClr val="66FF33"/>
                  </a:gs>
                </a:gsLst>
                <a:lin ang="5400000" scaled="0"/>
              </a:gradFill>
              <a:latin typeface="Comic Sans MS" pitchFamily="66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803603" y="4159941"/>
            <a:ext cx="2042828" cy="276999"/>
          </a:xfrm>
          <a:prstGeom prst="rect">
            <a:avLst/>
          </a:prstGeom>
          <a:solidFill>
            <a:srgbClr val="0000FF"/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sz="1200" b="1" dirty="0" err="1" smtClean="0">
                <a:gradFill>
                  <a:gsLst>
                    <a:gs pos="100000">
                      <a:prstClr val="white"/>
                    </a:gs>
                    <a:gs pos="0">
                      <a:srgbClr val="66FF33"/>
                    </a:gs>
                  </a:gsLst>
                  <a:lin ang="5400000" scaled="0"/>
                </a:gradFill>
                <a:latin typeface="Comic Sans MS" pitchFamily="66" charset="0"/>
              </a:rPr>
              <a:t>ar</a:t>
            </a:r>
            <a:r>
              <a:rPr lang="en-US" sz="1200" b="1" dirty="0" smtClean="0">
                <a:gradFill>
                  <a:gsLst>
                    <a:gs pos="100000">
                      <a:prstClr val="white"/>
                    </a:gs>
                    <a:gs pos="0">
                      <a:srgbClr val="66FF33"/>
                    </a:gs>
                  </a:gsLst>
                  <a:lin ang="5400000" scaled="0"/>
                </a:gradFill>
                <a:latin typeface="Comic Sans MS" pitchFamily="66" charset="0"/>
              </a:rPr>
              <a:t>(rectangle) = 55 m</a:t>
            </a:r>
            <a:r>
              <a:rPr lang="en-US" sz="1200" b="1" baseline="30000" dirty="0" smtClean="0">
                <a:gradFill>
                  <a:gsLst>
                    <a:gs pos="100000">
                      <a:prstClr val="white"/>
                    </a:gs>
                    <a:gs pos="0">
                      <a:srgbClr val="66FF33"/>
                    </a:gs>
                  </a:gsLst>
                  <a:lin ang="5400000" scaled="0"/>
                </a:gradFill>
                <a:latin typeface="Comic Sans MS" pitchFamily="66" charset="0"/>
              </a:rPr>
              <a:t>2</a:t>
            </a:r>
            <a:r>
              <a:rPr lang="en-US" sz="1200" b="1" dirty="0" smtClean="0">
                <a:gradFill>
                  <a:gsLst>
                    <a:gs pos="100000">
                      <a:prstClr val="white"/>
                    </a:gs>
                    <a:gs pos="0">
                      <a:srgbClr val="66FF33"/>
                    </a:gs>
                  </a:gsLst>
                  <a:lin ang="5400000" scaled="0"/>
                </a:gradFill>
                <a:latin typeface="Comic Sans MS" pitchFamily="66" charset="0"/>
              </a:rPr>
              <a:t> </a:t>
            </a:r>
            <a:endParaRPr lang="en-US" sz="1200" b="1" baseline="30000" dirty="0">
              <a:gradFill>
                <a:gsLst>
                  <a:gs pos="100000">
                    <a:prstClr val="white"/>
                  </a:gs>
                  <a:gs pos="0">
                    <a:srgbClr val="66FF33"/>
                  </a:gs>
                </a:gsLst>
                <a:lin ang="5400000" scaled="0"/>
              </a:gradFill>
              <a:latin typeface="Comic Sans MS" pitchFamily="66" charset="0"/>
            </a:endParaRPr>
          </a:p>
        </p:txBody>
      </p:sp>
      <p:pic>
        <p:nvPicPr>
          <p:cNvPr id="168" name="Picture 16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61" y="3735154"/>
            <a:ext cx="663200" cy="735770"/>
          </a:xfrm>
          <a:prstGeom prst="rect">
            <a:avLst/>
          </a:prstGeom>
        </p:spPr>
      </p:pic>
      <p:sp>
        <p:nvSpPr>
          <p:cNvPr id="169" name="Rounded Rectangle 168"/>
          <p:cNvSpPr/>
          <p:nvPr>
            <p:custDataLst>
              <p:tags r:id="rId1"/>
            </p:custDataLst>
          </p:nvPr>
        </p:nvSpPr>
        <p:spPr>
          <a:xfrm>
            <a:off x="835750" y="4182537"/>
            <a:ext cx="2010681" cy="236459"/>
          </a:xfrm>
          <a:prstGeom prst="roundRect">
            <a:avLst/>
          </a:prstGeom>
          <a:noFill/>
          <a:ln w="19050">
            <a:solidFill>
              <a:srgbClr val="FFFF00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0" name="Rounded Rectangle 169"/>
          <p:cNvSpPr/>
          <p:nvPr>
            <p:custDataLst>
              <p:tags r:id="rId2"/>
            </p:custDataLst>
          </p:nvPr>
        </p:nvSpPr>
        <p:spPr>
          <a:xfrm>
            <a:off x="861150" y="3894597"/>
            <a:ext cx="1983650" cy="244010"/>
          </a:xfrm>
          <a:prstGeom prst="roundRect">
            <a:avLst/>
          </a:prstGeom>
          <a:noFill/>
          <a:ln w="19050">
            <a:solidFill>
              <a:srgbClr val="FFFF00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2846431" y="1504528"/>
            <a:ext cx="329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2" name="Rectangle 171"/>
          <p:cNvSpPr/>
          <p:nvPr/>
        </p:nvSpPr>
        <p:spPr>
          <a:xfrm>
            <a:off x="3062455" y="1504528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  <a:tab pos="143510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64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3666402" y="1504528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55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2846431" y="1854191"/>
            <a:ext cx="329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3067715" y="1854191"/>
            <a:ext cx="9589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  <a:tab pos="143510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119 m</a:t>
            </a:r>
            <a:r>
              <a:rPr lang="en-US" sz="1600" b="1" baseline="30000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2</a:t>
            </a:r>
            <a:endParaRPr lang="en-US" sz="1600" b="1" baseline="30000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90" name="Rectangle 189"/>
          <p:cNvSpPr/>
          <p:nvPr/>
        </p:nvSpPr>
        <p:spPr>
          <a:xfrm>
            <a:off x="491897" y="1854191"/>
            <a:ext cx="25010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97497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Symbol" pitchFamily="18" charset="2"/>
                <a:ea typeface="Cambria Math" pitchFamily="18" charset="0"/>
              </a:rPr>
              <a:t>\ </a:t>
            </a:r>
            <a:r>
              <a:rPr lang="en-US" sz="1600" b="1" dirty="0" err="1">
                <a:latin typeface="Bookman Old Style" panose="02050604050505020204" pitchFamily="18" charset="0"/>
              </a:rPr>
              <a:t>ar</a:t>
            </a:r>
            <a:r>
              <a:rPr lang="en-US" sz="1600" b="1" dirty="0">
                <a:latin typeface="Bookman Old Style" panose="02050604050505020204" pitchFamily="18" charset="0"/>
              </a:rPr>
              <a:t>(Regular octagon) </a:t>
            </a:r>
            <a:endParaRPr lang="en-US" sz="1600" b="1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91" name="Horizontal Scroll 190"/>
          <p:cNvSpPr/>
          <p:nvPr/>
        </p:nvSpPr>
        <p:spPr>
          <a:xfrm>
            <a:off x="529633" y="2232387"/>
            <a:ext cx="5196851" cy="523964"/>
          </a:xfrm>
          <a:prstGeom prst="horizontalScroll">
            <a:avLst/>
          </a:prstGeom>
          <a:gradFill flip="none" rotWithShape="1">
            <a:gsLst>
              <a:gs pos="0">
                <a:srgbClr val="9900FF">
                  <a:lumMod val="84000"/>
                  <a:lumOff val="16000"/>
                  <a:alpha val="59000"/>
                </a:srgbClr>
              </a:gs>
              <a:gs pos="100000">
                <a:schemeClr val="bg1">
                  <a:lumMod val="97000"/>
                </a:schemeClr>
              </a:gs>
              <a:gs pos="81000">
                <a:schemeClr val="bg1"/>
              </a:gs>
            </a:gsLst>
            <a:lin ang="8100000" scaled="1"/>
            <a:tileRect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/>
          <p:nvPr/>
        </p:nvSpPr>
        <p:spPr>
          <a:xfrm>
            <a:off x="570590" y="2332375"/>
            <a:ext cx="55971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Hence, </a:t>
            </a:r>
            <a:r>
              <a:rPr lang="en-US" sz="1600" b="1" dirty="0">
                <a:latin typeface="Bookman Old Style" panose="02050604050505020204" pitchFamily="18" charset="0"/>
              </a:rPr>
              <a:t>area of the octagonal </a:t>
            </a:r>
            <a:r>
              <a:rPr lang="en-US" sz="1600" b="1" dirty="0" smtClean="0">
                <a:latin typeface="Bookman Old Style" panose="02050604050505020204" pitchFamily="18" charset="0"/>
              </a:rPr>
              <a:t>surface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is 119 m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pic>
        <p:nvPicPr>
          <p:cNvPr id="196" name="Picture 5" descr="D:\Roshan\Roshan\Mthas 8th\VIII STD STB\clipart\28264926-little-boy-student-holding-a-big-pencil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65927" y="2160835"/>
            <a:ext cx="670560" cy="66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7" name="Rectangle 196"/>
          <p:cNvSpPr/>
          <p:nvPr/>
        </p:nvSpPr>
        <p:spPr>
          <a:xfrm>
            <a:off x="3451169" y="1504528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+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1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emph" presetSubtype="0" repeatCount="3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4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 animBg="1"/>
      <p:bldP spid="165" grpId="1" animBg="1"/>
      <p:bldP spid="140" grpId="0" animBg="1"/>
      <p:bldP spid="140" grpId="1" animBg="1"/>
      <p:bldP spid="69" grpId="0" animBg="1"/>
      <p:bldP spid="69" grpId="1" animBg="1"/>
      <p:bldP spid="69" grpId="2" animBg="1"/>
      <p:bldP spid="70" grpId="0"/>
      <p:bldP spid="73" grpId="0"/>
      <p:bldP spid="71" grpId="0"/>
      <p:bldP spid="166" grpId="0" animBg="1"/>
      <p:bldP spid="167" grpId="0" animBg="1"/>
      <p:bldP spid="169" grpId="0" animBg="1"/>
      <p:bldP spid="169" grpId="1" animBg="1"/>
      <p:bldP spid="170" grpId="0" animBg="1"/>
      <p:bldP spid="170" grpId="1" animBg="1"/>
      <p:bldP spid="171" grpId="0"/>
      <p:bldP spid="172" grpId="0"/>
      <p:bldP spid="178" grpId="0"/>
      <p:bldP spid="179" grpId="0"/>
      <p:bldP spid="185" grpId="0"/>
      <p:bldP spid="190" grpId="0"/>
      <p:bldP spid="191" grpId="0" animBg="1"/>
      <p:bldP spid="192" grpId="0"/>
      <p:bldP spid="19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Horizontal Scroll 49"/>
          <p:cNvSpPr/>
          <p:nvPr/>
        </p:nvSpPr>
        <p:spPr>
          <a:xfrm>
            <a:off x="768362" y="3832316"/>
            <a:ext cx="3490060" cy="576360"/>
          </a:xfrm>
          <a:prstGeom prst="horizontalScroll">
            <a:avLst/>
          </a:prstGeom>
          <a:gradFill flip="none" rotWithShape="1">
            <a:gsLst>
              <a:gs pos="0">
                <a:srgbClr val="9900FF">
                  <a:lumMod val="84000"/>
                  <a:lumOff val="16000"/>
                  <a:alpha val="59000"/>
                </a:srgbClr>
              </a:gs>
              <a:gs pos="100000">
                <a:schemeClr val="bg1">
                  <a:lumMod val="97000"/>
                </a:schemeClr>
              </a:gs>
              <a:gs pos="81000">
                <a:schemeClr val="bg1"/>
              </a:gs>
            </a:gsLst>
            <a:lin ang="8100000" scaled="1"/>
            <a:tileRect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ounded Rectangle 141"/>
          <p:cNvSpPr/>
          <p:nvPr>
            <p:custDataLst>
              <p:tags r:id="rId1"/>
            </p:custDataLst>
          </p:nvPr>
        </p:nvSpPr>
        <p:spPr>
          <a:xfrm>
            <a:off x="761248" y="2069192"/>
            <a:ext cx="3881935" cy="226241"/>
          </a:xfrm>
          <a:prstGeom prst="roundRect">
            <a:avLst/>
          </a:prstGeom>
          <a:solidFill>
            <a:srgbClr val="00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1" name="Rounded Rectangle 140"/>
          <p:cNvSpPr/>
          <p:nvPr>
            <p:custDataLst>
              <p:tags r:id="rId2"/>
            </p:custDataLst>
          </p:nvPr>
        </p:nvSpPr>
        <p:spPr>
          <a:xfrm>
            <a:off x="1195967" y="3043486"/>
            <a:ext cx="3439533" cy="226241"/>
          </a:xfrm>
          <a:prstGeom prst="roundRect">
            <a:avLst/>
          </a:prstGeom>
          <a:solidFill>
            <a:srgbClr val="00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8" name="Rounded Rectangle 137"/>
          <p:cNvSpPr/>
          <p:nvPr>
            <p:custDataLst>
              <p:tags r:id="rId3"/>
            </p:custDataLst>
          </p:nvPr>
        </p:nvSpPr>
        <p:spPr>
          <a:xfrm>
            <a:off x="1218659" y="1109836"/>
            <a:ext cx="3039762" cy="215260"/>
          </a:xfrm>
          <a:prstGeom prst="roundRect">
            <a:avLst/>
          </a:prstGeom>
          <a:solidFill>
            <a:srgbClr val="00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3" name="Rounded Rectangle 132"/>
          <p:cNvSpPr/>
          <p:nvPr>
            <p:custDataLst>
              <p:tags r:id="rId4"/>
            </p:custDataLst>
          </p:nvPr>
        </p:nvSpPr>
        <p:spPr>
          <a:xfrm>
            <a:off x="4081954" y="1386802"/>
            <a:ext cx="176467" cy="215260"/>
          </a:xfrm>
          <a:prstGeom prst="roundRect">
            <a:avLst/>
          </a:prstGeom>
          <a:solidFill>
            <a:srgbClr val="00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1" name="Rounded Rectangle 130"/>
          <p:cNvSpPr/>
          <p:nvPr>
            <p:custDataLst>
              <p:tags r:id="rId5"/>
            </p:custDataLst>
          </p:nvPr>
        </p:nvSpPr>
        <p:spPr>
          <a:xfrm>
            <a:off x="6296867" y="1972984"/>
            <a:ext cx="393150" cy="162917"/>
          </a:xfrm>
          <a:prstGeom prst="roundRect">
            <a:avLst/>
          </a:prstGeom>
          <a:solidFill>
            <a:srgbClr val="00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5" name="Rounded Rectangle 84"/>
          <p:cNvSpPr/>
          <p:nvPr>
            <p:custDataLst>
              <p:tags r:id="rId6"/>
            </p:custDataLst>
          </p:nvPr>
        </p:nvSpPr>
        <p:spPr>
          <a:xfrm>
            <a:off x="7693379" y="1972536"/>
            <a:ext cx="426235" cy="166191"/>
          </a:xfrm>
          <a:prstGeom prst="roundRect">
            <a:avLst/>
          </a:prstGeom>
          <a:solidFill>
            <a:srgbClr val="00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4" name="Rounded Rectangle 83"/>
          <p:cNvSpPr/>
          <p:nvPr>
            <p:custDataLst>
              <p:tags r:id="rId7"/>
            </p:custDataLst>
          </p:nvPr>
        </p:nvSpPr>
        <p:spPr>
          <a:xfrm>
            <a:off x="3694435" y="1379263"/>
            <a:ext cx="223989" cy="215260"/>
          </a:xfrm>
          <a:prstGeom prst="roundRect">
            <a:avLst/>
          </a:prstGeom>
          <a:solidFill>
            <a:srgbClr val="00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3" name="Rectangle 92"/>
          <p:cNvSpPr/>
          <p:nvPr>
            <p:custDataLst>
              <p:tags r:id="rId8"/>
            </p:custDataLst>
          </p:nvPr>
        </p:nvSpPr>
        <p:spPr>
          <a:xfrm>
            <a:off x="3749253" y="1676721"/>
            <a:ext cx="66129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80</a:t>
            </a:r>
            <a:endParaRPr lang="en-US" sz="1600" b="1" baseline="300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670220" y="1313303"/>
            <a:ext cx="30243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Bookman Old Style" panose="02050604050505020204" pitchFamily="18" charset="0"/>
              </a:rPr>
              <a:t>Area of Rectangular field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3428343" y="1313303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=</a:t>
            </a:r>
            <a:endParaRPr lang="en-US" sz="1600" b="1" dirty="0">
              <a:latin typeface="Bookman Old Style" panose="02050604050505020204" pitchFamily="18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3664093" y="1313303"/>
            <a:ext cx="6511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Bookman Old Style" panose="02050604050505020204" pitchFamily="18" charset="0"/>
              </a:rPr>
              <a:t>l</a:t>
            </a:r>
            <a:r>
              <a:rPr lang="en-US" sz="1600" b="1" dirty="0">
                <a:latin typeface="Bookman Old Style" panose="02050604050505020204" pitchFamily="18" charset="0"/>
              </a:rPr>
              <a:t> × </a:t>
            </a:r>
            <a:r>
              <a:rPr lang="en-US" sz="1600" b="1" i="1" dirty="0">
                <a:latin typeface="Bookman Old Style" panose="02050604050505020204" pitchFamily="18" charset="0"/>
              </a:rPr>
              <a:t>b</a:t>
            </a:r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3428022" y="166365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=</a:t>
            </a:r>
            <a:endParaRPr lang="en-US" sz="1600" dirty="0">
              <a:latin typeface="Bookman Old Style" panose="02050604050505020204" pitchFamily="18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3403209" y="2001495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=</a:t>
            </a:r>
            <a:endParaRPr lang="en-US" sz="1600" dirty="0">
              <a:latin typeface="Bookman Old Style" panose="020506040505050202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72870" y="992892"/>
            <a:ext cx="6406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Sol.</a:t>
            </a:r>
            <a:endParaRPr lang="en-US" sz="1600" baseline="30000" dirty="0">
              <a:latin typeface="Bookman Old Style" panose="02050604050505020204" pitchFamily="18" charset="0"/>
            </a:endParaRPr>
          </a:p>
        </p:txBody>
      </p:sp>
      <p:pic>
        <p:nvPicPr>
          <p:cNvPr id="61" name="Picture 4" descr="Image result for field clipart top view"/>
          <p:cNvPicPr>
            <a:picLocks noChangeArrowheads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97" b="45636"/>
          <a:stretch/>
        </p:blipFill>
        <p:spPr bwMode="auto">
          <a:xfrm>
            <a:off x="5969785" y="1080028"/>
            <a:ext cx="1013652" cy="873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Image result for field clipart top view"/>
          <p:cNvPicPr>
            <a:picLocks noChangeAspect="1" noChangeArrowheads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877"/>
          <a:stretch/>
        </p:blipFill>
        <p:spPr bwMode="auto">
          <a:xfrm>
            <a:off x="7151076" y="1197659"/>
            <a:ext cx="1520483" cy="74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/>
          <p:cNvSpPr txBox="1"/>
          <p:nvPr/>
        </p:nvSpPr>
        <p:spPr>
          <a:xfrm>
            <a:off x="6230389" y="1915898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Bookman Old Style" pitchFamily="18" charset="0"/>
              </a:rPr>
              <a:t>60 m</a:t>
            </a:r>
            <a:endParaRPr lang="en-US" sz="1000" b="1" dirty="0">
              <a:latin typeface="Bookman Old Style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648264" y="1937683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Bookman Old Style" pitchFamily="18" charset="0"/>
              </a:rPr>
              <a:t>80 m</a:t>
            </a:r>
            <a:endParaRPr lang="en-US" sz="1000" b="1" dirty="0">
              <a:latin typeface="Bookman Old Style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8720" y="2001495"/>
            <a:ext cx="28933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Bookman Old Style" panose="02050604050505020204" pitchFamily="18" charset="0"/>
              </a:rPr>
              <a:t>Area of Rectangular field</a:t>
            </a:r>
          </a:p>
        </p:txBody>
      </p:sp>
      <p:sp>
        <p:nvSpPr>
          <p:cNvPr id="83" name="Rectangle 82"/>
          <p:cNvSpPr/>
          <p:nvPr>
            <p:custDataLst>
              <p:tags r:id="rId9"/>
            </p:custDataLst>
          </p:nvPr>
        </p:nvSpPr>
        <p:spPr>
          <a:xfrm>
            <a:off x="538749" y="2024578"/>
            <a:ext cx="40552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Symbol" panose="05050102010706020507" pitchFamily="18" charset="2"/>
                <a:sym typeface="Symbol"/>
              </a:rPr>
              <a:t></a:t>
            </a:r>
            <a:endParaRPr lang="en-US" sz="1600" b="1" dirty="0">
              <a:solidFill>
                <a:srgbClr val="000000"/>
              </a:solidFill>
              <a:latin typeface="Symbol" panose="05050102010706020507" pitchFamily="18" charset="2"/>
            </a:endParaRPr>
          </a:p>
        </p:txBody>
      </p:sp>
      <p:sp>
        <p:nvSpPr>
          <p:cNvPr id="91" name="Rounded Rectangle 90"/>
          <p:cNvSpPr/>
          <p:nvPr>
            <p:custDataLst>
              <p:tags r:id="rId10"/>
            </p:custDataLst>
          </p:nvPr>
        </p:nvSpPr>
        <p:spPr>
          <a:xfrm>
            <a:off x="3733827" y="2382437"/>
            <a:ext cx="718373" cy="219587"/>
          </a:xfrm>
          <a:prstGeom prst="roundRect">
            <a:avLst/>
          </a:prstGeom>
          <a:solidFill>
            <a:srgbClr val="00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4" name="Rectangle 103"/>
          <p:cNvSpPr/>
          <p:nvPr>
            <p:custDataLst>
              <p:tags r:id="rId11"/>
            </p:custDataLst>
          </p:nvPr>
        </p:nvSpPr>
        <p:spPr>
          <a:xfrm>
            <a:off x="3749258" y="2656264"/>
            <a:ext cx="860950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(60)</a:t>
            </a:r>
            <a:r>
              <a:rPr lang="en-US" sz="1600" b="1" baseline="300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2</a:t>
            </a:r>
            <a:endParaRPr lang="en-US" sz="1600" b="1" baseline="300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1168183" y="2322953"/>
            <a:ext cx="23878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</a:rPr>
              <a:t>Area </a:t>
            </a:r>
            <a:r>
              <a:rPr lang="en-US" sz="1600" b="1" dirty="0">
                <a:latin typeface="Bookman Old Style" panose="02050604050505020204" pitchFamily="18" charset="0"/>
              </a:rPr>
              <a:t>of </a:t>
            </a:r>
            <a:r>
              <a:rPr lang="en-US" sz="1600" b="1" dirty="0" smtClean="0">
                <a:latin typeface="Bookman Old Style" panose="02050604050505020204" pitchFamily="18" charset="0"/>
              </a:rPr>
              <a:t>Square field</a:t>
            </a:r>
            <a:endParaRPr lang="en-US" sz="1600" b="1" dirty="0">
              <a:latin typeface="Bookman Old Style" panose="020506040505050202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3409289" y="2322953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=</a:t>
            </a:r>
            <a:endParaRPr lang="en-US" sz="1600" b="1" dirty="0">
              <a:latin typeface="Bookman Old Style" panose="02050604050505020204" pitchFamily="18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3664089" y="2322953"/>
            <a:ext cx="8611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</a:rPr>
              <a:t>(Side)</a:t>
            </a:r>
            <a:r>
              <a:rPr lang="en-US" sz="1600" b="1" baseline="30000" dirty="0" smtClean="0">
                <a:latin typeface="Bookman Old Style" panose="02050604050505020204" pitchFamily="18" charset="0"/>
              </a:rPr>
              <a:t>2</a:t>
            </a:r>
            <a:endParaRPr lang="en-US" baseline="30000" dirty="0">
              <a:latin typeface="Bookman Old Style" panose="02050604050505020204" pitchFamily="18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3428027" y="2644722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=</a:t>
            </a:r>
            <a:endParaRPr lang="en-US" sz="1600" dirty="0">
              <a:latin typeface="Bookman Old Style" panose="02050604050505020204" pitchFamily="18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3431792" y="298733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=</a:t>
            </a:r>
            <a:endParaRPr lang="en-US" sz="1600" dirty="0">
              <a:latin typeface="Bookman Old Style" panose="02050604050505020204" pitchFamily="18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1195967" y="2987330"/>
            <a:ext cx="23473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Bookman Old Style" panose="02050604050505020204" pitchFamily="18" charset="0"/>
              </a:rPr>
              <a:t>Area of Square field</a:t>
            </a:r>
          </a:p>
        </p:txBody>
      </p:sp>
      <p:sp>
        <p:nvSpPr>
          <p:cNvPr id="129" name="Rectangle 128"/>
          <p:cNvSpPr/>
          <p:nvPr>
            <p:custDataLst>
              <p:tags r:id="rId12"/>
            </p:custDataLst>
          </p:nvPr>
        </p:nvSpPr>
        <p:spPr>
          <a:xfrm>
            <a:off x="443494" y="3000887"/>
            <a:ext cx="40552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Symbol" panose="05050102010706020507" pitchFamily="18" charset="2"/>
                <a:sym typeface="Symbol"/>
              </a:rPr>
              <a:t></a:t>
            </a:r>
            <a:endParaRPr lang="en-US" sz="1600" b="1" dirty="0">
              <a:solidFill>
                <a:srgbClr val="000000"/>
              </a:solidFill>
              <a:latin typeface="Symbol" panose="05050102010706020507" pitchFamily="18" charset="2"/>
            </a:endParaRPr>
          </a:p>
        </p:txBody>
      </p:sp>
      <p:sp>
        <p:nvSpPr>
          <p:cNvPr id="132" name="Rectangle 131"/>
          <p:cNvSpPr/>
          <p:nvPr>
            <p:custDataLst>
              <p:tags r:id="rId13"/>
            </p:custDataLst>
          </p:nvPr>
        </p:nvSpPr>
        <p:spPr>
          <a:xfrm>
            <a:off x="4066284" y="1666974"/>
            <a:ext cx="66129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× 40</a:t>
            </a:r>
            <a:endParaRPr lang="en-US" sz="1600" b="1" baseline="30000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1164209" y="1053925"/>
            <a:ext cx="31755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</a:rPr>
              <a:t>Breadth of rectangle = 40 m</a:t>
            </a:r>
            <a:endParaRPr lang="en-US" sz="1600" b="1" dirty="0">
              <a:latin typeface="Bookman Old Style" panose="02050604050505020204" pitchFamily="18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7141437" y="1192746"/>
            <a:ext cx="1530121" cy="735821"/>
          </a:xfrm>
          <a:prstGeom prst="rect">
            <a:avLst/>
          </a:prstGeom>
          <a:solidFill>
            <a:srgbClr val="00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5972372" y="1079756"/>
            <a:ext cx="1008479" cy="880150"/>
          </a:xfrm>
          <a:prstGeom prst="rect">
            <a:avLst/>
          </a:prstGeom>
          <a:solidFill>
            <a:srgbClr val="00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ounded Rectangle 142"/>
          <p:cNvSpPr/>
          <p:nvPr>
            <p:custDataLst>
              <p:tags r:id="rId14"/>
            </p:custDataLst>
          </p:nvPr>
        </p:nvSpPr>
        <p:spPr>
          <a:xfrm>
            <a:off x="3673026" y="3048117"/>
            <a:ext cx="963807" cy="215260"/>
          </a:xfrm>
          <a:prstGeom prst="roundRect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4" name="Rounded Rectangle 143"/>
          <p:cNvSpPr/>
          <p:nvPr>
            <p:custDataLst>
              <p:tags r:id="rId15"/>
            </p:custDataLst>
          </p:nvPr>
        </p:nvSpPr>
        <p:spPr>
          <a:xfrm>
            <a:off x="3641847" y="2074682"/>
            <a:ext cx="993011" cy="215260"/>
          </a:xfrm>
          <a:prstGeom prst="roundRect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3616364" y="2987330"/>
            <a:ext cx="12813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3600 </a:t>
            </a:r>
            <a:r>
              <a:rPr lang="en-US" sz="1600" b="1" dirty="0" smtClean="0">
                <a:latin typeface="Bookman Old Style" panose="02050604050505020204" pitchFamily="18" charset="0"/>
              </a:rPr>
              <a:t>m</a:t>
            </a:r>
            <a:r>
              <a:rPr lang="en-US" sz="1600" b="1" baseline="30000" dirty="0" smtClean="0">
                <a:latin typeface="Bookman Old Style" panose="02050604050505020204" pitchFamily="18" charset="0"/>
              </a:rPr>
              <a:t>2</a:t>
            </a:r>
            <a:endParaRPr lang="en-US" sz="1600" baseline="30000" dirty="0">
              <a:latin typeface="Bookman Old Style" panose="020506040505050202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810935" y="3942244"/>
            <a:ext cx="33131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Bookman Old Style" pitchFamily="18" charset="0"/>
                <a:ea typeface="Cambria Math" panose="02040503050406030204" pitchFamily="18" charset="0"/>
              </a:rPr>
              <a:t>A</a:t>
            </a:r>
            <a:r>
              <a:rPr lang="en-US" sz="1600" b="1" dirty="0" smtClean="0">
                <a:latin typeface="Bookman Old Style" pitchFamily="18" charset="0"/>
                <a:ea typeface="Cambria Math" panose="02040503050406030204" pitchFamily="18" charset="0"/>
              </a:rPr>
              <a:t>rea </a:t>
            </a:r>
            <a:r>
              <a:rPr lang="en-US" sz="1600" b="1" dirty="0">
                <a:latin typeface="Bookman Old Style" pitchFamily="18" charset="0"/>
                <a:ea typeface="Cambria Math" panose="02040503050406030204" pitchFamily="18" charset="0"/>
              </a:rPr>
              <a:t>of square field is larger.</a:t>
            </a:r>
          </a:p>
        </p:txBody>
      </p:sp>
      <p:sp>
        <p:nvSpPr>
          <p:cNvPr id="146" name="Rectangle 145"/>
          <p:cNvSpPr/>
          <p:nvPr>
            <p:custDataLst>
              <p:tags r:id="rId16"/>
            </p:custDataLst>
          </p:nvPr>
        </p:nvSpPr>
        <p:spPr>
          <a:xfrm>
            <a:off x="493673" y="3953786"/>
            <a:ext cx="40552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Symbol" panose="05050102010706020507" pitchFamily="18" charset="2"/>
                <a:sym typeface="Symbol"/>
              </a:rPr>
              <a:t></a:t>
            </a:r>
            <a:endParaRPr lang="en-US" sz="1600" b="1" dirty="0">
              <a:solidFill>
                <a:srgbClr val="000000"/>
              </a:solidFill>
              <a:latin typeface="Symbol" panose="05050102010706020507" pitchFamily="18" charset="2"/>
            </a:endParaRPr>
          </a:p>
        </p:txBody>
      </p:sp>
      <p:sp>
        <p:nvSpPr>
          <p:cNvPr id="147" name="Rounded Rectangle 146"/>
          <p:cNvSpPr/>
          <p:nvPr/>
        </p:nvSpPr>
        <p:spPr>
          <a:xfrm>
            <a:off x="902638" y="281326"/>
            <a:ext cx="5973650" cy="778949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chemeClr val="bg1">
                  <a:alpha val="78000"/>
                </a:schemeClr>
              </a:gs>
            </a:gsLst>
            <a:lin ang="8100000" scaled="1"/>
            <a:tileRect/>
          </a:gra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8" name="Group 147"/>
          <p:cNvGrpSpPr/>
          <p:nvPr/>
        </p:nvGrpSpPr>
        <p:grpSpPr>
          <a:xfrm>
            <a:off x="483486" y="347510"/>
            <a:ext cx="687003" cy="624548"/>
            <a:chOff x="508513" y="-702286"/>
            <a:chExt cx="687003" cy="624548"/>
          </a:xfrm>
        </p:grpSpPr>
        <p:sp>
          <p:nvSpPr>
            <p:cNvPr id="149" name="Plaque 148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bg1"/>
                  </a:solidFill>
                  <a:latin typeface="Bookman Old Style" pitchFamily="18" charset="0"/>
                </a:rPr>
                <a:t>Q.</a:t>
              </a:r>
              <a:endParaRPr lang="en-US" sz="18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sp>
        <p:nvSpPr>
          <p:cNvPr id="58" name="Rounded Rectangle 57"/>
          <p:cNvSpPr/>
          <p:nvPr>
            <p:custDataLst>
              <p:tags r:id="rId17"/>
            </p:custDataLst>
          </p:nvPr>
        </p:nvSpPr>
        <p:spPr>
          <a:xfrm>
            <a:off x="1224686" y="791652"/>
            <a:ext cx="3214814" cy="21101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1" name="Rectangle 150"/>
          <p:cNvSpPr/>
          <p:nvPr>
            <p:custDataLst>
              <p:tags r:id="rId18"/>
            </p:custDataLst>
          </p:nvPr>
        </p:nvSpPr>
        <p:spPr>
          <a:xfrm>
            <a:off x="792910" y="252362"/>
            <a:ext cx="6170173" cy="80791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/>
            <a:r>
              <a:rPr lang="en-US" sz="1600" b="1" dirty="0" smtClean="0">
                <a:latin typeface="Bookman Old Style" panose="02050604050505020204" pitchFamily="18" charset="0"/>
              </a:rPr>
              <a:t>      Square and </a:t>
            </a:r>
            <a:r>
              <a:rPr lang="en-US" sz="1600" b="1" dirty="0">
                <a:latin typeface="Bookman Old Style" panose="02050604050505020204" pitchFamily="18" charset="0"/>
              </a:rPr>
              <a:t>a </a:t>
            </a:r>
            <a:r>
              <a:rPr lang="en-US" sz="1600" b="1" dirty="0" smtClean="0">
                <a:latin typeface="Bookman Old Style" panose="02050604050505020204" pitchFamily="18" charset="0"/>
              </a:rPr>
              <a:t>Rectangular </a:t>
            </a:r>
            <a:r>
              <a:rPr lang="en-US" sz="1600" b="1" dirty="0">
                <a:latin typeface="Bookman Old Style" panose="02050604050505020204" pitchFamily="18" charset="0"/>
              </a:rPr>
              <a:t>field with </a:t>
            </a:r>
            <a:r>
              <a:rPr lang="en-US" sz="1600" b="1" dirty="0" smtClean="0">
                <a:latin typeface="Bookman Old Style" panose="02050604050505020204" pitchFamily="18" charset="0"/>
              </a:rPr>
              <a:t>measurements</a:t>
            </a:r>
          </a:p>
          <a:p>
            <a:pPr defTabSz="685800"/>
            <a:r>
              <a:rPr lang="en-US" sz="1600" b="1" dirty="0">
                <a:latin typeface="Bookman Old Style" panose="02050604050505020204" pitchFamily="18" charset="0"/>
              </a:rPr>
              <a:t> </a:t>
            </a:r>
            <a:r>
              <a:rPr lang="en-US" sz="1600" b="1" dirty="0" smtClean="0">
                <a:latin typeface="Bookman Old Style" panose="02050604050505020204" pitchFamily="18" charset="0"/>
              </a:rPr>
              <a:t>     </a:t>
            </a:r>
            <a:r>
              <a:rPr lang="en-US" sz="1600" b="1" dirty="0">
                <a:latin typeface="Bookman Old Style" panose="02050604050505020204" pitchFamily="18" charset="0"/>
              </a:rPr>
              <a:t>as given in the figure have the </a:t>
            </a:r>
            <a:r>
              <a:rPr lang="en-US" sz="1600" b="1" dirty="0" smtClean="0">
                <a:latin typeface="Bookman Old Style" panose="02050604050505020204" pitchFamily="18" charset="0"/>
              </a:rPr>
              <a:t>same perimeter</a:t>
            </a:r>
            <a:r>
              <a:rPr lang="en-US" sz="1600" b="1" dirty="0">
                <a:latin typeface="Bookman Old Style" panose="02050604050505020204" pitchFamily="18" charset="0"/>
              </a:rPr>
              <a:t>. </a:t>
            </a:r>
            <a:endParaRPr lang="en-US" sz="1600" b="1" dirty="0" smtClean="0">
              <a:latin typeface="Bookman Old Style" panose="02050604050505020204" pitchFamily="18" charset="0"/>
            </a:endParaRPr>
          </a:p>
          <a:p>
            <a:pPr defTabSz="685800"/>
            <a:r>
              <a:rPr lang="en-US" sz="1600" b="1" dirty="0">
                <a:latin typeface="Bookman Old Style" panose="02050604050505020204" pitchFamily="18" charset="0"/>
              </a:rPr>
              <a:t> </a:t>
            </a:r>
            <a:r>
              <a:rPr lang="en-US" sz="1600" b="1" dirty="0" smtClean="0">
                <a:latin typeface="Bookman Old Style" panose="02050604050505020204" pitchFamily="18" charset="0"/>
              </a:rPr>
              <a:t>     Which </a:t>
            </a:r>
            <a:r>
              <a:rPr lang="en-US" sz="1600" b="1" dirty="0">
                <a:latin typeface="Bookman Old Style" panose="02050604050505020204" pitchFamily="18" charset="0"/>
              </a:rPr>
              <a:t>field has a larger area?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3587781" y="2001495"/>
            <a:ext cx="12813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3200 </a:t>
            </a:r>
            <a:r>
              <a:rPr lang="en-US" sz="1600" b="1" dirty="0" smtClean="0">
                <a:latin typeface="Bookman Old Style" panose="02050604050505020204" pitchFamily="18" charset="0"/>
              </a:rPr>
              <a:t>m</a:t>
            </a:r>
            <a:r>
              <a:rPr lang="en-US" sz="1600" b="1" baseline="30000" dirty="0" smtClean="0">
                <a:latin typeface="Bookman Old Style" panose="02050604050505020204" pitchFamily="18" charset="0"/>
              </a:rPr>
              <a:t>2</a:t>
            </a:r>
            <a:endParaRPr lang="en-US" sz="1600" baseline="30000" dirty="0">
              <a:latin typeface="Bookman Old Style" panose="02050604050505020204" pitchFamily="18" charset="0"/>
            </a:endParaRPr>
          </a:p>
        </p:txBody>
      </p:sp>
      <p:pic>
        <p:nvPicPr>
          <p:cNvPr id="1029" name="Picture 5" descr="D:\Roshan\Roshan\Mthas 8th\VIII STD STB\clipart\28264926-little-boy-student-holding-a-big-pencil.jpg"/>
          <p:cNvPicPr>
            <a:picLocks noChangeAspect="1" noChangeArrowheads="1"/>
          </p:cNvPicPr>
          <p:nvPr/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69829" y="3223144"/>
            <a:ext cx="737616" cy="7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 52"/>
          <p:cNvSpPr/>
          <p:nvPr/>
        </p:nvSpPr>
        <p:spPr>
          <a:xfrm>
            <a:off x="826705" y="3464044"/>
            <a:ext cx="33131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  <a:ea typeface="Cambria Math" panose="02040503050406030204" pitchFamily="18" charset="0"/>
              </a:rPr>
              <a:t>3600 &gt; 3200</a:t>
            </a:r>
            <a:endParaRPr lang="en-US" sz="1600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4" name="Rectangle 53"/>
          <p:cNvSpPr/>
          <p:nvPr>
            <p:custDataLst>
              <p:tags r:id="rId19"/>
            </p:custDataLst>
          </p:nvPr>
        </p:nvSpPr>
        <p:spPr>
          <a:xfrm>
            <a:off x="509443" y="3475586"/>
            <a:ext cx="40552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MT Extra" pitchFamily="18" charset="2"/>
                <a:sym typeface="Symbol"/>
              </a:rPr>
              <a:t>Q</a:t>
            </a:r>
            <a:endParaRPr lang="en-US" sz="1600" b="1" dirty="0">
              <a:solidFill>
                <a:srgbClr val="000000"/>
              </a:solidFill>
              <a:latin typeface="MT Extra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528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"/>
                            </p:stCondLst>
                            <p:childTnLst>
                              <p:par>
                                <p:cTn id="13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500"/>
                            </p:stCondLst>
                            <p:childTnLst>
                              <p:par>
                                <p:cTn id="15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35" presetClass="emph" presetSubtype="0" repeatCount="4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5" dur="4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500"/>
                            </p:stCondLst>
                            <p:childTnLst>
                              <p:par>
                                <p:cTn id="1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500"/>
                            </p:stCondLst>
                            <p:childTnLst>
                              <p:par>
                                <p:cTn id="1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000"/>
                            </p:stCondLst>
                            <p:childTnLst>
                              <p:par>
                                <p:cTn id="2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500"/>
                            </p:stCondLst>
                            <p:childTnLst>
                              <p:par>
                                <p:cTn id="2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42" grpId="0" animBg="1"/>
      <p:bldP spid="142" grpId="1" animBg="1"/>
      <p:bldP spid="141" grpId="0" animBg="1"/>
      <p:bldP spid="141" grpId="1" animBg="1"/>
      <p:bldP spid="138" grpId="0" animBg="1"/>
      <p:bldP spid="138" grpId="1" animBg="1"/>
      <p:bldP spid="133" grpId="0" animBg="1"/>
      <p:bldP spid="133" grpId="1" animBg="1"/>
      <p:bldP spid="131" grpId="0" animBg="1"/>
      <p:bldP spid="131" grpId="1" animBg="1"/>
      <p:bldP spid="85" grpId="0" animBg="1"/>
      <p:bldP spid="85" grpId="1" animBg="1"/>
      <p:bldP spid="84" grpId="0" animBg="1"/>
      <p:bldP spid="84" grpId="1" animBg="1"/>
      <p:bldP spid="93" grpId="0"/>
      <p:bldP spid="113" grpId="0"/>
      <p:bldP spid="114" grpId="0"/>
      <p:bldP spid="115" grpId="0"/>
      <p:bldP spid="116" grpId="0"/>
      <p:bldP spid="117" grpId="0"/>
      <p:bldP spid="65" grpId="0"/>
      <p:bldP spid="83" grpId="0"/>
      <p:bldP spid="91" grpId="0" animBg="1"/>
      <p:bldP spid="91" grpId="1" animBg="1"/>
      <p:bldP spid="104" grpId="0"/>
      <p:bldP spid="122" grpId="0"/>
      <p:bldP spid="123" grpId="0"/>
      <p:bldP spid="124" grpId="0"/>
      <p:bldP spid="125" grpId="0"/>
      <p:bldP spid="126" grpId="0"/>
      <p:bldP spid="128" grpId="0"/>
      <p:bldP spid="129" grpId="0"/>
      <p:bldP spid="132" grpId="0"/>
      <p:bldP spid="139" grpId="0" animBg="1"/>
      <p:bldP spid="139" grpId="1" animBg="1"/>
      <p:bldP spid="140" grpId="0" animBg="1"/>
      <p:bldP spid="140" grpId="1" animBg="1"/>
      <p:bldP spid="143" grpId="0" animBg="1"/>
      <p:bldP spid="143" grpId="1" animBg="1"/>
      <p:bldP spid="144" grpId="0" animBg="1"/>
      <p:bldP spid="144" grpId="1" animBg="1"/>
      <p:bldP spid="127" grpId="0"/>
      <p:bldP spid="145" grpId="0"/>
      <p:bldP spid="146" grpId="0"/>
      <p:bldP spid="58" grpId="0" animBg="1"/>
      <p:bldP spid="58" grpId="1" animBg="1"/>
      <p:bldP spid="130" grpId="0"/>
      <p:bldP spid="53" grpId="0"/>
      <p:bldP spid="5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entagon 143"/>
          <p:cNvSpPr/>
          <p:nvPr/>
        </p:nvSpPr>
        <p:spPr>
          <a:xfrm rot="16200000">
            <a:off x="4029493" y="1897806"/>
            <a:ext cx="1371447" cy="659189"/>
          </a:xfrm>
          <a:custGeom>
            <a:avLst/>
            <a:gdLst>
              <a:gd name="connsiteX0" fmla="*/ 0 w 1371447"/>
              <a:gd name="connsiteY0" fmla="*/ 0 h 659189"/>
              <a:gd name="connsiteX1" fmla="*/ 897648 w 1371447"/>
              <a:gd name="connsiteY1" fmla="*/ 0 h 659189"/>
              <a:gd name="connsiteX2" fmla="*/ 1371447 w 1371447"/>
              <a:gd name="connsiteY2" fmla="*/ 329595 h 659189"/>
              <a:gd name="connsiteX3" fmla="*/ 897648 w 1371447"/>
              <a:gd name="connsiteY3" fmla="*/ 659189 h 659189"/>
              <a:gd name="connsiteX4" fmla="*/ 0 w 1371447"/>
              <a:gd name="connsiteY4" fmla="*/ 659189 h 659189"/>
              <a:gd name="connsiteX5" fmla="*/ 0 w 1371447"/>
              <a:gd name="connsiteY5" fmla="*/ 0 h 659189"/>
              <a:gd name="connsiteX0" fmla="*/ 0 w 1371447"/>
              <a:gd name="connsiteY0" fmla="*/ 0 h 659189"/>
              <a:gd name="connsiteX1" fmla="*/ 897648 w 1371447"/>
              <a:gd name="connsiteY1" fmla="*/ 0 h 659189"/>
              <a:gd name="connsiteX2" fmla="*/ 1371447 w 1371447"/>
              <a:gd name="connsiteY2" fmla="*/ 329595 h 659189"/>
              <a:gd name="connsiteX3" fmla="*/ 866691 w 1371447"/>
              <a:gd name="connsiteY3" fmla="*/ 659189 h 659189"/>
              <a:gd name="connsiteX4" fmla="*/ 0 w 1371447"/>
              <a:gd name="connsiteY4" fmla="*/ 659189 h 659189"/>
              <a:gd name="connsiteX5" fmla="*/ 0 w 1371447"/>
              <a:gd name="connsiteY5" fmla="*/ 0 h 659189"/>
              <a:gd name="connsiteX0" fmla="*/ 0 w 1371447"/>
              <a:gd name="connsiteY0" fmla="*/ 0 h 659189"/>
              <a:gd name="connsiteX1" fmla="*/ 859548 w 1371447"/>
              <a:gd name="connsiteY1" fmla="*/ 4762 h 659189"/>
              <a:gd name="connsiteX2" fmla="*/ 1371447 w 1371447"/>
              <a:gd name="connsiteY2" fmla="*/ 329595 h 659189"/>
              <a:gd name="connsiteX3" fmla="*/ 866691 w 1371447"/>
              <a:gd name="connsiteY3" fmla="*/ 659189 h 659189"/>
              <a:gd name="connsiteX4" fmla="*/ 0 w 1371447"/>
              <a:gd name="connsiteY4" fmla="*/ 659189 h 659189"/>
              <a:gd name="connsiteX5" fmla="*/ 0 w 1371447"/>
              <a:gd name="connsiteY5" fmla="*/ 0 h 659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1447" h="659189">
                <a:moveTo>
                  <a:pt x="0" y="0"/>
                </a:moveTo>
                <a:lnTo>
                  <a:pt x="859548" y="4762"/>
                </a:lnTo>
                <a:lnTo>
                  <a:pt x="1371447" y="329595"/>
                </a:lnTo>
                <a:lnTo>
                  <a:pt x="866691" y="659189"/>
                </a:lnTo>
                <a:lnTo>
                  <a:pt x="0" y="659189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lang="en-US" sz="18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1" name="Pentagon 90"/>
          <p:cNvSpPr/>
          <p:nvPr/>
        </p:nvSpPr>
        <p:spPr>
          <a:xfrm rot="16200000">
            <a:off x="2628075" y="1906647"/>
            <a:ext cx="1703593" cy="795712"/>
          </a:xfrm>
          <a:custGeom>
            <a:avLst/>
            <a:gdLst>
              <a:gd name="connsiteX0" fmla="*/ 0 w 1717880"/>
              <a:gd name="connsiteY0" fmla="*/ 0 h 812378"/>
              <a:gd name="connsiteX1" fmla="*/ 1133975 w 1717880"/>
              <a:gd name="connsiteY1" fmla="*/ 0 h 812378"/>
              <a:gd name="connsiteX2" fmla="*/ 1717880 w 1717880"/>
              <a:gd name="connsiteY2" fmla="*/ 406189 h 812378"/>
              <a:gd name="connsiteX3" fmla="*/ 1133975 w 1717880"/>
              <a:gd name="connsiteY3" fmla="*/ 812378 h 812378"/>
              <a:gd name="connsiteX4" fmla="*/ 0 w 1717880"/>
              <a:gd name="connsiteY4" fmla="*/ 812378 h 812378"/>
              <a:gd name="connsiteX5" fmla="*/ 0 w 1717880"/>
              <a:gd name="connsiteY5" fmla="*/ 0 h 812378"/>
              <a:gd name="connsiteX0" fmla="*/ 0 w 1717880"/>
              <a:gd name="connsiteY0" fmla="*/ 2381 h 814759"/>
              <a:gd name="connsiteX1" fmla="*/ 1093494 w 1717880"/>
              <a:gd name="connsiteY1" fmla="*/ 0 h 814759"/>
              <a:gd name="connsiteX2" fmla="*/ 1717880 w 1717880"/>
              <a:gd name="connsiteY2" fmla="*/ 408570 h 814759"/>
              <a:gd name="connsiteX3" fmla="*/ 1133975 w 1717880"/>
              <a:gd name="connsiteY3" fmla="*/ 814759 h 814759"/>
              <a:gd name="connsiteX4" fmla="*/ 0 w 1717880"/>
              <a:gd name="connsiteY4" fmla="*/ 814759 h 814759"/>
              <a:gd name="connsiteX5" fmla="*/ 0 w 1717880"/>
              <a:gd name="connsiteY5" fmla="*/ 2381 h 814759"/>
              <a:gd name="connsiteX0" fmla="*/ 0 w 1717880"/>
              <a:gd name="connsiteY0" fmla="*/ 2381 h 814759"/>
              <a:gd name="connsiteX1" fmla="*/ 1093494 w 1717880"/>
              <a:gd name="connsiteY1" fmla="*/ 0 h 814759"/>
              <a:gd name="connsiteX2" fmla="*/ 1717880 w 1717880"/>
              <a:gd name="connsiteY2" fmla="*/ 408570 h 814759"/>
              <a:gd name="connsiteX3" fmla="*/ 1098259 w 1717880"/>
              <a:gd name="connsiteY3" fmla="*/ 795712 h 814759"/>
              <a:gd name="connsiteX4" fmla="*/ 0 w 1717880"/>
              <a:gd name="connsiteY4" fmla="*/ 814759 h 814759"/>
              <a:gd name="connsiteX5" fmla="*/ 0 w 1717880"/>
              <a:gd name="connsiteY5" fmla="*/ 2381 h 814759"/>
              <a:gd name="connsiteX0" fmla="*/ 0 w 1717880"/>
              <a:gd name="connsiteY0" fmla="*/ 2381 h 795712"/>
              <a:gd name="connsiteX1" fmla="*/ 1093494 w 1717880"/>
              <a:gd name="connsiteY1" fmla="*/ 0 h 795712"/>
              <a:gd name="connsiteX2" fmla="*/ 1717880 w 1717880"/>
              <a:gd name="connsiteY2" fmla="*/ 408570 h 795712"/>
              <a:gd name="connsiteX3" fmla="*/ 1098259 w 1717880"/>
              <a:gd name="connsiteY3" fmla="*/ 795712 h 795712"/>
              <a:gd name="connsiteX4" fmla="*/ 16666 w 1717880"/>
              <a:gd name="connsiteY4" fmla="*/ 795712 h 795712"/>
              <a:gd name="connsiteX5" fmla="*/ 0 w 1717880"/>
              <a:gd name="connsiteY5" fmla="*/ 2381 h 795712"/>
              <a:gd name="connsiteX0" fmla="*/ 0 w 1703593"/>
              <a:gd name="connsiteY0" fmla="*/ 0 h 795712"/>
              <a:gd name="connsiteX1" fmla="*/ 1079207 w 1703593"/>
              <a:gd name="connsiteY1" fmla="*/ 0 h 795712"/>
              <a:gd name="connsiteX2" fmla="*/ 1703593 w 1703593"/>
              <a:gd name="connsiteY2" fmla="*/ 408570 h 795712"/>
              <a:gd name="connsiteX3" fmla="*/ 1083972 w 1703593"/>
              <a:gd name="connsiteY3" fmla="*/ 795712 h 795712"/>
              <a:gd name="connsiteX4" fmla="*/ 2379 w 1703593"/>
              <a:gd name="connsiteY4" fmla="*/ 795712 h 795712"/>
              <a:gd name="connsiteX5" fmla="*/ 0 w 1703593"/>
              <a:gd name="connsiteY5" fmla="*/ 0 h 795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03593" h="795712">
                <a:moveTo>
                  <a:pt x="0" y="0"/>
                </a:moveTo>
                <a:lnTo>
                  <a:pt x="1079207" y="0"/>
                </a:lnTo>
                <a:lnTo>
                  <a:pt x="1703593" y="408570"/>
                </a:lnTo>
                <a:lnTo>
                  <a:pt x="1083972" y="795712"/>
                </a:lnTo>
                <a:lnTo>
                  <a:pt x="2379" y="795712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lang="en-US" sz="1800" kern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20386" y="1424289"/>
            <a:ext cx="1531002" cy="1582276"/>
            <a:chOff x="3797934" y="3842661"/>
            <a:chExt cx="1515844" cy="1566610"/>
          </a:xfrm>
        </p:grpSpPr>
        <p:sp>
          <p:nvSpPr>
            <p:cNvPr id="83" name="Pentagon 82"/>
            <p:cNvSpPr/>
            <p:nvPr/>
          </p:nvSpPr>
          <p:spPr>
            <a:xfrm rot="16200000">
              <a:off x="3414589" y="4226006"/>
              <a:ext cx="1555175" cy="788486"/>
            </a:xfrm>
            <a:prstGeom prst="homePlate">
              <a:avLst>
                <a:gd name="adj" fmla="val 71876"/>
              </a:avLst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8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4" name="Pentagon 81"/>
            <p:cNvSpPr/>
            <p:nvPr/>
          </p:nvSpPr>
          <p:spPr>
            <a:xfrm rot="16200000">
              <a:off x="3976591" y="4072085"/>
              <a:ext cx="1554035" cy="1120338"/>
            </a:xfrm>
            <a:custGeom>
              <a:avLst/>
              <a:gdLst>
                <a:gd name="connsiteX0" fmla="*/ 0 w 1555176"/>
                <a:gd name="connsiteY0" fmla="*/ 0 h 788486"/>
                <a:gd name="connsiteX1" fmla="*/ 988444 w 1555176"/>
                <a:gd name="connsiteY1" fmla="*/ 0 h 788486"/>
                <a:gd name="connsiteX2" fmla="*/ 1555176 w 1555176"/>
                <a:gd name="connsiteY2" fmla="*/ 394243 h 788486"/>
                <a:gd name="connsiteX3" fmla="*/ 988444 w 1555176"/>
                <a:gd name="connsiteY3" fmla="*/ 788486 h 788486"/>
                <a:gd name="connsiteX4" fmla="*/ 0 w 1555176"/>
                <a:gd name="connsiteY4" fmla="*/ 788486 h 788486"/>
                <a:gd name="connsiteX5" fmla="*/ 0 w 1555176"/>
                <a:gd name="connsiteY5" fmla="*/ 0 h 788486"/>
                <a:gd name="connsiteX0" fmla="*/ 0 w 1555176"/>
                <a:gd name="connsiteY0" fmla="*/ 0 h 788486"/>
                <a:gd name="connsiteX1" fmla="*/ 988444 w 1555176"/>
                <a:gd name="connsiteY1" fmla="*/ 22860 h 788486"/>
                <a:gd name="connsiteX2" fmla="*/ 1555176 w 1555176"/>
                <a:gd name="connsiteY2" fmla="*/ 394243 h 788486"/>
                <a:gd name="connsiteX3" fmla="*/ 988444 w 1555176"/>
                <a:gd name="connsiteY3" fmla="*/ 788486 h 788486"/>
                <a:gd name="connsiteX4" fmla="*/ 0 w 1555176"/>
                <a:gd name="connsiteY4" fmla="*/ 788486 h 788486"/>
                <a:gd name="connsiteX5" fmla="*/ 0 w 1555176"/>
                <a:gd name="connsiteY5" fmla="*/ 0 h 788486"/>
                <a:gd name="connsiteX0" fmla="*/ 0 w 1555176"/>
                <a:gd name="connsiteY0" fmla="*/ 0 h 788486"/>
                <a:gd name="connsiteX1" fmla="*/ 988444 w 1555176"/>
                <a:gd name="connsiteY1" fmla="*/ 22860 h 788486"/>
                <a:gd name="connsiteX2" fmla="*/ 1555176 w 1555176"/>
                <a:gd name="connsiteY2" fmla="*/ 394243 h 788486"/>
                <a:gd name="connsiteX3" fmla="*/ 1034162 w 1555176"/>
                <a:gd name="connsiteY3" fmla="*/ 742769 h 788486"/>
                <a:gd name="connsiteX4" fmla="*/ 0 w 1555176"/>
                <a:gd name="connsiteY4" fmla="*/ 788486 h 788486"/>
                <a:gd name="connsiteX5" fmla="*/ 0 w 1555176"/>
                <a:gd name="connsiteY5" fmla="*/ 0 h 788486"/>
                <a:gd name="connsiteX0" fmla="*/ 11433 w 1566609"/>
                <a:gd name="connsiteY0" fmla="*/ 0 h 742769"/>
                <a:gd name="connsiteX1" fmla="*/ 999877 w 1566609"/>
                <a:gd name="connsiteY1" fmla="*/ 22860 h 742769"/>
                <a:gd name="connsiteX2" fmla="*/ 1566609 w 1566609"/>
                <a:gd name="connsiteY2" fmla="*/ 394243 h 742769"/>
                <a:gd name="connsiteX3" fmla="*/ 1045595 w 1566609"/>
                <a:gd name="connsiteY3" fmla="*/ 742769 h 742769"/>
                <a:gd name="connsiteX4" fmla="*/ 0 w 1566609"/>
                <a:gd name="connsiteY4" fmla="*/ 742769 h 742769"/>
                <a:gd name="connsiteX5" fmla="*/ 11433 w 1566609"/>
                <a:gd name="connsiteY5" fmla="*/ 0 h 742769"/>
                <a:gd name="connsiteX0" fmla="*/ 11433 w 1566609"/>
                <a:gd name="connsiteY0" fmla="*/ 0 h 742772"/>
                <a:gd name="connsiteX1" fmla="*/ 999877 w 1566609"/>
                <a:gd name="connsiteY1" fmla="*/ 22860 h 742772"/>
                <a:gd name="connsiteX2" fmla="*/ 1566609 w 1566609"/>
                <a:gd name="connsiteY2" fmla="*/ 394243 h 742772"/>
                <a:gd name="connsiteX3" fmla="*/ 1502793 w 1566609"/>
                <a:gd name="connsiteY3" fmla="*/ 742772 h 742772"/>
                <a:gd name="connsiteX4" fmla="*/ 0 w 1566609"/>
                <a:gd name="connsiteY4" fmla="*/ 742769 h 742772"/>
                <a:gd name="connsiteX5" fmla="*/ 11433 w 1566609"/>
                <a:gd name="connsiteY5" fmla="*/ 0 h 742772"/>
                <a:gd name="connsiteX0" fmla="*/ 11433 w 1566609"/>
                <a:gd name="connsiteY0" fmla="*/ 0 h 742772"/>
                <a:gd name="connsiteX1" fmla="*/ 1148468 w 1566609"/>
                <a:gd name="connsiteY1" fmla="*/ 11430 h 742772"/>
                <a:gd name="connsiteX2" fmla="*/ 1566609 w 1566609"/>
                <a:gd name="connsiteY2" fmla="*/ 394243 h 742772"/>
                <a:gd name="connsiteX3" fmla="*/ 1502793 w 1566609"/>
                <a:gd name="connsiteY3" fmla="*/ 742772 h 742772"/>
                <a:gd name="connsiteX4" fmla="*/ 0 w 1566609"/>
                <a:gd name="connsiteY4" fmla="*/ 742769 h 742772"/>
                <a:gd name="connsiteX5" fmla="*/ 11433 w 1566609"/>
                <a:gd name="connsiteY5" fmla="*/ 0 h 742772"/>
                <a:gd name="connsiteX0" fmla="*/ 11433 w 1543750"/>
                <a:gd name="connsiteY0" fmla="*/ 371567 h 1114339"/>
                <a:gd name="connsiteX1" fmla="*/ 1148468 w 1543750"/>
                <a:gd name="connsiteY1" fmla="*/ 382997 h 1114339"/>
                <a:gd name="connsiteX2" fmla="*/ 1543750 w 1543750"/>
                <a:gd name="connsiteY2" fmla="*/ 0 h 1114339"/>
                <a:gd name="connsiteX3" fmla="*/ 1502793 w 1543750"/>
                <a:gd name="connsiteY3" fmla="*/ 1114339 h 1114339"/>
                <a:gd name="connsiteX4" fmla="*/ 0 w 1543750"/>
                <a:gd name="connsiteY4" fmla="*/ 1114336 h 1114339"/>
                <a:gd name="connsiteX5" fmla="*/ 11433 w 1543750"/>
                <a:gd name="connsiteY5" fmla="*/ 371567 h 1114339"/>
                <a:gd name="connsiteX0" fmla="*/ 11433 w 1571374"/>
                <a:gd name="connsiteY0" fmla="*/ 371567 h 1114339"/>
                <a:gd name="connsiteX1" fmla="*/ 1148468 w 1571374"/>
                <a:gd name="connsiteY1" fmla="*/ 382997 h 1114339"/>
                <a:gd name="connsiteX2" fmla="*/ 1543750 w 1571374"/>
                <a:gd name="connsiteY2" fmla="*/ 0 h 1114339"/>
                <a:gd name="connsiteX3" fmla="*/ 1571374 w 1571374"/>
                <a:gd name="connsiteY3" fmla="*/ 1114339 h 1114339"/>
                <a:gd name="connsiteX4" fmla="*/ 0 w 1571374"/>
                <a:gd name="connsiteY4" fmla="*/ 1114336 h 1114339"/>
                <a:gd name="connsiteX5" fmla="*/ 11433 w 1571374"/>
                <a:gd name="connsiteY5" fmla="*/ 371567 h 1114339"/>
                <a:gd name="connsiteX0" fmla="*/ 11433 w 1543750"/>
                <a:gd name="connsiteY0" fmla="*/ 371567 h 1125769"/>
                <a:gd name="connsiteX1" fmla="*/ 1148468 w 1543750"/>
                <a:gd name="connsiteY1" fmla="*/ 382997 h 1125769"/>
                <a:gd name="connsiteX2" fmla="*/ 1543750 w 1543750"/>
                <a:gd name="connsiteY2" fmla="*/ 0 h 1125769"/>
                <a:gd name="connsiteX3" fmla="*/ 1537085 w 1543750"/>
                <a:gd name="connsiteY3" fmla="*/ 1125769 h 1125769"/>
                <a:gd name="connsiteX4" fmla="*/ 0 w 1543750"/>
                <a:gd name="connsiteY4" fmla="*/ 1114336 h 1125769"/>
                <a:gd name="connsiteX5" fmla="*/ 11433 w 1543750"/>
                <a:gd name="connsiteY5" fmla="*/ 371567 h 1125769"/>
                <a:gd name="connsiteX0" fmla="*/ 11433 w 1543750"/>
                <a:gd name="connsiteY0" fmla="*/ 371567 h 1125769"/>
                <a:gd name="connsiteX1" fmla="*/ 965589 w 1543750"/>
                <a:gd name="connsiteY1" fmla="*/ 382997 h 1125769"/>
                <a:gd name="connsiteX2" fmla="*/ 1543750 w 1543750"/>
                <a:gd name="connsiteY2" fmla="*/ 0 h 1125769"/>
                <a:gd name="connsiteX3" fmla="*/ 1537085 w 1543750"/>
                <a:gd name="connsiteY3" fmla="*/ 1125769 h 1125769"/>
                <a:gd name="connsiteX4" fmla="*/ 0 w 1543750"/>
                <a:gd name="connsiteY4" fmla="*/ 1114336 h 1125769"/>
                <a:gd name="connsiteX5" fmla="*/ 11433 w 1543750"/>
                <a:gd name="connsiteY5" fmla="*/ 371567 h 1125769"/>
                <a:gd name="connsiteX0" fmla="*/ 11433 w 1543750"/>
                <a:gd name="connsiteY0" fmla="*/ 371567 h 1125769"/>
                <a:gd name="connsiteX1" fmla="*/ 965589 w 1543750"/>
                <a:gd name="connsiteY1" fmla="*/ 382997 h 1125769"/>
                <a:gd name="connsiteX2" fmla="*/ 1543750 w 1543750"/>
                <a:gd name="connsiteY2" fmla="*/ 0 h 1125769"/>
                <a:gd name="connsiteX3" fmla="*/ 1537085 w 1543750"/>
                <a:gd name="connsiteY3" fmla="*/ 1125769 h 1125769"/>
                <a:gd name="connsiteX4" fmla="*/ 0 w 1543750"/>
                <a:gd name="connsiteY4" fmla="*/ 1114336 h 1125769"/>
                <a:gd name="connsiteX5" fmla="*/ 11433 w 1543750"/>
                <a:gd name="connsiteY5" fmla="*/ 371567 h 1125769"/>
                <a:gd name="connsiteX0" fmla="*/ 11433 w 1543750"/>
                <a:gd name="connsiteY0" fmla="*/ 371567 h 1137199"/>
                <a:gd name="connsiteX1" fmla="*/ 965589 w 1543750"/>
                <a:gd name="connsiteY1" fmla="*/ 382997 h 1137199"/>
                <a:gd name="connsiteX2" fmla="*/ 1543750 w 1543750"/>
                <a:gd name="connsiteY2" fmla="*/ 0 h 1137199"/>
                <a:gd name="connsiteX3" fmla="*/ 1537086 w 1543750"/>
                <a:gd name="connsiteY3" fmla="*/ 1137199 h 1137199"/>
                <a:gd name="connsiteX4" fmla="*/ 0 w 1543750"/>
                <a:gd name="connsiteY4" fmla="*/ 1114336 h 1137199"/>
                <a:gd name="connsiteX5" fmla="*/ 11433 w 1543750"/>
                <a:gd name="connsiteY5" fmla="*/ 371567 h 1137199"/>
                <a:gd name="connsiteX0" fmla="*/ 22863 w 1555180"/>
                <a:gd name="connsiteY0" fmla="*/ 371567 h 1137199"/>
                <a:gd name="connsiteX1" fmla="*/ 977019 w 1555180"/>
                <a:gd name="connsiteY1" fmla="*/ 382997 h 1137199"/>
                <a:gd name="connsiteX2" fmla="*/ 1555180 w 1555180"/>
                <a:gd name="connsiteY2" fmla="*/ 0 h 1137199"/>
                <a:gd name="connsiteX3" fmla="*/ 1548516 w 1555180"/>
                <a:gd name="connsiteY3" fmla="*/ 1137199 h 1137199"/>
                <a:gd name="connsiteX4" fmla="*/ 0 w 1555180"/>
                <a:gd name="connsiteY4" fmla="*/ 1125766 h 1137199"/>
                <a:gd name="connsiteX5" fmla="*/ 22863 w 1555180"/>
                <a:gd name="connsiteY5" fmla="*/ 371567 h 1137199"/>
                <a:gd name="connsiteX0" fmla="*/ 0 w 1566608"/>
                <a:gd name="connsiteY0" fmla="*/ 371570 h 1137199"/>
                <a:gd name="connsiteX1" fmla="*/ 988447 w 1566608"/>
                <a:gd name="connsiteY1" fmla="*/ 382997 h 1137199"/>
                <a:gd name="connsiteX2" fmla="*/ 1566608 w 1566608"/>
                <a:gd name="connsiteY2" fmla="*/ 0 h 1137199"/>
                <a:gd name="connsiteX3" fmla="*/ 1559944 w 1566608"/>
                <a:gd name="connsiteY3" fmla="*/ 1137199 h 1137199"/>
                <a:gd name="connsiteX4" fmla="*/ 11428 w 1566608"/>
                <a:gd name="connsiteY4" fmla="*/ 1125766 h 1137199"/>
                <a:gd name="connsiteX5" fmla="*/ 0 w 1566608"/>
                <a:gd name="connsiteY5" fmla="*/ 371570 h 1137199"/>
                <a:gd name="connsiteX0" fmla="*/ 5 w 1566613"/>
                <a:gd name="connsiteY0" fmla="*/ 371570 h 1148629"/>
                <a:gd name="connsiteX1" fmla="*/ 988452 w 1566613"/>
                <a:gd name="connsiteY1" fmla="*/ 382997 h 1148629"/>
                <a:gd name="connsiteX2" fmla="*/ 1566613 w 1566613"/>
                <a:gd name="connsiteY2" fmla="*/ 0 h 1148629"/>
                <a:gd name="connsiteX3" fmla="*/ 1559949 w 1566613"/>
                <a:gd name="connsiteY3" fmla="*/ 1137199 h 1148629"/>
                <a:gd name="connsiteX4" fmla="*/ 0 w 1566613"/>
                <a:gd name="connsiteY4" fmla="*/ 1148629 h 1148629"/>
                <a:gd name="connsiteX5" fmla="*/ 5 w 1566613"/>
                <a:gd name="connsiteY5" fmla="*/ 371570 h 1148629"/>
                <a:gd name="connsiteX0" fmla="*/ 5 w 1571723"/>
                <a:gd name="connsiteY0" fmla="*/ 371570 h 1148629"/>
                <a:gd name="connsiteX1" fmla="*/ 988452 w 1571723"/>
                <a:gd name="connsiteY1" fmla="*/ 382997 h 1148629"/>
                <a:gd name="connsiteX2" fmla="*/ 1566613 w 1571723"/>
                <a:gd name="connsiteY2" fmla="*/ 0 h 1148629"/>
                <a:gd name="connsiteX3" fmla="*/ 1571375 w 1571723"/>
                <a:gd name="connsiteY3" fmla="*/ 1125772 h 1148629"/>
                <a:gd name="connsiteX4" fmla="*/ 0 w 1571723"/>
                <a:gd name="connsiteY4" fmla="*/ 1148629 h 1148629"/>
                <a:gd name="connsiteX5" fmla="*/ 5 w 1571723"/>
                <a:gd name="connsiteY5" fmla="*/ 371570 h 1148629"/>
                <a:gd name="connsiteX0" fmla="*/ 5 w 1566613"/>
                <a:gd name="connsiteY0" fmla="*/ 371570 h 1148629"/>
                <a:gd name="connsiteX1" fmla="*/ 988452 w 1566613"/>
                <a:gd name="connsiteY1" fmla="*/ 382997 h 1148629"/>
                <a:gd name="connsiteX2" fmla="*/ 1566613 w 1566613"/>
                <a:gd name="connsiteY2" fmla="*/ 0 h 1148629"/>
                <a:gd name="connsiteX3" fmla="*/ 1536799 w 1566613"/>
                <a:gd name="connsiteY3" fmla="*/ 1106913 h 1148629"/>
                <a:gd name="connsiteX4" fmla="*/ 0 w 1566613"/>
                <a:gd name="connsiteY4" fmla="*/ 1148629 h 1148629"/>
                <a:gd name="connsiteX5" fmla="*/ 5 w 1566613"/>
                <a:gd name="connsiteY5" fmla="*/ 371570 h 1148629"/>
                <a:gd name="connsiteX0" fmla="*/ 1 w 1566609"/>
                <a:gd name="connsiteY0" fmla="*/ 371570 h 1120337"/>
                <a:gd name="connsiteX1" fmla="*/ 988448 w 1566609"/>
                <a:gd name="connsiteY1" fmla="*/ 382997 h 1120337"/>
                <a:gd name="connsiteX2" fmla="*/ 1566609 w 1566609"/>
                <a:gd name="connsiteY2" fmla="*/ 0 h 1120337"/>
                <a:gd name="connsiteX3" fmla="*/ 1536795 w 1566609"/>
                <a:gd name="connsiteY3" fmla="*/ 1106913 h 1120337"/>
                <a:gd name="connsiteX4" fmla="*/ 6283 w 1566609"/>
                <a:gd name="connsiteY4" fmla="*/ 1120337 h 1120337"/>
                <a:gd name="connsiteX5" fmla="*/ 1 w 1566609"/>
                <a:gd name="connsiteY5" fmla="*/ 371570 h 1120337"/>
                <a:gd name="connsiteX0" fmla="*/ 1 w 1554034"/>
                <a:gd name="connsiteY0" fmla="*/ 371570 h 1120337"/>
                <a:gd name="connsiteX1" fmla="*/ 988448 w 1554034"/>
                <a:gd name="connsiteY1" fmla="*/ 382997 h 1120337"/>
                <a:gd name="connsiteX2" fmla="*/ 1554034 w 1554034"/>
                <a:gd name="connsiteY2" fmla="*/ 0 h 1120337"/>
                <a:gd name="connsiteX3" fmla="*/ 1536795 w 1554034"/>
                <a:gd name="connsiteY3" fmla="*/ 1106913 h 1120337"/>
                <a:gd name="connsiteX4" fmla="*/ 6283 w 1554034"/>
                <a:gd name="connsiteY4" fmla="*/ 1120337 h 1120337"/>
                <a:gd name="connsiteX5" fmla="*/ 1 w 1554034"/>
                <a:gd name="connsiteY5" fmla="*/ 371570 h 1120337"/>
                <a:gd name="connsiteX0" fmla="*/ 1 w 1554034"/>
                <a:gd name="connsiteY0" fmla="*/ 371570 h 1120337"/>
                <a:gd name="connsiteX1" fmla="*/ 988448 w 1554034"/>
                <a:gd name="connsiteY1" fmla="*/ 382997 h 1120337"/>
                <a:gd name="connsiteX2" fmla="*/ 1554034 w 1554034"/>
                <a:gd name="connsiteY2" fmla="*/ 0 h 1120337"/>
                <a:gd name="connsiteX3" fmla="*/ 1543083 w 1554034"/>
                <a:gd name="connsiteY3" fmla="*/ 1116344 h 1120337"/>
                <a:gd name="connsiteX4" fmla="*/ 6283 w 1554034"/>
                <a:gd name="connsiteY4" fmla="*/ 1120337 h 1120337"/>
                <a:gd name="connsiteX5" fmla="*/ 1 w 1554034"/>
                <a:gd name="connsiteY5" fmla="*/ 371570 h 112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4034" h="1120337">
                  <a:moveTo>
                    <a:pt x="1" y="371570"/>
                  </a:moveTo>
                  <a:lnTo>
                    <a:pt x="988448" y="382997"/>
                  </a:lnTo>
                  <a:cubicBezTo>
                    <a:pt x="1135449" y="232471"/>
                    <a:pt x="1361314" y="127666"/>
                    <a:pt x="1554034" y="0"/>
                  </a:cubicBezTo>
                  <a:cubicBezTo>
                    <a:pt x="1551812" y="375256"/>
                    <a:pt x="1545305" y="741088"/>
                    <a:pt x="1543083" y="1116344"/>
                  </a:cubicBezTo>
                  <a:lnTo>
                    <a:pt x="6283" y="1120337"/>
                  </a:lnTo>
                  <a:cubicBezTo>
                    <a:pt x="6285" y="861317"/>
                    <a:pt x="-1" y="630590"/>
                    <a:pt x="1" y="371570"/>
                  </a:cubicBezTo>
                  <a:close/>
                </a:path>
              </a:pathLst>
            </a:cu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800" ker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48" name="Rounded Rectangle 47"/>
          <p:cNvSpPr/>
          <p:nvPr/>
        </p:nvSpPr>
        <p:spPr>
          <a:xfrm>
            <a:off x="749683" y="268243"/>
            <a:ext cx="6839837" cy="748329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326422" y="391605"/>
            <a:ext cx="687003" cy="624548"/>
            <a:chOff x="508513" y="-702286"/>
            <a:chExt cx="687003" cy="624548"/>
          </a:xfrm>
        </p:grpSpPr>
        <p:sp>
          <p:nvSpPr>
            <p:cNvPr id="50" name="Plaque 49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itchFamily="18" charset="0"/>
                </a:rPr>
                <a:t>Q.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516056" y="1429914"/>
            <a:ext cx="2361679" cy="1922229"/>
            <a:chOff x="1699671" y="2584847"/>
            <a:chExt cx="2738819" cy="2354620"/>
          </a:xfrm>
        </p:grpSpPr>
        <p:cxnSp>
          <p:nvCxnSpPr>
            <p:cNvPr id="86" name="Straight Connector 85"/>
            <p:cNvCxnSpPr/>
            <p:nvPr/>
          </p:nvCxnSpPr>
          <p:spPr>
            <a:xfrm>
              <a:off x="4057651" y="3543300"/>
              <a:ext cx="2380" cy="940594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Pentagon 86"/>
            <p:cNvSpPr/>
            <p:nvPr/>
          </p:nvSpPr>
          <p:spPr>
            <a:xfrm rot="16200000">
              <a:off x="1790699" y="3083719"/>
              <a:ext cx="1905001" cy="914400"/>
            </a:xfrm>
            <a:prstGeom prst="homePlate">
              <a:avLst>
                <a:gd name="adj" fmla="val 71876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/>
            <p:cNvCxnSpPr/>
            <p:nvPr/>
          </p:nvCxnSpPr>
          <p:spPr>
            <a:xfrm>
              <a:off x="2364589" y="2883692"/>
              <a:ext cx="207818" cy="166676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V="1">
              <a:off x="2895600" y="2862263"/>
              <a:ext cx="192881" cy="182156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3195638" y="4493419"/>
              <a:ext cx="73501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3458530" y="3951923"/>
              <a:ext cx="9526" cy="543877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H="1">
              <a:off x="2288382" y="4612481"/>
              <a:ext cx="907256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2733439" y="2588418"/>
              <a:ext cx="1178955" cy="23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H="1">
              <a:off x="3950057" y="4487863"/>
              <a:ext cx="252845" cy="794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>
              <a:off x="3927201" y="2598420"/>
              <a:ext cx="252845" cy="794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V="1">
              <a:off x="3200917" y="4524356"/>
              <a:ext cx="1" cy="151606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V="1">
              <a:off x="2286006" y="4537016"/>
              <a:ext cx="1" cy="151606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3458530" y="3168808"/>
              <a:ext cx="9526" cy="543877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rot="16200000" flipV="1">
              <a:off x="3458529" y="3104850"/>
              <a:ext cx="1" cy="151606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/>
            <p:cNvSpPr txBox="1"/>
            <p:nvPr/>
          </p:nvSpPr>
          <p:spPr>
            <a:xfrm>
              <a:off x="3688946" y="3285193"/>
              <a:ext cx="749544" cy="339308"/>
            </a:xfrm>
            <a:prstGeom prst="rect">
              <a:avLst/>
            </a:prstGeom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latin typeface="Bookman Old Style" panose="02050604050505020204" pitchFamily="18" charset="0"/>
                </a:rPr>
                <a:t>30 m </a:t>
              </a:r>
              <a:endParaRPr lang="en-US" sz="1200" b="1" dirty="0">
                <a:latin typeface="Bookman Old Style" panose="02050604050505020204" pitchFamily="18" charset="0"/>
              </a:endParaRPr>
            </a:p>
          </p:txBody>
        </p:sp>
        <p:cxnSp>
          <p:nvCxnSpPr>
            <p:cNvPr id="109" name="Straight Connector 108"/>
            <p:cNvCxnSpPr/>
            <p:nvPr/>
          </p:nvCxnSpPr>
          <p:spPr>
            <a:xfrm>
              <a:off x="4052889" y="2584847"/>
              <a:ext cx="0" cy="844153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3188854" y="3639400"/>
              <a:ext cx="749545" cy="339308"/>
            </a:xfrm>
            <a:prstGeom prst="rect">
              <a:avLst/>
            </a:prstGeom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latin typeface="Bookman Old Style" panose="02050604050505020204" pitchFamily="18" charset="0"/>
                </a:rPr>
                <a:t>15 m </a:t>
              </a:r>
              <a:endParaRPr lang="en-US" sz="12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424653" y="4600159"/>
              <a:ext cx="749545" cy="339308"/>
            </a:xfrm>
            <a:prstGeom prst="rect">
              <a:avLst/>
            </a:prstGeom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latin typeface="Bookman Old Style" panose="02050604050505020204" pitchFamily="18" charset="0"/>
                </a:rPr>
                <a:t>15 m </a:t>
              </a:r>
              <a:endParaRPr lang="en-US" sz="1200" b="1" dirty="0">
                <a:latin typeface="Bookman Old Style" panose="02050604050505020204" pitchFamily="18" charset="0"/>
              </a:endParaRPr>
            </a:p>
          </p:txBody>
        </p:sp>
        <p:cxnSp>
          <p:nvCxnSpPr>
            <p:cNvPr id="112" name="Straight Connector 111"/>
            <p:cNvCxnSpPr/>
            <p:nvPr/>
          </p:nvCxnSpPr>
          <p:spPr>
            <a:xfrm>
              <a:off x="2036226" y="3991907"/>
              <a:ext cx="9526" cy="543877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2036226" y="3208792"/>
              <a:ext cx="9526" cy="543877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rot="16200000" flipV="1">
              <a:off x="2036225" y="3144834"/>
              <a:ext cx="1" cy="151606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/>
            <p:cNvSpPr txBox="1"/>
            <p:nvPr/>
          </p:nvSpPr>
          <p:spPr>
            <a:xfrm>
              <a:off x="1699671" y="3669293"/>
              <a:ext cx="749545" cy="339308"/>
            </a:xfrm>
            <a:prstGeom prst="rect">
              <a:avLst/>
            </a:prstGeom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latin typeface="Bookman Old Style" panose="02050604050505020204" pitchFamily="18" charset="0"/>
                </a:rPr>
                <a:t>15 m </a:t>
              </a:r>
              <a:endParaRPr lang="en-US" sz="1200" b="1" dirty="0">
                <a:latin typeface="Bookman Old Style" panose="02050604050505020204" pitchFamily="18" charset="0"/>
              </a:endParaRPr>
            </a:p>
          </p:txBody>
        </p:sp>
        <p:cxnSp>
          <p:nvCxnSpPr>
            <p:cNvPr id="116" name="Straight Connector 115"/>
            <p:cNvCxnSpPr/>
            <p:nvPr/>
          </p:nvCxnSpPr>
          <p:spPr>
            <a:xfrm rot="5400000" flipV="1">
              <a:off x="2048133" y="4461214"/>
              <a:ext cx="1" cy="151606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/>
          <p:cNvGrpSpPr/>
          <p:nvPr/>
        </p:nvGrpSpPr>
        <p:grpSpPr>
          <a:xfrm>
            <a:off x="4180370" y="1540299"/>
            <a:ext cx="1537600" cy="1713813"/>
            <a:chOff x="6715358" y="2609850"/>
            <a:chExt cx="2149775" cy="2197537"/>
          </a:xfrm>
        </p:grpSpPr>
        <p:sp>
          <p:nvSpPr>
            <p:cNvPr id="118" name="Pentagon 117"/>
            <p:cNvSpPr/>
            <p:nvPr/>
          </p:nvSpPr>
          <p:spPr>
            <a:xfrm rot="16200000">
              <a:off x="6586849" y="3028950"/>
              <a:ext cx="1752600" cy="914400"/>
            </a:xfrm>
            <a:prstGeom prst="homePlate">
              <a:avLst>
                <a:gd name="adj" fmla="val 78125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" name="Straight Connector 118"/>
            <p:cNvCxnSpPr/>
            <p:nvPr/>
          </p:nvCxnSpPr>
          <p:spPr>
            <a:xfrm flipH="1">
              <a:off x="7003568" y="3324226"/>
              <a:ext cx="912019" cy="70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Rectangle 119"/>
            <p:cNvSpPr/>
            <p:nvPr/>
          </p:nvSpPr>
          <p:spPr>
            <a:xfrm>
              <a:off x="7007710" y="4176969"/>
              <a:ext cx="172052" cy="18511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7747773" y="4176969"/>
              <a:ext cx="172052" cy="1801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6715358" y="4452205"/>
              <a:ext cx="2149775" cy="355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Bookman Old Style" panose="02050604050505020204" pitchFamily="18" charset="0"/>
                </a:rPr>
                <a:t>Kavita’s diagram</a:t>
              </a: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2811504" y="1199313"/>
            <a:ext cx="1431802" cy="2343332"/>
            <a:chOff x="4777995" y="2297874"/>
            <a:chExt cx="1641410" cy="2625271"/>
          </a:xfrm>
        </p:grpSpPr>
        <p:sp>
          <p:nvSpPr>
            <p:cNvPr id="124" name="Pentagon 123"/>
            <p:cNvSpPr/>
            <p:nvPr/>
          </p:nvSpPr>
          <p:spPr>
            <a:xfrm rot="16200000">
              <a:off x="4598046" y="3085780"/>
              <a:ext cx="1905000" cy="914400"/>
            </a:xfrm>
            <a:prstGeom prst="homePlate">
              <a:avLst>
                <a:gd name="adj" fmla="val 78125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" name="Straight Connector 124"/>
            <p:cNvCxnSpPr/>
            <p:nvPr/>
          </p:nvCxnSpPr>
          <p:spPr>
            <a:xfrm>
              <a:off x="5548401" y="2616529"/>
              <a:ext cx="11670" cy="187484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Rectangle 125"/>
            <p:cNvSpPr/>
            <p:nvPr/>
          </p:nvSpPr>
          <p:spPr>
            <a:xfrm>
              <a:off x="5097162" y="4315112"/>
              <a:ext cx="172052" cy="18012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5836452" y="4314539"/>
              <a:ext cx="172052" cy="18012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4777995" y="4612819"/>
              <a:ext cx="1641410" cy="310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latin typeface="Bookman Old Style" panose="02050604050505020204" pitchFamily="18" charset="0"/>
                </a:rPr>
                <a:t>Jyoti’s diagram</a:t>
              </a:r>
              <a:endParaRPr lang="en-US" sz="12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5422761" y="4429254"/>
              <a:ext cx="347688" cy="3448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Bookman Old Style" panose="02050604050505020204" pitchFamily="18" charset="0"/>
                </a:rPr>
                <a:t>P</a:t>
              </a:r>
              <a:endParaRPr lang="en-US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4830892" y="3098403"/>
              <a:ext cx="360553" cy="3448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Bookman Old Style" panose="02050604050505020204" pitchFamily="18" charset="0"/>
                </a:rPr>
                <a:t>B</a:t>
              </a:r>
              <a:endParaRPr lang="en-US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5971683" y="3098403"/>
              <a:ext cx="360553" cy="3448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Bookman Old Style" panose="02050604050505020204" pitchFamily="18" charset="0"/>
                </a:rPr>
                <a:t>E</a:t>
              </a:r>
              <a:endParaRPr lang="en-US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5971683" y="4260712"/>
              <a:ext cx="371579" cy="3448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Bookman Old Style" panose="02050604050505020204" pitchFamily="18" charset="0"/>
                </a:rPr>
                <a:t>D</a:t>
              </a:r>
              <a:endParaRPr lang="en-US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4825174" y="4324252"/>
              <a:ext cx="364228" cy="3448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Bookman Old Style" panose="02050604050505020204" pitchFamily="18" charset="0"/>
                </a:rPr>
                <a:t>C</a:t>
              </a:r>
              <a:endParaRPr lang="en-US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5380475" y="2297874"/>
              <a:ext cx="360553" cy="3448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Bookman Old Style" panose="02050604050505020204" pitchFamily="18" charset="0"/>
                </a:rPr>
                <a:t>A</a:t>
              </a:r>
              <a:endParaRPr lang="en-US" b="1" dirty="0">
                <a:latin typeface="Bookman Old Style" panose="02050604050505020204" pitchFamily="18" charset="0"/>
              </a:endParaRPr>
            </a:p>
          </p:txBody>
        </p:sp>
      </p:grpSp>
      <p:sp>
        <p:nvSpPr>
          <p:cNvPr id="53" name="Rounded Rectangle 52"/>
          <p:cNvSpPr/>
          <p:nvPr/>
        </p:nvSpPr>
        <p:spPr>
          <a:xfrm>
            <a:off x="1047290" y="346167"/>
            <a:ext cx="5394960" cy="224078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881982" y="557550"/>
            <a:ext cx="4628796" cy="224078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3" name="Rounded Rectangle 59"/>
          <p:cNvSpPr/>
          <p:nvPr/>
        </p:nvSpPr>
        <p:spPr>
          <a:xfrm>
            <a:off x="1208226" y="3722637"/>
            <a:ext cx="2977179" cy="377358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CC00FF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Book Antiqua" pitchFamily="18" charset="0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1179014" y="3741057"/>
            <a:ext cx="3035602" cy="340519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The given figure is a pentagon </a:t>
            </a:r>
            <a:endParaRPr lang="en-US" b="1" dirty="0">
              <a:solidFill>
                <a:schemeClr val="bg1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55" name="Rounded Rectangle 154"/>
          <p:cNvSpPr/>
          <p:nvPr/>
        </p:nvSpPr>
        <p:spPr>
          <a:xfrm>
            <a:off x="1047290" y="758768"/>
            <a:ext cx="2468880" cy="224078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>
            <p:custDataLst>
              <p:tags r:id="rId1"/>
            </p:custDataLst>
          </p:nvPr>
        </p:nvSpPr>
        <p:spPr>
          <a:xfrm>
            <a:off x="1010741" y="300991"/>
            <a:ext cx="6578779" cy="71558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/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There </a:t>
            </a:r>
            <a:r>
              <a:rPr lang="en-US" b="1" dirty="0">
                <a:latin typeface="Bookman Old Style" panose="02050604050505020204" pitchFamily="18" charset="0"/>
                <a:ea typeface="Cambria Math" pitchFamily="18" charset="0"/>
              </a:rPr>
              <a:t>is a pentagonal shaped park as shown in the </a:t>
            </a:r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figure. </a:t>
            </a:r>
          </a:p>
          <a:p>
            <a:pPr algn="just" defTabSz="685800"/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For </a:t>
            </a:r>
            <a:r>
              <a:rPr lang="en-US" b="1" dirty="0">
                <a:latin typeface="Bookman Old Style" panose="02050604050505020204" pitchFamily="18" charset="0"/>
                <a:ea typeface="Cambria Math" pitchFamily="18" charset="0"/>
              </a:rPr>
              <a:t>finding </a:t>
            </a:r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its </a:t>
            </a:r>
            <a:r>
              <a:rPr lang="en-US" b="1" dirty="0">
                <a:latin typeface="Bookman Old Style" panose="02050604050505020204" pitchFamily="18" charset="0"/>
                <a:ea typeface="Cambria Math" pitchFamily="18" charset="0"/>
              </a:rPr>
              <a:t>area </a:t>
            </a:r>
            <a:r>
              <a:rPr lang="en-US" b="1" dirty="0" err="1">
                <a:latin typeface="Bookman Old Style" panose="02050604050505020204" pitchFamily="18" charset="0"/>
                <a:ea typeface="Cambria Math" pitchFamily="18" charset="0"/>
              </a:rPr>
              <a:t>Jyoti</a:t>
            </a:r>
            <a:r>
              <a:rPr lang="en-US" b="1" dirty="0">
                <a:latin typeface="Bookman Old Style" panose="02050604050505020204" pitchFamily="18" charset="0"/>
                <a:ea typeface="Cambria Math" pitchFamily="18" charset="0"/>
              </a:rPr>
              <a:t> </a:t>
            </a:r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and Kavita </a:t>
            </a:r>
            <a:r>
              <a:rPr lang="en-US" b="1" dirty="0">
                <a:latin typeface="Bookman Old Style" panose="02050604050505020204" pitchFamily="18" charset="0"/>
                <a:ea typeface="Cambria Math" pitchFamily="18" charset="0"/>
              </a:rPr>
              <a:t>divided it in two </a:t>
            </a:r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different </a:t>
            </a:r>
            <a:r>
              <a:rPr lang="en-US" b="1" dirty="0">
                <a:latin typeface="Bookman Old Style" panose="02050604050505020204" pitchFamily="18" charset="0"/>
                <a:ea typeface="Cambria Math" pitchFamily="18" charset="0"/>
              </a:rPr>
              <a:t>ways. </a:t>
            </a:r>
            <a:endParaRPr lang="en-US" b="1" dirty="0" smtClean="0">
              <a:latin typeface="Bookman Old Style" panose="02050604050505020204" pitchFamily="18" charset="0"/>
              <a:ea typeface="Cambria Math" pitchFamily="18" charset="0"/>
            </a:endParaRPr>
          </a:p>
          <a:p>
            <a:pPr algn="just" defTabSz="685800"/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Find </a:t>
            </a:r>
            <a:r>
              <a:rPr lang="en-US" b="1" dirty="0">
                <a:latin typeface="Bookman Old Style" panose="02050604050505020204" pitchFamily="18" charset="0"/>
                <a:ea typeface="Cambria Math" pitchFamily="18" charset="0"/>
              </a:rPr>
              <a:t>the area of this park using both ways. </a:t>
            </a:r>
          </a:p>
        </p:txBody>
      </p:sp>
      <p:sp>
        <p:nvSpPr>
          <p:cNvPr id="156" name="Rounded Rectangle 59"/>
          <p:cNvSpPr/>
          <p:nvPr/>
        </p:nvSpPr>
        <p:spPr>
          <a:xfrm>
            <a:off x="955372" y="4133665"/>
            <a:ext cx="4476941" cy="377358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CC00FF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Book Antiqua" pitchFamily="18" charset="0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922614" y="4153770"/>
            <a:ext cx="4519596" cy="337148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  <a:sym typeface="Symbol"/>
              </a:rPr>
              <a:t> We need to find the area of </a:t>
            </a:r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pentagonal park </a:t>
            </a:r>
            <a:endParaRPr lang="en-US" b="1" dirty="0">
              <a:solidFill>
                <a:schemeClr val="bg1"/>
              </a:solidFill>
              <a:latin typeface="Bookman Old Style" pitchFamily="18" charset="0"/>
              <a:ea typeface="Cambria Math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83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44" grpId="1" animBg="1"/>
      <p:bldP spid="91" grpId="0" animBg="1"/>
      <p:bldP spid="91" grpId="1" animBg="1"/>
      <p:bldP spid="48" grpId="0" animBg="1"/>
      <p:bldP spid="53" grpId="1" animBg="1"/>
      <p:bldP spid="53" grpId="2" animBg="1"/>
      <p:bldP spid="54" grpId="1" animBg="1"/>
      <p:bldP spid="54" grpId="2" animBg="1"/>
      <p:bldP spid="153" grpId="0" animBg="1"/>
      <p:bldP spid="153" grpId="1" animBg="1"/>
      <p:bldP spid="154" grpId="0"/>
      <p:bldP spid="154" grpId="1"/>
      <p:bldP spid="155" grpId="0" animBg="1"/>
      <p:bldP spid="155" grpId="1" animBg="1"/>
      <p:bldP spid="2" grpId="0"/>
      <p:bldP spid="156" grpId="0" animBg="1"/>
      <p:bldP spid="156" grpId="1" animBg="1"/>
      <p:bldP spid="157" grpId="0"/>
      <p:bldP spid="157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Rounded Rectangle 190"/>
          <p:cNvSpPr/>
          <p:nvPr/>
        </p:nvSpPr>
        <p:spPr>
          <a:xfrm>
            <a:off x="2762174" y="3605519"/>
            <a:ext cx="301624" cy="209119"/>
          </a:xfrm>
          <a:prstGeom prst="roundRect">
            <a:avLst/>
          </a:prstGeom>
          <a:solidFill>
            <a:srgbClr val="00FFFF"/>
          </a:solidFill>
        </p:spPr>
        <p:txBody>
          <a:bodyPr wrap="square">
            <a:spAutoFit/>
          </a:bodyPr>
          <a:lstStyle/>
          <a:p>
            <a:pPr algn="just">
              <a:tabLst>
                <a:tab pos="693738" algn="l"/>
                <a:tab pos="1025525" algn="l"/>
                <a:tab pos="1377950" algn="l"/>
              </a:tabLst>
            </a:pP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0" name="Rounded Rectangle 189"/>
          <p:cNvSpPr/>
          <p:nvPr/>
        </p:nvSpPr>
        <p:spPr>
          <a:xfrm>
            <a:off x="1787191" y="2488449"/>
            <a:ext cx="3616856" cy="402336"/>
          </a:xfrm>
          <a:prstGeom prst="roundRect">
            <a:avLst>
              <a:gd name="adj" fmla="val 12827"/>
            </a:avLst>
          </a:prstGeom>
          <a:solidFill>
            <a:srgbClr val="00FFFF"/>
          </a:solidFill>
        </p:spPr>
        <p:txBody>
          <a:bodyPr wrap="square">
            <a:spAutoFit/>
          </a:bodyPr>
          <a:lstStyle/>
          <a:p>
            <a:pPr algn="just">
              <a:tabLst>
                <a:tab pos="693738" algn="l"/>
                <a:tab pos="1025525" algn="l"/>
                <a:tab pos="1377950" algn="l"/>
              </a:tabLst>
            </a:pP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9" name="Rounded Rectangle 168"/>
          <p:cNvSpPr/>
          <p:nvPr/>
        </p:nvSpPr>
        <p:spPr>
          <a:xfrm>
            <a:off x="749683" y="268243"/>
            <a:ext cx="6839837" cy="748329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70" name="Group 169"/>
          <p:cNvGrpSpPr/>
          <p:nvPr/>
        </p:nvGrpSpPr>
        <p:grpSpPr>
          <a:xfrm>
            <a:off x="326422" y="391605"/>
            <a:ext cx="687003" cy="624548"/>
            <a:chOff x="508513" y="-702286"/>
            <a:chExt cx="687003" cy="624548"/>
          </a:xfrm>
        </p:grpSpPr>
        <p:sp>
          <p:nvSpPr>
            <p:cNvPr id="171" name="Plaque 170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itchFamily="18" charset="0"/>
                </a:rPr>
                <a:t>Q.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sp>
        <p:nvSpPr>
          <p:cNvPr id="168" name="Rounded Rectangle 167"/>
          <p:cNvSpPr/>
          <p:nvPr/>
        </p:nvSpPr>
        <p:spPr>
          <a:xfrm>
            <a:off x="3508844" y="2571954"/>
            <a:ext cx="175819" cy="255164"/>
          </a:xfrm>
          <a:prstGeom prst="roundRect">
            <a:avLst/>
          </a:prstGeom>
          <a:solidFill>
            <a:srgbClr val="00FFFF"/>
          </a:solidFill>
        </p:spPr>
        <p:txBody>
          <a:bodyPr wrap="square">
            <a:spAutoFit/>
          </a:bodyPr>
          <a:lstStyle/>
          <a:p>
            <a:pPr algn="just">
              <a:tabLst>
                <a:tab pos="693738" algn="l"/>
                <a:tab pos="1025525" algn="l"/>
                <a:tab pos="1377950" algn="l"/>
              </a:tabLst>
            </a:pP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7" name="Rounded Rectangle 156"/>
          <p:cNvSpPr/>
          <p:nvPr/>
        </p:nvSpPr>
        <p:spPr>
          <a:xfrm>
            <a:off x="5028506" y="2571954"/>
            <a:ext cx="333775" cy="255164"/>
          </a:xfrm>
          <a:prstGeom prst="round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just">
              <a:tabLst>
                <a:tab pos="693738" algn="l"/>
                <a:tab pos="1025525" algn="l"/>
                <a:tab pos="1377950" algn="l"/>
              </a:tabLst>
            </a:pP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6" name="Rounded Rectangle 155"/>
          <p:cNvSpPr/>
          <p:nvPr/>
        </p:nvSpPr>
        <p:spPr>
          <a:xfrm>
            <a:off x="3183395" y="2571954"/>
            <a:ext cx="367153" cy="25516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txBody>
          <a:bodyPr wrap="square">
            <a:spAutoFit/>
          </a:bodyPr>
          <a:lstStyle/>
          <a:p>
            <a:pPr algn="just">
              <a:tabLst>
                <a:tab pos="693738" algn="l"/>
                <a:tab pos="1025525" algn="l"/>
                <a:tab pos="1377950" algn="l"/>
              </a:tabLst>
            </a:pP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2" name="Rounded Rectangle 151"/>
          <p:cNvSpPr/>
          <p:nvPr/>
        </p:nvSpPr>
        <p:spPr>
          <a:xfrm>
            <a:off x="7135596" y="2586968"/>
            <a:ext cx="441608" cy="209119"/>
          </a:xfrm>
          <a:prstGeom prst="roundRect">
            <a:avLst/>
          </a:prstGeom>
          <a:solidFill>
            <a:srgbClr val="00FFFF"/>
          </a:solidFill>
        </p:spPr>
        <p:txBody>
          <a:bodyPr wrap="square">
            <a:spAutoFit/>
          </a:bodyPr>
          <a:lstStyle/>
          <a:p>
            <a:pPr algn="just">
              <a:tabLst>
                <a:tab pos="693738" algn="l"/>
                <a:tab pos="1025525" algn="l"/>
                <a:tab pos="1377950" algn="l"/>
              </a:tabLst>
            </a:pP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5" name="Rounded Rectangle 144"/>
          <p:cNvSpPr/>
          <p:nvPr/>
        </p:nvSpPr>
        <p:spPr>
          <a:xfrm>
            <a:off x="4014362" y="2594097"/>
            <a:ext cx="846922" cy="21087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txBody>
          <a:bodyPr wrap="square">
            <a:spAutoFit/>
          </a:bodyPr>
          <a:lstStyle/>
          <a:p>
            <a:pPr algn="just">
              <a:tabLst>
                <a:tab pos="693738" algn="l"/>
                <a:tab pos="1025525" algn="l"/>
                <a:tab pos="1377950" algn="l"/>
              </a:tabLst>
            </a:pP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4" name="Rounded Rectangle 143"/>
          <p:cNvSpPr/>
          <p:nvPr/>
        </p:nvSpPr>
        <p:spPr>
          <a:xfrm>
            <a:off x="2135713" y="2571954"/>
            <a:ext cx="846922" cy="25516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txBody>
          <a:bodyPr wrap="square">
            <a:spAutoFit/>
          </a:bodyPr>
          <a:lstStyle/>
          <a:p>
            <a:pPr algn="just">
              <a:tabLst>
                <a:tab pos="693738" algn="l"/>
                <a:tab pos="1025525" algn="l"/>
                <a:tab pos="1377950" algn="l"/>
              </a:tabLst>
            </a:pP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3" name="Rounded Rectangle 142"/>
          <p:cNvSpPr/>
          <p:nvPr/>
        </p:nvSpPr>
        <p:spPr>
          <a:xfrm>
            <a:off x="3694708" y="2488372"/>
            <a:ext cx="297049" cy="400026"/>
          </a:xfrm>
          <a:prstGeom prst="roundRect">
            <a:avLst>
              <a:gd name="adj" fmla="val 12827"/>
            </a:avLst>
          </a:prstGeom>
          <a:solidFill>
            <a:srgbClr val="FF0000"/>
          </a:solidFill>
          <a:ln>
            <a:noFill/>
          </a:ln>
        </p:spPr>
        <p:txBody>
          <a:bodyPr wrap="square">
            <a:spAutoFit/>
          </a:bodyPr>
          <a:lstStyle/>
          <a:p>
            <a:pPr algn="just">
              <a:tabLst>
                <a:tab pos="693738" algn="l"/>
                <a:tab pos="1025525" algn="l"/>
                <a:tab pos="1377950" algn="l"/>
              </a:tabLst>
            </a:pP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5" name="Rounded Rectangle 154"/>
          <p:cNvSpPr/>
          <p:nvPr/>
        </p:nvSpPr>
        <p:spPr>
          <a:xfrm>
            <a:off x="1808750" y="2488429"/>
            <a:ext cx="297049" cy="402336"/>
          </a:xfrm>
          <a:prstGeom prst="roundRect">
            <a:avLst>
              <a:gd name="adj" fmla="val 12827"/>
            </a:avLst>
          </a:prstGeom>
          <a:solidFill>
            <a:srgbClr val="FF0000"/>
          </a:solidFill>
          <a:ln>
            <a:noFill/>
          </a:ln>
        </p:spPr>
        <p:txBody>
          <a:bodyPr wrap="square">
            <a:spAutoFit/>
          </a:bodyPr>
          <a:lstStyle/>
          <a:p>
            <a:pPr algn="just">
              <a:tabLst>
                <a:tab pos="693738" algn="l"/>
                <a:tab pos="1025525" algn="l"/>
                <a:tab pos="1377950" algn="l"/>
              </a:tabLst>
            </a:pP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4607163" y="2028757"/>
            <a:ext cx="338569" cy="234287"/>
          </a:xfrm>
          <a:prstGeom prst="roundRect">
            <a:avLst/>
          </a:prstGeom>
          <a:solidFill>
            <a:srgbClr val="00FFFF"/>
          </a:solidFill>
        </p:spPr>
        <p:txBody>
          <a:bodyPr wrap="square">
            <a:spAutoFit/>
          </a:bodyPr>
          <a:lstStyle/>
          <a:p>
            <a:pPr algn="just">
              <a:tabLst>
                <a:tab pos="693738" algn="l"/>
                <a:tab pos="1025525" algn="l"/>
                <a:tab pos="1377950" algn="l"/>
              </a:tabLst>
            </a:pP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2649452" y="2039660"/>
            <a:ext cx="361925" cy="231967"/>
          </a:xfrm>
          <a:prstGeom prst="roundRect">
            <a:avLst/>
          </a:prstGeom>
          <a:solidFill>
            <a:srgbClr val="00FFFF"/>
          </a:solidFill>
        </p:spPr>
        <p:txBody>
          <a:bodyPr wrap="square">
            <a:spAutoFit/>
          </a:bodyPr>
          <a:lstStyle/>
          <a:p>
            <a:pPr algn="just">
              <a:tabLst>
                <a:tab pos="693738" algn="l"/>
                <a:tab pos="1025525" algn="l"/>
                <a:tab pos="1377950" algn="l"/>
              </a:tabLst>
            </a:pP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9" name="Rounded Rectangle 178"/>
          <p:cNvSpPr/>
          <p:nvPr/>
        </p:nvSpPr>
        <p:spPr>
          <a:xfrm>
            <a:off x="4052000" y="2033976"/>
            <a:ext cx="402763" cy="257716"/>
          </a:xfrm>
          <a:prstGeom prst="roundRect">
            <a:avLst/>
          </a:prstGeom>
          <a:solidFill>
            <a:srgbClr val="00FFFF"/>
          </a:solidFill>
        </p:spPr>
        <p:txBody>
          <a:bodyPr wrap="square">
            <a:spAutoFit/>
          </a:bodyPr>
          <a:lstStyle/>
          <a:p>
            <a:pPr algn="just">
              <a:tabLst>
                <a:tab pos="693738" algn="l"/>
                <a:tab pos="1025525" algn="l"/>
                <a:tab pos="1377950" algn="l"/>
              </a:tabLst>
            </a:pP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5" name="Rounded Rectangle 174"/>
          <p:cNvSpPr/>
          <p:nvPr/>
        </p:nvSpPr>
        <p:spPr>
          <a:xfrm>
            <a:off x="7785068" y="2044551"/>
            <a:ext cx="441608" cy="196671"/>
          </a:xfrm>
          <a:prstGeom prst="roundRect">
            <a:avLst/>
          </a:prstGeom>
          <a:solidFill>
            <a:srgbClr val="00FFFF"/>
          </a:solidFill>
        </p:spPr>
        <p:txBody>
          <a:bodyPr wrap="square">
            <a:spAutoFit/>
          </a:bodyPr>
          <a:lstStyle/>
          <a:p>
            <a:pPr algn="just">
              <a:tabLst>
                <a:tab pos="693738" algn="l"/>
                <a:tab pos="1025525" algn="l"/>
                <a:tab pos="1377950" algn="l"/>
              </a:tabLst>
            </a:pP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74" name="Rounded Rectangle 173"/>
          <p:cNvSpPr/>
          <p:nvPr/>
        </p:nvSpPr>
        <p:spPr>
          <a:xfrm>
            <a:off x="6509054" y="2043756"/>
            <a:ext cx="441608" cy="209119"/>
          </a:xfrm>
          <a:prstGeom prst="roundRect">
            <a:avLst/>
          </a:prstGeom>
          <a:solidFill>
            <a:srgbClr val="00FFFF"/>
          </a:solidFill>
        </p:spPr>
        <p:txBody>
          <a:bodyPr wrap="square">
            <a:spAutoFit/>
          </a:bodyPr>
          <a:lstStyle/>
          <a:p>
            <a:pPr algn="just">
              <a:tabLst>
                <a:tab pos="693738" algn="l"/>
                <a:tab pos="1025525" algn="l"/>
                <a:tab pos="1377950" algn="l"/>
              </a:tabLst>
            </a:pP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3" name="Rounded Rectangle 172"/>
          <p:cNvSpPr/>
          <p:nvPr/>
        </p:nvSpPr>
        <p:spPr>
          <a:xfrm>
            <a:off x="2128817" y="2036528"/>
            <a:ext cx="382881" cy="255164"/>
          </a:xfrm>
          <a:prstGeom prst="roundRect">
            <a:avLst/>
          </a:prstGeom>
          <a:solidFill>
            <a:srgbClr val="00FFFF"/>
          </a:solidFill>
        </p:spPr>
        <p:txBody>
          <a:bodyPr wrap="square">
            <a:spAutoFit/>
          </a:bodyPr>
          <a:lstStyle/>
          <a:p>
            <a:pPr algn="just">
              <a:tabLst>
                <a:tab pos="693738" algn="l"/>
                <a:tab pos="1025525" algn="l"/>
                <a:tab pos="1377950" algn="l"/>
              </a:tabLst>
            </a:pP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9" name="Pentagon 158"/>
          <p:cNvSpPr/>
          <p:nvPr/>
        </p:nvSpPr>
        <p:spPr>
          <a:xfrm rot="16200000">
            <a:off x="6544552" y="1651432"/>
            <a:ext cx="1186278" cy="374817"/>
          </a:xfrm>
          <a:custGeom>
            <a:avLst/>
            <a:gdLst>
              <a:gd name="connsiteX0" fmla="*/ 0 w 1400521"/>
              <a:gd name="connsiteY0" fmla="*/ 0 h 758197"/>
              <a:gd name="connsiteX1" fmla="*/ 855559 w 1400521"/>
              <a:gd name="connsiteY1" fmla="*/ 0 h 758197"/>
              <a:gd name="connsiteX2" fmla="*/ 1400521 w 1400521"/>
              <a:gd name="connsiteY2" fmla="*/ 379099 h 758197"/>
              <a:gd name="connsiteX3" fmla="*/ 855559 w 1400521"/>
              <a:gd name="connsiteY3" fmla="*/ 758197 h 758197"/>
              <a:gd name="connsiteX4" fmla="*/ 0 w 1400521"/>
              <a:gd name="connsiteY4" fmla="*/ 758197 h 758197"/>
              <a:gd name="connsiteX5" fmla="*/ 0 w 1400521"/>
              <a:gd name="connsiteY5" fmla="*/ 0 h 758197"/>
              <a:gd name="connsiteX0" fmla="*/ 0 w 1400521"/>
              <a:gd name="connsiteY0" fmla="*/ 0 h 758197"/>
              <a:gd name="connsiteX1" fmla="*/ 855559 w 1400521"/>
              <a:gd name="connsiteY1" fmla="*/ 0 h 758197"/>
              <a:gd name="connsiteX2" fmla="*/ 1400521 w 1400521"/>
              <a:gd name="connsiteY2" fmla="*/ 379099 h 758197"/>
              <a:gd name="connsiteX3" fmla="*/ 824603 w 1400521"/>
              <a:gd name="connsiteY3" fmla="*/ 741529 h 758197"/>
              <a:gd name="connsiteX4" fmla="*/ 0 w 1400521"/>
              <a:gd name="connsiteY4" fmla="*/ 758197 h 758197"/>
              <a:gd name="connsiteX5" fmla="*/ 0 w 1400521"/>
              <a:gd name="connsiteY5" fmla="*/ 0 h 758197"/>
              <a:gd name="connsiteX0" fmla="*/ 0 w 1400521"/>
              <a:gd name="connsiteY0" fmla="*/ 0 h 758197"/>
              <a:gd name="connsiteX1" fmla="*/ 817459 w 1400521"/>
              <a:gd name="connsiteY1" fmla="*/ 14287 h 758197"/>
              <a:gd name="connsiteX2" fmla="*/ 1400521 w 1400521"/>
              <a:gd name="connsiteY2" fmla="*/ 379099 h 758197"/>
              <a:gd name="connsiteX3" fmla="*/ 824603 w 1400521"/>
              <a:gd name="connsiteY3" fmla="*/ 741529 h 758197"/>
              <a:gd name="connsiteX4" fmla="*/ 0 w 1400521"/>
              <a:gd name="connsiteY4" fmla="*/ 758197 h 758197"/>
              <a:gd name="connsiteX5" fmla="*/ 0 w 1400521"/>
              <a:gd name="connsiteY5" fmla="*/ 0 h 758197"/>
              <a:gd name="connsiteX0" fmla="*/ 214312 w 1400521"/>
              <a:gd name="connsiteY0" fmla="*/ 0 h 746291"/>
              <a:gd name="connsiteX1" fmla="*/ 817459 w 1400521"/>
              <a:gd name="connsiteY1" fmla="*/ 2381 h 746291"/>
              <a:gd name="connsiteX2" fmla="*/ 1400521 w 1400521"/>
              <a:gd name="connsiteY2" fmla="*/ 367193 h 746291"/>
              <a:gd name="connsiteX3" fmla="*/ 824603 w 1400521"/>
              <a:gd name="connsiteY3" fmla="*/ 729623 h 746291"/>
              <a:gd name="connsiteX4" fmla="*/ 0 w 1400521"/>
              <a:gd name="connsiteY4" fmla="*/ 746291 h 746291"/>
              <a:gd name="connsiteX5" fmla="*/ 214312 w 1400521"/>
              <a:gd name="connsiteY5" fmla="*/ 0 h 746291"/>
              <a:gd name="connsiteX0" fmla="*/ 2381 w 1188590"/>
              <a:gd name="connsiteY0" fmla="*/ 0 h 739148"/>
              <a:gd name="connsiteX1" fmla="*/ 605528 w 1188590"/>
              <a:gd name="connsiteY1" fmla="*/ 2381 h 739148"/>
              <a:gd name="connsiteX2" fmla="*/ 1188590 w 1188590"/>
              <a:gd name="connsiteY2" fmla="*/ 367193 h 739148"/>
              <a:gd name="connsiteX3" fmla="*/ 612672 w 1188590"/>
              <a:gd name="connsiteY3" fmla="*/ 729623 h 739148"/>
              <a:gd name="connsiteX4" fmla="*/ 0 w 1188590"/>
              <a:gd name="connsiteY4" fmla="*/ 739148 h 739148"/>
              <a:gd name="connsiteX5" fmla="*/ 2381 w 1188590"/>
              <a:gd name="connsiteY5" fmla="*/ 0 h 739148"/>
              <a:gd name="connsiteX0" fmla="*/ 2381 w 1188590"/>
              <a:gd name="connsiteY0" fmla="*/ 0 h 739148"/>
              <a:gd name="connsiteX1" fmla="*/ 605528 w 1188590"/>
              <a:gd name="connsiteY1" fmla="*/ 2381 h 739148"/>
              <a:gd name="connsiteX2" fmla="*/ 1188590 w 1188590"/>
              <a:gd name="connsiteY2" fmla="*/ 367193 h 739148"/>
              <a:gd name="connsiteX3" fmla="*/ 560284 w 1188590"/>
              <a:gd name="connsiteY3" fmla="*/ 367673 h 739148"/>
              <a:gd name="connsiteX4" fmla="*/ 0 w 1188590"/>
              <a:gd name="connsiteY4" fmla="*/ 739148 h 739148"/>
              <a:gd name="connsiteX5" fmla="*/ 2381 w 1188590"/>
              <a:gd name="connsiteY5" fmla="*/ 0 h 739148"/>
              <a:gd name="connsiteX0" fmla="*/ 69 w 1186278"/>
              <a:gd name="connsiteY0" fmla="*/ 0 h 374817"/>
              <a:gd name="connsiteX1" fmla="*/ 603216 w 1186278"/>
              <a:gd name="connsiteY1" fmla="*/ 2381 h 374817"/>
              <a:gd name="connsiteX2" fmla="*/ 1186278 w 1186278"/>
              <a:gd name="connsiteY2" fmla="*/ 367193 h 374817"/>
              <a:gd name="connsiteX3" fmla="*/ 557972 w 1186278"/>
              <a:gd name="connsiteY3" fmla="*/ 367673 h 374817"/>
              <a:gd name="connsiteX4" fmla="*/ 4832 w 1186278"/>
              <a:gd name="connsiteY4" fmla="*/ 374817 h 374817"/>
              <a:gd name="connsiteX5" fmla="*/ 69 w 1186278"/>
              <a:gd name="connsiteY5" fmla="*/ 0 h 374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6278" h="374817">
                <a:moveTo>
                  <a:pt x="69" y="0"/>
                </a:moveTo>
                <a:lnTo>
                  <a:pt x="603216" y="2381"/>
                </a:lnTo>
                <a:lnTo>
                  <a:pt x="1186278" y="367193"/>
                </a:lnTo>
                <a:lnTo>
                  <a:pt x="557972" y="367673"/>
                </a:lnTo>
                <a:lnTo>
                  <a:pt x="4832" y="374817"/>
                </a:lnTo>
                <a:cubicBezTo>
                  <a:pt x="5626" y="128434"/>
                  <a:pt x="-725" y="246383"/>
                  <a:pt x="69" y="0"/>
                </a:cubicBezTo>
                <a:close/>
              </a:path>
            </a:pathLst>
          </a:cu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lang="en-US" sz="18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1" name="Pentagon 158"/>
          <p:cNvSpPr/>
          <p:nvPr/>
        </p:nvSpPr>
        <p:spPr>
          <a:xfrm rot="5400000" flipH="1">
            <a:off x="6904674" y="1651432"/>
            <a:ext cx="1186278" cy="374817"/>
          </a:xfrm>
          <a:custGeom>
            <a:avLst/>
            <a:gdLst>
              <a:gd name="connsiteX0" fmla="*/ 0 w 1400521"/>
              <a:gd name="connsiteY0" fmla="*/ 0 h 758197"/>
              <a:gd name="connsiteX1" fmla="*/ 855559 w 1400521"/>
              <a:gd name="connsiteY1" fmla="*/ 0 h 758197"/>
              <a:gd name="connsiteX2" fmla="*/ 1400521 w 1400521"/>
              <a:gd name="connsiteY2" fmla="*/ 379099 h 758197"/>
              <a:gd name="connsiteX3" fmla="*/ 855559 w 1400521"/>
              <a:gd name="connsiteY3" fmla="*/ 758197 h 758197"/>
              <a:gd name="connsiteX4" fmla="*/ 0 w 1400521"/>
              <a:gd name="connsiteY4" fmla="*/ 758197 h 758197"/>
              <a:gd name="connsiteX5" fmla="*/ 0 w 1400521"/>
              <a:gd name="connsiteY5" fmla="*/ 0 h 758197"/>
              <a:gd name="connsiteX0" fmla="*/ 0 w 1400521"/>
              <a:gd name="connsiteY0" fmla="*/ 0 h 758197"/>
              <a:gd name="connsiteX1" fmla="*/ 855559 w 1400521"/>
              <a:gd name="connsiteY1" fmla="*/ 0 h 758197"/>
              <a:gd name="connsiteX2" fmla="*/ 1400521 w 1400521"/>
              <a:gd name="connsiteY2" fmla="*/ 379099 h 758197"/>
              <a:gd name="connsiteX3" fmla="*/ 824603 w 1400521"/>
              <a:gd name="connsiteY3" fmla="*/ 741529 h 758197"/>
              <a:gd name="connsiteX4" fmla="*/ 0 w 1400521"/>
              <a:gd name="connsiteY4" fmla="*/ 758197 h 758197"/>
              <a:gd name="connsiteX5" fmla="*/ 0 w 1400521"/>
              <a:gd name="connsiteY5" fmla="*/ 0 h 758197"/>
              <a:gd name="connsiteX0" fmla="*/ 0 w 1400521"/>
              <a:gd name="connsiteY0" fmla="*/ 0 h 758197"/>
              <a:gd name="connsiteX1" fmla="*/ 817459 w 1400521"/>
              <a:gd name="connsiteY1" fmla="*/ 14287 h 758197"/>
              <a:gd name="connsiteX2" fmla="*/ 1400521 w 1400521"/>
              <a:gd name="connsiteY2" fmla="*/ 379099 h 758197"/>
              <a:gd name="connsiteX3" fmla="*/ 824603 w 1400521"/>
              <a:gd name="connsiteY3" fmla="*/ 741529 h 758197"/>
              <a:gd name="connsiteX4" fmla="*/ 0 w 1400521"/>
              <a:gd name="connsiteY4" fmla="*/ 758197 h 758197"/>
              <a:gd name="connsiteX5" fmla="*/ 0 w 1400521"/>
              <a:gd name="connsiteY5" fmla="*/ 0 h 758197"/>
              <a:gd name="connsiteX0" fmla="*/ 214312 w 1400521"/>
              <a:gd name="connsiteY0" fmla="*/ 0 h 746291"/>
              <a:gd name="connsiteX1" fmla="*/ 817459 w 1400521"/>
              <a:gd name="connsiteY1" fmla="*/ 2381 h 746291"/>
              <a:gd name="connsiteX2" fmla="*/ 1400521 w 1400521"/>
              <a:gd name="connsiteY2" fmla="*/ 367193 h 746291"/>
              <a:gd name="connsiteX3" fmla="*/ 824603 w 1400521"/>
              <a:gd name="connsiteY3" fmla="*/ 729623 h 746291"/>
              <a:gd name="connsiteX4" fmla="*/ 0 w 1400521"/>
              <a:gd name="connsiteY4" fmla="*/ 746291 h 746291"/>
              <a:gd name="connsiteX5" fmla="*/ 214312 w 1400521"/>
              <a:gd name="connsiteY5" fmla="*/ 0 h 746291"/>
              <a:gd name="connsiteX0" fmla="*/ 2381 w 1188590"/>
              <a:gd name="connsiteY0" fmla="*/ 0 h 739148"/>
              <a:gd name="connsiteX1" fmla="*/ 605528 w 1188590"/>
              <a:gd name="connsiteY1" fmla="*/ 2381 h 739148"/>
              <a:gd name="connsiteX2" fmla="*/ 1188590 w 1188590"/>
              <a:gd name="connsiteY2" fmla="*/ 367193 h 739148"/>
              <a:gd name="connsiteX3" fmla="*/ 612672 w 1188590"/>
              <a:gd name="connsiteY3" fmla="*/ 729623 h 739148"/>
              <a:gd name="connsiteX4" fmla="*/ 0 w 1188590"/>
              <a:gd name="connsiteY4" fmla="*/ 739148 h 739148"/>
              <a:gd name="connsiteX5" fmla="*/ 2381 w 1188590"/>
              <a:gd name="connsiteY5" fmla="*/ 0 h 739148"/>
              <a:gd name="connsiteX0" fmla="*/ 2381 w 1188590"/>
              <a:gd name="connsiteY0" fmla="*/ 0 h 739148"/>
              <a:gd name="connsiteX1" fmla="*/ 605528 w 1188590"/>
              <a:gd name="connsiteY1" fmla="*/ 2381 h 739148"/>
              <a:gd name="connsiteX2" fmla="*/ 1188590 w 1188590"/>
              <a:gd name="connsiteY2" fmla="*/ 367193 h 739148"/>
              <a:gd name="connsiteX3" fmla="*/ 560284 w 1188590"/>
              <a:gd name="connsiteY3" fmla="*/ 367673 h 739148"/>
              <a:gd name="connsiteX4" fmla="*/ 0 w 1188590"/>
              <a:gd name="connsiteY4" fmla="*/ 739148 h 739148"/>
              <a:gd name="connsiteX5" fmla="*/ 2381 w 1188590"/>
              <a:gd name="connsiteY5" fmla="*/ 0 h 739148"/>
              <a:gd name="connsiteX0" fmla="*/ 69 w 1186278"/>
              <a:gd name="connsiteY0" fmla="*/ 0 h 374817"/>
              <a:gd name="connsiteX1" fmla="*/ 603216 w 1186278"/>
              <a:gd name="connsiteY1" fmla="*/ 2381 h 374817"/>
              <a:gd name="connsiteX2" fmla="*/ 1186278 w 1186278"/>
              <a:gd name="connsiteY2" fmla="*/ 367193 h 374817"/>
              <a:gd name="connsiteX3" fmla="*/ 557972 w 1186278"/>
              <a:gd name="connsiteY3" fmla="*/ 367673 h 374817"/>
              <a:gd name="connsiteX4" fmla="*/ 4832 w 1186278"/>
              <a:gd name="connsiteY4" fmla="*/ 374817 h 374817"/>
              <a:gd name="connsiteX5" fmla="*/ 69 w 1186278"/>
              <a:gd name="connsiteY5" fmla="*/ 0 h 374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6278" h="374817">
                <a:moveTo>
                  <a:pt x="69" y="0"/>
                </a:moveTo>
                <a:lnTo>
                  <a:pt x="603216" y="2381"/>
                </a:lnTo>
                <a:lnTo>
                  <a:pt x="1186278" y="367193"/>
                </a:lnTo>
                <a:lnTo>
                  <a:pt x="557972" y="367673"/>
                </a:lnTo>
                <a:lnTo>
                  <a:pt x="4832" y="374817"/>
                </a:lnTo>
                <a:cubicBezTo>
                  <a:pt x="5626" y="128434"/>
                  <a:pt x="-725" y="246383"/>
                  <a:pt x="69" y="0"/>
                </a:cubicBezTo>
                <a:close/>
              </a:path>
            </a:pathLst>
          </a:cu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lang="en-US" sz="18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047290" y="758768"/>
            <a:ext cx="4023360" cy="224078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>
            <p:custDataLst>
              <p:tags r:id="rId1"/>
            </p:custDataLst>
          </p:nvPr>
        </p:nvSpPr>
        <p:spPr>
          <a:xfrm>
            <a:off x="512071" y="1045162"/>
            <a:ext cx="646611" cy="284693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/>
          <a:p>
            <a:pPr algn="just" defTabSz="685800"/>
            <a:r>
              <a:rPr lang="en-US" b="1" dirty="0">
                <a:latin typeface="Bookman Old Style" panose="02050604050505020204" pitchFamily="18" charset="0"/>
                <a:ea typeface="Cambria Math" pitchFamily="18" charset="0"/>
              </a:rPr>
              <a:t>Sol.</a:t>
            </a:r>
          </a:p>
        </p:txBody>
      </p:sp>
      <p:sp>
        <p:nvSpPr>
          <p:cNvPr id="10" name="Rectangle 9"/>
          <p:cNvSpPr/>
          <p:nvPr>
            <p:custDataLst>
              <p:tags r:id="rId2"/>
            </p:custDataLst>
          </p:nvPr>
        </p:nvSpPr>
        <p:spPr>
          <a:xfrm>
            <a:off x="938957" y="1045162"/>
            <a:ext cx="1164960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first way : 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1" name="Rectangle 10"/>
          <p:cNvSpPr/>
          <p:nvPr>
            <p:custDataLst>
              <p:tags r:id="rId3"/>
            </p:custDataLst>
          </p:nvPr>
        </p:nvSpPr>
        <p:spPr>
          <a:xfrm>
            <a:off x="1944201" y="1045162"/>
            <a:ext cx="2118551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By </a:t>
            </a:r>
            <a:r>
              <a:rPr lang="en-US" b="1" dirty="0" err="1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Jyoti’s</a:t>
            </a: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diagram,</a:t>
            </a:r>
          </a:p>
        </p:txBody>
      </p:sp>
      <p:sp>
        <p:nvSpPr>
          <p:cNvPr id="12" name="Rectangle 11"/>
          <p:cNvSpPr/>
          <p:nvPr>
            <p:custDataLst>
              <p:tags r:id="rId4"/>
            </p:custDataLst>
          </p:nvPr>
        </p:nvSpPr>
        <p:spPr>
          <a:xfrm>
            <a:off x="919094" y="1332272"/>
            <a:ext cx="2450400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Area of </a:t>
            </a: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pentagon ABCDE </a:t>
            </a:r>
            <a:endParaRPr lang="en-US" b="1" dirty="0">
              <a:solidFill>
                <a:srgbClr val="000000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3" name="Rectangle 12"/>
          <p:cNvSpPr/>
          <p:nvPr>
            <p:custDataLst>
              <p:tags r:id="rId5"/>
            </p:custDataLst>
          </p:nvPr>
        </p:nvSpPr>
        <p:spPr>
          <a:xfrm>
            <a:off x="3273095" y="1332272"/>
            <a:ext cx="304800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b="1" dirty="0">
              <a:solidFill>
                <a:srgbClr val="000000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4" name="Rectangle 13"/>
          <p:cNvSpPr/>
          <p:nvPr>
            <p:custDataLst>
              <p:tags r:id="rId6"/>
            </p:custDataLst>
          </p:nvPr>
        </p:nvSpPr>
        <p:spPr>
          <a:xfrm>
            <a:off x="3433617" y="1332272"/>
            <a:ext cx="2679357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Area of trapezium ABCP</a:t>
            </a:r>
          </a:p>
        </p:txBody>
      </p:sp>
      <p:sp>
        <p:nvSpPr>
          <p:cNvPr id="15" name="Rectangle 14"/>
          <p:cNvSpPr/>
          <p:nvPr>
            <p:custDataLst>
              <p:tags r:id="rId7"/>
            </p:custDataLst>
          </p:nvPr>
        </p:nvSpPr>
        <p:spPr>
          <a:xfrm>
            <a:off x="3426511" y="1615098"/>
            <a:ext cx="304800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+</a:t>
            </a:r>
            <a:endParaRPr lang="en-US" b="1" dirty="0">
              <a:solidFill>
                <a:srgbClr val="000000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6" name="Rectangle 15"/>
          <p:cNvSpPr/>
          <p:nvPr>
            <p:custDataLst>
              <p:tags r:id="rId8"/>
            </p:custDataLst>
          </p:nvPr>
        </p:nvSpPr>
        <p:spPr>
          <a:xfrm>
            <a:off x="3527424" y="1615098"/>
            <a:ext cx="2676525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 Area of trapezium AEDP</a:t>
            </a:r>
          </a:p>
        </p:txBody>
      </p:sp>
      <p:sp>
        <p:nvSpPr>
          <p:cNvPr id="17" name="Rectangle 16"/>
          <p:cNvSpPr/>
          <p:nvPr>
            <p:custDataLst>
              <p:tags r:id="rId9"/>
            </p:custDataLst>
          </p:nvPr>
        </p:nvSpPr>
        <p:spPr>
          <a:xfrm>
            <a:off x="1533388" y="2004094"/>
            <a:ext cx="304800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b="1" dirty="0">
              <a:solidFill>
                <a:srgbClr val="000000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8" name="Rectangle 17"/>
          <p:cNvSpPr/>
          <p:nvPr>
            <p:custDataLst>
              <p:tags r:id="rId10"/>
            </p:custDataLst>
          </p:nvPr>
        </p:nvSpPr>
        <p:spPr>
          <a:xfrm>
            <a:off x="1810786" y="1914529"/>
            <a:ext cx="325333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1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821770" y="2153591"/>
            <a:ext cx="26707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>
            <p:custDataLst>
              <p:tags r:id="rId11"/>
            </p:custDataLst>
          </p:nvPr>
        </p:nvSpPr>
        <p:spPr>
          <a:xfrm>
            <a:off x="1816966" y="2114921"/>
            <a:ext cx="325333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2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1" name="Rectangle 20"/>
          <p:cNvSpPr/>
          <p:nvPr>
            <p:custDataLst>
              <p:tags r:id="rId12"/>
            </p:custDataLst>
          </p:nvPr>
        </p:nvSpPr>
        <p:spPr>
          <a:xfrm>
            <a:off x="2071912" y="2004094"/>
            <a:ext cx="1079128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(AP + BC)</a:t>
            </a:r>
            <a:endParaRPr lang="en-US" b="1" dirty="0">
              <a:solidFill>
                <a:srgbClr val="000000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22" name="Rectangle 21"/>
          <p:cNvSpPr/>
          <p:nvPr>
            <p:custDataLst>
              <p:tags r:id="rId13"/>
            </p:custDataLst>
          </p:nvPr>
        </p:nvSpPr>
        <p:spPr>
          <a:xfrm>
            <a:off x="2998643" y="2004094"/>
            <a:ext cx="304800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×</a:t>
            </a:r>
            <a:endParaRPr lang="en-US" b="1" dirty="0">
              <a:solidFill>
                <a:srgbClr val="000000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23" name="Rectangle 22"/>
          <p:cNvSpPr/>
          <p:nvPr>
            <p:custDataLst>
              <p:tags r:id="rId14"/>
            </p:custDataLst>
          </p:nvPr>
        </p:nvSpPr>
        <p:spPr>
          <a:xfrm>
            <a:off x="3184911" y="2004094"/>
            <a:ext cx="457200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CP</a:t>
            </a:r>
            <a:endParaRPr lang="en-US" b="1" dirty="0">
              <a:solidFill>
                <a:srgbClr val="000000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24" name="Rectangle 23"/>
          <p:cNvSpPr/>
          <p:nvPr>
            <p:custDataLst>
              <p:tags r:id="rId15"/>
            </p:custDataLst>
          </p:nvPr>
        </p:nvSpPr>
        <p:spPr>
          <a:xfrm>
            <a:off x="3492915" y="2004094"/>
            <a:ext cx="304800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+</a:t>
            </a:r>
            <a:endParaRPr lang="en-US" b="1" dirty="0">
              <a:solidFill>
                <a:srgbClr val="000000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25" name="Rectangle 24"/>
          <p:cNvSpPr/>
          <p:nvPr>
            <p:custDataLst>
              <p:tags r:id="rId16"/>
            </p:custDataLst>
          </p:nvPr>
        </p:nvSpPr>
        <p:spPr>
          <a:xfrm>
            <a:off x="3748580" y="1914529"/>
            <a:ext cx="325333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1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3753384" y="2161829"/>
            <a:ext cx="26707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>
            <p:custDataLst>
              <p:tags r:id="rId17"/>
            </p:custDataLst>
          </p:nvPr>
        </p:nvSpPr>
        <p:spPr>
          <a:xfrm>
            <a:off x="3748580" y="2131397"/>
            <a:ext cx="325333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2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8" name="Rectangle 27"/>
          <p:cNvSpPr/>
          <p:nvPr>
            <p:custDataLst>
              <p:tags r:id="rId18"/>
            </p:custDataLst>
          </p:nvPr>
        </p:nvSpPr>
        <p:spPr>
          <a:xfrm>
            <a:off x="4004712" y="2004094"/>
            <a:ext cx="1025934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(ED + AP)</a:t>
            </a:r>
            <a:endParaRPr lang="en-US" b="1" dirty="0">
              <a:solidFill>
                <a:srgbClr val="000000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29" name="Rectangle 28"/>
          <p:cNvSpPr/>
          <p:nvPr>
            <p:custDataLst>
              <p:tags r:id="rId19"/>
            </p:custDataLst>
          </p:nvPr>
        </p:nvSpPr>
        <p:spPr>
          <a:xfrm>
            <a:off x="4909576" y="2004094"/>
            <a:ext cx="304800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×</a:t>
            </a:r>
          </a:p>
        </p:txBody>
      </p:sp>
      <p:sp>
        <p:nvSpPr>
          <p:cNvPr id="30" name="Rectangle 29"/>
          <p:cNvSpPr/>
          <p:nvPr>
            <p:custDataLst>
              <p:tags r:id="rId20"/>
            </p:custDataLst>
          </p:nvPr>
        </p:nvSpPr>
        <p:spPr>
          <a:xfrm>
            <a:off x="5104311" y="2004094"/>
            <a:ext cx="457200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DP</a:t>
            </a:r>
            <a:endParaRPr lang="en-US" b="1" dirty="0">
              <a:solidFill>
                <a:srgbClr val="000000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31" name="Rectangle 30"/>
          <p:cNvSpPr/>
          <p:nvPr>
            <p:custDataLst>
              <p:tags r:id="rId21"/>
            </p:custDataLst>
          </p:nvPr>
        </p:nvSpPr>
        <p:spPr>
          <a:xfrm>
            <a:off x="1533388" y="2544546"/>
            <a:ext cx="304800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b="1" dirty="0">
              <a:solidFill>
                <a:srgbClr val="000000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816966" y="2452875"/>
            <a:ext cx="325333" cy="487191"/>
            <a:chOff x="1816966" y="2452875"/>
            <a:chExt cx="325333" cy="487191"/>
          </a:xfrm>
        </p:grpSpPr>
        <p:sp>
          <p:nvSpPr>
            <p:cNvPr id="32" name="Rectangle 31"/>
            <p:cNvSpPr/>
            <p:nvPr>
              <p:custDataLst>
                <p:tags r:id="rId59"/>
              </p:custDataLst>
            </p:nvPr>
          </p:nvSpPr>
          <p:spPr>
            <a:xfrm>
              <a:off x="1816966" y="2452875"/>
              <a:ext cx="325333" cy="284693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just" defTabSz="685800">
                <a:tabLst>
                  <a:tab pos="693721" algn="l"/>
                  <a:tab pos="1025499" algn="l"/>
                  <a:tab pos="1377916" algn="l"/>
                </a:tabLst>
              </a:pPr>
              <a:r>
                <a:rPr lang="en-US" b="1" dirty="0" smtClean="0">
                  <a:solidFill>
                    <a:srgbClr val="000000"/>
                  </a:solidFill>
                  <a:latin typeface="Bookman Old Style" panose="02050604050505020204" pitchFamily="18" charset="0"/>
                </a:rPr>
                <a:t>1</a:t>
              </a:r>
              <a:endParaRPr lang="en-US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1821770" y="2694043"/>
              <a:ext cx="26707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>
              <p:custDataLst>
                <p:tags r:id="rId60"/>
              </p:custDataLst>
            </p:nvPr>
          </p:nvSpPr>
          <p:spPr>
            <a:xfrm>
              <a:off x="1816966" y="2655373"/>
              <a:ext cx="325333" cy="284693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just" defTabSz="685800">
                <a:tabLst>
                  <a:tab pos="693721" algn="l"/>
                  <a:tab pos="1025499" algn="l"/>
                  <a:tab pos="1377916" algn="l"/>
                </a:tabLst>
              </a:pPr>
              <a:r>
                <a:rPr lang="en-US" b="1" dirty="0" smtClean="0">
                  <a:solidFill>
                    <a:srgbClr val="000000"/>
                  </a:solidFill>
                  <a:latin typeface="Bookman Old Style" panose="02050604050505020204" pitchFamily="18" charset="0"/>
                </a:rPr>
                <a:t>2</a:t>
              </a:r>
              <a:endParaRPr lang="en-US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35" name="Rectangle 34"/>
          <p:cNvSpPr/>
          <p:nvPr>
            <p:custDataLst>
              <p:tags r:id="rId22"/>
            </p:custDataLst>
          </p:nvPr>
        </p:nvSpPr>
        <p:spPr>
          <a:xfrm>
            <a:off x="2088846" y="2556848"/>
            <a:ext cx="485175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(30</a:t>
            </a:r>
            <a:endParaRPr lang="en-US" b="1" dirty="0">
              <a:solidFill>
                <a:srgbClr val="000000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36" name="Rectangle 35"/>
          <p:cNvSpPr/>
          <p:nvPr>
            <p:custDataLst>
              <p:tags r:id="rId23"/>
            </p:custDataLst>
          </p:nvPr>
        </p:nvSpPr>
        <p:spPr>
          <a:xfrm>
            <a:off x="2951013" y="2556848"/>
            <a:ext cx="304800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×</a:t>
            </a:r>
          </a:p>
        </p:txBody>
      </p:sp>
      <p:sp>
        <p:nvSpPr>
          <p:cNvPr id="37" name="Rectangle 36"/>
          <p:cNvSpPr/>
          <p:nvPr>
            <p:custDataLst>
              <p:tags r:id="rId24"/>
            </p:custDataLst>
          </p:nvPr>
        </p:nvSpPr>
        <p:spPr>
          <a:xfrm>
            <a:off x="3162682" y="2556848"/>
            <a:ext cx="457200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CP</a:t>
            </a:r>
            <a:endParaRPr lang="en-US" b="1" dirty="0">
              <a:solidFill>
                <a:srgbClr val="000000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38" name="Rectangle 37"/>
          <p:cNvSpPr/>
          <p:nvPr>
            <p:custDataLst>
              <p:tags r:id="rId25"/>
            </p:custDataLst>
          </p:nvPr>
        </p:nvSpPr>
        <p:spPr>
          <a:xfrm>
            <a:off x="3477035" y="2556848"/>
            <a:ext cx="304800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+</a:t>
            </a:r>
            <a:endParaRPr lang="en-US" b="1" dirty="0">
              <a:solidFill>
                <a:srgbClr val="000000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721056" y="2452875"/>
            <a:ext cx="325333" cy="482142"/>
            <a:chOff x="3721056" y="2452875"/>
            <a:chExt cx="325333" cy="482142"/>
          </a:xfrm>
        </p:grpSpPr>
        <p:sp>
          <p:nvSpPr>
            <p:cNvPr id="39" name="Rectangle 38"/>
            <p:cNvSpPr/>
            <p:nvPr>
              <p:custDataLst>
                <p:tags r:id="rId57"/>
              </p:custDataLst>
            </p:nvPr>
          </p:nvSpPr>
          <p:spPr>
            <a:xfrm>
              <a:off x="3721056" y="2452875"/>
              <a:ext cx="325333" cy="284693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just" defTabSz="685800">
                <a:tabLst>
                  <a:tab pos="693721" algn="l"/>
                  <a:tab pos="1025499" algn="l"/>
                  <a:tab pos="1377916" algn="l"/>
                </a:tabLst>
              </a:pPr>
              <a:r>
                <a:rPr lang="en-US" b="1" dirty="0" smtClean="0">
                  <a:solidFill>
                    <a:srgbClr val="000000"/>
                  </a:solidFill>
                  <a:latin typeface="Bookman Old Style" panose="02050604050505020204" pitchFamily="18" charset="0"/>
                </a:rPr>
                <a:t>1</a:t>
              </a:r>
              <a:endParaRPr lang="en-US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3721606" y="2694043"/>
              <a:ext cx="26707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/>
            <p:cNvSpPr/>
            <p:nvPr>
              <p:custDataLst>
                <p:tags r:id="rId58"/>
              </p:custDataLst>
            </p:nvPr>
          </p:nvSpPr>
          <p:spPr>
            <a:xfrm>
              <a:off x="3721056" y="2650324"/>
              <a:ext cx="325333" cy="284693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just" defTabSz="685800">
                <a:tabLst>
                  <a:tab pos="693721" algn="l"/>
                  <a:tab pos="1025499" algn="l"/>
                  <a:tab pos="1377916" algn="l"/>
                </a:tabLst>
              </a:pPr>
              <a:r>
                <a:rPr lang="en-US" b="1" dirty="0" smtClean="0">
                  <a:solidFill>
                    <a:srgbClr val="000000"/>
                  </a:solidFill>
                  <a:latin typeface="Bookman Old Style" panose="02050604050505020204" pitchFamily="18" charset="0"/>
                </a:rPr>
                <a:t>2</a:t>
              </a:r>
              <a:endParaRPr lang="en-US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42" name="Rectangle 41"/>
          <p:cNvSpPr/>
          <p:nvPr>
            <p:custDataLst>
              <p:tags r:id="rId26"/>
            </p:custDataLst>
          </p:nvPr>
        </p:nvSpPr>
        <p:spPr>
          <a:xfrm>
            <a:off x="3958663" y="2556848"/>
            <a:ext cx="465388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(15</a:t>
            </a:r>
            <a:endParaRPr lang="en-US" b="1" dirty="0">
              <a:solidFill>
                <a:srgbClr val="000000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43" name="Rectangle 42"/>
          <p:cNvSpPr/>
          <p:nvPr>
            <p:custDataLst>
              <p:tags r:id="rId27"/>
            </p:custDataLst>
          </p:nvPr>
        </p:nvSpPr>
        <p:spPr>
          <a:xfrm>
            <a:off x="4827121" y="2556848"/>
            <a:ext cx="304800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×</a:t>
            </a:r>
          </a:p>
        </p:txBody>
      </p:sp>
      <p:sp>
        <p:nvSpPr>
          <p:cNvPr id="44" name="Rectangle 43"/>
          <p:cNvSpPr/>
          <p:nvPr>
            <p:custDataLst>
              <p:tags r:id="rId28"/>
            </p:custDataLst>
          </p:nvPr>
        </p:nvSpPr>
        <p:spPr>
          <a:xfrm>
            <a:off x="4996455" y="2556848"/>
            <a:ext cx="457200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DP</a:t>
            </a:r>
            <a:endParaRPr lang="en-US" b="1" dirty="0">
              <a:solidFill>
                <a:srgbClr val="000000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45" name="Rectangle 44"/>
          <p:cNvSpPr/>
          <p:nvPr>
            <p:custDataLst>
              <p:tags r:id="rId29"/>
            </p:custDataLst>
          </p:nvPr>
        </p:nvSpPr>
        <p:spPr>
          <a:xfrm>
            <a:off x="1533388" y="3020858"/>
            <a:ext cx="304800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b="1" dirty="0">
              <a:solidFill>
                <a:srgbClr val="000000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816966" y="2918292"/>
            <a:ext cx="325333" cy="498086"/>
            <a:chOff x="1816966" y="2918292"/>
            <a:chExt cx="325333" cy="498086"/>
          </a:xfrm>
        </p:grpSpPr>
        <p:sp>
          <p:nvSpPr>
            <p:cNvPr id="46" name="Rectangle 45"/>
            <p:cNvSpPr/>
            <p:nvPr>
              <p:custDataLst>
                <p:tags r:id="rId55"/>
              </p:custDataLst>
            </p:nvPr>
          </p:nvSpPr>
          <p:spPr>
            <a:xfrm>
              <a:off x="1816966" y="2918292"/>
              <a:ext cx="325333" cy="284693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just" defTabSz="685800">
                <a:tabLst>
                  <a:tab pos="693721" algn="l"/>
                  <a:tab pos="1025499" algn="l"/>
                  <a:tab pos="1377916" algn="l"/>
                </a:tabLst>
              </a:pPr>
              <a:r>
                <a:rPr lang="en-US" b="1" dirty="0" smtClean="0">
                  <a:solidFill>
                    <a:srgbClr val="000000"/>
                  </a:solidFill>
                  <a:latin typeface="Bookman Old Style" panose="02050604050505020204" pitchFamily="18" charset="0"/>
                </a:rPr>
                <a:t>1</a:t>
              </a:r>
              <a:endParaRPr lang="en-US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>
            <a:xfrm>
              <a:off x="1821770" y="3162117"/>
              <a:ext cx="26707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>
              <p:custDataLst>
                <p:tags r:id="rId56"/>
              </p:custDataLst>
            </p:nvPr>
          </p:nvSpPr>
          <p:spPr>
            <a:xfrm>
              <a:off x="1816966" y="3131685"/>
              <a:ext cx="325333" cy="284693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just" defTabSz="685800">
                <a:tabLst>
                  <a:tab pos="693721" algn="l"/>
                  <a:tab pos="1025499" algn="l"/>
                  <a:tab pos="1377916" algn="l"/>
                </a:tabLst>
              </a:pPr>
              <a:r>
                <a:rPr lang="en-US" b="1" dirty="0" smtClean="0">
                  <a:solidFill>
                    <a:srgbClr val="000000"/>
                  </a:solidFill>
                  <a:latin typeface="Bookman Old Style" panose="02050604050505020204" pitchFamily="18" charset="0"/>
                </a:rPr>
                <a:t>2</a:t>
              </a:r>
              <a:endParaRPr lang="en-US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49" name="Rectangle 48"/>
          <p:cNvSpPr/>
          <p:nvPr>
            <p:custDataLst>
              <p:tags r:id="rId30"/>
            </p:custDataLst>
          </p:nvPr>
        </p:nvSpPr>
        <p:spPr>
          <a:xfrm>
            <a:off x="2088845" y="3020858"/>
            <a:ext cx="1062197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(30 + 15)</a:t>
            </a:r>
            <a:endParaRPr lang="en-US" b="1" dirty="0">
              <a:solidFill>
                <a:srgbClr val="000000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50" name="Rectangle 49"/>
          <p:cNvSpPr/>
          <p:nvPr>
            <p:custDataLst>
              <p:tags r:id="rId31"/>
            </p:custDataLst>
          </p:nvPr>
        </p:nvSpPr>
        <p:spPr>
          <a:xfrm>
            <a:off x="2957401" y="3020858"/>
            <a:ext cx="457200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(CP</a:t>
            </a:r>
            <a:endParaRPr lang="en-US" b="1" dirty="0">
              <a:solidFill>
                <a:srgbClr val="000000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51" name="Rectangle 50"/>
          <p:cNvSpPr/>
          <p:nvPr>
            <p:custDataLst>
              <p:tags r:id="rId32"/>
            </p:custDataLst>
          </p:nvPr>
        </p:nvSpPr>
        <p:spPr>
          <a:xfrm>
            <a:off x="1533388" y="4041328"/>
            <a:ext cx="304800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b="1" dirty="0">
              <a:solidFill>
                <a:srgbClr val="000000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816966" y="3933995"/>
            <a:ext cx="325333" cy="502853"/>
            <a:chOff x="1816966" y="3933995"/>
            <a:chExt cx="325333" cy="502853"/>
          </a:xfrm>
        </p:grpSpPr>
        <p:sp>
          <p:nvSpPr>
            <p:cNvPr id="52" name="Rectangle 51"/>
            <p:cNvSpPr/>
            <p:nvPr>
              <p:custDataLst>
                <p:tags r:id="rId53"/>
              </p:custDataLst>
            </p:nvPr>
          </p:nvSpPr>
          <p:spPr>
            <a:xfrm>
              <a:off x="1816966" y="3933995"/>
              <a:ext cx="325333" cy="284693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just" defTabSz="685800">
                <a:tabLst>
                  <a:tab pos="693721" algn="l"/>
                  <a:tab pos="1025499" algn="l"/>
                  <a:tab pos="1377916" algn="l"/>
                </a:tabLst>
              </a:pPr>
              <a:r>
                <a:rPr lang="en-US" b="1" dirty="0" smtClean="0">
                  <a:solidFill>
                    <a:srgbClr val="000000"/>
                  </a:solidFill>
                  <a:latin typeface="Bookman Old Style" panose="02050604050505020204" pitchFamily="18" charset="0"/>
                </a:rPr>
                <a:t>1</a:t>
              </a:r>
              <a:endParaRPr lang="en-US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1821770" y="4182587"/>
              <a:ext cx="26707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/>
            <p:cNvSpPr/>
            <p:nvPr>
              <p:custDataLst>
                <p:tags r:id="rId54"/>
              </p:custDataLst>
            </p:nvPr>
          </p:nvSpPr>
          <p:spPr>
            <a:xfrm>
              <a:off x="1816966" y="4152155"/>
              <a:ext cx="325333" cy="284693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just" defTabSz="685800">
                <a:tabLst>
                  <a:tab pos="693721" algn="l"/>
                  <a:tab pos="1025499" algn="l"/>
                  <a:tab pos="1377916" algn="l"/>
                </a:tabLst>
              </a:pPr>
              <a:r>
                <a:rPr lang="en-US" b="1" dirty="0" smtClean="0">
                  <a:solidFill>
                    <a:srgbClr val="000000"/>
                  </a:solidFill>
                  <a:latin typeface="Bookman Old Style" panose="02050604050505020204" pitchFamily="18" charset="0"/>
                </a:rPr>
                <a:t>2</a:t>
              </a:r>
              <a:endParaRPr lang="en-US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55" name="Rectangle 54"/>
          <p:cNvSpPr/>
          <p:nvPr>
            <p:custDataLst>
              <p:tags r:id="rId33"/>
            </p:custDataLst>
          </p:nvPr>
        </p:nvSpPr>
        <p:spPr>
          <a:xfrm>
            <a:off x="2067908" y="4029529"/>
            <a:ext cx="249166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×</a:t>
            </a:r>
          </a:p>
        </p:txBody>
      </p:sp>
      <p:sp>
        <p:nvSpPr>
          <p:cNvPr id="56" name="Rectangle 55"/>
          <p:cNvSpPr/>
          <p:nvPr>
            <p:custDataLst>
              <p:tags r:id="rId34"/>
            </p:custDataLst>
          </p:nvPr>
        </p:nvSpPr>
        <p:spPr>
          <a:xfrm>
            <a:off x="2255317" y="4029529"/>
            <a:ext cx="512763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45</a:t>
            </a:r>
            <a:endParaRPr lang="en-US" b="1" dirty="0">
              <a:solidFill>
                <a:srgbClr val="000000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57" name="Rectangle 56"/>
          <p:cNvSpPr/>
          <p:nvPr>
            <p:custDataLst>
              <p:tags r:id="rId35"/>
            </p:custDataLst>
          </p:nvPr>
        </p:nvSpPr>
        <p:spPr>
          <a:xfrm>
            <a:off x="2550665" y="4029529"/>
            <a:ext cx="249166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×</a:t>
            </a:r>
          </a:p>
        </p:txBody>
      </p:sp>
      <p:sp>
        <p:nvSpPr>
          <p:cNvPr id="58" name="Rectangle 57"/>
          <p:cNvSpPr/>
          <p:nvPr>
            <p:custDataLst>
              <p:tags r:id="rId36"/>
            </p:custDataLst>
          </p:nvPr>
        </p:nvSpPr>
        <p:spPr>
          <a:xfrm>
            <a:off x="2716294" y="4029529"/>
            <a:ext cx="464380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15</a:t>
            </a:r>
            <a:endParaRPr lang="en-US" b="1" dirty="0">
              <a:solidFill>
                <a:srgbClr val="000000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59" name="Rectangle 58"/>
          <p:cNvSpPr/>
          <p:nvPr>
            <p:custDataLst>
              <p:tags r:id="rId37"/>
            </p:custDataLst>
          </p:nvPr>
        </p:nvSpPr>
        <p:spPr>
          <a:xfrm>
            <a:off x="3025272" y="4029529"/>
            <a:ext cx="304800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b="1" dirty="0">
              <a:solidFill>
                <a:srgbClr val="000000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60" name="Rectangle 59"/>
          <p:cNvSpPr/>
          <p:nvPr>
            <p:custDataLst>
              <p:tags r:id="rId38"/>
            </p:custDataLst>
          </p:nvPr>
        </p:nvSpPr>
        <p:spPr>
          <a:xfrm>
            <a:off x="3260049" y="4029529"/>
            <a:ext cx="1239634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337.75 m</a:t>
            </a:r>
            <a:r>
              <a:rPr lang="en-US" b="1" baseline="30000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2</a:t>
            </a:r>
            <a:endParaRPr lang="en-US" b="1" baseline="30000" dirty="0">
              <a:solidFill>
                <a:srgbClr val="000000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4895229" y="1317193"/>
            <a:ext cx="2033888" cy="1315029"/>
            <a:chOff x="1519457" y="2584847"/>
            <a:chExt cx="3063257" cy="2553098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4058841" y="3808678"/>
              <a:ext cx="1190" cy="675215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Pentagon 67"/>
            <p:cNvSpPr/>
            <p:nvPr/>
          </p:nvSpPr>
          <p:spPr>
            <a:xfrm rot="16200000">
              <a:off x="1790699" y="3083719"/>
              <a:ext cx="1905001" cy="914400"/>
            </a:xfrm>
            <a:prstGeom prst="homePlate">
              <a:avLst>
                <a:gd name="adj" fmla="val 71876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Bookman Old Style" panose="02050604050505020204" pitchFamily="18" charset="0"/>
              </a:endParaRPr>
            </a:p>
          </p:txBody>
        </p:sp>
        <p:cxnSp>
          <p:nvCxnSpPr>
            <p:cNvPr id="69" name="Straight Connector 68"/>
            <p:cNvCxnSpPr/>
            <p:nvPr/>
          </p:nvCxnSpPr>
          <p:spPr>
            <a:xfrm>
              <a:off x="2364589" y="2883692"/>
              <a:ext cx="207818" cy="166676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2895600" y="2862263"/>
              <a:ext cx="192881" cy="182156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195638" y="4493419"/>
              <a:ext cx="73501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3465673" y="4094040"/>
              <a:ext cx="2383" cy="401759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2288382" y="4612481"/>
              <a:ext cx="907256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2733439" y="2588418"/>
              <a:ext cx="1178955" cy="238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H="1">
              <a:off x="3950057" y="4487863"/>
              <a:ext cx="252845" cy="794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3927201" y="2598420"/>
              <a:ext cx="252845" cy="794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3200917" y="4524356"/>
              <a:ext cx="1" cy="151606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2286006" y="4537016"/>
              <a:ext cx="1" cy="151606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3463292" y="3428735"/>
              <a:ext cx="2381" cy="345241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16200000" flipV="1">
              <a:off x="3458529" y="3354525"/>
              <a:ext cx="2" cy="151606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3688946" y="3285192"/>
              <a:ext cx="893768" cy="5377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latin typeface="Bookman Old Style" panose="02050604050505020204" pitchFamily="18" charset="0"/>
                </a:rPr>
                <a:t>30 m</a:t>
              </a:r>
              <a:endParaRPr lang="en-US" sz="1200" b="1" dirty="0">
                <a:latin typeface="Bookman Old Style" panose="02050604050505020204" pitchFamily="18" charset="0"/>
              </a:endParaRPr>
            </a:p>
          </p:txBody>
        </p:sp>
        <p:cxnSp>
          <p:nvCxnSpPr>
            <p:cNvPr id="82" name="Straight Connector 81"/>
            <p:cNvCxnSpPr/>
            <p:nvPr/>
          </p:nvCxnSpPr>
          <p:spPr>
            <a:xfrm>
              <a:off x="4052889" y="2584847"/>
              <a:ext cx="0" cy="844153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/>
            <p:cNvSpPr txBox="1"/>
            <p:nvPr/>
          </p:nvSpPr>
          <p:spPr>
            <a:xfrm>
              <a:off x="3081355" y="3667143"/>
              <a:ext cx="805756" cy="5377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latin typeface="Bookman Old Style" panose="02050604050505020204" pitchFamily="18" charset="0"/>
                </a:rPr>
                <a:t>15 m </a:t>
              </a:r>
              <a:endParaRPr lang="en-US" sz="12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424653" y="4600158"/>
              <a:ext cx="973439" cy="5377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latin typeface="Bookman Old Style" panose="02050604050505020204" pitchFamily="18" charset="0"/>
                </a:rPr>
                <a:t>15 m </a:t>
              </a:r>
              <a:endParaRPr lang="en-US" sz="1200" b="1" dirty="0">
                <a:latin typeface="Bookman Old Style" panose="02050604050505020204" pitchFamily="18" charset="0"/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2036226" y="4094040"/>
              <a:ext cx="0" cy="358105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2036226" y="3483401"/>
              <a:ext cx="9526" cy="290575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16200000" flipV="1">
              <a:off x="2036225" y="3423875"/>
              <a:ext cx="2" cy="111367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1519457" y="3669781"/>
              <a:ext cx="893773" cy="5377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latin typeface="Bookman Old Style" panose="02050604050505020204" pitchFamily="18" charset="0"/>
                </a:rPr>
                <a:t>15 m</a:t>
              </a:r>
              <a:endParaRPr lang="en-US" sz="1200" b="1" dirty="0">
                <a:latin typeface="Bookman Old Style" panose="02050604050505020204" pitchFamily="18" charset="0"/>
              </a:endParaRPr>
            </a:p>
          </p:txBody>
        </p:sp>
        <p:cxnSp>
          <p:nvCxnSpPr>
            <p:cNvPr id="89" name="Straight Connector 88"/>
            <p:cNvCxnSpPr/>
            <p:nvPr/>
          </p:nvCxnSpPr>
          <p:spPr>
            <a:xfrm rot="5400000" flipV="1">
              <a:off x="2048133" y="4416601"/>
              <a:ext cx="2" cy="111367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/>
          <p:cNvGrpSpPr/>
          <p:nvPr/>
        </p:nvGrpSpPr>
        <p:grpSpPr>
          <a:xfrm>
            <a:off x="7831663" y="1288098"/>
            <a:ext cx="889987" cy="1839222"/>
            <a:chOff x="6893205" y="2609850"/>
            <a:chExt cx="1244322" cy="2358345"/>
          </a:xfrm>
        </p:grpSpPr>
        <p:sp>
          <p:nvSpPr>
            <p:cNvPr id="91" name="Pentagon 90"/>
            <p:cNvSpPr/>
            <p:nvPr/>
          </p:nvSpPr>
          <p:spPr>
            <a:xfrm rot="16200000">
              <a:off x="6586849" y="3028950"/>
              <a:ext cx="1752600" cy="914400"/>
            </a:xfrm>
            <a:prstGeom prst="homePlate">
              <a:avLst>
                <a:gd name="adj" fmla="val 78125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Bookman Old Style" panose="02050604050505020204" pitchFamily="18" charset="0"/>
              </a:endParaRPr>
            </a:p>
          </p:txBody>
        </p:sp>
        <p:cxnSp>
          <p:nvCxnSpPr>
            <p:cNvPr id="92" name="Straight Connector 91"/>
            <p:cNvCxnSpPr/>
            <p:nvPr/>
          </p:nvCxnSpPr>
          <p:spPr>
            <a:xfrm flipH="1">
              <a:off x="7003568" y="3324226"/>
              <a:ext cx="912019" cy="70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ectangle 92"/>
            <p:cNvSpPr/>
            <p:nvPr/>
          </p:nvSpPr>
          <p:spPr>
            <a:xfrm>
              <a:off x="7007711" y="4176968"/>
              <a:ext cx="172052" cy="18511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Bookman Old Style" panose="02050604050505020204" pitchFamily="18" charset="0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7744444" y="4180021"/>
              <a:ext cx="172052" cy="18012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Bookman Old Style" panose="02050604050505020204" pitchFamily="18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6893205" y="4376224"/>
              <a:ext cx="1244322" cy="591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err="1" smtClean="0">
                  <a:latin typeface="Bookman Old Style" panose="02050604050505020204" pitchFamily="18" charset="0"/>
                </a:rPr>
                <a:t>Kavita’s</a:t>
              </a:r>
              <a:r>
                <a:rPr lang="en-US" sz="1200" b="1" dirty="0" smtClean="0">
                  <a:latin typeface="Bookman Old Style" panose="02050604050505020204" pitchFamily="18" charset="0"/>
                </a:rPr>
                <a:t> </a:t>
              </a:r>
            </a:p>
            <a:p>
              <a:r>
                <a:rPr lang="en-US" sz="1200" b="1" dirty="0" smtClean="0">
                  <a:latin typeface="Bookman Old Style" panose="02050604050505020204" pitchFamily="18" charset="0"/>
                </a:rPr>
                <a:t>diagram</a:t>
              </a:r>
              <a:endParaRPr lang="en-US" sz="1200" b="1" dirty="0"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6689790" y="990364"/>
            <a:ext cx="1243978" cy="2202120"/>
            <a:chOff x="4768188" y="2149458"/>
            <a:chExt cx="1550505" cy="3574373"/>
          </a:xfrm>
        </p:grpSpPr>
        <p:sp>
          <p:nvSpPr>
            <p:cNvPr id="97" name="Pentagon 96"/>
            <p:cNvSpPr/>
            <p:nvPr/>
          </p:nvSpPr>
          <p:spPr>
            <a:xfrm rot="16200000">
              <a:off x="4598046" y="3085780"/>
              <a:ext cx="1905000" cy="914400"/>
            </a:xfrm>
            <a:prstGeom prst="homePlate">
              <a:avLst>
                <a:gd name="adj" fmla="val 78125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Bookman Old Style" panose="02050604050505020204" pitchFamily="18" charset="0"/>
              </a:endParaRPr>
            </a:p>
          </p:txBody>
        </p:sp>
        <p:cxnSp>
          <p:nvCxnSpPr>
            <p:cNvPr id="98" name="Straight Connector 97"/>
            <p:cNvCxnSpPr/>
            <p:nvPr/>
          </p:nvCxnSpPr>
          <p:spPr>
            <a:xfrm>
              <a:off x="5548401" y="2616529"/>
              <a:ext cx="11670" cy="1874846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/>
            <p:cNvSpPr/>
            <p:nvPr/>
          </p:nvSpPr>
          <p:spPr>
            <a:xfrm>
              <a:off x="5110808" y="4299107"/>
              <a:ext cx="172052" cy="18012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Bookman Old Style" panose="02050604050505020204" pitchFamily="18" charset="0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5822804" y="4303869"/>
              <a:ext cx="172052" cy="18012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Bookman Old Style" panose="02050604050505020204" pitchFamily="18" charset="0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105462" y="4974479"/>
              <a:ext cx="1037360" cy="7493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err="1" smtClean="0">
                  <a:latin typeface="Bookman Old Style" panose="02050604050505020204" pitchFamily="18" charset="0"/>
                </a:rPr>
                <a:t>Jyoti’s</a:t>
              </a:r>
              <a:endParaRPr lang="en-US" sz="1200" b="1" dirty="0">
                <a:latin typeface="Bookman Old Style" panose="02050604050505020204" pitchFamily="18" charset="0"/>
              </a:endParaRPr>
            </a:p>
            <a:p>
              <a:r>
                <a:rPr lang="en-US" sz="1200" b="1" dirty="0" smtClean="0">
                  <a:latin typeface="Bookman Old Style" panose="02050604050505020204" pitchFamily="18" charset="0"/>
                </a:rPr>
                <a:t>diagram</a:t>
              </a:r>
              <a:endParaRPr lang="en-US" sz="12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422761" y="4429254"/>
              <a:ext cx="378021" cy="4995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Bookman Old Style" panose="02050604050505020204" pitchFamily="18" charset="0"/>
                </a:rPr>
                <a:t>P</a:t>
              </a:r>
              <a:endParaRPr lang="en-US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4807148" y="3067481"/>
              <a:ext cx="392008" cy="4995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Bookman Old Style" panose="02050604050505020204" pitchFamily="18" charset="0"/>
                </a:rPr>
                <a:t>B</a:t>
              </a:r>
              <a:endParaRPr lang="en-US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5890911" y="3035293"/>
              <a:ext cx="392008" cy="4995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Bookman Old Style" panose="02050604050505020204" pitchFamily="18" charset="0"/>
                </a:rPr>
                <a:t>E</a:t>
              </a:r>
              <a:endParaRPr lang="en-US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5914697" y="4324253"/>
              <a:ext cx="403996" cy="4995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Bookman Old Style" panose="02050604050505020204" pitchFamily="18" charset="0"/>
                </a:rPr>
                <a:t>D</a:t>
              </a:r>
              <a:endParaRPr lang="en-US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4768188" y="4324253"/>
              <a:ext cx="396004" cy="4995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Bookman Old Style" panose="02050604050505020204" pitchFamily="18" charset="0"/>
                </a:rPr>
                <a:t>C</a:t>
              </a:r>
              <a:endParaRPr lang="en-US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361480" y="2149458"/>
              <a:ext cx="392008" cy="4995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Bookman Old Style" panose="02050604050505020204" pitchFamily="18" charset="0"/>
                </a:rPr>
                <a:t>A</a:t>
              </a:r>
              <a:endParaRPr lang="en-US" b="1" dirty="0"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 rot="5400000">
            <a:off x="6427892" y="1851803"/>
            <a:ext cx="577591" cy="593432"/>
            <a:chOff x="6856298" y="1332622"/>
            <a:chExt cx="1358731" cy="593432"/>
          </a:xfrm>
        </p:grpSpPr>
        <p:cxnSp>
          <p:nvCxnSpPr>
            <p:cNvPr id="128" name="Straight Connector 127"/>
            <p:cNvCxnSpPr/>
            <p:nvPr/>
          </p:nvCxnSpPr>
          <p:spPr>
            <a:xfrm flipV="1">
              <a:off x="6856298" y="1603765"/>
              <a:ext cx="435441" cy="0"/>
            </a:xfrm>
            <a:prstGeom prst="line">
              <a:avLst/>
            </a:prstGeom>
            <a:ln w="9525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 flipH="1" flipV="1">
              <a:off x="7816884" y="1622817"/>
              <a:ext cx="398145" cy="0"/>
            </a:xfrm>
            <a:prstGeom prst="line">
              <a:avLst/>
            </a:prstGeom>
            <a:ln w="9525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/>
            <p:cNvSpPr txBox="1"/>
            <p:nvPr/>
          </p:nvSpPr>
          <p:spPr>
            <a:xfrm rot="16200000">
              <a:off x="7209809" y="1303522"/>
              <a:ext cx="593432" cy="65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latin typeface="Bookman Old Style" pitchFamily="18" charset="0"/>
                </a:rPr>
                <a:t>15 m</a:t>
              </a:r>
              <a:endParaRPr lang="en-US" sz="1200" b="1" dirty="0">
                <a:latin typeface="Bookman Old Style" pitchFamily="18" charset="0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 rot="5400000">
            <a:off x="7374282" y="1759941"/>
            <a:ext cx="1218755" cy="593432"/>
            <a:chOff x="6488448" y="1296113"/>
            <a:chExt cx="1658684" cy="629940"/>
          </a:xfrm>
        </p:grpSpPr>
        <p:cxnSp>
          <p:nvCxnSpPr>
            <p:cNvPr id="137" name="Straight Connector 136"/>
            <p:cNvCxnSpPr/>
            <p:nvPr/>
          </p:nvCxnSpPr>
          <p:spPr>
            <a:xfrm flipV="1">
              <a:off x="6488449" y="1603731"/>
              <a:ext cx="635548" cy="0"/>
            </a:xfrm>
            <a:prstGeom prst="line">
              <a:avLst/>
            </a:prstGeom>
            <a:ln w="9525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 rot="16200000" flipV="1">
              <a:off x="7832938" y="1310988"/>
              <a:ext cx="0" cy="628389"/>
            </a:xfrm>
            <a:prstGeom prst="line">
              <a:avLst/>
            </a:prstGeom>
            <a:ln w="9525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TextBox 138"/>
            <p:cNvSpPr txBox="1"/>
            <p:nvPr/>
          </p:nvSpPr>
          <p:spPr>
            <a:xfrm rot="16200000">
              <a:off x="7099322" y="1422590"/>
              <a:ext cx="629940" cy="376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latin typeface="Bookman Old Style" pitchFamily="18" charset="0"/>
                </a:rPr>
                <a:t>30 m</a:t>
              </a:r>
              <a:endParaRPr lang="en-US" sz="1200" b="1" dirty="0">
                <a:latin typeface="Bookman Old Style" pitchFamily="18" charset="0"/>
              </a:endParaRPr>
            </a:p>
          </p:txBody>
        </p:sp>
      </p:grpSp>
      <p:cxnSp>
        <p:nvCxnSpPr>
          <p:cNvPr id="162" name="Straight Connector 161"/>
          <p:cNvCxnSpPr/>
          <p:nvPr/>
        </p:nvCxnSpPr>
        <p:spPr>
          <a:xfrm>
            <a:off x="7320282" y="1269651"/>
            <a:ext cx="0" cy="1176656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6946704" y="1830756"/>
            <a:ext cx="0" cy="618325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7693061" y="1830756"/>
            <a:ext cx="0" cy="618325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rot="16200000">
            <a:off x="7134239" y="2243571"/>
            <a:ext cx="0" cy="384417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 rot="16200000">
            <a:off x="7505550" y="2243571"/>
            <a:ext cx="0" cy="384417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ectangle 179"/>
          <p:cNvSpPr/>
          <p:nvPr>
            <p:custDataLst>
              <p:tags r:id="rId39"/>
            </p:custDataLst>
          </p:nvPr>
        </p:nvSpPr>
        <p:spPr>
          <a:xfrm>
            <a:off x="1533388" y="3552509"/>
            <a:ext cx="304800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b="1" dirty="0">
              <a:solidFill>
                <a:srgbClr val="000000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816966" y="3454706"/>
            <a:ext cx="325333" cy="493323"/>
            <a:chOff x="1816966" y="3454706"/>
            <a:chExt cx="325333" cy="493323"/>
          </a:xfrm>
        </p:grpSpPr>
        <p:sp>
          <p:nvSpPr>
            <p:cNvPr id="181" name="Rectangle 180"/>
            <p:cNvSpPr/>
            <p:nvPr>
              <p:custDataLst>
                <p:tags r:id="rId51"/>
              </p:custDataLst>
            </p:nvPr>
          </p:nvSpPr>
          <p:spPr>
            <a:xfrm>
              <a:off x="1816966" y="3454706"/>
              <a:ext cx="325333" cy="284693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just" defTabSz="685800">
                <a:tabLst>
                  <a:tab pos="693721" algn="l"/>
                  <a:tab pos="1025499" algn="l"/>
                  <a:tab pos="1377916" algn="l"/>
                </a:tabLst>
              </a:pPr>
              <a:r>
                <a:rPr lang="en-US" b="1" dirty="0" smtClean="0">
                  <a:solidFill>
                    <a:srgbClr val="000000"/>
                  </a:solidFill>
                  <a:latin typeface="Bookman Old Style" panose="02050604050505020204" pitchFamily="18" charset="0"/>
                </a:rPr>
                <a:t>1</a:t>
              </a:r>
              <a:endParaRPr lang="en-US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cxnSp>
          <p:nvCxnSpPr>
            <p:cNvPr id="182" name="Straight Connector 181"/>
            <p:cNvCxnSpPr/>
            <p:nvPr/>
          </p:nvCxnSpPr>
          <p:spPr>
            <a:xfrm>
              <a:off x="1821770" y="3693768"/>
              <a:ext cx="26707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Rectangle 182"/>
            <p:cNvSpPr/>
            <p:nvPr>
              <p:custDataLst>
                <p:tags r:id="rId52"/>
              </p:custDataLst>
            </p:nvPr>
          </p:nvSpPr>
          <p:spPr>
            <a:xfrm>
              <a:off x="1816966" y="3663336"/>
              <a:ext cx="325333" cy="284693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just" defTabSz="685800">
                <a:tabLst>
                  <a:tab pos="693721" algn="l"/>
                  <a:tab pos="1025499" algn="l"/>
                  <a:tab pos="1377916" algn="l"/>
                </a:tabLst>
              </a:pPr>
              <a:r>
                <a:rPr lang="en-US" b="1" dirty="0" smtClean="0">
                  <a:solidFill>
                    <a:srgbClr val="000000"/>
                  </a:solidFill>
                  <a:latin typeface="Bookman Old Style" panose="02050604050505020204" pitchFamily="18" charset="0"/>
                </a:rPr>
                <a:t>2</a:t>
              </a:r>
              <a:endParaRPr lang="en-US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184" name="Rectangle 183"/>
          <p:cNvSpPr/>
          <p:nvPr>
            <p:custDataLst>
              <p:tags r:id="rId40"/>
            </p:custDataLst>
          </p:nvPr>
        </p:nvSpPr>
        <p:spPr>
          <a:xfrm>
            <a:off x="2253230" y="3552509"/>
            <a:ext cx="396223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45</a:t>
            </a:r>
            <a:endParaRPr lang="en-US" b="1" dirty="0">
              <a:solidFill>
                <a:srgbClr val="000000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85" name="Rectangle 184"/>
          <p:cNvSpPr/>
          <p:nvPr>
            <p:custDataLst>
              <p:tags r:id="rId41"/>
            </p:custDataLst>
          </p:nvPr>
        </p:nvSpPr>
        <p:spPr>
          <a:xfrm>
            <a:off x="2701654" y="3552509"/>
            <a:ext cx="468472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CD</a:t>
            </a:r>
            <a:endParaRPr lang="en-US" b="1" dirty="0">
              <a:solidFill>
                <a:srgbClr val="000000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86" name="Rectangle 185"/>
          <p:cNvSpPr/>
          <p:nvPr>
            <p:custDataLst>
              <p:tags r:id="rId42"/>
            </p:custDataLst>
          </p:nvPr>
        </p:nvSpPr>
        <p:spPr>
          <a:xfrm>
            <a:off x="2528370" y="3552509"/>
            <a:ext cx="396223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×</a:t>
            </a:r>
            <a:endParaRPr lang="en-US" b="1" dirty="0">
              <a:solidFill>
                <a:srgbClr val="000000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cxnSp>
        <p:nvCxnSpPr>
          <p:cNvPr id="188" name="Straight Connector 187"/>
          <p:cNvCxnSpPr/>
          <p:nvPr/>
        </p:nvCxnSpPr>
        <p:spPr>
          <a:xfrm rot="16200000">
            <a:off x="7320282" y="2049011"/>
            <a:ext cx="0" cy="767063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ectangle 191"/>
          <p:cNvSpPr/>
          <p:nvPr>
            <p:custDataLst>
              <p:tags r:id="rId43"/>
            </p:custDataLst>
          </p:nvPr>
        </p:nvSpPr>
        <p:spPr>
          <a:xfrm>
            <a:off x="2062792" y="3552509"/>
            <a:ext cx="324722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×</a:t>
            </a:r>
            <a:endParaRPr lang="en-US" b="1" dirty="0">
              <a:solidFill>
                <a:srgbClr val="000000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93" name="Horizontal Scroll 192"/>
          <p:cNvSpPr/>
          <p:nvPr/>
        </p:nvSpPr>
        <p:spPr>
          <a:xfrm>
            <a:off x="869677" y="4329679"/>
            <a:ext cx="2840168" cy="523964"/>
          </a:xfrm>
          <a:prstGeom prst="horizontalScroll">
            <a:avLst/>
          </a:prstGeom>
          <a:gradFill flip="none" rotWithShape="1">
            <a:gsLst>
              <a:gs pos="0">
                <a:srgbClr val="9900FF">
                  <a:lumMod val="84000"/>
                  <a:lumOff val="16000"/>
                  <a:alpha val="59000"/>
                </a:srgbClr>
              </a:gs>
              <a:gs pos="100000">
                <a:schemeClr val="bg1">
                  <a:lumMod val="97000"/>
                </a:schemeClr>
              </a:gs>
              <a:gs pos="81000">
                <a:schemeClr val="bg1"/>
              </a:gs>
            </a:gsLst>
            <a:lin ang="8100000" scaled="1"/>
            <a:tileRect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ookman Old Style" panose="02050604050505020204" pitchFamily="18" charset="0"/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894210" y="4439192"/>
            <a:ext cx="28546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974975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  <a:sym typeface="Symbol"/>
              </a:rPr>
              <a:t> </a:t>
            </a: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Area </a:t>
            </a:r>
            <a:r>
              <a:rPr lang="en-US" b="1" dirty="0">
                <a:solidFill>
                  <a:srgbClr val="000000"/>
                </a:solidFill>
                <a:latin typeface="Bookman Old Style" pitchFamily="18" charset="0"/>
              </a:rPr>
              <a:t>of </a:t>
            </a: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park is 337.75 m</a:t>
            </a:r>
            <a:r>
              <a:rPr lang="en-US" b="1" baseline="30000" dirty="0" smtClean="0">
                <a:solidFill>
                  <a:srgbClr val="000000"/>
                </a:solidFill>
                <a:latin typeface="Bookman Old Style" pitchFamily="18" charset="0"/>
              </a:rPr>
              <a:t>2</a:t>
            </a:r>
            <a:endParaRPr lang="en-US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pic>
        <p:nvPicPr>
          <p:cNvPr id="195" name="Picture 5" descr="D:\Roshan\Roshan\Mthas 8th\VIII STD STB\clipart\28264926-little-boy-student-holding-a-big-pencil.jpg"/>
          <p:cNvPicPr>
            <a:picLocks noChangeAspect="1" noChangeArrowheads="1"/>
          </p:cNvPicPr>
          <p:nvPr/>
        </p:nvPicPr>
        <p:blipFill>
          <a:blip r:embed="rId6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01906" y="4258127"/>
            <a:ext cx="670560" cy="66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3" name="Straight Connector 152"/>
          <p:cNvCxnSpPr/>
          <p:nvPr/>
        </p:nvCxnSpPr>
        <p:spPr>
          <a:xfrm>
            <a:off x="2234021" y="3306368"/>
            <a:ext cx="680001" cy="0"/>
          </a:xfrm>
          <a:prstGeom prst="line">
            <a:avLst/>
          </a:prstGeom>
          <a:ln w="1270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3080433" y="3298934"/>
            <a:ext cx="773904" cy="0"/>
          </a:xfrm>
          <a:prstGeom prst="line">
            <a:avLst/>
          </a:prstGeom>
          <a:ln w="1270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/>
          <p:cNvGrpSpPr/>
          <p:nvPr/>
        </p:nvGrpSpPr>
        <p:grpSpPr>
          <a:xfrm>
            <a:off x="6871877" y="2554666"/>
            <a:ext cx="933083" cy="276999"/>
            <a:chOff x="6371862" y="1490839"/>
            <a:chExt cx="2195048" cy="276999"/>
          </a:xfrm>
        </p:grpSpPr>
        <p:cxnSp>
          <p:nvCxnSpPr>
            <p:cNvPr id="147" name="Straight Connector 146"/>
            <p:cNvCxnSpPr/>
            <p:nvPr/>
          </p:nvCxnSpPr>
          <p:spPr>
            <a:xfrm flipV="1">
              <a:off x="6371862" y="1603730"/>
              <a:ext cx="552903" cy="0"/>
            </a:xfrm>
            <a:prstGeom prst="line">
              <a:avLst/>
            </a:prstGeom>
            <a:ln w="9525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H="1" flipV="1">
              <a:off x="8014007" y="1625183"/>
              <a:ext cx="552903" cy="0"/>
            </a:xfrm>
            <a:prstGeom prst="line">
              <a:avLst/>
            </a:prstGeom>
            <a:ln w="9525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/>
            <p:cNvSpPr txBox="1"/>
            <p:nvPr/>
          </p:nvSpPr>
          <p:spPr>
            <a:xfrm>
              <a:off x="6808510" y="1490839"/>
              <a:ext cx="13960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latin typeface="Bookman Old Style" pitchFamily="18" charset="0"/>
                </a:rPr>
                <a:t>15 m</a:t>
              </a:r>
              <a:endParaRPr lang="en-US" sz="1200" b="1" dirty="0">
                <a:latin typeface="Bookman Old Style" pitchFamily="18" charset="0"/>
              </a:endParaRPr>
            </a:p>
          </p:txBody>
        </p:sp>
      </p:grpSp>
      <p:sp>
        <p:nvSpPr>
          <p:cNvPr id="163" name="Rectangle 162"/>
          <p:cNvSpPr/>
          <p:nvPr>
            <p:custDataLst>
              <p:tags r:id="rId44"/>
            </p:custDataLst>
          </p:nvPr>
        </p:nvSpPr>
        <p:spPr>
          <a:xfrm>
            <a:off x="3343928" y="3020858"/>
            <a:ext cx="274320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+</a:t>
            </a:r>
            <a:endParaRPr lang="en-US" b="1" dirty="0">
              <a:solidFill>
                <a:srgbClr val="000000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65" name="Rectangle 164"/>
          <p:cNvSpPr/>
          <p:nvPr>
            <p:custDataLst>
              <p:tags r:id="rId45"/>
            </p:custDataLst>
          </p:nvPr>
        </p:nvSpPr>
        <p:spPr>
          <a:xfrm>
            <a:off x="3509006" y="3020858"/>
            <a:ext cx="494461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DP)</a:t>
            </a:r>
            <a:endParaRPr lang="en-US" b="1" dirty="0">
              <a:solidFill>
                <a:srgbClr val="000000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58" name="Rectangle 157"/>
          <p:cNvSpPr/>
          <p:nvPr>
            <p:custDataLst>
              <p:tags r:id="rId46"/>
            </p:custDataLst>
          </p:nvPr>
        </p:nvSpPr>
        <p:spPr>
          <a:xfrm>
            <a:off x="2421621" y="2551421"/>
            <a:ext cx="304800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+</a:t>
            </a:r>
            <a:endParaRPr lang="en-US" b="1" dirty="0">
              <a:solidFill>
                <a:srgbClr val="000000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60" name="Rectangle 159"/>
          <p:cNvSpPr/>
          <p:nvPr>
            <p:custDataLst>
              <p:tags r:id="rId47"/>
            </p:custDataLst>
          </p:nvPr>
        </p:nvSpPr>
        <p:spPr>
          <a:xfrm>
            <a:off x="2607889" y="2551421"/>
            <a:ext cx="457200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15)</a:t>
            </a:r>
            <a:endParaRPr lang="en-US" b="1" dirty="0">
              <a:solidFill>
                <a:srgbClr val="000000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77" name="Rectangle 176"/>
          <p:cNvSpPr/>
          <p:nvPr>
            <p:custDataLst>
              <p:tags r:id="rId48"/>
            </p:custDataLst>
          </p:nvPr>
        </p:nvSpPr>
        <p:spPr>
          <a:xfrm>
            <a:off x="1010741" y="300991"/>
            <a:ext cx="6578779" cy="71558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/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There </a:t>
            </a:r>
            <a:r>
              <a:rPr lang="en-US" b="1" dirty="0">
                <a:latin typeface="Bookman Old Style" panose="02050604050505020204" pitchFamily="18" charset="0"/>
                <a:ea typeface="Cambria Math" pitchFamily="18" charset="0"/>
              </a:rPr>
              <a:t>is a pentagonal shaped park as shown in the </a:t>
            </a:r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figure. </a:t>
            </a:r>
          </a:p>
          <a:p>
            <a:pPr algn="just" defTabSz="685800"/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For </a:t>
            </a:r>
            <a:r>
              <a:rPr lang="en-US" b="1" dirty="0">
                <a:latin typeface="Bookman Old Style" panose="02050604050505020204" pitchFamily="18" charset="0"/>
                <a:ea typeface="Cambria Math" pitchFamily="18" charset="0"/>
              </a:rPr>
              <a:t>finding </a:t>
            </a:r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its </a:t>
            </a:r>
            <a:r>
              <a:rPr lang="en-US" b="1" dirty="0">
                <a:latin typeface="Bookman Old Style" panose="02050604050505020204" pitchFamily="18" charset="0"/>
                <a:ea typeface="Cambria Math" pitchFamily="18" charset="0"/>
              </a:rPr>
              <a:t>area </a:t>
            </a:r>
            <a:r>
              <a:rPr lang="en-US" b="1" dirty="0" err="1">
                <a:latin typeface="Bookman Old Style" panose="02050604050505020204" pitchFamily="18" charset="0"/>
                <a:ea typeface="Cambria Math" pitchFamily="18" charset="0"/>
              </a:rPr>
              <a:t>Jyoti</a:t>
            </a:r>
            <a:r>
              <a:rPr lang="en-US" b="1" dirty="0">
                <a:latin typeface="Bookman Old Style" panose="02050604050505020204" pitchFamily="18" charset="0"/>
                <a:ea typeface="Cambria Math" pitchFamily="18" charset="0"/>
              </a:rPr>
              <a:t> </a:t>
            </a:r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and Kavita </a:t>
            </a:r>
            <a:r>
              <a:rPr lang="en-US" b="1" dirty="0">
                <a:latin typeface="Bookman Old Style" panose="02050604050505020204" pitchFamily="18" charset="0"/>
                <a:ea typeface="Cambria Math" pitchFamily="18" charset="0"/>
              </a:rPr>
              <a:t>divided it in two </a:t>
            </a:r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different </a:t>
            </a:r>
            <a:r>
              <a:rPr lang="en-US" b="1" dirty="0">
                <a:latin typeface="Bookman Old Style" panose="02050604050505020204" pitchFamily="18" charset="0"/>
                <a:ea typeface="Cambria Math" pitchFamily="18" charset="0"/>
              </a:rPr>
              <a:t>ways. </a:t>
            </a:r>
            <a:endParaRPr lang="en-US" b="1" dirty="0" smtClean="0">
              <a:latin typeface="Bookman Old Style" panose="02050604050505020204" pitchFamily="18" charset="0"/>
              <a:ea typeface="Cambria Math" pitchFamily="18" charset="0"/>
            </a:endParaRPr>
          </a:p>
          <a:p>
            <a:pPr algn="just" defTabSz="685800"/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Find </a:t>
            </a:r>
            <a:r>
              <a:rPr lang="en-US" b="1" dirty="0">
                <a:latin typeface="Bookman Old Style" panose="02050604050505020204" pitchFamily="18" charset="0"/>
                <a:ea typeface="Cambria Math" pitchFamily="18" charset="0"/>
              </a:rPr>
              <a:t>the area of this park using both ways. </a:t>
            </a:r>
          </a:p>
        </p:txBody>
      </p:sp>
      <p:sp>
        <p:nvSpPr>
          <p:cNvPr id="178" name="Rectangle 177"/>
          <p:cNvSpPr/>
          <p:nvPr>
            <p:custDataLst>
              <p:tags r:id="rId49"/>
            </p:custDataLst>
          </p:nvPr>
        </p:nvSpPr>
        <p:spPr>
          <a:xfrm>
            <a:off x="4302363" y="2556848"/>
            <a:ext cx="304800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+</a:t>
            </a:r>
            <a:endParaRPr lang="en-US" b="1" dirty="0">
              <a:solidFill>
                <a:srgbClr val="000000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87" name="Rectangle 186"/>
          <p:cNvSpPr/>
          <p:nvPr>
            <p:custDataLst>
              <p:tags r:id="rId50"/>
            </p:custDataLst>
          </p:nvPr>
        </p:nvSpPr>
        <p:spPr>
          <a:xfrm>
            <a:off x="4488631" y="2556848"/>
            <a:ext cx="457200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30)</a:t>
            </a:r>
            <a:endParaRPr lang="en-US" b="1" dirty="0">
              <a:solidFill>
                <a:srgbClr val="000000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19" name="Rounded Rectangle 59"/>
          <p:cNvSpPr/>
          <p:nvPr/>
        </p:nvSpPr>
        <p:spPr>
          <a:xfrm>
            <a:off x="583318" y="3062855"/>
            <a:ext cx="3272420" cy="667266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CC00FF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120" name="Picture 5"/>
          <p:cNvPicPr>
            <a:picLocks noChangeAspect="1" noChangeArrowheads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64312" y="2796852"/>
            <a:ext cx="491495" cy="102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" name="TextBox 120"/>
          <p:cNvSpPr txBox="1"/>
          <p:nvPr/>
        </p:nvSpPr>
        <p:spPr>
          <a:xfrm>
            <a:off x="669923" y="3084454"/>
            <a:ext cx="3079285" cy="578882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man Old Style" panose="02050604050505020204" pitchFamily="18" charset="0"/>
                <a:ea typeface="Cambria Math" pitchFamily="18" charset="0"/>
              </a:rPr>
              <a:t>What is the formula for finding area of a Trapezium? </a:t>
            </a:r>
          </a:p>
        </p:txBody>
      </p:sp>
      <p:pic>
        <p:nvPicPr>
          <p:cNvPr id="122" name="Picture 9"/>
          <p:cNvPicPr>
            <a:picLocks noChangeAspect="1" noChangeArrowheads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26003" y="2784770"/>
            <a:ext cx="487507" cy="104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600598" y="3172332"/>
                <a:ext cx="3355407" cy="4431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b="1" i="1" dirty="0">
                            <a:solidFill>
                              <a:srgbClr val="FFFF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1" dirty="0">
                            <a:solidFill>
                              <a:srgbClr val="FFFF00"/>
                            </a:solidFill>
                            <a:latin typeface="Bookman Old Style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1" dirty="0">
                            <a:solidFill>
                              <a:srgbClr val="FFFF00"/>
                            </a:solidFill>
                            <a:latin typeface="Bookman Old Style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1" baseline="-25000" dirty="0" smtClean="0">
                    <a:solidFill>
                      <a:srgbClr val="FFFF00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b="1" dirty="0">
                    <a:solidFill>
                      <a:srgbClr val="FFFF00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× (sum of parallel side) </a:t>
                </a:r>
                <a:r>
                  <a:rPr lang="en-US" b="1" dirty="0" smtClean="0">
                    <a:solidFill>
                      <a:srgbClr val="FFFF00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× height</a:t>
                </a:r>
                <a:r>
                  <a:rPr lang="en-US" b="1" baseline="-25000" dirty="0" smtClean="0">
                    <a:solidFill>
                      <a:srgbClr val="FFFF00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 </a:t>
                </a:r>
                <a:endParaRPr lang="en-US" b="1" baseline="-25000" dirty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98" y="3172332"/>
                <a:ext cx="3355407" cy="443135"/>
              </a:xfrm>
              <a:prstGeom prst="rect">
                <a:avLst/>
              </a:prstGeom>
              <a:blipFill rotWithShape="1">
                <a:blip r:embed="rId65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612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35" presetClass="emph" presetSubtype="0" repeatCount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3" dur="4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35" presetClass="emph" presetSubtype="0" repeatCount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7" dur="4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35" presetClass="emph" presetSubtype="0" repeatCount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5" dur="4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35" presetClass="emph" presetSubtype="0" repeatCount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8" dur="4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35" presetClass="emph" presetSubtype="0" repeatCount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2" dur="4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35" presetClass="emph" presetSubtype="0" repeatCount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0" dur="4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500"/>
                            </p:stCondLst>
                            <p:childTnLst>
                              <p:par>
                                <p:cTn id="27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500"/>
                            </p:stCondLst>
                            <p:childTnLst>
                              <p:par>
                                <p:cTn id="30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9" fill="hold">
                            <p:stCondLst>
                              <p:cond delay="500"/>
                            </p:stCondLst>
                            <p:childTnLst>
                              <p:par>
                                <p:cTn id="33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500"/>
                            </p:stCondLst>
                            <p:childTnLst>
                              <p:par>
                                <p:cTn id="37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hold">
                      <p:stCondLst>
                        <p:cond delay="indefinite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8" fill="hold">
                            <p:stCondLst>
                              <p:cond delay="500"/>
                            </p:stCondLst>
                            <p:childTnLst>
                              <p:par>
                                <p:cTn id="39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9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8" fill="hold">
                      <p:stCondLst>
                        <p:cond delay="indefinite"/>
                      </p:stCondLst>
                      <p:childTnLst>
                        <p:par>
                          <p:cTn id="429" fill="hold">
                            <p:stCondLst>
                              <p:cond delay="0"/>
                            </p:stCondLst>
                            <p:childTnLst>
                              <p:par>
                                <p:cTn id="4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3" fill="hold">
                      <p:stCondLst>
                        <p:cond delay="indefinite"/>
                      </p:stCondLst>
                      <p:childTnLst>
                        <p:par>
                          <p:cTn id="434" fill="hold">
                            <p:stCondLst>
                              <p:cond delay="0"/>
                            </p:stCondLst>
                            <p:childTnLst>
                              <p:par>
                                <p:cTn id="4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8" fill="hold">
                            <p:stCondLst>
                              <p:cond delay="500"/>
                            </p:stCondLst>
                            <p:childTnLst>
                              <p:par>
                                <p:cTn id="43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3" fill="hold">
                      <p:stCondLst>
                        <p:cond delay="indefinite"/>
                      </p:stCondLst>
                      <p:childTnLst>
                        <p:par>
                          <p:cTn id="454" fill="hold">
                            <p:stCondLst>
                              <p:cond delay="0"/>
                            </p:stCondLst>
                            <p:childTnLst>
                              <p:par>
                                <p:cTn id="4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8" fill="hold">
                            <p:stCondLst>
                              <p:cond delay="500"/>
                            </p:stCondLst>
                            <p:childTnLst>
                              <p:par>
                                <p:cTn id="45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5" fill="hold">
                      <p:stCondLst>
                        <p:cond delay="indefinite"/>
                      </p:stCondLst>
                      <p:childTnLst>
                        <p:par>
                          <p:cTn id="466" fill="hold">
                            <p:stCondLst>
                              <p:cond delay="0"/>
                            </p:stCondLst>
                            <p:childTnLst>
                              <p:par>
                                <p:cTn id="4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0" fill="hold">
                      <p:stCondLst>
                        <p:cond delay="indefinite"/>
                      </p:stCondLst>
                      <p:childTnLst>
                        <p:par>
                          <p:cTn id="471" fill="hold">
                            <p:stCondLst>
                              <p:cond delay="0"/>
                            </p:stCondLst>
                            <p:childTnLst>
                              <p:par>
                                <p:cTn id="4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5" fill="hold">
                            <p:stCondLst>
                              <p:cond delay="500"/>
                            </p:stCondLst>
                            <p:childTnLst>
                              <p:par>
                                <p:cTn id="47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4" fill="hold">
                      <p:stCondLst>
                        <p:cond delay="indefinite"/>
                      </p:stCondLst>
                      <p:childTnLst>
                        <p:par>
                          <p:cTn id="485" fill="hold">
                            <p:stCondLst>
                              <p:cond delay="0"/>
                            </p:stCondLst>
                            <p:childTnLst>
                              <p:par>
                                <p:cTn id="4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9" fill="hold">
                            <p:stCondLst>
                              <p:cond delay="500"/>
                            </p:stCondLst>
                            <p:childTnLst>
                              <p:par>
                                <p:cTn id="49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3" fill="hold">
                      <p:stCondLst>
                        <p:cond delay="indefinite"/>
                      </p:stCondLst>
                      <p:childTnLst>
                        <p:par>
                          <p:cTn id="494" fill="hold">
                            <p:stCondLst>
                              <p:cond delay="0"/>
                            </p:stCondLst>
                            <p:childTnLst>
                              <p:par>
                                <p:cTn id="4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8" fill="hold">
                      <p:stCondLst>
                        <p:cond delay="indefinite"/>
                      </p:stCondLst>
                      <p:childTnLst>
                        <p:par>
                          <p:cTn id="499" fill="hold">
                            <p:stCondLst>
                              <p:cond delay="0"/>
                            </p:stCondLst>
                            <p:childTnLst>
                              <p:par>
                                <p:cTn id="5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3" fill="hold">
                            <p:stCondLst>
                              <p:cond delay="500"/>
                            </p:stCondLst>
                            <p:childTnLst>
                              <p:par>
                                <p:cTn id="50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0" fill="hold">
                      <p:stCondLst>
                        <p:cond delay="indefinite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4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5" fill="hold">
                      <p:stCondLst>
                        <p:cond delay="indefinite"/>
                      </p:stCondLst>
                      <p:childTnLst>
                        <p:par>
                          <p:cTn id="526" fill="hold">
                            <p:stCondLst>
                              <p:cond delay="0"/>
                            </p:stCondLst>
                            <p:childTnLst>
                              <p:par>
                                <p:cTn id="5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0" fill="hold">
                      <p:stCondLst>
                        <p:cond delay="indefinite"/>
                      </p:stCondLst>
                      <p:childTnLst>
                        <p:par>
                          <p:cTn id="531" fill="hold">
                            <p:stCondLst>
                              <p:cond delay="0"/>
                            </p:stCondLst>
                            <p:childTnLst>
                              <p:par>
                                <p:cTn id="5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4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5" fill="hold">
                            <p:stCondLst>
                              <p:cond delay="500"/>
                            </p:stCondLst>
                            <p:childTnLst>
                              <p:par>
                                <p:cTn id="5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9" fill="hold">
                      <p:stCondLst>
                        <p:cond delay="indefinite"/>
                      </p:stCondLst>
                      <p:childTnLst>
                        <p:par>
                          <p:cTn id="540" fill="hold">
                            <p:stCondLst>
                              <p:cond delay="0"/>
                            </p:stCondLst>
                            <p:childTnLst>
                              <p:par>
                                <p:cTn id="5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3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4" fill="hold">
                      <p:stCondLst>
                        <p:cond delay="indefinite"/>
                      </p:stCondLst>
                      <p:childTnLst>
                        <p:par>
                          <p:cTn id="545" fill="hold">
                            <p:stCondLst>
                              <p:cond delay="0"/>
                            </p:stCondLst>
                            <p:childTnLst>
                              <p:par>
                                <p:cTn id="5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9" fill="hold">
                      <p:stCondLst>
                        <p:cond delay="indefinite"/>
                      </p:stCondLst>
                      <p:childTnLst>
                        <p:par>
                          <p:cTn id="550" fill="hold">
                            <p:stCondLst>
                              <p:cond delay="0"/>
                            </p:stCondLst>
                            <p:childTnLst>
                              <p:par>
                                <p:cTn id="5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0" presetID="35" presetClass="emph" presetSubtype="0" repeatCount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1" dur="4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2" fill="hold">
                      <p:stCondLst>
                        <p:cond delay="indefinite"/>
                      </p:stCondLst>
                      <p:childTnLst>
                        <p:par>
                          <p:cTn id="563" fill="hold">
                            <p:stCondLst>
                              <p:cond delay="0"/>
                            </p:stCondLst>
                            <p:childTnLst>
                              <p:par>
                                <p:cTn id="5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5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0" fill="hold">
                      <p:stCondLst>
                        <p:cond delay="indefinite"/>
                      </p:stCondLst>
                      <p:childTnLst>
                        <p:par>
                          <p:cTn id="571" fill="hold">
                            <p:stCondLst>
                              <p:cond delay="0"/>
                            </p:stCondLst>
                            <p:childTnLst>
                              <p:par>
                                <p:cTn id="5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5" fill="hold">
                      <p:stCondLst>
                        <p:cond delay="indefinite"/>
                      </p:stCondLst>
                      <p:childTnLst>
                        <p:par>
                          <p:cTn id="576" fill="hold">
                            <p:stCondLst>
                              <p:cond delay="0"/>
                            </p:stCondLst>
                            <p:childTnLst>
                              <p:par>
                                <p:cTn id="5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0" fill="hold">
                      <p:stCondLst>
                        <p:cond delay="indefinite"/>
                      </p:stCondLst>
                      <p:childTnLst>
                        <p:par>
                          <p:cTn id="581" fill="hold">
                            <p:stCondLst>
                              <p:cond delay="0"/>
                            </p:stCondLst>
                            <p:childTnLst>
                              <p:par>
                                <p:cTn id="5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5" fill="hold">
                      <p:stCondLst>
                        <p:cond delay="indefinite"/>
                      </p:stCondLst>
                      <p:childTnLst>
                        <p:par>
                          <p:cTn id="586" fill="hold">
                            <p:stCondLst>
                              <p:cond delay="0"/>
                            </p:stCondLst>
                            <p:childTnLst>
                              <p:par>
                                <p:cTn id="5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0" fill="hold">
                      <p:stCondLst>
                        <p:cond delay="indefinite"/>
                      </p:stCondLst>
                      <p:childTnLst>
                        <p:par>
                          <p:cTn id="591" fill="hold">
                            <p:stCondLst>
                              <p:cond delay="0"/>
                            </p:stCondLst>
                            <p:childTnLst>
                              <p:par>
                                <p:cTn id="5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5" fill="hold">
                      <p:stCondLst>
                        <p:cond delay="indefinite"/>
                      </p:stCondLst>
                      <p:childTnLst>
                        <p:par>
                          <p:cTn id="596" fill="hold">
                            <p:stCondLst>
                              <p:cond delay="0"/>
                            </p:stCondLst>
                            <p:childTnLst>
                              <p:par>
                                <p:cTn id="5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0" fill="hold">
                      <p:stCondLst>
                        <p:cond delay="indefinite"/>
                      </p:stCondLst>
                      <p:childTnLst>
                        <p:par>
                          <p:cTn id="601" fill="hold">
                            <p:stCondLst>
                              <p:cond delay="0"/>
                            </p:stCondLst>
                            <p:childTnLst>
                              <p:par>
                                <p:cTn id="6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5" fill="hold">
                      <p:stCondLst>
                        <p:cond delay="indefinite"/>
                      </p:stCondLst>
                      <p:childTnLst>
                        <p:par>
                          <p:cTn id="606" fill="hold">
                            <p:stCondLst>
                              <p:cond delay="0"/>
                            </p:stCondLst>
                            <p:childTnLst>
                              <p:par>
                                <p:cTn id="6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0" fill="hold">
                            <p:stCondLst>
                              <p:cond delay="500"/>
                            </p:stCondLst>
                            <p:childTnLst>
                              <p:par>
                                <p:cTn id="61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7" fill="hold">
                      <p:stCondLst>
                        <p:cond delay="indefinite"/>
                      </p:stCondLst>
                      <p:childTnLst>
                        <p:par>
                          <p:cTn id="618" fill="hold">
                            <p:stCondLst>
                              <p:cond delay="0"/>
                            </p:stCondLst>
                            <p:childTnLst>
                              <p:par>
                                <p:cTn id="6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2" fill="hold">
                      <p:stCondLst>
                        <p:cond delay="indefinite"/>
                      </p:stCondLst>
                      <p:childTnLst>
                        <p:par>
                          <p:cTn id="623" fill="hold">
                            <p:stCondLst>
                              <p:cond delay="0"/>
                            </p:stCondLst>
                            <p:childTnLst>
                              <p:par>
                                <p:cTn id="6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7" fill="hold">
                      <p:stCondLst>
                        <p:cond delay="indefinite"/>
                      </p:stCondLst>
                      <p:childTnLst>
                        <p:par>
                          <p:cTn id="628" fill="hold">
                            <p:stCondLst>
                              <p:cond delay="0"/>
                            </p:stCondLst>
                            <p:childTnLst>
                              <p:par>
                                <p:cTn id="6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500"/>
                            </p:stCondLst>
                            <p:childTnLst>
                              <p:par>
                                <p:cTn id="6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1000"/>
                            </p:stCondLst>
                            <p:childTnLst>
                              <p:par>
                                <p:cTn id="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 animBg="1"/>
      <p:bldP spid="191" grpId="1" animBg="1"/>
      <p:bldP spid="190" grpId="0" animBg="1"/>
      <p:bldP spid="190" grpId="1" animBg="1"/>
      <p:bldP spid="168" grpId="0" animBg="1"/>
      <p:bldP spid="168" grpId="1" animBg="1"/>
      <p:bldP spid="157" grpId="0" animBg="1"/>
      <p:bldP spid="157" grpId="1" animBg="1"/>
      <p:bldP spid="156" grpId="0" animBg="1"/>
      <p:bldP spid="156" grpId="1" animBg="1"/>
      <p:bldP spid="152" grpId="0" animBg="1"/>
      <p:bldP spid="152" grpId="1" animBg="1"/>
      <p:bldP spid="145" grpId="0" animBg="1"/>
      <p:bldP spid="145" grpId="1" animBg="1"/>
      <p:bldP spid="144" grpId="0" animBg="1"/>
      <p:bldP spid="144" grpId="1" animBg="1"/>
      <p:bldP spid="143" grpId="0" animBg="1"/>
      <p:bldP spid="143" grpId="1" animBg="1"/>
      <p:bldP spid="155" grpId="0" animBg="1"/>
      <p:bldP spid="155" grpId="1" animBg="1"/>
      <p:bldP spid="151" grpId="0" animBg="1"/>
      <p:bldP spid="151" grpId="1" animBg="1"/>
      <p:bldP spid="150" grpId="0" animBg="1"/>
      <p:bldP spid="150" grpId="1" animBg="1"/>
      <p:bldP spid="179" grpId="0" animBg="1"/>
      <p:bldP spid="179" grpId="1" animBg="1"/>
      <p:bldP spid="175" grpId="0" animBg="1"/>
      <p:bldP spid="175" grpId="1" animBg="1"/>
      <p:bldP spid="175" grpId="2" animBg="1"/>
      <p:bldP spid="175" grpId="3" animBg="1"/>
      <p:bldP spid="174" grpId="0" animBg="1"/>
      <p:bldP spid="174" grpId="1" animBg="1"/>
      <p:bldP spid="174" grpId="2" animBg="1"/>
      <p:bldP spid="174" grpId="3" animBg="1"/>
      <p:bldP spid="173" grpId="0" animBg="1"/>
      <p:bldP spid="173" grpId="1" animBg="1"/>
      <p:bldP spid="159" grpId="0" animBg="1"/>
      <p:bldP spid="159" grpId="1" animBg="1"/>
      <p:bldP spid="159" grpId="2" animBg="1"/>
      <p:bldP spid="159" grpId="3" animBg="1"/>
      <p:bldP spid="161" grpId="0" animBg="1"/>
      <p:bldP spid="161" grpId="1" animBg="1"/>
      <p:bldP spid="161" grpId="2" animBg="1"/>
      <p:bldP spid="161" grpId="3" animBg="1"/>
      <p:bldP spid="8" grpId="0" animBg="1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20" grpId="0"/>
      <p:bldP spid="21" grpId="0"/>
      <p:bldP spid="22" grpId="0"/>
      <p:bldP spid="23" grpId="0"/>
      <p:bldP spid="24" grpId="0"/>
      <p:bldP spid="25" grpId="0"/>
      <p:bldP spid="27" grpId="0"/>
      <p:bldP spid="28" grpId="0"/>
      <p:bldP spid="29" grpId="0"/>
      <p:bldP spid="30" grpId="0"/>
      <p:bldP spid="31" grpId="0"/>
      <p:bldP spid="35" grpId="0"/>
      <p:bldP spid="36" grpId="0"/>
      <p:bldP spid="37" grpId="0"/>
      <p:bldP spid="38" grpId="0"/>
      <p:bldP spid="42" grpId="0"/>
      <p:bldP spid="43" grpId="0"/>
      <p:bldP spid="44" grpId="0"/>
      <p:bldP spid="45" grpId="0"/>
      <p:bldP spid="49" grpId="0"/>
      <p:bldP spid="50" grpId="0"/>
      <p:bldP spid="51" grpId="0"/>
      <p:bldP spid="55" grpId="0"/>
      <p:bldP spid="56" grpId="0"/>
      <p:bldP spid="57" grpId="0"/>
      <p:bldP spid="58" grpId="0"/>
      <p:bldP spid="59" grpId="0"/>
      <p:bldP spid="60" grpId="0"/>
      <p:bldP spid="180" grpId="0"/>
      <p:bldP spid="184" grpId="0"/>
      <p:bldP spid="185" grpId="0"/>
      <p:bldP spid="186" grpId="0"/>
      <p:bldP spid="192" grpId="0"/>
      <p:bldP spid="193" grpId="0" animBg="1"/>
      <p:bldP spid="194" grpId="0"/>
      <p:bldP spid="163" grpId="0"/>
      <p:bldP spid="165" grpId="0"/>
      <p:bldP spid="158" grpId="0"/>
      <p:bldP spid="160" grpId="0"/>
      <p:bldP spid="178" grpId="0"/>
      <p:bldP spid="187" grpId="0"/>
      <p:bldP spid="119" grpId="0" animBg="1"/>
      <p:bldP spid="119" grpId="1" animBg="1"/>
      <p:bldP spid="121" grpId="0"/>
      <p:bldP spid="121" grpId="1"/>
      <p:bldP spid="123" grpId="0"/>
      <p:bldP spid="123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Rounded Rectangle 196"/>
          <p:cNvSpPr/>
          <p:nvPr/>
        </p:nvSpPr>
        <p:spPr>
          <a:xfrm>
            <a:off x="4651488" y="1963559"/>
            <a:ext cx="1973770" cy="209119"/>
          </a:xfrm>
          <a:prstGeom prst="roundRect">
            <a:avLst/>
          </a:prstGeom>
          <a:solidFill>
            <a:srgbClr val="00FFFF"/>
          </a:solidFill>
        </p:spPr>
        <p:txBody>
          <a:bodyPr wrap="square">
            <a:spAutoFit/>
          </a:bodyPr>
          <a:lstStyle/>
          <a:p>
            <a:pPr algn="just">
              <a:tabLst>
                <a:tab pos="693738" algn="l"/>
                <a:tab pos="1025525" algn="l"/>
                <a:tab pos="1377950" algn="l"/>
              </a:tabLst>
            </a:pP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6" name="Rounded Rectangle 195"/>
          <p:cNvSpPr/>
          <p:nvPr/>
        </p:nvSpPr>
        <p:spPr>
          <a:xfrm>
            <a:off x="3177474" y="1966443"/>
            <a:ext cx="1326899" cy="209119"/>
          </a:xfrm>
          <a:prstGeom prst="roundRect">
            <a:avLst/>
          </a:prstGeom>
          <a:solidFill>
            <a:srgbClr val="00FFFF"/>
          </a:solidFill>
        </p:spPr>
        <p:txBody>
          <a:bodyPr wrap="square">
            <a:spAutoFit/>
          </a:bodyPr>
          <a:lstStyle/>
          <a:p>
            <a:pPr algn="just">
              <a:tabLst>
                <a:tab pos="693738" algn="l"/>
                <a:tab pos="1025525" algn="l"/>
                <a:tab pos="1377950" algn="l"/>
              </a:tabLst>
            </a:pP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7" name="Rounded Rectangle 156"/>
          <p:cNvSpPr/>
          <p:nvPr/>
        </p:nvSpPr>
        <p:spPr>
          <a:xfrm>
            <a:off x="4193532" y="2341544"/>
            <a:ext cx="331786" cy="209119"/>
          </a:xfrm>
          <a:prstGeom prst="roundRect">
            <a:avLst/>
          </a:prstGeom>
          <a:solidFill>
            <a:srgbClr val="00FFFF"/>
          </a:solidFill>
        </p:spPr>
        <p:txBody>
          <a:bodyPr wrap="square">
            <a:spAutoFit/>
          </a:bodyPr>
          <a:lstStyle/>
          <a:p>
            <a:pPr algn="just">
              <a:tabLst>
                <a:tab pos="693738" algn="l"/>
                <a:tab pos="1025525" algn="l"/>
                <a:tab pos="1377950" algn="l"/>
              </a:tabLst>
            </a:pP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6" name="Rounded Rectangle 155"/>
          <p:cNvSpPr/>
          <p:nvPr/>
        </p:nvSpPr>
        <p:spPr>
          <a:xfrm>
            <a:off x="3677318" y="2334154"/>
            <a:ext cx="331786" cy="209119"/>
          </a:xfrm>
          <a:prstGeom prst="roundRect">
            <a:avLst/>
          </a:prstGeom>
          <a:solidFill>
            <a:srgbClr val="00FFFF"/>
          </a:solidFill>
        </p:spPr>
        <p:txBody>
          <a:bodyPr wrap="square">
            <a:spAutoFit/>
          </a:bodyPr>
          <a:lstStyle/>
          <a:p>
            <a:pPr algn="just">
              <a:tabLst>
                <a:tab pos="693738" algn="l"/>
                <a:tab pos="1025525" algn="l"/>
                <a:tab pos="1377950" algn="l"/>
              </a:tabLst>
            </a:pP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7" name="Rounded Rectangle 146"/>
          <p:cNvSpPr/>
          <p:nvPr/>
        </p:nvSpPr>
        <p:spPr>
          <a:xfrm>
            <a:off x="7005288" y="2565865"/>
            <a:ext cx="441608" cy="209119"/>
          </a:xfrm>
          <a:prstGeom prst="roundRect">
            <a:avLst/>
          </a:prstGeom>
          <a:solidFill>
            <a:srgbClr val="00FFFF"/>
          </a:solidFill>
        </p:spPr>
        <p:txBody>
          <a:bodyPr wrap="square">
            <a:spAutoFit/>
          </a:bodyPr>
          <a:lstStyle/>
          <a:p>
            <a:pPr algn="just">
              <a:tabLst>
                <a:tab pos="693738" algn="l"/>
                <a:tab pos="1025525" algn="l"/>
                <a:tab pos="1377950" algn="l"/>
              </a:tabLst>
            </a:pP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3" name="Pentagon 132"/>
          <p:cNvSpPr/>
          <p:nvPr/>
        </p:nvSpPr>
        <p:spPr>
          <a:xfrm rot="16200000">
            <a:off x="6545332" y="1529147"/>
            <a:ext cx="1379041" cy="659978"/>
          </a:xfrm>
          <a:custGeom>
            <a:avLst/>
            <a:gdLst>
              <a:gd name="connsiteX0" fmla="*/ 0 w 1379040"/>
              <a:gd name="connsiteY0" fmla="*/ 0 h 812378"/>
              <a:gd name="connsiteX1" fmla="*/ 795135 w 1379040"/>
              <a:gd name="connsiteY1" fmla="*/ 0 h 812378"/>
              <a:gd name="connsiteX2" fmla="*/ 1379040 w 1379040"/>
              <a:gd name="connsiteY2" fmla="*/ 406189 h 812378"/>
              <a:gd name="connsiteX3" fmla="*/ 795135 w 1379040"/>
              <a:gd name="connsiteY3" fmla="*/ 812378 h 812378"/>
              <a:gd name="connsiteX4" fmla="*/ 0 w 1379040"/>
              <a:gd name="connsiteY4" fmla="*/ 812378 h 812378"/>
              <a:gd name="connsiteX5" fmla="*/ 0 w 1379040"/>
              <a:gd name="connsiteY5" fmla="*/ 0 h 812378"/>
              <a:gd name="connsiteX0" fmla="*/ 0 w 1379040"/>
              <a:gd name="connsiteY0" fmla="*/ 0 h 812378"/>
              <a:gd name="connsiteX1" fmla="*/ 795135 w 1379040"/>
              <a:gd name="connsiteY1" fmla="*/ 0 h 812378"/>
              <a:gd name="connsiteX2" fmla="*/ 1379040 w 1379040"/>
              <a:gd name="connsiteY2" fmla="*/ 406189 h 812378"/>
              <a:gd name="connsiteX3" fmla="*/ 866572 w 1379040"/>
              <a:gd name="connsiteY3" fmla="*/ 733797 h 812378"/>
              <a:gd name="connsiteX4" fmla="*/ 0 w 1379040"/>
              <a:gd name="connsiteY4" fmla="*/ 812378 h 812378"/>
              <a:gd name="connsiteX5" fmla="*/ 0 w 1379040"/>
              <a:gd name="connsiteY5" fmla="*/ 0 h 812378"/>
              <a:gd name="connsiteX0" fmla="*/ 0 w 1379040"/>
              <a:gd name="connsiteY0" fmla="*/ 0 h 738559"/>
              <a:gd name="connsiteX1" fmla="*/ 795135 w 1379040"/>
              <a:gd name="connsiteY1" fmla="*/ 0 h 738559"/>
              <a:gd name="connsiteX2" fmla="*/ 1379040 w 1379040"/>
              <a:gd name="connsiteY2" fmla="*/ 406189 h 738559"/>
              <a:gd name="connsiteX3" fmla="*/ 866572 w 1379040"/>
              <a:gd name="connsiteY3" fmla="*/ 733797 h 738559"/>
              <a:gd name="connsiteX4" fmla="*/ 7144 w 1379040"/>
              <a:gd name="connsiteY4" fmla="*/ 738559 h 738559"/>
              <a:gd name="connsiteX5" fmla="*/ 0 w 1379040"/>
              <a:gd name="connsiteY5" fmla="*/ 0 h 738559"/>
              <a:gd name="connsiteX0" fmla="*/ 0 w 1379041"/>
              <a:gd name="connsiteY0" fmla="*/ 90491 h 738559"/>
              <a:gd name="connsiteX1" fmla="*/ 795136 w 1379041"/>
              <a:gd name="connsiteY1" fmla="*/ 0 h 738559"/>
              <a:gd name="connsiteX2" fmla="*/ 1379041 w 1379041"/>
              <a:gd name="connsiteY2" fmla="*/ 406189 h 738559"/>
              <a:gd name="connsiteX3" fmla="*/ 866573 w 1379041"/>
              <a:gd name="connsiteY3" fmla="*/ 733797 h 738559"/>
              <a:gd name="connsiteX4" fmla="*/ 7145 w 1379041"/>
              <a:gd name="connsiteY4" fmla="*/ 738559 h 738559"/>
              <a:gd name="connsiteX5" fmla="*/ 0 w 1379041"/>
              <a:gd name="connsiteY5" fmla="*/ 90491 h 738559"/>
              <a:gd name="connsiteX0" fmla="*/ 0 w 1379041"/>
              <a:gd name="connsiteY0" fmla="*/ 11910 h 659978"/>
              <a:gd name="connsiteX1" fmla="*/ 866573 w 1379041"/>
              <a:gd name="connsiteY1" fmla="*/ 0 h 659978"/>
              <a:gd name="connsiteX2" fmla="*/ 1379041 w 1379041"/>
              <a:gd name="connsiteY2" fmla="*/ 327608 h 659978"/>
              <a:gd name="connsiteX3" fmla="*/ 866573 w 1379041"/>
              <a:gd name="connsiteY3" fmla="*/ 655216 h 659978"/>
              <a:gd name="connsiteX4" fmla="*/ 7145 w 1379041"/>
              <a:gd name="connsiteY4" fmla="*/ 659978 h 659978"/>
              <a:gd name="connsiteX5" fmla="*/ 0 w 1379041"/>
              <a:gd name="connsiteY5" fmla="*/ 11910 h 65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9041" h="659978">
                <a:moveTo>
                  <a:pt x="0" y="11910"/>
                </a:moveTo>
                <a:lnTo>
                  <a:pt x="866573" y="0"/>
                </a:lnTo>
                <a:lnTo>
                  <a:pt x="1379041" y="327608"/>
                </a:lnTo>
                <a:lnTo>
                  <a:pt x="866573" y="655216"/>
                </a:lnTo>
                <a:lnTo>
                  <a:pt x="7145" y="659978"/>
                </a:lnTo>
                <a:cubicBezTo>
                  <a:pt x="4764" y="413792"/>
                  <a:pt x="2381" y="258096"/>
                  <a:pt x="0" y="11910"/>
                </a:cubicBezTo>
                <a:close/>
              </a:path>
            </a:pathLst>
          </a:cu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lang="en-US" sz="18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6" name="Rounded Rectangle 145"/>
          <p:cNvSpPr/>
          <p:nvPr/>
        </p:nvSpPr>
        <p:spPr>
          <a:xfrm>
            <a:off x="7353394" y="1370563"/>
            <a:ext cx="441608" cy="198638"/>
          </a:xfrm>
          <a:prstGeom prst="roundRect">
            <a:avLst/>
          </a:prstGeom>
          <a:solidFill>
            <a:srgbClr val="00FFFF"/>
          </a:solidFill>
        </p:spPr>
        <p:txBody>
          <a:bodyPr wrap="square">
            <a:spAutoFit/>
          </a:bodyPr>
          <a:lstStyle/>
          <a:p>
            <a:pPr algn="just">
              <a:tabLst>
                <a:tab pos="693738" algn="l"/>
                <a:tab pos="1025525" algn="l"/>
                <a:tab pos="1377950" algn="l"/>
              </a:tabLst>
            </a:pP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2" name="Rounded Rectangle 101"/>
          <p:cNvSpPr/>
          <p:nvPr/>
        </p:nvSpPr>
        <p:spPr>
          <a:xfrm>
            <a:off x="7642193" y="1751112"/>
            <a:ext cx="441608" cy="198638"/>
          </a:xfrm>
          <a:prstGeom prst="roundRect">
            <a:avLst/>
          </a:prstGeom>
          <a:solidFill>
            <a:srgbClr val="00FFFF"/>
          </a:solidFill>
        </p:spPr>
        <p:txBody>
          <a:bodyPr wrap="square">
            <a:spAutoFit/>
          </a:bodyPr>
          <a:lstStyle/>
          <a:p>
            <a:pPr algn="just">
              <a:tabLst>
                <a:tab pos="693738" algn="l"/>
                <a:tab pos="1025525" algn="l"/>
                <a:tab pos="1377950" algn="l"/>
              </a:tabLst>
            </a:pP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3" name="Rounded Rectangle 112"/>
          <p:cNvSpPr/>
          <p:nvPr/>
        </p:nvSpPr>
        <p:spPr>
          <a:xfrm>
            <a:off x="6451904" y="2073424"/>
            <a:ext cx="441608" cy="209119"/>
          </a:xfrm>
          <a:prstGeom prst="roundRect">
            <a:avLst/>
          </a:prstGeom>
          <a:solidFill>
            <a:srgbClr val="00FFFF"/>
          </a:solidFill>
        </p:spPr>
        <p:txBody>
          <a:bodyPr wrap="square">
            <a:spAutoFit/>
          </a:bodyPr>
          <a:lstStyle/>
          <a:p>
            <a:pPr algn="just">
              <a:tabLst>
                <a:tab pos="693738" algn="l"/>
                <a:tab pos="1025525" algn="l"/>
                <a:tab pos="1377950" algn="l"/>
              </a:tabLst>
            </a:pP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5" name="Pentagon 113"/>
          <p:cNvSpPr/>
          <p:nvPr/>
        </p:nvSpPr>
        <p:spPr>
          <a:xfrm rot="16200000">
            <a:off x="6805275" y="1786400"/>
            <a:ext cx="864532" cy="659978"/>
          </a:xfrm>
          <a:custGeom>
            <a:avLst/>
            <a:gdLst>
              <a:gd name="connsiteX0" fmla="*/ 0 w 1717880"/>
              <a:gd name="connsiteY0" fmla="*/ 0 h 812378"/>
              <a:gd name="connsiteX1" fmla="*/ 1133975 w 1717880"/>
              <a:gd name="connsiteY1" fmla="*/ 0 h 812378"/>
              <a:gd name="connsiteX2" fmla="*/ 1717880 w 1717880"/>
              <a:gd name="connsiteY2" fmla="*/ 406189 h 812378"/>
              <a:gd name="connsiteX3" fmla="*/ 1133975 w 1717880"/>
              <a:gd name="connsiteY3" fmla="*/ 812378 h 812378"/>
              <a:gd name="connsiteX4" fmla="*/ 0 w 1717880"/>
              <a:gd name="connsiteY4" fmla="*/ 812378 h 812378"/>
              <a:gd name="connsiteX5" fmla="*/ 0 w 1717880"/>
              <a:gd name="connsiteY5" fmla="*/ 0 h 812378"/>
              <a:gd name="connsiteX0" fmla="*/ 0 w 1717880"/>
              <a:gd name="connsiteY0" fmla="*/ 0 h 812378"/>
              <a:gd name="connsiteX1" fmla="*/ 1133975 w 1717880"/>
              <a:gd name="connsiteY1" fmla="*/ 0 h 812378"/>
              <a:gd name="connsiteX2" fmla="*/ 1717880 w 1717880"/>
              <a:gd name="connsiteY2" fmla="*/ 406189 h 812378"/>
              <a:gd name="connsiteX3" fmla="*/ 1198269 w 1717880"/>
              <a:gd name="connsiteY3" fmla="*/ 731415 h 812378"/>
              <a:gd name="connsiteX4" fmla="*/ 0 w 1717880"/>
              <a:gd name="connsiteY4" fmla="*/ 812378 h 812378"/>
              <a:gd name="connsiteX5" fmla="*/ 0 w 1717880"/>
              <a:gd name="connsiteY5" fmla="*/ 0 h 812378"/>
              <a:gd name="connsiteX0" fmla="*/ 0 w 1717880"/>
              <a:gd name="connsiteY0" fmla="*/ 0 h 812378"/>
              <a:gd name="connsiteX1" fmla="*/ 1200650 w 1717880"/>
              <a:gd name="connsiteY1" fmla="*/ 71437 h 812378"/>
              <a:gd name="connsiteX2" fmla="*/ 1717880 w 1717880"/>
              <a:gd name="connsiteY2" fmla="*/ 406189 h 812378"/>
              <a:gd name="connsiteX3" fmla="*/ 1198269 w 1717880"/>
              <a:gd name="connsiteY3" fmla="*/ 731415 h 812378"/>
              <a:gd name="connsiteX4" fmla="*/ 0 w 1717880"/>
              <a:gd name="connsiteY4" fmla="*/ 812378 h 812378"/>
              <a:gd name="connsiteX5" fmla="*/ 0 w 1717880"/>
              <a:gd name="connsiteY5" fmla="*/ 0 h 812378"/>
              <a:gd name="connsiteX0" fmla="*/ 352425 w 1717880"/>
              <a:gd name="connsiteY0" fmla="*/ 11906 h 740941"/>
              <a:gd name="connsiteX1" fmla="*/ 1200650 w 1717880"/>
              <a:gd name="connsiteY1" fmla="*/ 0 h 740941"/>
              <a:gd name="connsiteX2" fmla="*/ 1717880 w 1717880"/>
              <a:gd name="connsiteY2" fmla="*/ 334752 h 740941"/>
              <a:gd name="connsiteX3" fmla="*/ 1198269 w 1717880"/>
              <a:gd name="connsiteY3" fmla="*/ 659978 h 740941"/>
              <a:gd name="connsiteX4" fmla="*/ 0 w 1717880"/>
              <a:gd name="connsiteY4" fmla="*/ 740941 h 740941"/>
              <a:gd name="connsiteX5" fmla="*/ 352425 w 1717880"/>
              <a:gd name="connsiteY5" fmla="*/ 11906 h 740941"/>
              <a:gd name="connsiteX0" fmla="*/ 7144 w 1372599"/>
              <a:gd name="connsiteY0" fmla="*/ 11906 h 659978"/>
              <a:gd name="connsiteX1" fmla="*/ 855369 w 1372599"/>
              <a:gd name="connsiteY1" fmla="*/ 0 h 659978"/>
              <a:gd name="connsiteX2" fmla="*/ 1372599 w 1372599"/>
              <a:gd name="connsiteY2" fmla="*/ 334752 h 659978"/>
              <a:gd name="connsiteX3" fmla="*/ 852988 w 1372599"/>
              <a:gd name="connsiteY3" fmla="*/ 659978 h 659978"/>
              <a:gd name="connsiteX4" fmla="*/ 0 w 1372599"/>
              <a:gd name="connsiteY4" fmla="*/ 657600 h 659978"/>
              <a:gd name="connsiteX5" fmla="*/ 7144 w 1372599"/>
              <a:gd name="connsiteY5" fmla="*/ 11906 h 659978"/>
              <a:gd name="connsiteX0" fmla="*/ 2381 w 1367836"/>
              <a:gd name="connsiteY0" fmla="*/ 11906 h 659978"/>
              <a:gd name="connsiteX1" fmla="*/ 850606 w 1367836"/>
              <a:gd name="connsiteY1" fmla="*/ 0 h 659978"/>
              <a:gd name="connsiteX2" fmla="*/ 1367836 w 1367836"/>
              <a:gd name="connsiteY2" fmla="*/ 334752 h 659978"/>
              <a:gd name="connsiteX3" fmla="*/ 848225 w 1367836"/>
              <a:gd name="connsiteY3" fmla="*/ 659978 h 659978"/>
              <a:gd name="connsiteX4" fmla="*/ 0 w 1367836"/>
              <a:gd name="connsiteY4" fmla="*/ 650460 h 659978"/>
              <a:gd name="connsiteX5" fmla="*/ 2381 w 1367836"/>
              <a:gd name="connsiteY5" fmla="*/ 11906 h 659978"/>
              <a:gd name="connsiteX0" fmla="*/ 687 w 1368523"/>
              <a:gd name="connsiteY0" fmla="*/ 4762 h 659978"/>
              <a:gd name="connsiteX1" fmla="*/ 851293 w 1368523"/>
              <a:gd name="connsiteY1" fmla="*/ 0 h 659978"/>
              <a:gd name="connsiteX2" fmla="*/ 1368523 w 1368523"/>
              <a:gd name="connsiteY2" fmla="*/ 334752 h 659978"/>
              <a:gd name="connsiteX3" fmla="*/ 848912 w 1368523"/>
              <a:gd name="connsiteY3" fmla="*/ 659978 h 659978"/>
              <a:gd name="connsiteX4" fmla="*/ 687 w 1368523"/>
              <a:gd name="connsiteY4" fmla="*/ 650460 h 659978"/>
              <a:gd name="connsiteX5" fmla="*/ 687 w 1368523"/>
              <a:gd name="connsiteY5" fmla="*/ 4762 h 659978"/>
              <a:gd name="connsiteX0" fmla="*/ 687 w 851293"/>
              <a:gd name="connsiteY0" fmla="*/ 4762 h 659978"/>
              <a:gd name="connsiteX1" fmla="*/ 851293 w 851293"/>
              <a:gd name="connsiteY1" fmla="*/ 0 h 659978"/>
              <a:gd name="connsiteX2" fmla="*/ 848912 w 851293"/>
              <a:gd name="connsiteY2" fmla="*/ 659978 h 659978"/>
              <a:gd name="connsiteX3" fmla="*/ 687 w 851293"/>
              <a:gd name="connsiteY3" fmla="*/ 650460 h 659978"/>
              <a:gd name="connsiteX4" fmla="*/ 687 w 851293"/>
              <a:gd name="connsiteY4" fmla="*/ 4762 h 65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1293" h="659978">
                <a:moveTo>
                  <a:pt x="687" y="4762"/>
                </a:moveTo>
                <a:lnTo>
                  <a:pt x="851293" y="0"/>
                </a:lnTo>
                <a:cubicBezTo>
                  <a:pt x="850499" y="219993"/>
                  <a:pt x="849706" y="439985"/>
                  <a:pt x="848912" y="659978"/>
                </a:cubicBezTo>
                <a:lnTo>
                  <a:pt x="687" y="650460"/>
                </a:lnTo>
                <a:cubicBezTo>
                  <a:pt x="3068" y="435229"/>
                  <a:pt x="-1694" y="219993"/>
                  <a:pt x="687" y="4762"/>
                </a:cubicBezTo>
                <a:close/>
              </a:path>
            </a:pathLst>
          </a:cu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lang="en-US" sz="18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Pentagon 113"/>
          <p:cNvSpPr/>
          <p:nvPr/>
        </p:nvSpPr>
        <p:spPr>
          <a:xfrm rot="16200000">
            <a:off x="6976774" y="1093580"/>
            <a:ext cx="514851" cy="679976"/>
          </a:xfrm>
          <a:custGeom>
            <a:avLst/>
            <a:gdLst>
              <a:gd name="connsiteX0" fmla="*/ 0 w 1717880"/>
              <a:gd name="connsiteY0" fmla="*/ 0 h 812378"/>
              <a:gd name="connsiteX1" fmla="*/ 1133975 w 1717880"/>
              <a:gd name="connsiteY1" fmla="*/ 0 h 812378"/>
              <a:gd name="connsiteX2" fmla="*/ 1717880 w 1717880"/>
              <a:gd name="connsiteY2" fmla="*/ 406189 h 812378"/>
              <a:gd name="connsiteX3" fmla="*/ 1133975 w 1717880"/>
              <a:gd name="connsiteY3" fmla="*/ 812378 h 812378"/>
              <a:gd name="connsiteX4" fmla="*/ 0 w 1717880"/>
              <a:gd name="connsiteY4" fmla="*/ 812378 h 812378"/>
              <a:gd name="connsiteX5" fmla="*/ 0 w 1717880"/>
              <a:gd name="connsiteY5" fmla="*/ 0 h 812378"/>
              <a:gd name="connsiteX0" fmla="*/ 0 w 1717880"/>
              <a:gd name="connsiteY0" fmla="*/ 0 h 812378"/>
              <a:gd name="connsiteX1" fmla="*/ 1133975 w 1717880"/>
              <a:gd name="connsiteY1" fmla="*/ 0 h 812378"/>
              <a:gd name="connsiteX2" fmla="*/ 1717880 w 1717880"/>
              <a:gd name="connsiteY2" fmla="*/ 406189 h 812378"/>
              <a:gd name="connsiteX3" fmla="*/ 1198269 w 1717880"/>
              <a:gd name="connsiteY3" fmla="*/ 731415 h 812378"/>
              <a:gd name="connsiteX4" fmla="*/ 0 w 1717880"/>
              <a:gd name="connsiteY4" fmla="*/ 812378 h 812378"/>
              <a:gd name="connsiteX5" fmla="*/ 0 w 1717880"/>
              <a:gd name="connsiteY5" fmla="*/ 0 h 812378"/>
              <a:gd name="connsiteX0" fmla="*/ 0 w 1717880"/>
              <a:gd name="connsiteY0" fmla="*/ 0 h 812378"/>
              <a:gd name="connsiteX1" fmla="*/ 1200650 w 1717880"/>
              <a:gd name="connsiteY1" fmla="*/ 71437 h 812378"/>
              <a:gd name="connsiteX2" fmla="*/ 1717880 w 1717880"/>
              <a:gd name="connsiteY2" fmla="*/ 406189 h 812378"/>
              <a:gd name="connsiteX3" fmla="*/ 1198269 w 1717880"/>
              <a:gd name="connsiteY3" fmla="*/ 731415 h 812378"/>
              <a:gd name="connsiteX4" fmla="*/ 0 w 1717880"/>
              <a:gd name="connsiteY4" fmla="*/ 812378 h 812378"/>
              <a:gd name="connsiteX5" fmla="*/ 0 w 1717880"/>
              <a:gd name="connsiteY5" fmla="*/ 0 h 812378"/>
              <a:gd name="connsiteX0" fmla="*/ 352425 w 1717880"/>
              <a:gd name="connsiteY0" fmla="*/ 11906 h 740941"/>
              <a:gd name="connsiteX1" fmla="*/ 1200650 w 1717880"/>
              <a:gd name="connsiteY1" fmla="*/ 0 h 740941"/>
              <a:gd name="connsiteX2" fmla="*/ 1717880 w 1717880"/>
              <a:gd name="connsiteY2" fmla="*/ 334752 h 740941"/>
              <a:gd name="connsiteX3" fmla="*/ 1198269 w 1717880"/>
              <a:gd name="connsiteY3" fmla="*/ 659978 h 740941"/>
              <a:gd name="connsiteX4" fmla="*/ 0 w 1717880"/>
              <a:gd name="connsiteY4" fmla="*/ 740941 h 740941"/>
              <a:gd name="connsiteX5" fmla="*/ 352425 w 1717880"/>
              <a:gd name="connsiteY5" fmla="*/ 11906 h 740941"/>
              <a:gd name="connsiteX0" fmla="*/ 7144 w 1372599"/>
              <a:gd name="connsiteY0" fmla="*/ 11906 h 659978"/>
              <a:gd name="connsiteX1" fmla="*/ 855369 w 1372599"/>
              <a:gd name="connsiteY1" fmla="*/ 0 h 659978"/>
              <a:gd name="connsiteX2" fmla="*/ 1372599 w 1372599"/>
              <a:gd name="connsiteY2" fmla="*/ 334752 h 659978"/>
              <a:gd name="connsiteX3" fmla="*/ 852988 w 1372599"/>
              <a:gd name="connsiteY3" fmla="*/ 659978 h 659978"/>
              <a:gd name="connsiteX4" fmla="*/ 0 w 1372599"/>
              <a:gd name="connsiteY4" fmla="*/ 657600 h 659978"/>
              <a:gd name="connsiteX5" fmla="*/ 7144 w 1372599"/>
              <a:gd name="connsiteY5" fmla="*/ 11906 h 659978"/>
              <a:gd name="connsiteX0" fmla="*/ 2381 w 1367836"/>
              <a:gd name="connsiteY0" fmla="*/ 11906 h 659978"/>
              <a:gd name="connsiteX1" fmla="*/ 850606 w 1367836"/>
              <a:gd name="connsiteY1" fmla="*/ 0 h 659978"/>
              <a:gd name="connsiteX2" fmla="*/ 1367836 w 1367836"/>
              <a:gd name="connsiteY2" fmla="*/ 334752 h 659978"/>
              <a:gd name="connsiteX3" fmla="*/ 848225 w 1367836"/>
              <a:gd name="connsiteY3" fmla="*/ 659978 h 659978"/>
              <a:gd name="connsiteX4" fmla="*/ 0 w 1367836"/>
              <a:gd name="connsiteY4" fmla="*/ 650460 h 659978"/>
              <a:gd name="connsiteX5" fmla="*/ 2381 w 1367836"/>
              <a:gd name="connsiteY5" fmla="*/ 11906 h 659978"/>
              <a:gd name="connsiteX0" fmla="*/ 687 w 1368523"/>
              <a:gd name="connsiteY0" fmla="*/ 4762 h 659978"/>
              <a:gd name="connsiteX1" fmla="*/ 851293 w 1368523"/>
              <a:gd name="connsiteY1" fmla="*/ 0 h 659978"/>
              <a:gd name="connsiteX2" fmla="*/ 1368523 w 1368523"/>
              <a:gd name="connsiteY2" fmla="*/ 334752 h 659978"/>
              <a:gd name="connsiteX3" fmla="*/ 848912 w 1368523"/>
              <a:gd name="connsiteY3" fmla="*/ 659978 h 659978"/>
              <a:gd name="connsiteX4" fmla="*/ 687 w 1368523"/>
              <a:gd name="connsiteY4" fmla="*/ 650460 h 659978"/>
              <a:gd name="connsiteX5" fmla="*/ 687 w 1368523"/>
              <a:gd name="connsiteY5" fmla="*/ 4762 h 659978"/>
              <a:gd name="connsiteX0" fmla="*/ 0 w 1367836"/>
              <a:gd name="connsiteY0" fmla="*/ 650460 h 659978"/>
              <a:gd name="connsiteX1" fmla="*/ 850606 w 1367836"/>
              <a:gd name="connsiteY1" fmla="*/ 0 h 659978"/>
              <a:gd name="connsiteX2" fmla="*/ 1367836 w 1367836"/>
              <a:gd name="connsiteY2" fmla="*/ 334752 h 659978"/>
              <a:gd name="connsiteX3" fmla="*/ 848225 w 1367836"/>
              <a:gd name="connsiteY3" fmla="*/ 659978 h 659978"/>
              <a:gd name="connsiteX4" fmla="*/ 0 w 1367836"/>
              <a:gd name="connsiteY4" fmla="*/ 650460 h 659978"/>
              <a:gd name="connsiteX0" fmla="*/ 0 w 519611"/>
              <a:gd name="connsiteY0" fmla="*/ 659978 h 659978"/>
              <a:gd name="connsiteX1" fmla="*/ 2381 w 519611"/>
              <a:gd name="connsiteY1" fmla="*/ 0 h 659978"/>
              <a:gd name="connsiteX2" fmla="*/ 519611 w 519611"/>
              <a:gd name="connsiteY2" fmla="*/ 334752 h 659978"/>
              <a:gd name="connsiteX3" fmla="*/ 0 w 519611"/>
              <a:gd name="connsiteY3" fmla="*/ 659978 h 65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611" h="659978">
                <a:moveTo>
                  <a:pt x="0" y="659978"/>
                </a:moveTo>
                <a:cubicBezTo>
                  <a:pt x="794" y="439985"/>
                  <a:pt x="1587" y="219993"/>
                  <a:pt x="2381" y="0"/>
                </a:cubicBezTo>
                <a:lnTo>
                  <a:pt x="519611" y="334752"/>
                </a:lnTo>
                <a:lnTo>
                  <a:pt x="0" y="659978"/>
                </a:lnTo>
                <a:close/>
              </a:path>
            </a:pathLst>
          </a:cu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lang="en-US" sz="18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Rectangle 10"/>
          <p:cNvSpPr/>
          <p:nvPr>
            <p:custDataLst>
              <p:tags r:id="rId1"/>
            </p:custDataLst>
          </p:nvPr>
        </p:nvSpPr>
        <p:spPr>
          <a:xfrm>
            <a:off x="965193" y="1045162"/>
            <a:ext cx="1782448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Second way : 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3" name="Rectangle 12"/>
          <p:cNvSpPr/>
          <p:nvPr>
            <p:custDataLst>
              <p:tags r:id="rId2"/>
            </p:custDataLst>
          </p:nvPr>
        </p:nvSpPr>
        <p:spPr>
          <a:xfrm>
            <a:off x="2293688" y="1045162"/>
            <a:ext cx="2008502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>
                <a:latin typeface="Bookman Old Style" panose="02050604050505020204" pitchFamily="18" charset="0"/>
              </a:rPr>
              <a:t>By Kavita’s diagram</a:t>
            </a:r>
            <a:endParaRPr lang="en-US" b="1" dirty="0">
              <a:solidFill>
                <a:srgbClr val="000000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4" name="Rectangle 13"/>
          <p:cNvSpPr/>
          <p:nvPr>
            <p:custDataLst>
              <p:tags r:id="rId3"/>
            </p:custDataLst>
          </p:nvPr>
        </p:nvSpPr>
        <p:spPr>
          <a:xfrm>
            <a:off x="940460" y="1314623"/>
            <a:ext cx="4091104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Here, a perpendicular AM </a:t>
            </a: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is drawn </a:t>
            </a:r>
            <a:r>
              <a:rPr lang="en-US" b="1" dirty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to BE</a:t>
            </a:r>
          </a:p>
        </p:txBody>
      </p:sp>
      <p:sp>
        <p:nvSpPr>
          <p:cNvPr id="19" name="Rectangle 18"/>
          <p:cNvSpPr/>
          <p:nvPr>
            <p:custDataLst>
              <p:tags r:id="rId4"/>
            </p:custDataLst>
          </p:nvPr>
        </p:nvSpPr>
        <p:spPr>
          <a:xfrm>
            <a:off x="2953375" y="2767310"/>
            <a:ext cx="304800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b="1" dirty="0">
              <a:solidFill>
                <a:srgbClr val="000000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20" name="Rectangle 19"/>
          <p:cNvSpPr/>
          <p:nvPr>
            <p:custDataLst>
              <p:tags r:id="rId5"/>
            </p:custDataLst>
          </p:nvPr>
        </p:nvSpPr>
        <p:spPr>
          <a:xfrm>
            <a:off x="3229917" y="2683796"/>
            <a:ext cx="325333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1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3249139" y="2916807"/>
            <a:ext cx="26707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>
            <p:custDataLst>
              <p:tags r:id="rId6"/>
            </p:custDataLst>
          </p:nvPr>
        </p:nvSpPr>
        <p:spPr>
          <a:xfrm>
            <a:off x="3244335" y="2878137"/>
            <a:ext cx="325333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2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4" name="Rectangle 23"/>
          <p:cNvSpPr/>
          <p:nvPr>
            <p:custDataLst>
              <p:tags r:id="rId7"/>
            </p:custDataLst>
          </p:nvPr>
        </p:nvSpPr>
        <p:spPr>
          <a:xfrm>
            <a:off x="3514125" y="2767310"/>
            <a:ext cx="304800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×</a:t>
            </a:r>
          </a:p>
        </p:txBody>
      </p:sp>
      <p:sp>
        <p:nvSpPr>
          <p:cNvPr id="25" name="Rectangle 24"/>
          <p:cNvSpPr/>
          <p:nvPr>
            <p:custDataLst>
              <p:tags r:id="rId8"/>
            </p:custDataLst>
          </p:nvPr>
        </p:nvSpPr>
        <p:spPr>
          <a:xfrm>
            <a:off x="3683001" y="2767310"/>
            <a:ext cx="457200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15</a:t>
            </a:r>
            <a:endParaRPr lang="en-US" b="1" dirty="0">
              <a:solidFill>
                <a:srgbClr val="000000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75" name="Rectangle 74"/>
          <p:cNvSpPr/>
          <p:nvPr>
            <p:custDataLst>
              <p:tags r:id="rId9"/>
            </p:custDataLst>
          </p:nvPr>
        </p:nvSpPr>
        <p:spPr>
          <a:xfrm>
            <a:off x="926941" y="1626776"/>
            <a:ext cx="527226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AM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6" name="Rectangle 75"/>
          <p:cNvSpPr/>
          <p:nvPr>
            <p:custDataLst>
              <p:tags r:id="rId10"/>
            </p:custDataLst>
          </p:nvPr>
        </p:nvSpPr>
        <p:spPr>
          <a:xfrm>
            <a:off x="1272431" y="1626776"/>
            <a:ext cx="345477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=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7" name="Rectangle 76"/>
          <p:cNvSpPr/>
          <p:nvPr>
            <p:custDataLst>
              <p:tags r:id="rId11"/>
            </p:custDataLst>
          </p:nvPr>
        </p:nvSpPr>
        <p:spPr>
          <a:xfrm>
            <a:off x="1492267" y="1626776"/>
            <a:ext cx="546786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30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8" name="Rectangle 77"/>
          <p:cNvSpPr/>
          <p:nvPr>
            <p:custDataLst>
              <p:tags r:id="rId12"/>
            </p:custDataLst>
          </p:nvPr>
        </p:nvSpPr>
        <p:spPr>
          <a:xfrm>
            <a:off x="1750907" y="1626776"/>
            <a:ext cx="417522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– 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9" name="Rectangle 78"/>
          <p:cNvSpPr/>
          <p:nvPr>
            <p:custDataLst>
              <p:tags r:id="rId13"/>
            </p:custDataLst>
          </p:nvPr>
        </p:nvSpPr>
        <p:spPr>
          <a:xfrm>
            <a:off x="1970217" y="1626776"/>
            <a:ext cx="396425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15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0" name="Rectangle 79"/>
          <p:cNvSpPr/>
          <p:nvPr>
            <p:custDataLst>
              <p:tags r:id="rId14"/>
            </p:custDataLst>
          </p:nvPr>
        </p:nvSpPr>
        <p:spPr>
          <a:xfrm>
            <a:off x="2273991" y="1626776"/>
            <a:ext cx="288672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=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1" name="Rectangle 80"/>
          <p:cNvSpPr/>
          <p:nvPr>
            <p:custDataLst>
              <p:tags r:id="rId15"/>
            </p:custDataLst>
          </p:nvPr>
        </p:nvSpPr>
        <p:spPr>
          <a:xfrm>
            <a:off x="2431205" y="1626776"/>
            <a:ext cx="601804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15m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3" name="Rectangle 82"/>
          <p:cNvSpPr/>
          <p:nvPr>
            <p:custDataLst>
              <p:tags r:id="rId16"/>
            </p:custDataLst>
          </p:nvPr>
        </p:nvSpPr>
        <p:spPr>
          <a:xfrm>
            <a:off x="625094" y="1932825"/>
            <a:ext cx="2695146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Area of pentagon ABCDE </a:t>
            </a:r>
          </a:p>
        </p:txBody>
      </p:sp>
      <p:sp>
        <p:nvSpPr>
          <p:cNvPr id="84" name="Rectangle 83"/>
          <p:cNvSpPr/>
          <p:nvPr>
            <p:custDataLst>
              <p:tags r:id="rId17"/>
            </p:custDataLst>
          </p:nvPr>
        </p:nvSpPr>
        <p:spPr>
          <a:xfrm>
            <a:off x="2953375" y="1932825"/>
            <a:ext cx="396425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=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7" name="Rectangle 86"/>
          <p:cNvSpPr/>
          <p:nvPr>
            <p:custDataLst>
              <p:tags r:id="rId18"/>
            </p:custDataLst>
          </p:nvPr>
        </p:nvSpPr>
        <p:spPr>
          <a:xfrm>
            <a:off x="3130372" y="1932825"/>
            <a:ext cx="1540868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Area of </a:t>
            </a: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  <a:sym typeface="Symbol"/>
              </a:rPr>
              <a:t> ABE</a:t>
            </a:r>
            <a:endParaRPr lang="en-US" b="1" dirty="0">
              <a:solidFill>
                <a:srgbClr val="000000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88" name="Rectangle 87"/>
          <p:cNvSpPr/>
          <p:nvPr>
            <p:custDataLst>
              <p:tags r:id="rId19"/>
            </p:custDataLst>
          </p:nvPr>
        </p:nvSpPr>
        <p:spPr>
          <a:xfrm>
            <a:off x="4460584" y="1925769"/>
            <a:ext cx="396425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+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9" name="Rectangle 88"/>
          <p:cNvSpPr/>
          <p:nvPr>
            <p:custDataLst>
              <p:tags r:id="rId20"/>
            </p:custDataLst>
          </p:nvPr>
        </p:nvSpPr>
        <p:spPr>
          <a:xfrm>
            <a:off x="4555223" y="1925769"/>
            <a:ext cx="2141339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 Area of square BCDE</a:t>
            </a:r>
          </a:p>
        </p:txBody>
      </p:sp>
      <p:sp>
        <p:nvSpPr>
          <p:cNvPr id="90" name="Rectangle 89"/>
          <p:cNvSpPr/>
          <p:nvPr>
            <p:custDataLst>
              <p:tags r:id="rId21"/>
            </p:custDataLst>
          </p:nvPr>
        </p:nvSpPr>
        <p:spPr>
          <a:xfrm>
            <a:off x="3971870" y="2767310"/>
            <a:ext cx="304800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×</a:t>
            </a:r>
          </a:p>
        </p:txBody>
      </p:sp>
      <p:sp>
        <p:nvSpPr>
          <p:cNvPr id="91" name="Rectangle 90"/>
          <p:cNvSpPr/>
          <p:nvPr>
            <p:custDataLst>
              <p:tags r:id="rId22"/>
            </p:custDataLst>
          </p:nvPr>
        </p:nvSpPr>
        <p:spPr>
          <a:xfrm>
            <a:off x="4126814" y="2767310"/>
            <a:ext cx="457200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15</a:t>
            </a:r>
            <a:endParaRPr lang="en-US" b="1" dirty="0">
              <a:solidFill>
                <a:srgbClr val="000000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92" name="Rectangle 91"/>
          <p:cNvSpPr/>
          <p:nvPr>
            <p:custDataLst>
              <p:tags r:id="rId23"/>
            </p:custDataLst>
          </p:nvPr>
        </p:nvSpPr>
        <p:spPr>
          <a:xfrm>
            <a:off x="4414886" y="2767310"/>
            <a:ext cx="350007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+</a:t>
            </a:r>
            <a:endParaRPr lang="en-US" b="1" dirty="0">
              <a:solidFill>
                <a:srgbClr val="000000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93" name="Rectangle 92"/>
          <p:cNvSpPr/>
          <p:nvPr>
            <p:custDataLst>
              <p:tags r:id="rId24"/>
            </p:custDataLst>
          </p:nvPr>
        </p:nvSpPr>
        <p:spPr>
          <a:xfrm>
            <a:off x="4564865" y="2767310"/>
            <a:ext cx="457200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15</a:t>
            </a:r>
            <a:endParaRPr lang="en-US" b="1" dirty="0">
              <a:solidFill>
                <a:srgbClr val="000000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94" name="Rectangle 93"/>
          <p:cNvSpPr/>
          <p:nvPr>
            <p:custDataLst>
              <p:tags r:id="rId25"/>
            </p:custDataLst>
          </p:nvPr>
        </p:nvSpPr>
        <p:spPr>
          <a:xfrm>
            <a:off x="4849130" y="2767310"/>
            <a:ext cx="304800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×</a:t>
            </a:r>
          </a:p>
        </p:txBody>
      </p:sp>
      <p:sp>
        <p:nvSpPr>
          <p:cNvPr id="95" name="Rectangle 94"/>
          <p:cNvSpPr/>
          <p:nvPr>
            <p:custDataLst>
              <p:tags r:id="rId26"/>
            </p:custDataLst>
          </p:nvPr>
        </p:nvSpPr>
        <p:spPr>
          <a:xfrm>
            <a:off x="5004074" y="2767310"/>
            <a:ext cx="457200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15</a:t>
            </a:r>
            <a:endParaRPr lang="en-US" b="1" dirty="0">
              <a:solidFill>
                <a:srgbClr val="000000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238964" y="1600953"/>
            <a:ext cx="91440" cy="914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7068974" y="1690993"/>
            <a:ext cx="328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Bookman Old Style" panose="02050604050505020204" pitchFamily="18" charset="0"/>
              </a:rPr>
              <a:t>M</a:t>
            </a:r>
            <a:endParaRPr lang="en-US" sz="1200" b="1" dirty="0">
              <a:latin typeface="Bookman Old Style" panose="02050604050505020204" pitchFamily="18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7233636" y="1179840"/>
            <a:ext cx="4681" cy="552731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>
            <p:custDataLst>
              <p:tags r:id="rId27"/>
            </p:custDataLst>
          </p:nvPr>
        </p:nvSpPr>
        <p:spPr>
          <a:xfrm>
            <a:off x="2953375" y="2304629"/>
            <a:ext cx="304800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b="1" dirty="0">
              <a:solidFill>
                <a:srgbClr val="000000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04" name="Rectangle 103"/>
          <p:cNvSpPr/>
          <p:nvPr>
            <p:custDataLst>
              <p:tags r:id="rId28"/>
            </p:custDataLst>
          </p:nvPr>
        </p:nvSpPr>
        <p:spPr>
          <a:xfrm>
            <a:off x="3179163" y="2221115"/>
            <a:ext cx="325333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1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05" name="Straight Connector 104"/>
          <p:cNvCxnSpPr/>
          <p:nvPr/>
        </p:nvCxnSpPr>
        <p:spPr>
          <a:xfrm>
            <a:off x="3198385" y="2454126"/>
            <a:ext cx="26707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>
            <p:custDataLst>
              <p:tags r:id="rId29"/>
            </p:custDataLst>
          </p:nvPr>
        </p:nvSpPr>
        <p:spPr>
          <a:xfrm>
            <a:off x="3193581" y="2415456"/>
            <a:ext cx="325333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2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7" name="Rectangle 106"/>
          <p:cNvSpPr/>
          <p:nvPr>
            <p:custDataLst>
              <p:tags r:id="rId30"/>
            </p:custDataLst>
          </p:nvPr>
        </p:nvSpPr>
        <p:spPr>
          <a:xfrm>
            <a:off x="3449082" y="2297787"/>
            <a:ext cx="304800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×</a:t>
            </a:r>
          </a:p>
        </p:txBody>
      </p:sp>
      <p:sp>
        <p:nvSpPr>
          <p:cNvPr id="108" name="Rectangle 107"/>
          <p:cNvSpPr/>
          <p:nvPr>
            <p:custDataLst>
              <p:tags r:id="rId31"/>
            </p:custDataLst>
          </p:nvPr>
        </p:nvSpPr>
        <p:spPr>
          <a:xfrm>
            <a:off x="3646536" y="2297787"/>
            <a:ext cx="457200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BE</a:t>
            </a:r>
            <a:endParaRPr lang="en-US" b="1" dirty="0">
              <a:solidFill>
                <a:srgbClr val="000000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09" name="Rectangle 108"/>
          <p:cNvSpPr/>
          <p:nvPr>
            <p:custDataLst>
              <p:tags r:id="rId32"/>
            </p:custDataLst>
          </p:nvPr>
        </p:nvSpPr>
        <p:spPr>
          <a:xfrm>
            <a:off x="3973635" y="2297787"/>
            <a:ext cx="304800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×</a:t>
            </a:r>
          </a:p>
        </p:txBody>
      </p:sp>
      <p:sp>
        <p:nvSpPr>
          <p:cNvPr id="110" name="Rectangle 109"/>
          <p:cNvSpPr/>
          <p:nvPr>
            <p:custDataLst>
              <p:tags r:id="rId33"/>
            </p:custDataLst>
          </p:nvPr>
        </p:nvSpPr>
        <p:spPr>
          <a:xfrm>
            <a:off x="4142511" y="2297787"/>
            <a:ext cx="457200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AM</a:t>
            </a:r>
            <a:endParaRPr lang="en-US" b="1" dirty="0">
              <a:solidFill>
                <a:srgbClr val="000000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11" name="Rectangle 110"/>
          <p:cNvSpPr/>
          <p:nvPr>
            <p:custDataLst>
              <p:tags r:id="rId34"/>
            </p:custDataLst>
          </p:nvPr>
        </p:nvSpPr>
        <p:spPr>
          <a:xfrm>
            <a:off x="4486205" y="2297787"/>
            <a:ext cx="325973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+</a:t>
            </a:r>
            <a:endParaRPr lang="en-US" b="1" dirty="0">
              <a:solidFill>
                <a:srgbClr val="000000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12" name="Rectangle 111"/>
          <p:cNvSpPr/>
          <p:nvPr>
            <p:custDataLst>
              <p:tags r:id="rId35"/>
            </p:custDataLst>
          </p:nvPr>
        </p:nvSpPr>
        <p:spPr>
          <a:xfrm>
            <a:off x="4661360" y="2297787"/>
            <a:ext cx="822501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(Side)</a:t>
            </a:r>
            <a:r>
              <a:rPr lang="en-US" b="1" baseline="30000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2</a:t>
            </a:r>
            <a:endParaRPr lang="en-US" b="1" baseline="30000" dirty="0">
              <a:solidFill>
                <a:srgbClr val="000000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389748" y="954523"/>
            <a:ext cx="1777882" cy="2016511"/>
            <a:chOff x="6389748" y="1180303"/>
            <a:chExt cx="1777882" cy="2016511"/>
          </a:xfrm>
        </p:grpSpPr>
        <p:grpSp>
          <p:nvGrpSpPr>
            <p:cNvPr id="6" name="Group 5"/>
            <p:cNvGrpSpPr/>
            <p:nvPr/>
          </p:nvGrpSpPr>
          <p:grpSpPr>
            <a:xfrm>
              <a:off x="6481077" y="1180303"/>
              <a:ext cx="1537600" cy="2016511"/>
              <a:chOff x="6481077" y="1180303"/>
              <a:chExt cx="1537600" cy="2016511"/>
            </a:xfrm>
          </p:grpSpPr>
          <p:sp>
            <p:nvSpPr>
              <p:cNvPr id="45" name="Pentagon 44"/>
              <p:cNvSpPr/>
              <p:nvPr/>
            </p:nvSpPr>
            <p:spPr>
              <a:xfrm rot="16200000">
                <a:off x="6550228" y="1757625"/>
                <a:ext cx="1366816" cy="654014"/>
              </a:xfrm>
              <a:prstGeom prst="homePlate">
                <a:avLst>
                  <a:gd name="adj" fmla="val 78125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ookman Old Style" panose="02050604050505020204" pitchFamily="18" charset="0"/>
                </a:endParaRPr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 flipH="1">
                <a:off x="6904926" y="1913901"/>
                <a:ext cx="652311" cy="547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tangle 46"/>
              <p:cNvSpPr/>
              <p:nvPr/>
            </p:nvSpPr>
            <p:spPr>
              <a:xfrm>
                <a:off x="6907888" y="2622595"/>
                <a:ext cx="123058" cy="14436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7439591" y="2624976"/>
                <a:ext cx="123058" cy="14047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6481077" y="2919815"/>
                <a:ext cx="153760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smtClean="0">
                    <a:latin typeface="Bookman Old Style" panose="02050604050505020204" pitchFamily="18" charset="0"/>
                  </a:rPr>
                  <a:t>Kavita’s diagram</a:t>
                </a:r>
                <a:endParaRPr lang="en-US" sz="1200" b="1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6644351" y="1719523"/>
                <a:ext cx="3145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Bookman Old Style" panose="02050604050505020204" pitchFamily="18" charset="0"/>
                  </a:rPr>
                  <a:t>B</a:t>
                </a:r>
                <a:endParaRPr lang="en-US" b="1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7559613" y="1719523"/>
                <a:ext cx="3145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Bookman Old Style" panose="02050604050505020204" pitchFamily="18" charset="0"/>
                  </a:rPr>
                  <a:t>E</a:t>
                </a:r>
                <a:endParaRPr lang="en-US" b="1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7559613" y="2565421"/>
                <a:ext cx="3241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Bookman Old Style" panose="02050604050505020204" pitchFamily="18" charset="0"/>
                  </a:rPr>
                  <a:t>D</a:t>
                </a:r>
                <a:endParaRPr lang="en-US" b="1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6639763" y="2611664"/>
                <a:ext cx="3177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Bookman Old Style" panose="02050604050505020204" pitchFamily="18" charset="0"/>
                  </a:rPr>
                  <a:t>C</a:t>
                </a:r>
                <a:endParaRPr lang="en-US" b="1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7076231" y="1180303"/>
                <a:ext cx="3145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Bookman Old Style" panose="02050604050505020204" pitchFamily="18" charset="0"/>
                  </a:rPr>
                  <a:t>A</a:t>
                </a:r>
                <a:endParaRPr lang="en-US" b="1" dirty="0">
                  <a:latin typeface="Bookman Old Style" panose="02050604050505020204" pitchFamily="18" charset="0"/>
                </a:endParaRPr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 rot="5400000">
              <a:off x="6460470" y="1895697"/>
              <a:ext cx="1082190" cy="1223633"/>
              <a:chOff x="6483896" y="596111"/>
              <a:chExt cx="2351022" cy="1378825"/>
            </a:xfrm>
          </p:grpSpPr>
          <p:cxnSp>
            <p:nvCxnSpPr>
              <p:cNvPr id="117" name="Straight Connector 116"/>
              <p:cNvCxnSpPr/>
              <p:nvPr/>
            </p:nvCxnSpPr>
            <p:spPr>
              <a:xfrm rot="16200000">
                <a:off x="6875906" y="1211719"/>
                <a:ext cx="0" cy="784020"/>
              </a:xfrm>
              <a:prstGeom prst="line">
                <a:avLst/>
              </a:prstGeom>
              <a:ln w="9525">
                <a:solidFill>
                  <a:schemeClr val="tx1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 flipH="1" flipV="1">
                <a:off x="7700306" y="1625183"/>
                <a:ext cx="552904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TextBox 118"/>
              <p:cNvSpPr txBox="1"/>
              <p:nvPr/>
            </p:nvSpPr>
            <p:spPr>
              <a:xfrm rot="16200000">
                <a:off x="7114476" y="1339702"/>
                <a:ext cx="668696" cy="6017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smtClean="0">
                    <a:latin typeface="Bookman Old Style" panose="02050604050505020204" pitchFamily="18" charset="0"/>
                  </a:rPr>
                  <a:t>15 m</a:t>
                </a:r>
                <a:endParaRPr lang="en-US" sz="1200" b="1" dirty="0">
                  <a:latin typeface="Bookman Old Style" pitchFamily="18" charset="0"/>
                </a:endParaRPr>
              </a:p>
            </p:txBody>
          </p:sp>
          <p:cxnSp>
            <p:nvCxnSpPr>
              <p:cNvPr id="130" name="Straight Connector 129"/>
              <p:cNvCxnSpPr/>
              <p:nvPr/>
            </p:nvCxnSpPr>
            <p:spPr>
              <a:xfrm rot="10800000">
                <a:off x="8541931" y="1230980"/>
                <a:ext cx="0" cy="167736"/>
              </a:xfrm>
              <a:prstGeom prst="line">
                <a:avLst/>
              </a:prstGeom>
              <a:ln w="9525">
                <a:solidFill>
                  <a:schemeClr val="tx1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 rot="16200000" flipH="1" flipV="1">
                <a:off x="8477688" y="678247"/>
                <a:ext cx="164271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" name="TextBox 131"/>
              <p:cNvSpPr txBox="1"/>
              <p:nvPr/>
            </p:nvSpPr>
            <p:spPr>
              <a:xfrm rot="16200000">
                <a:off x="8199685" y="704393"/>
                <a:ext cx="668696" cy="6017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smtClean="0">
                    <a:latin typeface="Bookman Old Style" panose="02050604050505020204" pitchFamily="18" charset="0"/>
                  </a:rPr>
                  <a:t>15 m</a:t>
                </a:r>
                <a:endParaRPr lang="en-US" sz="1200" b="1" dirty="0">
                  <a:latin typeface="Bookman Old Style" pitchFamily="18" charset="0"/>
                </a:endParaRPr>
              </a:p>
            </p:txBody>
          </p:sp>
        </p:grpSp>
        <p:grpSp>
          <p:nvGrpSpPr>
            <p:cNvPr id="120" name="Group 119"/>
            <p:cNvGrpSpPr/>
            <p:nvPr/>
          </p:nvGrpSpPr>
          <p:grpSpPr>
            <a:xfrm rot="5400000">
              <a:off x="7192302" y="1787509"/>
              <a:ext cx="1357224" cy="593432"/>
              <a:chOff x="6488446" y="1296113"/>
              <a:chExt cx="1847136" cy="629940"/>
            </a:xfrm>
          </p:grpSpPr>
          <p:cxnSp>
            <p:nvCxnSpPr>
              <p:cNvPr id="121" name="Straight Connector 120"/>
              <p:cNvCxnSpPr/>
              <p:nvPr/>
            </p:nvCxnSpPr>
            <p:spPr>
              <a:xfrm rot="16200000">
                <a:off x="6883193" y="1208983"/>
                <a:ext cx="0" cy="789494"/>
              </a:xfrm>
              <a:prstGeom prst="line">
                <a:avLst/>
              </a:prstGeom>
              <a:ln w="9525">
                <a:solidFill>
                  <a:schemeClr val="tx1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 rot="16200000" flipV="1">
                <a:off x="7936639" y="1226237"/>
                <a:ext cx="0" cy="797886"/>
              </a:xfrm>
              <a:prstGeom prst="line">
                <a:avLst/>
              </a:prstGeom>
              <a:ln w="9525">
                <a:solidFill>
                  <a:schemeClr val="tx1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TextBox 122"/>
              <p:cNvSpPr txBox="1"/>
              <p:nvPr/>
            </p:nvSpPr>
            <p:spPr>
              <a:xfrm rot="16200000">
                <a:off x="7099322" y="1422590"/>
                <a:ext cx="629940" cy="3769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smtClean="0">
                    <a:latin typeface="Bookman Old Style" panose="02050604050505020204" pitchFamily="18" charset="0"/>
                  </a:rPr>
                  <a:t>30 m</a:t>
                </a:r>
                <a:endParaRPr lang="en-US" sz="1200" b="1" dirty="0">
                  <a:latin typeface="Bookman Old Style" pitchFamily="18" charset="0"/>
                </a:endParaRPr>
              </a:p>
            </p:txBody>
          </p:sp>
        </p:grpSp>
      </p:grpSp>
      <p:cxnSp>
        <p:nvCxnSpPr>
          <p:cNvPr id="124" name="Straight Connector 123"/>
          <p:cNvCxnSpPr/>
          <p:nvPr/>
        </p:nvCxnSpPr>
        <p:spPr>
          <a:xfrm>
            <a:off x="7235976" y="1177510"/>
            <a:ext cx="0" cy="511814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7257911" y="1345706"/>
            <a:ext cx="467368" cy="2999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Bookman Old Style" pitchFamily="18" charset="0"/>
              </a:rPr>
              <a:t>15 m</a:t>
            </a:r>
            <a:endParaRPr lang="en-US" sz="1200" b="1" dirty="0">
              <a:latin typeface="Bookman Old Style" pitchFamily="18" charset="0"/>
            </a:endParaRPr>
          </a:p>
        </p:txBody>
      </p:sp>
      <p:cxnSp>
        <p:nvCxnSpPr>
          <p:cNvPr id="126" name="Straight Connector 125"/>
          <p:cNvCxnSpPr/>
          <p:nvPr/>
        </p:nvCxnSpPr>
        <p:spPr>
          <a:xfrm>
            <a:off x="6909325" y="1688838"/>
            <a:ext cx="654448" cy="2084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6906509" y="1684123"/>
            <a:ext cx="1042" cy="86868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V="1">
            <a:off x="7563773" y="1686202"/>
            <a:ext cx="1042" cy="869931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6909325" y="2540176"/>
            <a:ext cx="654448" cy="2084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/>
          <p:cNvSpPr/>
          <p:nvPr/>
        </p:nvSpPr>
        <p:spPr>
          <a:xfrm>
            <a:off x="749683" y="268243"/>
            <a:ext cx="6839837" cy="748329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5" name="Group 134"/>
          <p:cNvGrpSpPr/>
          <p:nvPr/>
        </p:nvGrpSpPr>
        <p:grpSpPr>
          <a:xfrm>
            <a:off x="326422" y="391605"/>
            <a:ext cx="687003" cy="624548"/>
            <a:chOff x="508513" y="-702286"/>
            <a:chExt cx="687003" cy="624548"/>
          </a:xfrm>
        </p:grpSpPr>
        <p:sp>
          <p:nvSpPr>
            <p:cNvPr id="151" name="Plaque 150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itchFamily="18" charset="0"/>
                </a:rPr>
                <a:t>Q.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sp>
        <p:nvSpPr>
          <p:cNvPr id="154" name="Rectangle 153"/>
          <p:cNvSpPr/>
          <p:nvPr>
            <p:custDataLst>
              <p:tags r:id="rId36"/>
            </p:custDataLst>
          </p:nvPr>
        </p:nvSpPr>
        <p:spPr>
          <a:xfrm>
            <a:off x="1010741" y="300991"/>
            <a:ext cx="6578779" cy="71558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/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There </a:t>
            </a:r>
            <a:r>
              <a:rPr lang="en-US" b="1" dirty="0">
                <a:latin typeface="Bookman Old Style" panose="02050604050505020204" pitchFamily="18" charset="0"/>
                <a:ea typeface="Cambria Math" pitchFamily="18" charset="0"/>
              </a:rPr>
              <a:t>is a pentagonal shaped park as shown in the </a:t>
            </a:r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figure. </a:t>
            </a:r>
          </a:p>
          <a:p>
            <a:pPr algn="just" defTabSz="685800"/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For </a:t>
            </a:r>
            <a:r>
              <a:rPr lang="en-US" b="1" dirty="0">
                <a:latin typeface="Bookman Old Style" panose="02050604050505020204" pitchFamily="18" charset="0"/>
                <a:ea typeface="Cambria Math" pitchFamily="18" charset="0"/>
              </a:rPr>
              <a:t>finding </a:t>
            </a:r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its </a:t>
            </a:r>
            <a:r>
              <a:rPr lang="en-US" b="1" dirty="0">
                <a:latin typeface="Bookman Old Style" panose="02050604050505020204" pitchFamily="18" charset="0"/>
                <a:ea typeface="Cambria Math" pitchFamily="18" charset="0"/>
              </a:rPr>
              <a:t>area </a:t>
            </a:r>
            <a:r>
              <a:rPr lang="en-US" b="1" dirty="0" err="1">
                <a:latin typeface="Bookman Old Style" panose="02050604050505020204" pitchFamily="18" charset="0"/>
                <a:ea typeface="Cambria Math" pitchFamily="18" charset="0"/>
              </a:rPr>
              <a:t>Jyoti</a:t>
            </a:r>
            <a:r>
              <a:rPr lang="en-US" b="1" dirty="0">
                <a:latin typeface="Bookman Old Style" panose="02050604050505020204" pitchFamily="18" charset="0"/>
                <a:ea typeface="Cambria Math" pitchFamily="18" charset="0"/>
              </a:rPr>
              <a:t> </a:t>
            </a:r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and Kavita </a:t>
            </a:r>
            <a:r>
              <a:rPr lang="en-US" b="1" dirty="0">
                <a:latin typeface="Bookman Old Style" panose="02050604050505020204" pitchFamily="18" charset="0"/>
                <a:ea typeface="Cambria Math" pitchFamily="18" charset="0"/>
              </a:rPr>
              <a:t>divided it in two </a:t>
            </a:r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different </a:t>
            </a:r>
            <a:r>
              <a:rPr lang="en-US" b="1" dirty="0">
                <a:latin typeface="Bookman Old Style" panose="02050604050505020204" pitchFamily="18" charset="0"/>
                <a:ea typeface="Cambria Math" pitchFamily="18" charset="0"/>
              </a:rPr>
              <a:t>ways. </a:t>
            </a:r>
            <a:endParaRPr lang="en-US" b="1" dirty="0" smtClean="0">
              <a:latin typeface="Bookman Old Style" panose="02050604050505020204" pitchFamily="18" charset="0"/>
              <a:ea typeface="Cambria Math" pitchFamily="18" charset="0"/>
            </a:endParaRPr>
          </a:p>
          <a:p>
            <a:pPr algn="just" defTabSz="685800"/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Find </a:t>
            </a:r>
            <a:r>
              <a:rPr lang="en-US" b="1" dirty="0">
                <a:latin typeface="Bookman Old Style" panose="02050604050505020204" pitchFamily="18" charset="0"/>
                <a:ea typeface="Cambria Math" pitchFamily="18" charset="0"/>
              </a:rPr>
              <a:t>the area of this park using both ways. </a:t>
            </a:r>
          </a:p>
        </p:txBody>
      </p:sp>
      <p:sp>
        <p:nvSpPr>
          <p:cNvPr id="155" name="Rectangle 154"/>
          <p:cNvSpPr/>
          <p:nvPr>
            <p:custDataLst>
              <p:tags r:id="rId37"/>
            </p:custDataLst>
          </p:nvPr>
        </p:nvSpPr>
        <p:spPr>
          <a:xfrm>
            <a:off x="512071" y="1045162"/>
            <a:ext cx="646611" cy="284693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/>
          <a:p>
            <a:pPr algn="just" defTabSz="685800"/>
            <a:r>
              <a:rPr lang="en-US" b="1" dirty="0">
                <a:latin typeface="Bookman Old Style" panose="02050604050505020204" pitchFamily="18" charset="0"/>
                <a:ea typeface="Cambria Math" pitchFamily="18" charset="0"/>
              </a:rPr>
              <a:t>Sol.</a:t>
            </a:r>
          </a:p>
        </p:txBody>
      </p:sp>
      <p:sp>
        <p:nvSpPr>
          <p:cNvPr id="158" name="Rectangle 157"/>
          <p:cNvSpPr/>
          <p:nvPr>
            <p:custDataLst>
              <p:tags r:id="rId38"/>
            </p:custDataLst>
          </p:nvPr>
        </p:nvSpPr>
        <p:spPr>
          <a:xfrm>
            <a:off x="2960119" y="3202930"/>
            <a:ext cx="304800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b="1" dirty="0">
              <a:solidFill>
                <a:srgbClr val="000000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59" name="Rectangle 158"/>
          <p:cNvSpPr/>
          <p:nvPr>
            <p:custDataLst>
              <p:tags r:id="rId39"/>
            </p:custDataLst>
          </p:nvPr>
        </p:nvSpPr>
        <p:spPr>
          <a:xfrm>
            <a:off x="3236661" y="3119416"/>
            <a:ext cx="325333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1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60" name="Straight Connector 159"/>
          <p:cNvCxnSpPr/>
          <p:nvPr/>
        </p:nvCxnSpPr>
        <p:spPr>
          <a:xfrm>
            <a:off x="3255883" y="3352427"/>
            <a:ext cx="26707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/>
          <p:cNvSpPr/>
          <p:nvPr>
            <p:custDataLst>
              <p:tags r:id="rId40"/>
            </p:custDataLst>
          </p:nvPr>
        </p:nvSpPr>
        <p:spPr>
          <a:xfrm>
            <a:off x="3251079" y="3313757"/>
            <a:ext cx="325333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2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2" name="Rectangle 161"/>
          <p:cNvSpPr/>
          <p:nvPr>
            <p:custDataLst>
              <p:tags r:id="rId41"/>
            </p:custDataLst>
          </p:nvPr>
        </p:nvSpPr>
        <p:spPr>
          <a:xfrm>
            <a:off x="3520869" y="3202930"/>
            <a:ext cx="304800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×</a:t>
            </a:r>
          </a:p>
        </p:txBody>
      </p:sp>
      <p:sp>
        <p:nvSpPr>
          <p:cNvPr id="163" name="Rectangle 162"/>
          <p:cNvSpPr/>
          <p:nvPr>
            <p:custDataLst>
              <p:tags r:id="rId42"/>
            </p:custDataLst>
          </p:nvPr>
        </p:nvSpPr>
        <p:spPr>
          <a:xfrm>
            <a:off x="3730205" y="3202930"/>
            <a:ext cx="546465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225</a:t>
            </a:r>
            <a:endParaRPr lang="en-US" b="1" dirty="0">
              <a:solidFill>
                <a:srgbClr val="000000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66" name="Rectangle 165"/>
          <p:cNvSpPr/>
          <p:nvPr>
            <p:custDataLst>
              <p:tags r:id="rId43"/>
            </p:custDataLst>
          </p:nvPr>
        </p:nvSpPr>
        <p:spPr>
          <a:xfrm>
            <a:off x="4154594" y="3202930"/>
            <a:ext cx="350007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+</a:t>
            </a:r>
            <a:endParaRPr lang="en-US" b="1" dirty="0">
              <a:solidFill>
                <a:srgbClr val="000000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67" name="Rectangle 166"/>
          <p:cNvSpPr/>
          <p:nvPr>
            <p:custDataLst>
              <p:tags r:id="rId44"/>
            </p:custDataLst>
          </p:nvPr>
        </p:nvSpPr>
        <p:spPr>
          <a:xfrm>
            <a:off x="4304572" y="3202930"/>
            <a:ext cx="640891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225</a:t>
            </a:r>
            <a:endParaRPr lang="en-US" b="1" dirty="0">
              <a:solidFill>
                <a:srgbClr val="000000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cxnSp>
        <p:nvCxnSpPr>
          <p:cNvPr id="181" name="Straight Connector 180"/>
          <p:cNvCxnSpPr/>
          <p:nvPr/>
        </p:nvCxnSpPr>
        <p:spPr>
          <a:xfrm>
            <a:off x="3798837" y="3023314"/>
            <a:ext cx="603504" cy="0"/>
          </a:xfrm>
          <a:prstGeom prst="line">
            <a:avLst/>
          </a:prstGeom>
          <a:ln w="1270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4659791" y="3023314"/>
            <a:ext cx="639590" cy="0"/>
          </a:xfrm>
          <a:prstGeom prst="line">
            <a:avLst/>
          </a:prstGeom>
          <a:ln w="1270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cxnSpLocks noChangeAspect="1"/>
          </p:cNvCxnSpPr>
          <p:nvPr/>
        </p:nvCxnSpPr>
        <p:spPr>
          <a:xfrm rot="900000" flipV="1">
            <a:off x="3311706" y="3397469"/>
            <a:ext cx="141942" cy="141942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>
            <a:cxnSpLocks noChangeAspect="1"/>
          </p:cNvCxnSpPr>
          <p:nvPr/>
        </p:nvCxnSpPr>
        <p:spPr>
          <a:xfrm rot="20700000" flipV="1">
            <a:off x="3802625" y="3345277"/>
            <a:ext cx="351969" cy="39882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6" name="Rectangle 185"/>
          <p:cNvSpPr/>
          <p:nvPr/>
        </p:nvSpPr>
        <p:spPr>
          <a:xfrm>
            <a:off x="3635148" y="3058314"/>
            <a:ext cx="6415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sz="1200" b="1" dirty="0" smtClean="0">
                <a:solidFill>
                  <a:srgbClr val="FF0000"/>
                </a:solidFill>
                <a:latin typeface="Bookman Old Style" pitchFamily="18" charset="0"/>
              </a:rPr>
              <a:t>112.5</a:t>
            </a:r>
            <a:endParaRPr lang="en-US" sz="12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87" name="Horizontal Scroll 186"/>
          <p:cNvSpPr/>
          <p:nvPr/>
        </p:nvSpPr>
        <p:spPr>
          <a:xfrm>
            <a:off x="567088" y="4138938"/>
            <a:ext cx="5402848" cy="523964"/>
          </a:xfrm>
          <a:prstGeom prst="horizontalScroll">
            <a:avLst/>
          </a:prstGeom>
          <a:gradFill flip="none" rotWithShape="1">
            <a:gsLst>
              <a:gs pos="0">
                <a:srgbClr val="9900FF">
                  <a:lumMod val="84000"/>
                  <a:lumOff val="16000"/>
                  <a:alpha val="59000"/>
                </a:srgbClr>
              </a:gs>
              <a:gs pos="100000">
                <a:schemeClr val="bg1">
                  <a:lumMod val="97000"/>
                </a:schemeClr>
              </a:gs>
              <a:gs pos="81000">
                <a:schemeClr val="bg1"/>
              </a:gs>
            </a:gsLst>
            <a:lin ang="8100000" scaled="1"/>
            <a:tileRect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ookman Old Style" panose="02050604050505020204" pitchFamily="18" charset="0"/>
            </a:endParaRPr>
          </a:p>
        </p:txBody>
      </p:sp>
      <p:sp>
        <p:nvSpPr>
          <p:cNvPr id="188" name="Rectangle 187"/>
          <p:cNvSpPr/>
          <p:nvPr>
            <p:custDataLst>
              <p:tags r:id="rId45"/>
            </p:custDataLst>
          </p:nvPr>
        </p:nvSpPr>
        <p:spPr>
          <a:xfrm>
            <a:off x="2953375" y="3580794"/>
            <a:ext cx="304800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b="1" dirty="0">
              <a:solidFill>
                <a:srgbClr val="000000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89" name="Rectangle 188"/>
          <p:cNvSpPr/>
          <p:nvPr>
            <p:custDataLst>
              <p:tags r:id="rId46"/>
            </p:custDataLst>
          </p:nvPr>
        </p:nvSpPr>
        <p:spPr>
          <a:xfrm>
            <a:off x="3146277" y="3576183"/>
            <a:ext cx="916503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112.5</a:t>
            </a:r>
            <a:endParaRPr lang="en-US" b="1" dirty="0">
              <a:solidFill>
                <a:srgbClr val="000000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90" name="Rectangle 189"/>
          <p:cNvSpPr/>
          <p:nvPr>
            <p:custDataLst>
              <p:tags r:id="rId47"/>
            </p:custDataLst>
          </p:nvPr>
        </p:nvSpPr>
        <p:spPr>
          <a:xfrm>
            <a:off x="3931194" y="3576183"/>
            <a:ext cx="794980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225</a:t>
            </a:r>
            <a:endParaRPr lang="en-US" b="1" dirty="0">
              <a:solidFill>
                <a:srgbClr val="000000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91" name="Rectangle 190"/>
          <p:cNvSpPr/>
          <p:nvPr>
            <p:custDataLst>
              <p:tags r:id="rId48"/>
            </p:custDataLst>
          </p:nvPr>
        </p:nvSpPr>
        <p:spPr>
          <a:xfrm>
            <a:off x="3733482" y="3576183"/>
            <a:ext cx="304800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+</a:t>
            </a:r>
            <a:endParaRPr lang="en-US" b="1" dirty="0">
              <a:solidFill>
                <a:srgbClr val="000000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92" name="Rectangle 191"/>
          <p:cNvSpPr/>
          <p:nvPr>
            <p:custDataLst>
              <p:tags r:id="rId49"/>
            </p:custDataLst>
          </p:nvPr>
        </p:nvSpPr>
        <p:spPr>
          <a:xfrm>
            <a:off x="2953375" y="3876021"/>
            <a:ext cx="304800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b="1" dirty="0">
              <a:solidFill>
                <a:srgbClr val="000000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93" name="Rectangle 192"/>
          <p:cNvSpPr/>
          <p:nvPr>
            <p:custDataLst>
              <p:tags r:id="rId50"/>
            </p:custDataLst>
          </p:nvPr>
        </p:nvSpPr>
        <p:spPr>
          <a:xfrm>
            <a:off x="3146277" y="3871410"/>
            <a:ext cx="1401483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337.5 m</a:t>
            </a:r>
            <a:r>
              <a:rPr lang="en-US" b="1" baseline="30000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2</a:t>
            </a:r>
            <a:endParaRPr lang="en-US" b="1" baseline="30000" dirty="0">
              <a:solidFill>
                <a:srgbClr val="000000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94" name="Rectangle 193"/>
          <p:cNvSpPr/>
          <p:nvPr>
            <p:custDataLst>
              <p:tags r:id="rId51"/>
            </p:custDataLst>
          </p:nvPr>
        </p:nvSpPr>
        <p:spPr>
          <a:xfrm>
            <a:off x="634991" y="4237848"/>
            <a:ext cx="5250179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>
                <a:latin typeface="Bookman Old Style" panose="02050604050505020204" pitchFamily="18" charset="0"/>
              </a:rPr>
              <a:t>Hence, total area of pentagon shaped </a:t>
            </a:r>
            <a:r>
              <a:rPr lang="en-US" b="1" dirty="0" smtClean="0">
                <a:latin typeface="Bookman Old Style" panose="02050604050505020204" pitchFamily="18" charset="0"/>
              </a:rPr>
              <a:t>park is 337.5 m</a:t>
            </a:r>
            <a:r>
              <a:rPr lang="en-US" b="1" baseline="30000" dirty="0" smtClean="0">
                <a:latin typeface="Bookman Old Style" panose="02050604050505020204" pitchFamily="18" charset="0"/>
              </a:rPr>
              <a:t>2</a:t>
            </a:r>
            <a:r>
              <a:rPr lang="en-US" b="1" dirty="0" smtClean="0">
                <a:latin typeface="Bookman Old Style" panose="02050604050505020204" pitchFamily="18" charset="0"/>
              </a:rPr>
              <a:t>.</a:t>
            </a:r>
            <a:endParaRPr lang="en-US" b="1" dirty="0">
              <a:solidFill>
                <a:srgbClr val="000000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pic>
        <p:nvPicPr>
          <p:cNvPr id="195" name="Picture 5" descr="D:\Roshan\Roshan\Mthas 8th\VIII STD STB\clipart\28264926-little-boy-student-holding-a-big-pencil.jpg"/>
          <p:cNvPicPr>
            <a:picLocks noChangeAspect="1" noChangeArrowheads="1"/>
          </p:cNvPicPr>
          <p:nvPr/>
        </p:nvPicPr>
        <p:blipFill>
          <a:blip r:embed="rId5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54576" y="4034577"/>
            <a:ext cx="670560" cy="66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Rounded Rectangle 59"/>
          <p:cNvSpPr/>
          <p:nvPr/>
        </p:nvSpPr>
        <p:spPr>
          <a:xfrm>
            <a:off x="675349" y="2813663"/>
            <a:ext cx="2648597" cy="667266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CC00FF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142" name="Picture 5"/>
          <p:cNvPicPr>
            <a:picLocks noChangeAspect="1" noChangeArrowheads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08998" y="2712398"/>
            <a:ext cx="491495" cy="102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" name="TextBox 142"/>
          <p:cNvSpPr txBox="1"/>
          <p:nvPr/>
        </p:nvSpPr>
        <p:spPr>
          <a:xfrm>
            <a:off x="613686" y="2850728"/>
            <a:ext cx="2767798" cy="578882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man Old Style" panose="02050604050505020204" pitchFamily="18" charset="0"/>
                <a:ea typeface="Cambria Math" pitchFamily="18" charset="0"/>
              </a:rPr>
              <a:t>What is the formula for </a:t>
            </a:r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finding area of a triangle.</a:t>
            </a:r>
            <a:endParaRPr lang="en-US" b="1" dirty="0">
              <a:solidFill>
                <a:schemeClr val="bg1"/>
              </a:solidFill>
              <a:latin typeface="Bookman Old Style" pitchFamily="18" charset="0"/>
              <a:ea typeface="Cambria Math" pitchFamily="18" charset="0"/>
            </a:endParaRPr>
          </a:p>
        </p:txBody>
      </p:sp>
      <p:pic>
        <p:nvPicPr>
          <p:cNvPr id="144" name="Picture 9"/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59890" y="2721760"/>
            <a:ext cx="443188" cy="9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/>
              <p:cNvSpPr txBox="1"/>
              <p:nvPr/>
            </p:nvSpPr>
            <p:spPr>
              <a:xfrm>
                <a:off x="1069902" y="2925729"/>
                <a:ext cx="1859491" cy="443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b="1" i="1" dirty="0">
                            <a:solidFill>
                              <a:srgbClr val="FFFF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1" dirty="0">
                            <a:solidFill>
                              <a:srgbClr val="FFFF00"/>
                            </a:solidFill>
                            <a:latin typeface="Bookman Old Style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1" dirty="0">
                            <a:solidFill>
                              <a:srgbClr val="FFFF00"/>
                            </a:solidFill>
                            <a:latin typeface="Bookman Old Style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1" dirty="0">
                    <a:solidFill>
                      <a:srgbClr val="FFFF00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 × base × height</a:t>
                </a:r>
              </a:p>
            </p:txBody>
          </p:sp>
        </mc:Choice>
        <mc:Fallback xmlns="">
          <p:sp>
            <p:nvSpPr>
              <p:cNvPr id="145" name="TextBox 1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902" y="2925729"/>
                <a:ext cx="1859491" cy="443135"/>
              </a:xfrm>
              <a:prstGeom prst="rect">
                <a:avLst/>
              </a:prstGeom>
              <a:blipFill rotWithShape="1">
                <a:blip r:embed="rId57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Rounded Rectangle 59"/>
          <p:cNvSpPr/>
          <p:nvPr/>
        </p:nvSpPr>
        <p:spPr>
          <a:xfrm>
            <a:off x="648610" y="3157672"/>
            <a:ext cx="2648597" cy="667266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CC00FF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137" name="Picture 5"/>
          <p:cNvPicPr>
            <a:picLocks noChangeAspect="1" noChangeArrowheads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88854" y="2927046"/>
            <a:ext cx="491495" cy="102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" name="TextBox 137"/>
          <p:cNvSpPr txBox="1"/>
          <p:nvPr/>
        </p:nvSpPr>
        <p:spPr>
          <a:xfrm>
            <a:off x="586947" y="3194737"/>
            <a:ext cx="2767798" cy="578882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man Old Style" panose="02050604050505020204" pitchFamily="18" charset="0"/>
                <a:ea typeface="Cambria Math" pitchFamily="18" charset="0"/>
              </a:rPr>
              <a:t>What is the formula for </a:t>
            </a:r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finding area of a square.</a:t>
            </a:r>
            <a:endParaRPr lang="en-US" b="1" dirty="0">
              <a:solidFill>
                <a:schemeClr val="bg1"/>
              </a:solidFill>
              <a:latin typeface="Bookman Old Style" pitchFamily="18" charset="0"/>
              <a:ea typeface="Cambria Math" pitchFamily="18" charset="0"/>
            </a:endParaRPr>
          </a:p>
        </p:txBody>
      </p:sp>
      <p:pic>
        <p:nvPicPr>
          <p:cNvPr id="139" name="Picture 9"/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61321" y="2927815"/>
            <a:ext cx="443188" cy="9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0" name="TextBox 139"/>
          <p:cNvSpPr txBox="1"/>
          <p:nvPr/>
        </p:nvSpPr>
        <p:spPr>
          <a:xfrm>
            <a:off x="1600377" y="3316913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(Side)</a:t>
            </a:r>
            <a:r>
              <a:rPr lang="en-US" b="1" baseline="30000" dirty="0" smtClean="0">
                <a:solidFill>
                  <a:srgbClr val="FFFF0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2</a:t>
            </a:r>
            <a:endParaRPr lang="en-US" b="1" baseline="30000" dirty="0">
              <a:solidFill>
                <a:srgbClr val="FFFF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70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35" presetClass="emph" presetSubtype="0" repeatCount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5" dur="4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500"/>
                            </p:stCondLst>
                            <p:childTnLst>
                              <p:par>
                                <p:cTn id="20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35" presetClass="emph" presetSubtype="0" repeatCount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5" dur="4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2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35" presetClass="emph" presetSubtype="0" repeatCount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6" dur="4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35" presetClass="emph" presetSubtype="0" repeatCount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8" dur="4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9" presetID="35" presetClass="emph" presetSubtype="0" repeatCount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90" dur="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1" presetID="35" presetClass="emph" presetSubtype="0" repeatCount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92" dur="4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500"/>
                            </p:stCondLst>
                            <p:childTnLst>
                              <p:par>
                                <p:cTn id="29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4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500"/>
                            </p:stCondLst>
                            <p:childTnLst>
                              <p:par>
                                <p:cTn id="37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500"/>
                            </p:stCondLst>
                            <p:childTnLst>
                              <p:par>
                                <p:cTn id="39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>
                      <p:stCondLst>
                        <p:cond delay="indefinite"/>
                      </p:stCondLst>
                      <p:childTnLst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35" presetClass="emph" presetSubtype="0" repeatCount="3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12" dur="4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3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12000"/>
                            </p:stCondLst>
                            <p:childTnLst>
                              <p:par>
                                <p:cTn id="4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6" fill="hold">
                      <p:stCondLst>
                        <p:cond delay="indefinite"/>
                      </p:stCondLst>
                      <p:childTnLst>
                        <p:par>
                          <p:cTn id="427" fill="hold">
                            <p:stCondLst>
                              <p:cond delay="0"/>
                            </p:stCondLst>
                            <p:childTnLst>
                              <p:par>
                                <p:cTn id="4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500"/>
                            </p:stCondLst>
                            <p:childTnLst>
                              <p:par>
                                <p:cTn id="432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6" fill="hold">
                      <p:stCondLst>
                        <p:cond delay="indefinite"/>
                      </p:stCondLst>
                      <p:childTnLst>
                        <p:par>
                          <p:cTn id="447" fill="hold">
                            <p:stCondLst>
                              <p:cond delay="0"/>
                            </p:stCondLst>
                            <p:childTnLst>
                              <p:par>
                                <p:cTn id="4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6" fill="hold">
                      <p:stCondLst>
                        <p:cond delay="indefinite"/>
                      </p:stCondLst>
                      <p:childTnLst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500"/>
                            </p:stCondLst>
                            <p:childTnLst>
                              <p:par>
                                <p:cTn id="47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8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0" fill="hold">
                      <p:stCondLst>
                        <p:cond delay="indefinite"/>
                      </p:stCondLst>
                      <p:childTnLst>
                        <p:par>
                          <p:cTn id="481" fill="hold">
                            <p:stCondLst>
                              <p:cond delay="0"/>
                            </p:stCondLst>
                            <p:childTnLst>
                              <p:par>
                                <p:cTn id="4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5" fill="hold">
                      <p:stCondLst>
                        <p:cond delay="indefinite"/>
                      </p:stCondLst>
                      <p:childTnLst>
                        <p:par>
                          <p:cTn id="486" fill="hold">
                            <p:stCondLst>
                              <p:cond delay="0"/>
                            </p:stCondLst>
                            <p:childTnLst>
                              <p:par>
                                <p:cTn id="4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9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5" fill="hold">
                            <p:stCondLst>
                              <p:cond delay="500"/>
                            </p:stCondLst>
                            <p:childTnLst>
                              <p:par>
                                <p:cTn id="49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9" fill="hold">
                      <p:stCondLst>
                        <p:cond delay="indefinite"/>
                      </p:stCondLst>
                      <p:childTnLst>
                        <p:par>
                          <p:cTn id="500" fill="hold">
                            <p:stCondLst>
                              <p:cond delay="0"/>
                            </p:stCondLst>
                            <p:childTnLst>
                              <p:par>
                                <p:cTn id="50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4" fill="hold">
                      <p:stCondLst>
                        <p:cond delay="indefinite"/>
                      </p:stCondLst>
                      <p:childTnLst>
                        <p:par>
                          <p:cTn id="505" fill="hold">
                            <p:stCondLst>
                              <p:cond delay="0"/>
                            </p:stCondLst>
                            <p:childTnLst>
                              <p:par>
                                <p:cTn id="50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8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9" fill="hold">
                            <p:stCondLst>
                              <p:cond delay="500"/>
                            </p:stCondLst>
                            <p:childTnLst>
                              <p:par>
                                <p:cTn id="5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3" fill="hold">
                      <p:stCondLst>
                        <p:cond delay="indefinite"/>
                      </p:stCondLst>
                      <p:childTnLst>
                        <p:par>
                          <p:cTn id="514" fill="hold">
                            <p:stCondLst>
                              <p:cond delay="0"/>
                            </p:stCondLst>
                            <p:childTnLst>
                              <p:par>
                                <p:cTn id="5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8" fill="hold">
                      <p:stCondLst>
                        <p:cond delay="indefinite"/>
                      </p:stCondLst>
                      <p:childTnLst>
                        <p:par>
                          <p:cTn id="519" fill="hold">
                            <p:stCondLst>
                              <p:cond delay="0"/>
                            </p:stCondLst>
                            <p:childTnLst>
                              <p:par>
                                <p:cTn id="5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3" fill="hold">
                      <p:stCondLst>
                        <p:cond delay="indefinite"/>
                      </p:stCondLst>
                      <p:childTnLst>
                        <p:par>
                          <p:cTn id="524" fill="hold">
                            <p:stCondLst>
                              <p:cond delay="0"/>
                            </p:stCondLst>
                            <p:childTnLst>
                              <p:par>
                                <p:cTn id="5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8" fill="hold">
                      <p:stCondLst>
                        <p:cond delay="indefinite"/>
                      </p:stCondLst>
                      <p:childTnLst>
                        <p:par>
                          <p:cTn id="529" fill="hold">
                            <p:stCondLst>
                              <p:cond delay="0"/>
                            </p:stCondLst>
                            <p:childTnLst>
                              <p:par>
                                <p:cTn id="5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2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3" fill="hold">
                      <p:stCondLst>
                        <p:cond delay="indefinite"/>
                      </p:stCondLst>
                      <p:childTnLst>
                        <p:par>
                          <p:cTn id="534" fill="hold">
                            <p:stCondLst>
                              <p:cond delay="0"/>
                            </p:stCondLst>
                            <p:childTnLst>
                              <p:par>
                                <p:cTn id="5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8" fill="hold">
                      <p:stCondLst>
                        <p:cond delay="indefinite"/>
                      </p:stCondLst>
                      <p:childTnLst>
                        <p:par>
                          <p:cTn id="539" fill="hold">
                            <p:stCondLst>
                              <p:cond delay="0"/>
                            </p:stCondLst>
                            <p:childTnLst>
                              <p:par>
                                <p:cTn id="5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500"/>
                            </p:stCondLst>
                            <p:childTnLst>
                              <p:par>
                                <p:cTn id="5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" grpId="0" animBg="1"/>
      <p:bldP spid="197" grpId="1" animBg="1"/>
      <p:bldP spid="196" grpId="0" animBg="1"/>
      <p:bldP spid="196" grpId="1" animBg="1"/>
      <p:bldP spid="157" grpId="0" animBg="1"/>
      <p:bldP spid="157" grpId="1" animBg="1"/>
      <p:bldP spid="156" grpId="0" animBg="1"/>
      <p:bldP spid="156" grpId="1" animBg="1"/>
      <p:bldP spid="147" grpId="0" animBg="1"/>
      <p:bldP spid="147" grpId="1" animBg="1"/>
      <p:bldP spid="147" grpId="2" animBg="1"/>
      <p:bldP spid="147" grpId="3" animBg="1"/>
      <p:bldP spid="133" grpId="0" animBg="1"/>
      <p:bldP spid="133" grpId="1" animBg="1"/>
      <p:bldP spid="146" grpId="0" animBg="1"/>
      <p:bldP spid="146" grpId="1" animBg="1"/>
      <p:bldP spid="146" grpId="2" animBg="1"/>
      <p:bldP spid="146" grpId="3" animBg="1"/>
      <p:bldP spid="102" grpId="0" animBg="1"/>
      <p:bldP spid="102" grpId="1" animBg="1"/>
      <p:bldP spid="113" grpId="0" animBg="1"/>
      <p:bldP spid="113" grpId="1" animBg="1"/>
      <p:bldP spid="113" grpId="2" animBg="1"/>
      <p:bldP spid="113" grpId="3" animBg="1"/>
      <p:bldP spid="115" grpId="0" animBg="1"/>
      <p:bldP spid="115" grpId="1" animBg="1"/>
      <p:bldP spid="115" grpId="2" animBg="1"/>
      <p:bldP spid="115" grpId="3" animBg="1"/>
      <p:bldP spid="115" grpId="4" animBg="1"/>
      <p:bldP spid="115" grpId="5" animBg="1"/>
      <p:bldP spid="115" grpId="6" animBg="1"/>
      <p:bldP spid="114" grpId="0" animBg="1"/>
      <p:bldP spid="114" grpId="1" animBg="1"/>
      <p:bldP spid="114" grpId="2" animBg="1"/>
      <p:bldP spid="114" grpId="3" animBg="1"/>
      <p:bldP spid="11" grpId="0"/>
      <p:bldP spid="13" grpId="0"/>
      <p:bldP spid="14" grpId="0"/>
      <p:bldP spid="19" grpId="0"/>
      <p:bldP spid="20" grpId="0"/>
      <p:bldP spid="22" grpId="0"/>
      <p:bldP spid="24" grpId="0"/>
      <p:bldP spid="25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3" grpId="0"/>
      <p:bldP spid="84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74" grpId="0" animBg="1"/>
      <p:bldP spid="82" grpId="0"/>
      <p:bldP spid="103" grpId="0"/>
      <p:bldP spid="104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25" grpId="0"/>
      <p:bldP spid="158" grpId="0"/>
      <p:bldP spid="159" grpId="0"/>
      <p:bldP spid="161" grpId="0"/>
      <p:bldP spid="162" grpId="0"/>
      <p:bldP spid="163" grpId="0"/>
      <p:bldP spid="166" grpId="0"/>
      <p:bldP spid="167" grpId="0"/>
      <p:bldP spid="186" grpId="0"/>
      <p:bldP spid="187" grpId="0" animBg="1"/>
      <p:bldP spid="188" grpId="0"/>
      <p:bldP spid="189" grpId="0"/>
      <p:bldP spid="190" grpId="0"/>
      <p:bldP spid="191" grpId="0"/>
      <p:bldP spid="192" grpId="0"/>
      <p:bldP spid="193" grpId="0"/>
      <p:bldP spid="194" grpId="0"/>
      <p:bldP spid="141" grpId="0" animBg="1"/>
      <p:bldP spid="141" grpId="1" animBg="1"/>
      <p:bldP spid="143" grpId="0"/>
      <p:bldP spid="143" grpId="1"/>
      <p:bldP spid="145" grpId="0"/>
      <p:bldP spid="145" grpId="1"/>
      <p:bldP spid="136" grpId="0" animBg="1"/>
      <p:bldP spid="136" grpId="1" animBg="1"/>
      <p:bldP spid="138" grpId="0"/>
      <p:bldP spid="138" grpId="1"/>
      <p:bldP spid="140" grpId="0"/>
      <p:bldP spid="140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590073" y="1583162"/>
            <a:ext cx="2853286" cy="3022976"/>
            <a:chOff x="2885673" y="983634"/>
            <a:chExt cx="2593896" cy="2498327"/>
          </a:xfrm>
        </p:grpSpPr>
        <p:pic>
          <p:nvPicPr>
            <p:cNvPr id="34" name="Picture 8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231" b="88154" l="9154" r="89462">
                          <a14:foregroundMark x1="12769" y1="12231" x2="87692" y2="11923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21" t="10564" r="10329" b="12817"/>
            <a:stretch/>
          </p:blipFill>
          <p:spPr bwMode="auto">
            <a:xfrm>
              <a:off x="2885673" y="983634"/>
              <a:ext cx="2593896" cy="2498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5" name="Rectangle 34"/>
            <p:cNvSpPr/>
            <p:nvPr/>
          </p:nvSpPr>
          <p:spPr>
            <a:xfrm>
              <a:off x="3334871" y="1405179"/>
              <a:ext cx="1721223" cy="1740127"/>
            </a:xfrm>
            <a:prstGeom prst="rect">
              <a:avLst/>
            </a:prstGeom>
            <a:solidFill>
              <a:srgbClr val="FC9E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753908" y="285842"/>
            <a:ext cx="6298298" cy="951625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315133" y="423914"/>
            <a:ext cx="687003" cy="624548"/>
            <a:chOff x="508513" y="-702286"/>
            <a:chExt cx="687003" cy="624548"/>
          </a:xfrm>
        </p:grpSpPr>
        <p:sp>
          <p:nvSpPr>
            <p:cNvPr id="38" name="Plaque 37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itchFamily="18" charset="0"/>
                </a:rPr>
                <a:t>Q.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sp>
        <p:nvSpPr>
          <p:cNvPr id="40" name="Rounded Rectangle 39"/>
          <p:cNvSpPr/>
          <p:nvPr/>
        </p:nvSpPr>
        <p:spPr>
          <a:xfrm>
            <a:off x="3357889" y="342864"/>
            <a:ext cx="3368732" cy="224078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036247" y="566942"/>
            <a:ext cx="1432648" cy="224078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 rot="16200000" flipV="1">
            <a:off x="1904252" y="3114478"/>
            <a:ext cx="2949536" cy="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>
            <a:glow rad="63500">
              <a:srgbClr val="ED7D31">
                <a:satMod val="175000"/>
                <a:alpha val="40000"/>
              </a:srgbClr>
            </a:glow>
          </a:effectLst>
        </p:spPr>
      </p:cxnSp>
      <p:sp>
        <p:nvSpPr>
          <p:cNvPr id="52" name="Rounded Rectangle 51"/>
          <p:cNvSpPr/>
          <p:nvPr/>
        </p:nvSpPr>
        <p:spPr>
          <a:xfrm>
            <a:off x="2869487" y="580084"/>
            <a:ext cx="3525756" cy="203707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 rot="16200000" flipV="1">
            <a:off x="1925107" y="3152520"/>
            <a:ext cx="2129560" cy="0"/>
          </a:xfrm>
          <a:prstGeom prst="line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</a:ln>
          <a:effectLst>
            <a:glow rad="63500">
              <a:srgbClr val="5B9BD5">
                <a:satMod val="175000"/>
                <a:alpha val="40000"/>
              </a:srgbClr>
            </a:glow>
          </a:effectLst>
        </p:spPr>
      </p:cxnSp>
      <p:sp>
        <p:nvSpPr>
          <p:cNvPr id="64" name="Rectangle 63"/>
          <p:cNvSpPr/>
          <p:nvPr/>
        </p:nvSpPr>
        <p:spPr>
          <a:xfrm>
            <a:off x="672994" y="1653430"/>
            <a:ext cx="2714458" cy="2938310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ounded Rectangle 68"/>
          <p:cNvSpPr/>
          <p:nvPr/>
        </p:nvSpPr>
        <p:spPr>
          <a:xfrm>
            <a:off x="1070889" y="788892"/>
            <a:ext cx="3956286" cy="203707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Trapezoid 69"/>
          <p:cNvSpPr/>
          <p:nvPr/>
        </p:nvSpPr>
        <p:spPr>
          <a:xfrm>
            <a:off x="650215" y="1633391"/>
            <a:ext cx="2752291" cy="459841"/>
          </a:xfrm>
          <a:custGeom>
            <a:avLst/>
            <a:gdLst>
              <a:gd name="connsiteX0" fmla="*/ 0 w 1824138"/>
              <a:gd name="connsiteY0" fmla="*/ 454817 h 454817"/>
              <a:gd name="connsiteX1" fmla="*/ 113704 w 1824138"/>
              <a:gd name="connsiteY1" fmla="*/ 0 h 454817"/>
              <a:gd name="connsiteX2" fmla="*/ 1710434 w 1824138"/>
              <a:gd name="connsiteY2" fmla="*/ 0 h 454817"/>
              <a:gd name="connsiteX3" fmla="*/ 1824138 w 1824138"/>
              <a:gd name="connsiteY3" fmla="*/ 454817 h 454817"/>
              <a:gd name="connsiteX4" fmla="*/ 0 w 1824138"/>
              <a:gd name="connsiteY4" fmla="*/ 454817 h 454817"/>
              <a:gd name="connsiteX0" fmla="*/ 0 w 2242997"/>
              <a:gd name="connsiteY0" fmla="*/ 454817 h 454817"/>
              <a:gd name="connsiteX1" fmla="*/ 113704 w 2242997"/>
              <a:gd name="connsiteY1" fmla="*/ 0 h 454817"/>
              <a:gd name="connsiteX2" fmla="*/ 2242997 w 2242997"/>
              <a:gd name="connsiteY2" fmla="*/ 10048 h 454817"/>
              <a:gd name="connsiteX3" fmla="*/ 1824138 w 2242997"/>
              <a:gd name="connsiteY3" fmla="*/ 454817 h 454817"/>
              <a:gd name="connsiteX4" fmla="*/ 0 w 2242997"/>
              <a:gd name="connsiteY4" fmla="*/ 454817 h 454817"/>
              <a:gd name="connsiteX0" fmla="*/ 509294 w 2752291"/>
              <a:gd name="connsiteY0" fmla="*/ 444769 h 444769"/>
              <a:gd name="connsiteX1" fmla="*/ 0 w 2752291"/>
              <a:gd name="connsiteY1" fmla="*/ 1 h 444769"/>
              <a:gd name="connsiteX2" fmla="*/ 2752291 w 2752291"/>
              <a:gd name="connsiteY2" fmla="*/ 0 h 444769"/>
              <a:gd name="connsiteX3" fmla="*/ 2333432 w 2752291"/>
              <a:gd name="connsiteY3" fmla="*/ 444769 h 444769"/>
              <a:gd name="connsiteX4" fmla="*/ 509294 w 2752291"/>
              <a:gd name="connsiteY4" fmla="*/ 444769 h 444769"/>
              <a:gd name="connsiteX0" fmla="*/ 443980 w 2752291"/>
              <a:gd name="connsiteY0" fmla="*/ 459841 h 459841"/>
              <a:gd name="connsiteX1" fmla="*/ 0 w 2752291"/>
              <a:gd name="connsiteY1" fmla="*/ 1 h 459841"/>
              <a:gd name="connsiteX2" fmla="*/ 2752291 w 2752291"/>
              <a:gd name="connsiteY2" fmla="*/ 0 h 459841"/>
              <a:gd name="connsiteX3" fmla="*/ 2333432 w 2752291"/>
              <a:gd name="connsiteY3" fmla="*/ 444769 h 459841"/>
              <a:gd name="connsiteX4" fmla="*/ 443980 w 2752291"/>
              <a:gd name="connsiteY4" fmla="*/ 459841 h 459841"/>
              <a:gd name="connsiteX0" fmla="*/ 443980 w 2752291"/>
              <a:gd name="connsiteY0" fmla="*/ 459841 h 459841"/>
              <a:gd name="connsiteX1" fmla="*/ 0 w 2752291"/>
              <a:gd name="connsiteY1" fmla="*/ 1 h 459841"/>
              <a:gd name="connsiteX2" fmla="*/ 2752291 w 2752291"/>
              <a:gd name="connsiteY2" fmla="*/ 0 h 459841"/>
              <a:gd name="connsiteX3" fmla="*/ 2348505 w 2752291"/>
              <a:gd name="connsiteY3" fmla="*/ 444769 h 459841"/>
              <a:gd name="connsiteX4" fmla="*/ 443980 w 2752291"/>
              <a:gd name="connsiteY4" fmla="*/ 459841 h 459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2291" h="459841">
                <a:moveTo>
                  <a:pt x="443980" y="459841"/>
                </a:moveTo>
                <a:lnTo>
                  <a:pt x="0" y="1"/>
                </a:lnTo>
                <a:lnTo>
                  <a:pt x="2752291" y="0"/>
                </a:lnTo>
                <a:lnTo>
                  <a:pt x="2348505" y="444769"/>
                </a:lnTo>
                <a:lnTo>
                  <a:pt x="443980" y="459841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rapezoid 69"/>
          <p:cNvSpPr/>
          <p:nvPr/>
        </p:nvSpPr>
        <p:spPr>
          <a:xfrm rot="5400000">
            <a:off x="1722151" y="2914536"/>
            <a:ext cx="2955351" cy="402071"/>
          </a:xfrm>
          <a:custGeom>
            <a:avLst/>
            <a:gdLst>
              <a:gd name="connsiteX0" fmla="*/ 0 w 1824138"/>
              <a:gd name="connsiteY0" fmla="*/ 454817 h 454817"/>
              <a:gd name="connsiteX1" fmla="*/ 113704 w 1824138"/>
              <a:gd name="connsiteY1" fmla="*/ 0 h 454817"/>
              <a:gd name="connsiteX2" fmla="*/ 1710434 w 1824138"/>
              <a:gd name="connsiteY2" fmla="*/ 0 h 454817"/>
              <a:gd name="connsiteX3" fmla="*/ 1824138 w 1824138"/>
              <a:gd name="connsiteY3" fmla="*/ 454817 h 454817"/>
              <a:gd name="connsiteX4" fmla="*/ 0 w 1824138"/>
              <a:gd name="connsiteY4" fmla="*/ 454817 h 454817"/>
              <a:gd name="connsiteX0" fmla="*/ 0 w 2242997"/>
              <a:gd name="connsiteY0" fmla="*/ 454817 h 454817"/>
              <a:gd name="connsiteX1" fmla="*/ 113704 w 2242997"/>
              <a:gd name="connsiteY1" fmla="*/ 0 h 454817"/>
              <a:gd name="connsiteX2" fmla="*/ 2242997 w 2242997"/>
              <a:gd name="connsiteY2" fmla="*/ 10048 h 454817"/>
              <a:gd name="connsiteX3" fmla="*/ 1824138 w 2242997"/>
              <a:gd name="connsiteY3" fmla="*/ 454817 h 454817"/>
              <a:gd name="connsiteX4" fmla="*/ 0 w 2242997"/>
              <a:gd name="connsiteY4" fmla="*/ 454817 h 454817"/>
              <a:gd name="connsiteX0" fmla="*/ 509294 w 2752291"/>
              <a:gd name="connsiteY0" fmla="*/ 444769 h 444769"/>
              <a:gd name="connsiteX1" fmla="*/ 0 w 2752291"/>
              <a:gd name="connsiteY1" fmla="*/ 1 h 444769"/>
              <a:gd name="connsiteX2" fmla="*/ 2752291 w 2752291"/>
              <a:gd name="connsiteY2" fmla="*/ 0 h 444769"/>
              <a:gd name="connsiteX3" fmla="*/ 2333432 w 2752291"/>
              <a:gd name="connsiteY3" fmla="*/ 444769 h 444769"/>
              <a:gd name="connsiteX4" fmla="*/ 509294 w 2752291"/>
              <a:gd name="connsiteY4" fmla="*/ 444769 h 444769"/>
              <a:gd name="connsiteX0" fmla="*/ 443980 w 2752291"/>
              <a:gd name="connsiteY0" fmla="*/ 459841 h 459841"/>
              <a:gd name="connsiteX1" fmla="*/ 0 w 2752291"/>
              <a:gd name="connsiteY1" fmla="*/ 1 h 459841"/>
              <a:gd name="connsiteX2" fmla="*/ 2752291 w 2752291"/>
              <a:gd name="connsiteY2" fmla="*/ 0 h 459841"/>
              <a:gd name="connsiteX3" fmla="*/ 2333432 w 2752291"/>
              <a:gd name="connsiteY3" fmla="*/ 444769 h 459841"/>
              <a:gd name="connsiteX4" fmla="*/ 443980 w 2752291"/>
              <a:gd name="connsiteY4" fmla="*/ 459841 h 459841"/>
              <a:gd name="connsiteX0" fmla="*/ 443980 w 2752291"/>
              <a:gd name="connsiteY0" fmla="*/ 459841 h 459841"/>
              <a:gd name="connsiteX1" fmla="*/ 0 w 2752291"/>
              <a:gd name="connsiteY1" fmla="*/ 1 h 459841"/>
              <a:gd name="connsiteX2" fmla="*/ 2752291 w 2752291"/>
              <a:gd name="connsiteY2" fmla="*/ 0 h 459841"/>
              <a:gd name="connsiteX3" fmla="*/ 2348505 w 2752291"/>
              <a:gd name="connsiteY3" fmla="*/ 444769 h 459841"/>
              <a:gd name="connsiteX4" fmla="*/ 443980 w 2752291"/>
              <a:gd name="connsiteY4" fmla="*/ 459841 h 459841"/>
              <a:gd name="connsiteX0" fmla="*/ 443980 w 2752291"/>
              <a:gd name="connsiteY0" fmla="*/ 459841 h 459841"/>
              <a:gd name="connsiteX1" fmla="*/ 0 w 2752291"/>
              <a:gd name="connsiteY1" fmla="*/ 1 h 459841"/>
              <a:gd name="connsiteX2" fmla="*/ 2752291 w 2752291"/>
              <a:gd name="connsiteY2" fmla="*/ 0 h 459841"/>
              <a:gd name="connsiteX3" fmla="*/ 2373300 w 2752291"/>
              <a:gd name="connsiteY3" fmla="*/ 450677 h 459841"/>
              <a:gd name="connsiteX4" fmla="*/ 443980 w 2752291"/>
              <a:gd name="connsiteY4" fmla="*/ 459841 h 459841"/>
              <a:gd name="connsiteX0" fmla="*/ 443980 w 2732455"/>
              <a:gd name="connsiteY0" fmla="*/ 459840 h 459840"/>
              <a:gd name="connsiteX1" fmla="*/ 0 w 2732455"/>
              <a:gd name="connsiteY1" fmla="*/ 0 h 459840"/>
              <a:gd name="connsiteX2" fmla="*/ 2732455 w 2732455"/>
              <a:gd name="connsiteY2" fmla="*/ 11813 h 459840"/>
              <a:gd name="connsiteX3" fmla="*/ 2373300 w 2732455"/>
              <a:gd name="connsiteY3" fmla="*/ 450676 h 459840"/>
              <a:gd name="connsiteX4" fmla="*/ 443980 w 2732455"/>
              <a:gd name="connsiteY4" fmla="*/ 459840 h 459840"/>
              <a:gd name="connsiteX0" fmla="*/ 452211 w 2740686"/>
              <a:gd name="connsiteY0" fmla="*/ 453302 h 453302"/>
              <a:gd name="connsiteX1" fmla="*/ 0 w 2740686"/>
              <a:gd name="connsiteY1" fmla="*/ 0 h 453302"/>
              <a:gd name="connsiteX2" fmla="*/ 2740686 w 2740686"/>
              <a:gd name="connsiteY2" fmla="*/ 5275 h 453302"/>
              <a:gd name="connsiteX3" fmla="*/ 2381531 w 2740686"/>
              <a:gd name="connsiteY3" fmla="*/ 444138 h 453302"/>
              <a:gd name="connsiteX4" fmla="*/ 452211 w 2740686"/>
              <a:gd name="connsiteY4" fmla="*/ 453302 h 453302"/>
              <a:gd name="connsiteX0" fmla="*/ 408304 w 2740686"/>
              <a:gd name="connsiteY0" fmla="*/ 436958 h 444138"/>
              <a:gd name="connsiteX1" fmla="*/ 0 w 2740686"/>
              <a:gd name="connsiteY1" fmla="*/ 0 h 444138"/>
              <a:gd name="connsiteX2" fmla="*/ 2740686 w 2740686"/>
              <a:gd name="connsiteY2" fmla="*/ 5275 h 444138"/>
              <a:gd name="connsiteX3" fmla="*/ 2381531 w 2740686"/>
              <a:gd name="connsiteY3" fmla="*/ 444138 h 444138"/>
              <a:gd name="connsiteX4" fmla="*/ 408304 w 2740686"/>
              <a:gd name="connsiteY4" fmla="*/ 436958 h 444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686" h="444138">
                <a:moveTo>
                  <a:pt x="408304" y="436958"/>
                </a:moveTo>
                <a:lnTo>
                  <a:pt x="0" y="0"/>
                </a:lnTo>
                <a:lnTo>
                  <a:pt x="2740686" y="5275"/>
                </a:lnTo>
                <a:lnTo>
                  <a:pt x="2381531" y="444138"/>
                </a:lnTo>
                <a:lnTo>
                  <a:pt x="408304" y="436958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rapezoid 69"/>
          <p:cNvSpPr/>
          <p:nvPr/>
        </p:nvSpPr>
        <p:spPr>
          <a:xfrm flipV="1">
            <a:off x="644676" y="4203078"/>
            <a:ext cx="2752291" cy="373074"/>
          </a:xfrm>
          <a:custGeom>
            <a:avLst/>
            <a:gdLst>
              <a:gd name="connsiteX0" fmla="*/ 0 w 1824138"/>
              <a:gd name="connsiteY0" fmla="*/ 454817 h 454817"/>
              <a:gd name="connsiteX1" fmla="*/ 113704 w 1824138"/>
              <a:gd name="connsiteY1" fmla="*/ 0 h 454817"/>
              <a:gd name="connsiteX2" fmla="*/ 1710434 w 1824138"/>
              <a:gd name="connsiteY2" fmla="*/ 0 h 454817"/>
              <a:gd name="connsiteX3" fmla="*/ 1824138 w 1824138"/>
              <a:gd name="connsiteY3" fmla="*/ 454817 h 454817"/>
              <a:gd name="connsiteX4" fmla="*/ 0 w 1824138"/>
              <a:gd name="connsiteY4" fmla="*/ 454817 h 454817"/>
              <a:gd name="connsiteX0" fmla="*/ 0 w 2242997"/>
              <a:gd name="connsiteY0" fmla="*/ 454817 h 454817"/>
              <a:gd name="connsiteX1" fmla="*/ 113704 w 2242997"/>
              <a:gd name="connsiteY1" fmla="*/ 0 h 454817"/>
              <a:gd name="connsiteX2" fmla="*/ 2242997 w 2242997"/>
              <a:gd name="connsiteY2" fmla="*/ 10048 h 454817"/>
              <a:gd name="connsiteX3" fmla="*/ 1824138 w 2242997"/>
              <a:gd name="connsiteY3" fmla="*/ 454817 h 454817"/>
              <a:gd name="connsiteX4" fmla="*/ 0 w 2242997"/>
              <a:gd name="connsiteY4" fmla="*/ 454817 h 454817"/>
              <a:gd name="connsiteX0" fmla="*/ 509294 w 2752291"/>
              <a:gd name="connsiteY0" fmla="*/ 444769 h 444769"/>
              <a:gd name="connsiteX1" fmla="*/ 0 w 2752291"/>
              <a:gd name="connsiteY1" fmla="*/ 1 h 444769"/>
              <a:gd name="connsiteX2" fmla="*/ 2752291 w 2752291"/>
              <a:gd name="connsiteY2" fmla="*/ 0 h 444769"/>
              <a:gd name="connsiteX3" fmla="*/ 2333432 w 2752291"/>
              <a:gd name="connsiteY3" fmla="*/ 444769 h 444769"/>
              <a:gd name="connsiteX4" fmla="*/ 509294 w 2752291"/>
              <a:gd name="connsiteY4" fmla="*/ 444769 h 444769"/>
              <a:gd name="connsiteX0" fmla="*/ 443980 w 2752291"/>
              <a:gd name="connsiteY0" fmla="*/ 459841 h 459841"/>
              <a:gd name="connsiteX1" fmla="*/ 0 w 2752291"/>
              <a:gd name="connsiteY1" fmla="*/ 1 h 459841"/>
              <a:gd name="connsiteX2" fmla="*/ 2752291 w 2752291"/>
              <a:gd name="connsiteY2" fmla="*/ 0 h 459841"/>
              <a:gd name="connsiteX3" fmla="*/ 2333432 w 2752291"/>
              <a:gd name="connsiteY3" fmla="*/ 444769 h 459841"/>
              <a:gd name="connsiteX4" fmla="*/ 443980 w 2752291"/>
              <a:gd name="connsiteY4" fmla="*/ 459841 h 459841"/>
              <a:gd name="connsiteX0" fmla="*/ 443980 w 2752291"/>
              <a:gd name="connsiteY0" fmla="*/ 459841 h 459841"/>
              <a:gd name="connsiteX1" fmla="*/ 0 w 2752291"/>
              <a:gd name="connsiteY1" fmla="*/ 1 h 459841"/>
              <a:gd name="connsiteX2" fmla="*/ 2752291 w 2752291"/>
              <a:gd name="connsiteY2" fmla="*/ 0 h 459841"/>
              <a:gd name="connsiteX3" fmla="*/ 2348505 w 2752291"/>
              <a:gd name="connsiteY3" fmla="*/ 444769 h 459841"/>
              <a:gd name="connsiteX4" fmla="*/ 443980 w 2752291"/>
              <a:gd name="connsiteY4" fmla="*/ 459841 h 459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2291" h="459841">
                <a:moveTo>
                  <a:pt x="443980" y="459841"/>
                </a:moveTo>
                <a:lnTo>
                  <a:pt x="0" y="1"/>
                </a:lnTo>
                <a:lnTo>
                  <a:pt x="2752291" y="0"/>
                </a:lnTo>
                <a:lnTo>
                  <a:pt x="2348505" y="444769"/>
                </a:lnTo>
                <a:lnTo>
                  <a:pt x="443980" y="459841"/>
                </a:lnTo>
                <a:close/>
              </a:path>
            </a:pathLst>
          </a:cu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rapezoid 69"/>
          <p:cNvSpPr/>
          <p:nvPr/>
        </p:nvSpPr>
        <p:spPr>
          <a:xfrm rot="16200000" flipH="1">
            <a:off x="-599794" y="2880189"/>
            <a:ext cx="2930438" cy="424032"/>
          </a:xfrm>
          <a:custGeom>
            <a:avLst/>
            <a:gdLst>
              <a:gd name="connsiteX0" fmla="*/ 0 w 1824138"/>
              <a:gd name="connsiteY0" fmla="*/ 454817 h 454817"/>
              <a:gd name="connsiteX1" fmla="*/ 113704 w 1824138"/>
              <a:gd name="connsiteY1" fmla="*/ 0 h 454817"/>
              <a:gd name="connsiteX2" fmla="*/ 1710434 w 1824138"/>
              <a:gd name="connsiteY2" fmla="*/ 0 h 454817"/>
              <a:gd name="connsiteX3" fmla="*/ 1824138 w 1824138"/>
              <a:gd name="connsiteY3" fmla="*/ 454817 h 454817"/>
              <a:gd name="connsiteX4" fmla="*/ 0 w 1824138"/>
              <a:gd name="connsiteY4" fmla="*/ 454817 h 454817"/>
              <a:gd name="connsiteX0" fmla="*/ 0 w 2242997"/>
              <a:gd name="connsiteY0" fmla="*/ 454817 h 454817"/>
              <a:gd name="connsiteX1" fmla="*/ 113704 w 2242997"/>
              <a:gd name="connsiteY1" fmla="*/ 0 h 454817"/>
              <a:gd name="connsiteX2" fmla="*/ 2242997 w 2242997"/>
              <a:gd name="connsiteY2" fmla="*/ 10048 h 454817"/>
              <a:gd name="connsiteX3" fmla="*/ 1824138 w 2242997"/>
              <a:gd name="connsiteY3" fmla="*/ 454817 h 454817"/>
              <a:gd name="connsiteX4" fmla="*/ 0 w 2242997"/>
              <a:gd name="connsiteY4" fmla="*/ 454817 h 454817"/>
              <a:gd name="connsiteX0" fmla="*/ 509294 w 2752291"/>
              <a:gd name="connsiteY0" fmla="*/ 444769 h 444769"/>
              <a:gd name="connsiteX1" fmla="*/ 0 w 2752291"/>
              <a:gd name="connsiteY1" fmla="*/ 1 h 444769"/>
              <a:gd name="connsiteX2" fmla="*/ 2752291 w 2752291"/>
              <a:gd name="connsiteY2" fmla="*/ 0 h 444769"/>
              <a:gd name="connsiteX3" fmla="*/ 2333432 w 2752291"/>
              <a:gd name="connsiteY3" fmla="*/ 444769 h 444769"/>
              <a:gd name="connsiteX4" fmla="*/ 509294 w 2752291"/>
              <a:gd name="connsiteY4" fmla="*/ 444769 h 444769"/>
              <a:gd name="connsiteX0" fmla="*/ 443980 w 2752291"/>
              <a:gd name="connsiteY0" fmla="*/ 459841 h 459841"/>
              <a:gd name="connsiteX1" fmla="*/ 0 w 2752291"/>
              <a:gd name="connsiteY1" fmla="*/ 1 h 459841"/>
              <a:gd name="connsiteX2" fmla="*/ 2752291 w 2752291"/>
              <a:gd name="connsiteY2" fmla="*/ 0 h 459841"/>
              <a:gd name="connsiteX3" fmla="*/ 2333432 w 2752291"/>
              <a:gd name="connsiteY3" fmla="*/ 444769 h 459841"/>
              <a:gd name="connsiteX4" fmla="*/ 443980 w 2752291"/>
              <a:gd name="connsiteY4" fmla="*/ 459841 h 459841"/>
              <a:gd name="connsiteX0" fmla="*/ 443980 w 2752291"/>
              <a:gd name="connsiteY0" fmla="*/ 459841 h 459841"/>
              <a:gd name="connsiteX1" fmla="*/ 0 w 2752291"/>
              <a:gd name="connsiteY1" fmla="*/ 1 h 459841"/>
              <a:gd name="connsiteX2" fmla="*/ 2752291 w 2752291"/>
              <a:gd name="connsiteY2" fmla="*/ 0 h 459841"/>
              <a:gd name="connsiteX3" fmla="*/ 2348505 w 2752291"/>
              <a:gd name="connsiteY3" fmla="*/ 444769 h 459841"/>
              <a:gd name="connsiteX4" fmla="*/ 443980 w 2752291"/>
              <a:gd name="connsiteY4" fmla="*/ 459841 h 459841"/>
              <a:gd name="connsiteX0" fmla="*/ 443980 w 2752291"/>
              <a:gd name="connsiteY0" fmla="*/ 459841 h 459841"/>
              <a:gd name="connsiteX1" fmla="*/ 0 w 2752291"/>
              <a:gd name="connsiteY1" fmla="*/ 1 h 459841"/>
              <a:gd name="connsiteX2" fmla="*/ 2752291 w 2752291"/>
              <a:gd name="connsiteY2" fmla="*/ 0 h 459841"/>
              <a:gd name="connsiteX3" fmla="*/ 2373300 w 2752291"/>
              <a:gd name="connsiteY3" fmla="*/ 450677 h 459841"/>
              <a:gd name="connsiteX4" fmla="*/ 443980 w 2752291"/>
              <a:gd name="connsiteY4" fmla="*/ 459841 h 459841"/>
              <a:gd name="connsiteX0" fmla="*/ 443980 w 2732455"/>
              <a:gd name="connsiteY0" fmla="*/ 459840 h 459840"/>
              <a:gd name="connsiteX1" fmla="*/ 0 w 2732455"/>
              <a:gd name="connsiteY1" fmla="*/ 0 h 459840"/>
              <a:gd name="connsiteX2" fmla="*/ 2732455 w 2732455"/>
              <a:gd name="connsiteY2" fmla="*/ 11813 h 459840"/>
              <a:gd name="connsiteX3" fmla="*/ 2373300 w 2732455"/>
              <a:gd name="connsiteY3" fmla="*/ 450676 h 459840"/>
              <a:gd name="connsiteX4" fmla="*/ 443980 w 2732455"/>
              <a:gd name="connsiteY4" fmla="*/ 459840 h 459840"/>
              <a:gd name="connsiteX0" fmla="*/ 443980 w 2757252"/>
              <a:gd name="connsiteY0" fmla="*/ 459840 h 459840"/>
              <a:gd name="connsiteX1" fmla="*/ 0 w 2757252"/>
              <a:gd name="connsiteY1" fmla="*/ 0 h 459840"/>
              <a:gd name="connsiteX2" fmla="*/ 2757252 w 2757252"/>
              <a:gd name="connsiteY2" fmla="*/ 5907 h 459840"/>
              <a:gd name="connsiteX3" fmla="*/ 2373300 w 2757252"/>
              <a:gd name="connsiteY3" fmla="*/ 450676 h 459840"/>
              <a:gd name="connsiteX4" fmla="*/ 443980 w 2757252"/>
              <a:gd name="connsiteY4" fmla="*/ 459840 h 459840"/>
              <a:gd name="connsiteX0" fmla="*/ 443980 w 2757252"/>
              <a:gd name="connsiteY0" fmla="*/ 459840 h 462490"/>
              <a:gd name="connsiteX1" fmla="*/ 0 w 2757252"/>
              <a:gd name="connsiteY1" fmla="*/ 0 h 462490"/>
              <a:gd name="connsiteX2" fmla="*/ 2757252 w 2757252"/>
              <a:gd name="connsiteY2" fmla="*/ 5907 h 462490"/>
              <a:gd name="connsiteX3" fmla="*/ 2412972 w 2757252"/>
              <a:gd name="connsiteY3" fmla="*/ 462490 h 462490"/>
              <a:gd name="connsiteX4" fmla="*/ 443980 w 2757252"/>
              <a:gd name="connsiteY4" fmla="*/ 459840 h 462490"/>
              <a:gd name="connsiteX0" fmla="*/ 443980 w 2717583"/>
              <a:gd name="connsiteY0" fmla="*/ 465746 h 468396"/>
              <a:gd name="connsiteX1" fmla="*/ 0 w 2717583"/>
              <a:gd name="connsiteY1" fmla="*/ 5906 h 468396"/>
              <a:gd name="connsiteX2" fmla="*/ 2717583 w 2717583"/>
              <a:gd name="connsiteY2" fmla="*/ 0 h 468396"/>
              <a:gd name="connsiteX3" fmla="*/ 2412972 w 2717583"/>
              <a:gd name="connsiteY3" fmla="*/ 468396 h 468396"/>
              <a:gd name="connsiteX4" fmla="*/ 443980 w 2717583"/>
              <a:gd name="connsiteY4" fmla="*/ 465746 h 468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7583" h="468396">
                <a:moveTo>
                  <a:pt x="443980" y="465746"/>
                </a:moveTo>
                <a:lnTo>
                  <a:pt x="0" y="5906"/>
                </a:lnTo>
                <a:lnTo>
                  <a:pt x="2717583" y="0"/>
                </a:lnTo>
                <a:lnTo>
                  <a:pt x="2412972" y="468396"/>
                </a:lnTo>
                <a:lnTo>
                  <a:pt x="443980" y="46574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Bevel 67"/>
          <p:cNvSpPr/>
          <p:nvPr/>
        </p:nvSpPr>
        <p:spPr>
          <a:xfrm>
            <a:off x="646412" y="1638415"/>
            <a:ext cx="2745025" cy="2937713"/>
          </a:xfrm>
          <a:custGeom>
            <a:avLst/>
            <a:gdLst>
              <a:gd name="connsiteX0" fmla="*/ 343128 w 2745025"/>
              <a:gd name="connsiteY0" fmla="*/ 343128 h 2937713"/>
              <a:gd name="connsiteX1" fmla="*/ 2401897 w 2745025"/>
              <a:gd name="connsiteY1" fmla="*/ 343128 h 2937713"/>
              <a:gd name="connsiteX2" fmla="*/ 2401897 w 2745025"/>
              <a:gd name="connsiteY2" fmla="*/ 2594585 h 2937713"/>
              <a:gd name="connsiteX3" fmla="*/ 343128 w 2745025"/>
              <a:gd name="connsiteY3" fmla="*/ 2594585 h 2937713"/>
              <a:gd name="connsiteX4" fmla="*/ 343128 w 2745025"/>
              <a:gd name="connsiteY4" fmla="*/ 343128 h 2937713"/>
              <a:gd name="connsiteX0" fmla="*/ 0 w 2745025"/>
              <a:gd name="connsiteY0" fmla="*/ 0 h 2937713"/>
              <a:gd name="connsiteX1" fmla="*/ 2745025 w 2745025"/>
              <a:gd name="connsiteY1" fmla="*/ 0 h 2937713"/>
              <a:gd name="connsiteX2" fmla="*/ 2401897 w 2745025"/>
              <a:gd name="connsiteY2" fmla="*/ 343128 h 2937713"/>
              <a:gd name="connsiteX3" fmla="*/ 343128 w 2745025"/>
              <a:gd name="connsiteY3" fmla="*/ 343128 h 2937713"/>
              <a:gd name="connsiteX4" fmla="*/ 0 w 2745025"/>
              <a:gd name="connsiteY4" fmla="*/ 0 h 2937713"/>
              <a:gd name="connsiteX0" fmla="*/ 0 w 2745025"/>
              <a:gd name="connsiteY0" fmla="*/ 2937713 h 2937713"/>
              <a:gd name="connsiteX1" fmla="*/ 343128 w 2745025"/>
              <a:gd name="connsiteY1" fmla="*/ 2594585 h 2937713"/>
              <a:gd name="connsiteX2" fmla="*/ 2401897 w 2745025"/>
              <a:gd name="connsiteY2" fmla="*/ 2594585 h 2937713"/>
              <a:gd name="connsiteX3" fmla="*/ 2745025 w 2745025"/>
              <a:gd name="connsiteY3" fmla="*/ 2937713 h 2937713"/>
              <a:gd name="connsiteX4" fmla="*/ 0 w 2745025"/>
              <a:gd name="connsiteY4" fmla="*/ 2937713 h 2937713"/>
              <a:gd name="connsiteX0" fmla="*/ 0 w 2745025"/>
              <a:gd name="connsiteY0" fmla="*/ 0 h 2937713"/>
              <a:gd name="connsiteX1" fmla="*/ 343128 w 2745025"/>
              <a:gd name="connsiteY1" fmla="*/ 343128 h 2937713"/>
              <a:gd name="connsiteX2" fmla="*/ 343128 w 2745025"/>
              <a:gd name="connsiteY2" fmla="*/ 2594585 h 2937713"/>
              <a:gd name="connsiteX3" fmla="*/ 0 w 2745025"/>
              <a:gd name="connsiteY3" fmla="*/ 2937713 h 2937713"/>
              <a:gd name="connsiteX4" fmla="*/ 0 w 2745025"/>
              <a:gd name="connsiteY4" fmla="*/ 0 h 2937713"/>
              <a:gd name="connsiteX0" fmla="*/ 2745025 w 2745025"/>
              <a:gd name="connsiteY0" fmla="*/ 0 h 2937713"/>
              <a:gd name="connsiteX1" fmla="*/ 2745025 w 2745025"/>
              <a:gd name="connsiteY1" fmla="*/ 2937713 h 2937713"/>
              <a:gd name="connsiteX2" fmla="*/ 2401897 w 2745025"/>
              <a:gd name="connsiteY2" fmla="*/ 2594585 h 2937713"/>
              <a:gd name="connsiteX3" fmla="*/ 2401897 w 2745025"/>
              <a:gd name="connsiteY3" fmla="*/ 343128 h 2937713"/>
              <a:gd name="connsiteX4" fmla="*/ 2745025 w 2745025"/>
              <a:gd name="connsiteY4" fmla="*/ 0 h 2937713"/>
              <a:gd name="connsiteX0" fmla="*/ 0 w 2745025"/>
              <a:gd name="connsiteY0" fmla="*/ 0 h 2937713"/>
              <a:gd name="connsiteX1" fmla="*/ 2745025 w 2745025"/>
              <a:gd name="connsiteY1" fmla="*/ 0 h 2937713"/>
              <a:gd name="connsiteX2" fmla="*/ 2745025 w 2745025"/>
              <a:gd name="connsiteY2" fmla="*/ 2937713 h 2937713"/>
              <a:gd name="connsiteX3" fmla="*/ 0 w 2745025"/>
              <a:gd name="connsiteY3" fmla="*/ 2937713 h 2937713"/>
              <a:gd name="connsiteX4" fmla="*/ 0 w 2745025"/>
              <a:gd name="connsiteY4" fmla="*/ 0 h 2937713"/>
              <a:gd name="connsiteX5" fmla="*/ 343128 w 2745025"/>
              <a:gd name="connsiteY5" fmla="*/ 343128 h 2937713"/>
              <a:gd name="connsiteX6" fmla="*/ 2401897 w 2745025"/>
              <a:gd name="connsiteY6" fmla="*/ 343128 h 2937713"/>
              <a:gd name="connsiteX7" fmla="*/ 2401897 w 2745025"/>
              <a:gd name="connsiteY7" fmla="*/ 2594585 h 2937713"/>
              <a:gd name="connsiteX8" fmla="*/ 343128 w 2745025"/>
              <a:gd name="connsiteY8" fmla="*/ 2594585 h 2937713"/>
              <a:gd name="connsiteX9" fmla="*/ 343128 w 2745025"/>
              <a:gd name="connsiteY9" fmla="*/ 343128 h 2937713"/>
              <a:gd name="connsiteX10" fmla="*/ 0 w 2745025"/>
              <a:gd name="connsiteY10" fmla="*/ 0 h 2937713"/>
              <a:gd name="connsiteX11" fmla="*/ 343128 w 2745025"/>
              <a:gd name="connsiteY11" fmla="*/ 343128 h 2937713"/>
              <a:gd name="connsiteX12" fmla="*/ 0 w 2745025"/>
              <a:gd name="connsiteY12" fmla="*/ 2937713 h 2937713"/>
              <a:gd name="connsiteX13" fmla="*/ 343128 w 2745025"/>
              <a:gd name="connsiteY13" fmla="*/ 2594585 h 2937713"/>
              <a:gd name="connsiteX14" fmla="*/ 2745025 w 2745025"/>
              <a:gd name="connsiteY14" fmla="*/ 0 h 2937713"/>
              <a:gd name="connsiteX15" fmla="*/ 2401897 w 2745025"/>
              <a:gd name="connsiteY15" fmla="*/ 343128 h 2937713"/>
              <a:gd name="connsiteX16" fmla="*/ 2745025 w 2745025"/>
              <a:gd name="connsiteY16" fmla="*/ 2937713 h 2937713"/>
              <a:gd name="connsiteX17" fmla="*/ 2401897 w 2745025"/>
              <a:gd name="connsiteY17" fmla="*/ 2594585 h 2937713"/>
              <a:gd name="connsiteX0" fmla="*/ 343128 w 2745025"/>
              <a:gd name="connsiteY0" fmla="*/ 343128 h 2937713"/>
              <a:gd name="connsiteX1" fmla="*/ 2401897 w 2745025"/>
              <a:gd name="connsiteY1" fmla="*/ 343128 h 2937713"/>
              <a:gd name="connsiteX2" fmla="*/ 2401897 w 2745025"/>
              <a:gd name="connsiteY2" fmla="*/ 2594585 h 2937713"/>
              <a:gd name="connsiteX3" fmla="*/ 343128 w 2745025"/>
              <a:gd name="connsiteY3" fmla="*/ 2594585 h 2937713"/>
              <a:gd name="connsiteX4" fmla="*/ 343128 w 2745025"/>
              <a:gd name="connsiteY4" fmla="*/ 343128 h 2937713"/>
              <a:gd name="connsiteX0" fmla="*/ 0 w 2745025"/>
              <a:gd name="connsiteY0" fmla="*/ 0 h 2937713"/>
              <a:gd name="connsiteX1" fmla="*/ 2745025 w 2745025"/>
              <a:gd name="connsiteY1" fmla="*/ 0 h 2937713"/>
              <a:gd name="connsiteX2" fmla="*/ 2401897 w 2745025"/>
              <a:gd name="connsiteY2" fmla="*/ 343128 h 2937713"/>
              <a:gd name="connsiteX3" fmla="*/ 343128 w 2745025"/>
              <a:gd name="connsiteY3" fmla="*/ 343128 h 2937713"/>
              <a:gd name="connsiteX4" fmla="*/ 0 w 2745025"/>
              <a:gd name="connsiteY4" fmla="*/ 0 h 2937713"/>
              <a:gd name="connsiteX0" fmla="*/ 0 w 2745025"/>
              <a:gd name="connsiteY0" fmla="*/ 2937713 h 2937713"/>
              <a:gd name="connsiteX1" fmla="*/ 343128 w 2745025"/>
              <a:gd name="connsiteY1" fmla="*/ 2594585 h 2937713"/>
              <a:gd name="connsiteX2" fmla="*/ 2401897 w 2745025"/>
              <a:gd name="connsiteY2" fmla="*/ 2594585 h 2937713"/>
              <a:gd name="connsiteX3" fmla="*/ 2745025 w 2745025"/>
              <a:gd name="connsiteY3" fmla="*/ 2937713 h 2937713"/>
              <a:gd name="connsiteX4" fmla="*/ 0 w 2745025"/>
              <a:gd name="connsiteY4" fmla="*/ 2937713 h 2937713"/>
              <a:gd name="connsiteX0" fmla="*/ 0 w 2745025"/>
              <a:gd name="connsiteY0" fmla="*/ 0 h 2937713"/>
              <a:gd name="connsiteX1" fmla="*/ 343128 w 2745025"/>
              <a:gd name="connsiteY1" fmla="*/ 343128 h 2937713"/>
              <a:gd name="connsiteX2" fmla="*/ 343128 w 2745025"/>
              <a:gd name="connsiteY2" fmla="*/ 2594585 h 2937713"/>
              <a:gd name="connsiteX3" fmla="*/ 0 w 2745025"/>
              <a:gd name="connsiteY3" fmla="*/ 2937713 h 2937713"/>
              <a:gd name="connsiteX4" fmla="*/ 0 w 2745025"/>
              <a:gd name="connsiteY4" fmla="*/ 0 h 2937713"/>
              <a:gd name="connsiteX0" fmla="*/ 2745025 w 2745025"/>
              <a:gd name="connsiteY0" fmla="*/ 0 h 2937713"/>
              <a:gd name="connsiteX1" fmla="*/ 2745025 w 2745025"/>
              <a:gd name="connsiteY1" fmla="*/ 2937713 h 2937713"/>
              <a:gd name="connsiteX2" fmla="*/ 2401897 w 2745025"/>
              <a:gd name="connsiteY2" fmla="*/ 2594585 h 2937713"/>
              <a:gd name="connsiteX3" fmla="*/ 2401897 w 2745025"/>
              <a:gd name="connsiteY3" fmla="*/ 343128 h 2937713"/>
              <a:gd name="connsiteX4" fmla="*/ 2745025 w 2745025"/>
              <a:gd name="connsiteY4" fmla="*/ 0 h 2937713"/>
              <a:gd name="connsiteX0" fmla="*/ 0 w 2745025"/>
              <a:gd name="connsiteY0" fmla="*/ 0 h 2937713"/>
              <a:gd name="connsiteX1" fmla="*/ 2745025 w 2745025"/>
              <a:gd name="connsiteY1" fmla="*/ 0 h 2937713"/>
              <a:gd name="connsiteX2" fmla="*/ 2745025 w 2745025"/>
              <a:gd name="connsiteY2" fmla="*/ 2937713 h 2937713"/>
              <a:gd name="connsiteX3" fmla="*/ 0 w 2745025"/>
              <a:gd name="connsiteY3" fmla="*/ 2937713 h 2937713"/>
              <a:gd name="connsiteX4" fmla="*/ 0 w 2745025"/>
              <a:gd name="connsiteY4" fmla="*/ 0 h 2937713"/>
              <a:gd name="connsiteX5" fmla="*/ 343128 w 2745025"/>
              <a:gd name="connsiteY5" fmla="*/ 343128 h 2937713"/>
              <a:gd name="connsiteX6" fmla="*/ 2401897 w 2745025"/>
              <a:gd name="connsiteY6" fmla="*/ 343128 h 2937713"/>
              <a:gd name="connsiteX7" fmla="*/ 2401897 w 2745025"/>
              <a:gd name="connsiteY7" fmla="*/ 2594585 h 2937713"/>
              <a:gd name="connsiteX8" fmla="*/ 343128 w 2745025"/>
              <a:gd name="connsiteY8" fmla="*/ 2594585 h 2937713"/>
              <a:gd name="connsiteX9" fmla="*/ 343128 w 2745025"/>
              <a:gd name="connsiteY9" fmla="*/ 343128 h 2937713"/>
              <a:gd name="connsiteX10" fmla="*/ 0 w 2745025"/>
              <a:gd name="connsiteY10" fmla="*/ 0 h 2937713"/>
              <a:gd name="connsiteX11" fmla="*/ 343128 w 2745025"/>
              <a:gd name="connsiteY11" fmla="*/ 343128 h 2937713"/>
              <a:gd name="connsiteX12" fmla="*/ 0 w 2745025"/>
              <a:gd name="connsiteY12" fmla="*/ 2937713 h 2937713"/>
              <a:gd name="connsiteX13" fmla="*/ 343128 w 2745025"/>
              <a:gd name="connsiteY13" fmla="*/ 2594585 h 2937713"/>
              <a:gd name="connsiteX14" fmla="*/ 2745025 w 2745025"/>
              <a:gd name="connsiteY14" fmla="*/ 0 h 2937713"/>
              <a:gd name="connsiteX15" fmla="*/ 2401897 w 2745025"/>
              <a:gd name="connsiteY15" fmla="*/ 343128 h 2937713"/>
              <a:gd name="connsiteX16" fmla="*/ 2745025 w 2745025"/>
              <a:gd name="connsiteY16" fmla="*/ 2937713 h 2937713"/>
              <a:gd name="connsiteX17" fmla="*/ 2401897 w 2745025"/>
              <a:gd name="connsiteY17" fmla="*/ 2594585 h 2937713"/>
              <a:gd name="connsiteX0" fmla="*/ 343128 w 2745025"/>
              <a:gd name="connsiteY0" fmla="*/ 343128 h 2937713"/>
              <a:gd name="connsiteX1" fmla="*/ 2401897 w 2745025"/>
              <a:gd name="connsiteY1" fmla="*/ 343128 h 2937713"/>
              <a:gd name="connsiteX2" fmla="*/ 2401897 w 2745025"/>
              <a:gd name="connsiteY2" fmla="*/ 2594585 h 2937713"/>
              <a:gd name="connsiteX3" fmla="*/ 343128 w 2745025"/>
              <a:gd name="connsiteY3" fmla="*/ 2594585 h 2937713"/>
              <a:gd name="connsiteX4" fmla="*/ 343128 w 2745025"/>
              <a:gd name="connsiteY4" fmla="*/ 343128 h 2937713"/>
              <a:gd name="connsiteX0" fmla="*/ 0 w 2745025"/>
              <a:gd name="connsiteY0" fmla="*/ 0 h 2937713"/>
              <a:gd name="connsiteX1" fmla="*/ 2745025 w 2745025"/>
              <a:gd name="connsiteY1" fmla="*/ 0 h 2937713"/>
              <a:gd name="connsiteX2" fmla="*/ 2401897 w 2745025"/>
              <a:gd name="connsiteY2" fmla="*/ 343128 h 2937713"/>
              <a:gd name="connsiteX3" fmla="*/ 343128 w 2745025"/>
              <a:gd name="connsiteY3" fmla="*/ 343128 h 2937713"/>
              <a:gd name="connsiteX4" fmla="*/ 0 w 2745025"/>
              <a:gd name="connsiteY4" fmla="*/ 0 h 2937713"/>
              <a:gd name="connsiteX0" fmla="*/ 0 w 2745025"/>
              <a:gd name="connsiteY0" fmla="*/ 2937713 h 2937713"/>
              <a:gd name="connsiteX1" fmla="*/ 343128 w 2745025"/>
              <a:gd name="connsiteY1" fmla="*/ 2594585 h 2937713"/>
              <a:gd name="connsiteX2" fmla="*/ 2401897 w 2745025"/>
              <a:gd name="connsiteY2" fmla="*/ 2594585 h 2937713"/>
              <a:gd name="connsiteX3" fmla="*/ 2745025 w 2745025"/>
              <a:gd name="connsiteY3" fmla="*/ 2937713 h 2937713"/>
              <a:gd name="connsiteX4" fmla="*/ 0 w 2745025"/>
              <a:gd name="connsiteY4" fmla="*/ 2937713 h 2937713"/>
              <a:gd name="connsiteX0" fmla="*/ 0 w 2745025"/>
              <a:gd name="connsiteY0" fmla="*/ 0 h 2937713"/>
              <a:gd name="connsiteX1" fmla="*/ 343128 w 2745025"/>
              <a:gd name="connsiteY1" fmla="*/ 343128 h 2937713"/>
              <a:gd name="connsiteX2" fmla="*/ 343128 w 2745025"/>
              <a:gd name="connsiteY2" fmla="*/ 2594585 h 2937713"/>
              <a:gd name="connsiteX3" fmla="*/ 0 w 2745025"/>
              <a:gd name="connsiteY3" fmla="*/ 2937713 h 2937713"/>
              <a:gd name="connsiteX4" fmla="*/ 0 w 2745025"/>
              <a:gd name="connsiteY4" fmla="*/ 0 h 2937713"/>
              <a:gd name="connsiteX0" fmla="*/ 2745025 w 2745025"/>
              <a:gd name="connsiteY0" fmla="*/ 0 h 2937713"/>
              <a:gd name="connsiteX1" fmla="*/ 2745025 w 2745025"/>
              <a:gd name="connsiteY1" fmla="*/ 2937713 h 2937713"/>
              <a:gd name="connsiteX2" fmla="*/ 2401897 w 2745025"/>
              <a:gd name="connsiteY2" fmla="*/ 2594585 h 2937713"/>
              <a:gd name="connsiteX3" fmla="*/ 2401897 w 2745025"/>
              <a:gd name="connsiteY3" fmla="*/ 343128 h 2937713"/>
              <a:gd name="connsiteX4" fmla="*/ 2745025 w 2745025"/>
              <a:gd name="connsiteY4" fmla="*/ 0 h 2937713"/>
              <a:gd name="connsiteX0" fmla="*/ 0 w 2745025"/>
              <a:gd name="connsiteY0" fmla="*/ 0 h 2937713"/>
              <a:gd name="connsiteX1" fmla="*/ 2745025 w 2745025"/>
              <a:gd name="connsiteY1" fmla="*/ 0 h 2937713"/>
              <a:gd name="connsiteX2" fmla="*/ 2745025 w 2745025"/>
              <a:gd name="connsiteY2" fmla="*/ 2937713 h 2937713"/>
              <a:gd name="connsiteX3" fmla="*/ 0 w 2745025"/>
              <a:gd name="connsiteY3" fmla="*/ 2937713 h 2937713"/>
              <a:gd name="connsiteX4" fmla="*/ 0 w 2745025"/>
              <a:gd name="connsiteY4" fmla="*/ 0 h 2937713"/>
              <a:gd name="connsiteX5" fmla="*/ 343128 w 2745025"/>
              <a:gd name="connsiteY5" fmla="*/ 343128 h 2937713"/>
              <a:gd name="connsiteX6" fmla="*/ 2401897 w 2745025"/>
              <a:gd name="connsiteY6" fmla="*/ 343128 h 2937713"/>
              <a:gd name="connsiteX7" fmla="*/ 2401897 w 2745025"/>
              <a:gd name="connsiteY7" fmla="*/ 2594585 h 2937713"/>
              <a:gd name="connsiteX8" fmla="*/ 343128 w 2745025"/>
              <a:gd name="connsiteY8" fmla="*/ 2594585 h 2937713"/>
              <a:gd name="connsiteX9" fmla="*/ 343128 w 2745025"/>
              <a:gd name="connsiteY9" fmla="*/ 343128 h 2937713"/>
              <a:gd name="connsiteX10" fmla="*/ 0 w 2745025"/>
              <a:gd name="connsiteY10" fmla="*/ 0 h 2937713"/>
              <a:gd name="connsiteX11" fmla="*/ 343128 w 2745025"/>
              <a:gd name="connsiteY11" fmla="*/ 343128 h 2937713"/>
              <a:gd name="connsiteX12" fmla="*/ 0 w 2745025"/>
              <a:gd name="connsiteY12" fmla="*/ 2937713 h 2937713"/>
              <a:gd name="connsiteX13" fmla="*/ 343128 w 2745025"/>
              <a:gd name="connsiteY13" fmla="*/ 2594585 h 2937713"/>
              <a:gd name="connsiteX14" fmla="*/ 2745025 w 2745025"/>
              <a:gd name="connsiteY14" fmla="*/ 0 h 2937713"/>
              <a:gd name="connsiteX15" fmla="*/ 2352832 w 2745025"/>
              <a:gd name="connsiteY15" fmla="*/ 450179 h 2937713"/>
              <a:gd name="connsiteX16" fmla="*/ 2745025 w 2745025"/>
              <a:gd name="connsiteY16" fmla="*/ 2937713 h 2937713"/>
              <a:gd name="connsiteX17" fmla="*/ 2401897 w 2745025"/>
              <a:gd name="connsiteY17" fmla="*/ 2594585 h 2937713"/>
              <a:gd name="connsiteX0" fmla="*/ 343128 w 2745025"/>
              <a:gd name="connsiteY0" fmla="*/ 343128 h 2937713"/>
              <a:gd name="connsiteX1" fmla="*/ 2401897 w 2745025"/>
              <a:gd name="connsiteY1" fmla="*/ 343128 h 2937713"/>
              <a:gd name="connsiteX2" fmla="*/ 2401897 w 2745025"/>
              <a:gd name="connsiteY2" fmla="*/ 2594585 h 2937713"/>
              <a:gd name="connsiteX3" fmla="*/ 343128 w 2745025"/>
              <a:gd name="connsiteY3" fmla="*/ 2594585 h 2937713"/>
              <a:gd name="connsiteX4" fmla="*/ 343128 w 2745025"/>
              <a:gd name="connsiteY4" fmla="*/ 343128 h 2937713"/>
              <a:gd name="connsiteX0" fmla="*/ 0 w 2745025"/>
              <a:gd name="connsiteY0" fmla="*/ 0 h 2937713"/>
              <a:gd name="connsiteX1" fmla="*/ 2745025 w 2745025"/>
              <a:gd name="connsiteY1" fmla="*/ 0 h 2937713"/>
              <a:gd name="connsiteX2" fmla="*/ 2401897 w 2745025"/>
              <a:gd name="connsiteY2" fmla="*/ 343128 h 2937713"/>
              <a:gd name="connsiteX3" fmla="*/ 343128 w 2745025"/>
              <a:gd name="connsiteY3" fmla="*/ 343128 h 2937713"/>
              <a:gd name="connsiteX4" fmla="*/ 0 w 2745025"/>
              <a:gd name="connsiteY4" fmla="*/ 0 h 2937713"/>
              <a:gd name="connsiteX0" fmla="*/ 0 w 2745025"/>
              <a:gd name="connsiteY0" fmla="*/ 2937713 h 2937713"/>
              <a:gd name="connsiteX1" fmla="*/ 343128 w 2745025"/>
              <a:gd name="connsiteY1" fmla="*/ 2594585 h 2937713"/>
              <a:gd name="connsiteX2" fmla="*/ 2401897 w 2745025"/>
              <a:gd name="connsiteY2" fmla="*/ 2594585 h 2937713"/>
              <a:gd name="connsiteX3" fmla="*/ 2745025 w 2745025"/>
              <a:gd name="connsiteY3" fmla="*/ 2937713 h 2937713"/>
              <a:gd name="connsiteX4" fmla="*/ 0 w 2745025"/>
              <a:gd name="connsiteY4" fmla="*/ 2937713 h 2937713"/>
              <a:gd name="connsiteX0" fmla="*/ 0 w 2745025"/>
              <a:gd name="connsiteY0" fmla="*/ 0 h 2937713"/>
              <a:gd name="connsiteX1" fmla="*/ 343128 w 2745025"/>
              <a:gd name="connsiteY1" fmla="*/ 343128 h 2937713"/>
              <a:gd name="connsiteX2" fmla="*/ 343128 w 2745025"/>
              <a:gd name="connsiteY2" fmla="*/ 2594585 h 2937713"/>
              <a:gd name="connsiteX3" fmla="*/ 0 w 2745025"/>
              <a:gd name="connsiteY3" fmla="*/ 2937713 h 2937713"/>
              <a:gd name="connsiteX4" fmla="*/ 0 w 2745025"/>
              <a:gd name="connsiteY4" fmla="*/ 0 h 2937713"/>
              <a:gd name="connsiteX0" fmla="*/ 2745025 w 2745025"/>
              <a:gd name="connsiteY0" fmla="*/ 0 h 2937713"/>
              <a:gd name="connsiteX1" fmla="*/ 2745025 w 2745025"/>
              <a:gd name="connsiteY1" fmla="*/ 2937713 h 2937713"/>
              <a:gd name="connsiteX2" fmla="*/ 2401897 w 2745025"/>
              <a:gd name="connsiteY2" fmla="*/ 2594585 h 2937713"/>
              <a:gd name="connsiteX3" fmla="*/ 2401897 w 2745025"/>
              <a:gd name="connsiteY3" fmla="*/ 343128 h 2937713"/>
              <a:gd name="connsiteX4" fmla="*/ 2745025 w 2745025"/>
              <a:gd name="connsiteY4" fmla="*/ 0 h 2937713"/>
              <a:gd name="connsiteX0" fmla="*/ 0 w 2745025"/>
              <a:gd name="connsiteY0" fmla="*/ 0 h 2937713"/>
              <a:gd name="connsiteX1" fmla="*/ 2745025 w 2745025"/>
              <a:gd name="connsiteY1" fmla="*/ 0 h 2937713"/>
              <a:gd name="connsiteX2" fmla="*/ 2745025 w 2745025"/>
              <a:gd name="connsiteY2" fmla="*/ 2937713 h 2937713"/>
              <a:gd name="connsiteX3" fmla="*/ 0 w 2745025"/>
              <a:gd name="connsiteY3" fmla="*/ 2937713 h 2937713"/>
              <a:gd name="connsiteX4" fmla="*/ 0 w 2745025"/>
              <a:gd name="connsiteY4" fmla="*/ 0 h 2937713"/>
              <a:gd name="connsiteX5" fmla="*/ 343128 w 2745025"/>
              <a:gd name="connsiteY5" fmla="*/ 343128 h 2937713"/>
              <a:gd name="connsiteX6" fmla="*/ 2352831 w 2745025"/>
              <a:gd name="connsiteY6" fmla="*/ 441259 h 2937713"/>
              <a:gd name="connsiteX7" fmla="*/ 2401897 w 2745025"/>
              <a:gd name="connsiteY7" fmla="*/ 2594585 h 2937713"/>
              <a:gd name="connsiteX8" fmla="*/ 343128 w 2745025"/>
              <a:gd name="connsiteY8" fmla="*/ 2594585 h 2937713"/>
              <a:gd name="connsiteX9" fmla="*/ 343128 w 2745025"/>
              <a:gd name="connsiteY9" fmla="*/ 343128 h 2937713"/>
              <a:gd name="connsiteX10" fmla="*/ 0 w 2745025"/>
              <a:gd name="connsiteY10" fmla="*/ 0 h 2937713"/>
              <a:gd name="connsiteX11" fmla="*/ 343128 w 2745025"/>
              <a:gd name="connsiteY11" fmla="*/ 343128 h 2937713"/>
              <a:gd name="connsiteX12" fmla="*/ 0 w 2745025"/>
              <a:gd name="connsiteY12" fmla="*/ 2937713 h 2937713"/>
              <a:gd name="connsiteX13" fmla="*/ 343128 w 2745025"/>
              <a:gd name="connsiteY13" fmla="*/ 2594585 h 2937713"/>
              <a:gd name="connsiteX14" fmla="*/ 2745025 w 2745025"/>
              <a:gd name="connsiteY14" fmla="*/ 0 h 2937713"/>
              <a:gd name="connsiteX15" fmla="*/ 2352832 w 2745025"/>
              <a:gd name="connsiteY15" fmla="*/ 450179 h 2937713"/>
              <a:gd name="connsiteX16" fmla="*/ 2745025 w 2745025"/>
              <a:gd name="connsiteY16" fmla="*/ 2937713 h 2937713"/>
              <a:gd name="connsiteX17" fmla="*/ 2401897 w 2745025"/>
              <a:gd name="connsiteY17" fmla="*/ 2594585 h 2937713"/>
              <a:gd name="connsiteX0" fmla="*/ 343128 w 2745025"/>
              <a:gd name="connsiteY0" fmla="*/ 343128 h 2937713"/>
              <a:gd name="connsiteX1" fmla="*/ 2401897 w 2745025"/>
              <a:gd name="connsiteY1" fmla="*/ 343128 h 2937713"/>
              <a:gd name="connsiteX2" fmla="*/ 2401897 w 2745025"/>
              <a:gd name="connsiteY2" fmla="*/ 2594585 h 2937713"/>
              <a:gd name="connsiteX3" fmla="*/ 343128 w 2745025"/>
              <a:gd name="connsiteY3" fmla="*/ 2594585 h 2937713"/>
              <a:gd name="connsiteX4" fmla="*/ 343128 w 2745025"/>
              <a:gd name="connsiteY4" fmla="*/ 343128 h 2937713"/>
              <a:gd name="connsiteX0" fmla="*/ 0 w 2745025"/>
              <a:gd name="connsiteY0" fmla="*/ 0 h 2937713"/>
              <a:gd name="connsiteX1" fmla="*/ 2745025 w 2745025"/>
              <a:gd name="connsiteY1" fmla="*/ 0 h 2937713"/>
              <a:gd name="connsiteX2" fmla="*/ 2401897 w 2745025"/>
              <a:gd name="connsiteY2" fmla="*/ 343128 h 2937713"/>
              <a:gd name="connsiteX3" fmla="*/ 343128 w 2745025"/>
              <a:gd name="connsiteY3" fmla="*/ 343128 h 2937713"/>
              <a:gd name="connsiteX4" fmla="*/ 0 w 2745025"/>
              <a:gd name="connsiteY4" fmla="*/ 0 h 2937713"/>
              <a:gd name="connsiteX0" fmla="*/ 0 w 2745025"/>
              <a:gd name="connsiteY0" fmla="*/ 2937713 h 2937713"/>
              <a:gd name="connsiteX1" fmla="*/ 343128 w 2745025"/>
              <a:gd name="connsiteY1" fmla="*/ 2594585 h 2937713"/>
              <a:gd name="connsiteX2" fmla="*/ 2401897 w 2745025"/>
              <a:gd name="connsiteY2" fmla="*/ 2594585 h 2937713"/>
              <a:gd name="connsiteX3" fmla="*/ 2745025 w 2745025"/>
              <a:gd name="connsiteY3" fmla="*/ 2937713 h 2937713"/>
              <a:gd name="connsiteX4" fmla="*/ 0 w 2745025"/>
              <a:gd name="connsiteY4" fmla="*/ 2937713 h 2937713"/>
              <a:gd name="connsiteX0" fmla="*/ 0 w 2745025"/>
              <a:gd name="connsiteY0" fmla="*/ 0 h 2937713"/>
              <a:gd name="connsiteX1" fmla="*/ 343128 w 2745025"/>
              <a:gd name="connsiteY1" fmla="*/ 343128 h 2937713"/>
              <a:gd name="connsiteX2" fmla="*/ 343128 w 2745025"/>
              <a:gd name="connsiteY2" fmla="*/ 2594585 h 2937713"/>
              <a:gd name="connsiteX3" fmla="*/ 0 w 2745025"/>
              <a:gd name="connsiteY3" fmla="*/ 2937713 h 2937713"/>
              <a:gd name="connsiteX4" fmla="*/ 0 w 2745025"/>
              <a:gd name="connsiteY4" fmla="*/ 0 h 2937713"/>
              <a:gd name="connsiteX0" fmla="*/ 2745025 w 2745025"/>
              <a:gd name="connsiteY0" fmla="*/ 0 h 2937713"/>
              <a:gd name="connsiteX1" fmla="*/ 2745025 w 2745025"/>
              <a:gd name="connsiteY1" fmla="*/ 2937713 h 2937713"/>
              <a:gd name="connsiteX2" fmla="*/ 2401897 w 2745025"/>
              <a:gd name="connsiteY2" fmla="*/ 2594585 h 2937713"/>
              <a:gd name="connsiteX3" fmla="*/ 2401897 w 2745025"/>
              <a:gd name="connsiteY3" fmla="*/ 343128 h 2937713"/>
              <a:gd name="connsiteX4" fmla="*/ 2745025 w 2745025"/>
              <a:gd name="connsiteY4" fmla="*/ 0 h 2937713"/>
              <a:gd name="connsiteX0" fmla="*/ 0 w 2745025"/>
              <a:gd name="connsiteY0" fmla="*/ 0 h 2937713"/>
              <a:gd name="connsiteX1" fmla="*/ 2745025 w 2745025"/>
              <a:gd name="connsiteY1" fmla="*/ 0 h 2937713"/>
              <a:gd name="connsiteX2" fmla="*/ 2745025 w 2745025"/>
              <a:gd name="connsiteY2" fmla="*/ 2937713 h 2937713"/>
              <a:gd name="connsiteX3" fmla="*/ 0 w 2745025"/>
              <a:gd name="connsiteY3" fmla="*/ 2937713 h 2937713"/>
              <a:gd name="connsiteX4" fmla="*/ 0 w 2745025"/>
              <a:gd name="connsiteY4" fmla="*/ 0 h 2937713"/>
              <a:gd name="connsiteX5" fmla="*/ 343128 w 2745025"/>
              <a:gd name="connsiteY5" fmla="*/ 343128 h 2937713"/>
              <a:gd name="connsiteX6" fmla="*/ 2352831 w 2745025"/>
              <a:gd name="connsiteY6" fmla="*/ 441259 h 2937713"/>
              <a:gd name="connsiteX7" fmla="*/ 2401897 w 2745025"/>
              <a:gd name="connsiteY7" fmla="*/ 2594585 h 2937713"/>
              <a:gd name="connsiteX8" fmla="*/ 343128 w 2745025"/>
              <a:gd name="connsiteY8" fmla="*/ 2594585 h 2937713"/>
              <a:gd name="connsiteX9" fmla="*/ 343128 w 2745025"/>
              <a:gd name="connsiteY9" fmla="*/ 343128 h 2937713"/>
              <a:gd name="connsiteX10" fmla="*/ 0 w 2745025"/>
              <a:gd name="connsiteY10" fmla="*/ 0 h 2937713"/>
              <a:gd name="connsiteX11" fmla="*/ 414496 w 2745025"/>
              <a:gd name="connsiteY11" fmla="*/ 472482 h 2937713"/>
              <a:gd name="connsiteX12" fmla="*/ 0 w 2745025"/>
              <a:gd name="connsiteY12" fmla="*/ 2937713 h 2937713"/>
              <a:gd name="connsiteX13" fmla="*/ 343128 w 2745025"/>
              <a:gd name="connsiteY13" fmla="*/ 2594585 h 2937713"/>
              <a:gd name="connsiteX14" fmla="*/ 2745025 w 2745025"/>
              <a:gd name="connsiteY14" fmla="*/ 0 h 2937713"/>
              <a:gd name="connsiteX15" fmla="*/ 2352832 w 2745025"/>
              <a:gd name="connsiteY15" fmla="*/ 450179 h 2937713"/>
              <a:gd name="connsiteX16" fmla="*/ 2745025 w 2745025"/>
              <a:gd name="connsiteY16" fmla="*/ 2937713 h 2937713"/>
              <a:gd name="connsiteX17" fmla="*/ 2401897 w 2745025"/>
              <a:gd name="connsiteY17" fmla="*/ 2594585 h 2937713"/>
              <a:gd name="connsiteX0" fmla="*/ 343128 w 2745025"/>
              <a:gd name="connsiteY0" fmla="*/ 343128 h 2937713"/>
              <a:gd name="connsiteX1" fmla="*/ 2401897 w 2745025"/>
              <a:gd name="connsiteY1" fmla="*/ 343128 h 2937713"/>
              <a:gd name="connsiteX2" fmla="*/ 2401897 w 2745025"/>
              <a:gd name="connsiteY2" fmla="*/ 2594585 h 2937713"/>
              <a:gd name="connsiteX3" fmla="*/ 343128 w 2745025"/>
              <a:gd name="connsiteY3" fmla="*/ 2594585 h 2937713"/>
              <a:gd name="connsiteX4" fmla="*/ 343128 w 2745025"/>
              <a:gd name="connsiteY4" fmla="*/ 343128 h 2937713"/>
              <a:gd name="connsiteX0" fmla="*/ 0 w 2745025"/>
              <a:gd name="connsiteY0" fmla="*/ 0 h 2937713"/>
              <a:gd name="connsiteX1" fmla="*/ 2745025 w 2745025"/>
              <a:gd name="connsiteY1" fmla="*/ 0 h 2937713"/>
              <a:gd name="connsiteX2" fmla="*/ 2401897 w 2745025"/>
              <a:gd name="connsiteY2" fmla="*/ 343128 h 2937713"/>
              <a:gd name="connsiteX3" fmla="*/ 343128 w 2745025"/>
              <a:gd name="connsiteY3" fmla="*/ 343128 h 2937713"/>
              <a:gd name="connsiteX4" fmla="*/ 0 w 2745025"/>
              <a:gd name="connsiteY4" fmla="*/ 0 h 2937713"/>
              <a:gd name="connsiteX0" fmla="*/ 0 w 2745025"/>
              <a:gd name="connsiteY0" fmla="*/ 2937713 h 2937713"/>
              <a:gd name="connsiteX1" fmla="*/ 343128 w 2745025"/>
              <a:gd name="connsiteY1" fmla="*/ 2594585 h 2937713"/>
              <a:gd name="connsiteX2" fmla="*/ 2401897 w 2745025"/>
              <a:gd name="connsiteY2" fmla="*/ 2594585 h 2937713"/>
              <a:gd name="connsiteX3" fmla="*/ 2745025 w 2745025"/>
              <a:gd name="connsiteY3" fmla="*/ 2937713 h 2937713"/>
              <a:gd name="connsiteX4" fmla="*/ 0 w 2745025"/>
              <a:gd name="connsiteY4" fmla="*/ 2937713 h 2937713"/>
              <a:gd name="connsiteX0" fmla="*/ 0 w 2745025"/>
              <a:gd name="connsiteY0" fmla="*/ 0 h 2937713"/>
              <a:gd name="connsiteX1" fmla="*/ 343128 w 2745025"/>
              <a:gd name="connsiteY1" fmla="*/ 343128 h 2937713"/>
              <a:gd name="connsiteX2" fmla="*/ 343128 w 2745025"/>
              <a:gd name="connsiteY2" fmla="*/ 2594585 h 2937713"/>
              <a:gd name="connsiteX3" fmla="*/ 0 w 2745025"/>
              <a:gd name="connsiteY3" fmla="*/ 2937713 h 2937713"/>
              <a:gd name="connsiteX4" fmla="*/ 0 w 2745025"/>
              <a:gd name="connsiteY4" fmla="*/ 0 h 2937713"/>
              <a:gd name="connsiteX0" fmla="*/ 2745025 w 2745025"/>
              <a:gd name="connsiteY0" fmla="*/ 0 h 2937713"/>
              <a:gd name="connsiteX1" fmla="*/ 2745025 w 2745025"/>
              <a:gd name="connsiteY1" fmla="*/ 2937713 h 2937713"/>
              <a:gd name="connsiteX2" fmla="*/ 2401897 w 2745025"/>
              <a:gd name="connsiteY2" fmla="*/ 2594585 h 2937713"/>
              <a:gd name="connsiteX3" fmla="*/ 2401897 w 2745025"/>
              <a:gd name="connsiteY3" fmla="*/ 343128 h 2937713"/>
              <a:gd name="connsiteX4" fmla="*/ 2745025 w 2745025"/>
              <a:gd name="connsiteY4" fmla="*/ 0 h 2937713"/>
              <a:gd name="connsiteX0" fmla="*/ 0 w 2745025"/>
              <a:gd name="connsiteY0" fmla="*/ 0 h 2937713"/>
              <a:gd name="connsiteX1" fmla="*/ 2745025 w 2745025"/>
              <a:gd name="connsiteY1" fmla="*/ 0 h 2937713"/>
              <a:gd name="connsiteX2" fmla="*/ 2745025 w 2745025"/>
              <a:gd name="connsiteY2" fmla="*/ 2937713 h 2937713"/>
              <a:gd name="connsiteX3" fmla="*/ 0 w 2745025"/>
              <a:gd name="connsiteY3" fmla="*/ 2937713 h 2937713"/>
              <a:gd name="connsiteX4" fmla="*/ 0 w 2745025"/>
              <a:gd name="connsiteY4" fmla="*/ 0 h 2937713"/>
              <a:gd name="connsiteX5" fmla="*/ 432338 w 2745025"/>
              <a:gd name="connsiteY5" fmla="*/ 454640 h 2937713"/>
              <a:gd name="connsiteX6" fmla="*/ 2352831 w 2745025"/>
              <a:gd name="connsiteY6" fmla="*/ 441259 h 2937713"/>
              <a:gd name="connsiteX7" fmla="*/ 2401897 w 2745025"/>
              <a:gd name="connsiteY7" fmla="*/ 2594585 h 2937713"/>
              <a:gd name="connsiteX8" fmla="*/ 343128 w 2745025"/>
              <a:gd name="connsiteY8" fmla="*/ 2594585 h 2937713"/>
              <a:gd name="connsiteX9" fmla="*/ 432338 w 2745025"/>
              <a:gd name="connsiteY9" fmla="*/ 454640 h 2937713"/>
              <a:gd name="connsiteX10" fmla="*/ 0 w 2745025"/>
              <a:gd name="connsiteY10" fmla="*/ 0 h 2937713"/>
              <a:gd name="connsiteX11" fmla="*/ 414496 w 2745025"/>
              <a:gd name="connsiteY11" fmla="*/ 472482 h 2937713"/>
              <a:gd name="connsiteX12" fmla="*/ 0 w 2745025"/>
              <a:gd name="connsiteY12" fmla="*/ 2937713 h 2937713"/>
              <a:gd name="connsiteX13" fmla="*/ 343128 w 2745025"/>
              <a:gd name="connsiteY13" fmla="*/ 2594585 h 2937713"/>
              <a:gd name="connsiteX14" fmla="*/ 2745025 w 2745025"/>
              <a:gd name="connsiteY14" fmla="*/ 0 h 2937713"/>
              <a:gd name="connsiteX15" fmla="*/ 2352832 w 2745025"/>
              <a:gd name="connsiteY15" fmla="*/ 450179 h 2937713"/>
              <a:gd name="connsiteX16" fmla="*/ 2745025 w 2745025"/>
              <a:gd name="connsiteY16" fmla="*/ 2937713 h 2937713"/>
              <a:gd name="connsiteX17" fmla="*/ 2401897 w 2745025"/>
              <a:gd name="connsiteY17" fmla="*/ 2594585 h 2937713"/>
              <a:gd name="connsiteX0" fmla="*/ 343128 w 2745025"/>
              <a:gd name="connsiteY0" fmla="*/ 343128 h 2937713"/>
              <a:gd name="connsiteX1" fmla="*/ 2401897 w 2745025"/>
              <a:gd name="connsiteY1" fmla="*/ 343128 h 2937713"/>
              <a:gd name="connsiteX2" fmla="*/ 2401897 w 2745025"/>
              <a:gd name="connsiteY2" fmla="*/ 2594585 h 2937713"/>
              <a:gd name="connsiteX3" fmla="*/ 343128 w 2745025"/>
              <a:gd name="connsiteY3" fmla="*/ 2594585 h 2937713"/>
              <a:gd name="connsiteX4" fmla="*/ 343128 w 2745025"/>
              <a:gd name="connsiteY4" fmla="*/ 343128 h 2937713"/>
              <a:gd name="connsiteX0" fmla="*/ 0 w 2745025"/>
              <a:gd name="connsiteY0" fmla="*/ 0 h 2937713"/>
              <a:gd name="connsiteX1" fmla="*/ 2745025 w 2745025"/>
              <a:gd name="connsiteY1" fmla="*/ 0 h 2937713"/>
              <a:gd name="connsiteX2" fmla="*/ 2401897 w 2745025"/>
              <a:gd name="connsiteY2" fmla="*/ 343128 h 2937713"/>
              <a:gd name="connsiteX3" fmla="*/ 343128 w 2745025"/>
              <a:gd name="connsiteY3" fmla="*/ 343128 h 2937713"/>
              <a:gd name="connsiteX4" fmla="*/ 0 w 2745025"/>
              <a:gd name="connsiteY4" fmla="*/ 0 h 2937713"/>
              <a:gd name="connsiteX0" fmla="*/ 0 w 2745025"/>
              <a:gd name="connsiteY0" fmla="*/ 2937713 h 2937713"/>
              <a:gd name="connsiteX1" fmla="*/ 343128 w 2745025"/>
              <a:gd name="connsiteY1" fmla="*/ 2594585 h 2937713"/>
              <a:gd name="connsiteX2" fmla="*/ 2401897 w 2745025"/>
              <a:gd name="connsiteY2" fmla="*/ 2594585 h 2937713"/>
              <a:gd name="connsiteX3" fmla="*/ 2745025 w 2745025"/>
              <a:gd name="connsiteY3" fmla="*/ 2937713 h 2937713"/>
              <a:gd name="connsiteX4" fmla="*/ 0 w 2745025"/>
              <a:gd name="connsiteY4" fmla="*/ 2937713 h 2937713"/>
              <a:gd name="connsiteX0" fmla="*/ 0 w 2745025"/>
              <a:gd name="connsiteY0" fmla="*/ 0 h 2937713"/>
              <a:gd name="connsiteX1" fmla="*/ 343128 w 2745025"/>
              <a:gd name="connsiteY1" fmla="*/ 343128 h 2937713"/>
              <a:gd name="connsiteX2" fmla="*/ 343128 w 2745025"/>
              <a:gd name="connsiteY2" fmla="*/ 2594585 h 2937713"/>
              <a:gd name="connsiteX3" fmla="*/ 0 w 2745025"/>
              <a:gd name="connsiteY3" fmla="*/ 2937713 h 2937713"/>
              <a:gd name="connsiteX4" fmla="*/ 0 w 2745025"/>
              <a:gd name="connsiteY4" fmla="*/ 0 h 2937713"/>
              <a:gd name="connsiteX0" fmla="*/ 2745025 w 2745025"/>
              <a:gd name="connsiteY0" fmla="*/ 0 h 2937713"/>
              <a:gd name="connsiteX1" fmla="*/ 2745025 w 2745025"/>
              <a:gd name="connsiteY1" fmla="*/ 2937713 h 2937713"/>
              <a:gd name="connsiteX2" fmla="*/ 2401897 w 2745025"/>
              <a:gd name="connsiteY2" fmla="*/ 2594585 h 2937713"/>
              <a:gd name="connsiteX3" fmla="*/ 2401897 w 2745025"/>
              <a:gd name="connsiteY3" fmla="*/ 343128 h 2937713"/>
              <a:gd name="connsiteX4" fmla="*/ 2745025 w 2745025"/>
              <a:gd name="connsiteY4" fmla="*/ 0 h 2937713"/>
              <a:gd name="connsiteX0" fmla="*/ 0 w 2745025"/>
              <a:gd name="connsiteY0" fmla="*/ 0 h 2937713"/>
              <a:gd name="connsiteX1" fmla="*/ 2745025 w 2745025"/>
              <a:gd name="connsiteY1" fmla="*/ 0 h 2937713"/>
              <a:gd name="connsiteX2" fmla="*/ 2745025 w 2745025"/>
              <a:gd name="connsiteY2" fmla="*/ 2937713 h 2937713"/>
              <a:gd name="connsiteX3" fmla="*/ 0 w 2745025"/>
              <a:gd name="connsiteY3" fmla="*/ 2937713 h 2937713"/>
              <a:gd name="connsiteX4" fmla="*/ 0 w 2745025"/>
              <a:gd name="connsiteY4" fmla="*/ 0 h 2937713"/>
              <a:gd name="connsiteX5" fmla="*/ 432338 w 2745025"/>
              <a:gd name="connsiteY5" fmla="*/ 454640 h 2937713"/>
              <a:gd name="connsiteX6" fmla="*/ 2352831 w 2745025"/>
              <a:gd name="connsiteY6" fmla="*/ 441259 h 2937713"/>
              <a:gd name="connsiteX7" fmla="*/ 2401897 w 2745025"/>
              <a:gd name="connsiteY7" fmla="*/ 2594585 h 2937713"/>
              <a:gd name="connsiteX8" fmla="*/ 343128 w 2745025"/>
              <a:gd name="connsiteY8" fmla="*/ 2594585 h 2937713"/>
              <a:gd name="connsiteX9" fmla="*/ 432338 w 2745025"/>
              <a:gd name="connsiteY9" fmla="*/ 454640 h 2937713"/>
              <a:gd name="connsiteX10" fmla="*/ 0 w 2745025"/>
              <a:gd name="connsiteY10" fmla="*/ 0 h 2937713"/>
              <a:gd name="connsiteX11" fmla="*/ 414496 w 2745025"/>
              <a:gd name="connsiteY11" fmla="*/ 472482 h 2937713"/>
              <a:gd name="connsiteX12" fmla="*/ 0 w 2745025"/>
              <a:gd name="connsiteY12" fmla="*/ 2937713 h 2937713"/>
              <a:gd name="connsiteX13" fmla="*/ 432338 w 2745025"/>
              <a:gd name="connsiteY13" fmla="*/ 2567822 h 2937713"/>
              <a:gd name="connsiteX14" fmla="*/ 2745025 w 2745025"/>
              <a:gd name="connsiteY14" fmla="*/ 0 h 2937713"/>
              <a:gd name="connsiteX15" fmla="*/ 2352832 w 2745025"/>
              <a:gd name="connsiteY15" fmla="*/ 450179 h 2937713"/>
              <a:gd name="connsiteX16" fmla="*/ 2745025 w 2745025"/>
              <a:gd name="connsiteY16" fmla="*/ 2937713 h 2937713"/>
              <a:gd name="connsiteX17" fmla="*/ 2401897 w 2745025"/>
              <a:gd name="connsiteY17" fmla="*/ 2594585 h 2937713"/>
              <a:gd name="connsiteX0" fmla="*/ 343128 w 2745025"/>
              <a:gd name="connsiteY0" fmla="*/ 343128 h 2937713"/>
              <a:gd name="connsiteX1" fmla="*/ 2401897 w 2745025"/>
              <a:gd name="connsiteY1" fmla="*/ 343128 h 2937713"/>
              <a:gd name="connsiteX2" fmla="*/ 2401897 w 2745025"/>
              <a:gd name="connsiteY2" fmla="*/ 2594585 h 2937713"/>
              <a:gd name="connsiteX3" fmla="*/ 343128 w 2745025"/>
              <a:gd name="connsiteY3" fmla="*/ 2594585 h 2937713"/>
              <a:gd name="connsiteX4" fmla="*/ 343128 w 2745025"/>
              <a:gd name="connsiteY4" fmla="*/ 343128 h 2937713"/>
              <a:gd name="connsiteX0" fmla="*/ 0 w 2745025"/>
              <a:gd name="connsiteY0" fmla="*/ 0 h 2937713"/>
              <a:gd name="connsiteX1" fmla="*/ 2745025 w 2745025"/>
              <a:gd name="connsiteY1" fmla="*/ 0 h 2937713"/>
              <a:gd name="connsiteX2" fmla="*/ 2401897 w 2745025"/>
              <a:gd name="connsiteY2" fmla="*/ 343128 h 2937713"/>
              <a:gd name="connsiteX3" fmla="*/ 343128 w 2745025"/>
              <a:gd name="connsiteY3" fmla="*/ 343128 h 2937713"/>
              <a:gd name="connsiteX4" fmla="*/ 0 w 2745025"/>
              <a:gd name="connsiteY4" fmla="*/ 0 h 2937713"/>
              <a:gd name="connsiteX0" fmla="*/ 0 w 2745025"/>
              <a:gd name="connsiteY0" fmla="*/ 2937713 h 2937713"/>
              <a:gd name="connsiteX1" fmla="*/ 343128 w 2745025"/>
              <a:gd name="connsiteY1" fmla="*/ 2594585 h 2937713"/>
              <a:gd name="connsiteX2" fmla="*/ 2401897 w 2745025"/>
              <a:gd name="connsiteY2" fmla="*/ 2594585 h 2937713"/>
              <a:gd name="connsiteX3" fmla="*/ 2745025 w 2745025"/>
              <a:gd name="connsiteY3" fmla="*/ 2937713 h 2937713"/>
              <a:gd name="connsiteX4" fmla="*/ 0 w 2745025"/>
              <a:gd name="connsiteY4" fmla="*/ 2937713 h 2937713"/>
              <a:gd name="connsiteX0" fmla="*/ 0 w 2745025"/>
              <a:gd name="connsiteY0" fmla="*/ 0 h 2937713"/>
              <a:gd name="connsiteX1" fmla="*/ 343128 w 2745025"/>
              <a:gd name="connsiteY1" fmla="*/ 343128 h 2937713"/>
              <a:gd name="connsiteX2" fmla="*/ 343128 w 2745025"/>
              <a:gd name="connsiteY2" fmla="*/ 2594585 h 2937713"/>
              <a:gd name="connsiteX3" fmla="*/ 0 w 2745025"/>
              <a:gd name="connsiteY3" fmla="*/ 2937713 h 2937713"/>
              <a:gd name="connsiteX4" fmla="*/ 0 w 2745025"/>
              <a:gd name="connsiteY4" fmla="*/ 0 h 2937713"/>
              <a:gd name="connsiteX0" fmla="*/ 2745025 w 2745025"/>
              <a:gd name="connsiteY0" fmla="*/ 0 h 2937713"/>
              <a:gd name="connsiteX1" fmla="*/ 2745025 w 2745025"/>
              <a:gd name="connsiteY1" fmla="*/ 2937713 h 2937713"/>
              <a:gd name="connsiteX2" fmla="*/ 2401897 w 2745025"/>
              <a:gd name="connsiteY2" fmla="*/ 2594585 h 2937713"/>
              <a:gd name="connsiteX3" fmla="*/ 2401897 w 2745025"/>
              <a:gd name="connsiteY3" fmla="*/ 343128 h 2937713"/>
              <a:gd name="connsiteX4" fmla="*/ 2745025 w 2745025"/>
              <a:gd name="connsiteY4" fmla="*/ 0 h 2937713"/>
              <a:gd name="connsiteX0" fmla="*/ 0 w 2745025"/>
              <a:gd name="connsiteY0" fmla="*/ 0 h 2937713"/>
              <a:gd name="connsiteX1" fmla="*/ 2745025 w 2745025"/>
              <a:gd name="connsiteY1" fmla="*/ 0 h 2937713"/>
              <a:gd name="connsiteX2" fmla="*/ 2745025 w 2745025"/>
              <a:gd name="connsiteY2" fmla="*/ 2937713 h 2937713"/>
              <a:gd name="connsiteX3" fmla="*/ 0 w 2745025"/>
              <a:gd name="connsiteY3" fmla="*/ 2937713 h 2937713"/>
              <a:gd name="connsiteX4" fmla="*/ 0 w 2745025"/>
              <a:gd name="connsiteY4" fmla="*/ 0 h 2937713"/>
              <a:gd name="connsiteX5" fmla="*/ 432338 w 2745025"/>
              <a:gd name="connsiteY5" fmla="*/ 454640 h 2937713"/>
              <a:gd name="connsiteX6" fmla="*/ 2352831 w 2745025"/>
              <a:gd name="connsiteY6" fmla="*/ 441259 h 2937713"/>
              <a:gd name="connsiteX7" fmla="*/ 2401897 w 2745025"/>
              <a:gd name="connsiteY7" fmla="*/ 2594585 h 2937713"/>
              <a:gd name="connsiteX8" fmla="*/ 410036 w 2745025"/>
              <a:gd name="connsiteY8" fmla="*/ 2585664 h 2937713"/>
              <a:gd name="connsiteX9" fmla="*/ 432338 w 2745025"/>
              <a:gd name="connsiteY9" fmla="*/ 454640 h 2937713"/>
              <a:gd name="connsiteX10" fmla="*/ 0 w 2745025"/>
              <a:gd name="connsiteY10" fmla="*/ 0 h 2937713"/>
              <a:gd name="connsiteX11" fmla="*/ 414496 w 2745025"/>
              <a:gd name="connsiteY11" fmla="*/ 472482 h 2937713"/>
              <a:gd name="connsiteX12" fmla="*/ 0 w 2745025"/>
              <a:gd name="connsiteY12" fmla="*/ 2937713 h 2937713"/>
              <a:gd name="connsiteX13" fmla="*/ 432338 w 2745025"/>
              <a:gd name="connsiteY13" fmla="*/ 2567822 h 2937713"/>
              <a:gd name="connsiteX14" fmla="*/ 2745025 w 2745025"/>
              <a:gd name="connsiteY14" fmla="*/ 0 h 2937713"/>
              <a:gd name="connsiteX15" fmla="*/ 2352832 w 2745025"/>
              <a:gd name="connsiteY15" fmla="*/ 450179 h 2937713"/>
              <a:gd name="connsiteX16" fmla="*/ 2745025 w 2745025"/>
              <a:gd name="connsiteY16" fmla="*/ 2937713 h 2937713"/>
              <a:gd name="connsiteX17" fmla="*/ 2401897 w 2745025"/>
              <a:gd name="connsiteY17" fmla="*/ 2594585 h 2937713"/>
              <a:gd name="connsiteX0" fmla="*/ 343128 w 2745025"/>
              <a:gd name="connsiteY0" fmla="*/ 343128 h 2937713"/>
              <a:gd name="connsiteX1" fmla="*/ 2401897 w 2745025"/>
              <a:gd name="connsiteY1" fmla="*/ 343128 h 2937713"/>
              <a:gd name="connsiteX2" fmla="*/ 2401897 w 2745025"/>
              <a:gd name="connsiteY2" fmla="*/ 2594585 h 2937713"/>
              <a:gd name="connsiteX3" fmla="*/ 343128 w 2745025"/>
              <a:gd name="connsiteY3" fmla="*/ 2594585 h 2937713"/>
              <a:gd name="connsiteX4" fmla="*/ 343128 w 2745025"/>
              <a:gd name="connsiteY4" fmla="*/ 343128 h 2937713"/>
              <a:gd name="connsiteX0" fmla="*/ 0 w 2745025"/>
              <a:gd name="connsiteY0" fmla="*/ 0 h 2937713"/>
              <a:gd name="connsiteX1" fmla="*/ 2745025 w 2745025"/>
              <a:gd name="connsiteY1" fmla="*/ 0 h 2937713"/>
              <a:gd name="connsiteX2" fmla="*/ 2401897 w 2745025"/>
              <a:gd name="connsiteY2" fmla="*/ 343128 h 2937713"/>
              <a:gd name="connsiteX3" fmla="*/ 343128 w 2745025"/>
              <a:gd name="connsiteY3" fmla="*/ 343128 h 2937713"/>
              <a:gd name="connsiteX4" fmla="*/ 0 w 2745025"/>
              <a:gd name="connsiteY4" fmla="*/ 0 h 2937713"/>
              <a:gd name="connsiteX0" fmla="*/ 0 w 2745025"/>
              <a:gd name="connsiteY0" fmla="*/ 2937713 h 2937713"/>
              <a:gd name="connsiteX1" fmla="*/ 343128 w 2745025"/>
              <a:gd name="connsiteY1" fmla="*/ 2594585 h 2937713"/>
              <a:gd name="connsiteX2" fmla="*/ 2401897 w 2745025"/>
              <a:gd name="connsiteY2" fmla="*/ 2594585 h 2937713"/>
              <a:gd name="connsiteX3" fmla="*/ 2745025 w 2745025"/>
              <a:gd name="connsiteY3" fmla="*/ 2937713 h 2937713"/>
              <a:gd name="connsiteX4" fmla="*/ 0 w 2745025"/>
              <a:gd name="connsiteY4" fmla="*/ 2937713 h 2937713"/>
              <a:gd name="connsiteX0" fmla="*/ 0 w 2745025"/>
              <a:gd name="connsiteY0" fmla="*/ 0 h 2937713"/>
              <a:gd name="connsiteX1" fmla="*/ 343128 w 2745025"/>
              <a:gd name="connsiteY1" fmla="*/ 343128 h 2937713"/>
              <a:gd name="connsiteX2" fmla="*/ 343128 w 2745025"/>
              <a:gd name="connsiteY2" fmla="*/ 2594585 h 2937713"/>
              <a:gd name="connsiteX3" fmla="*/ 0 w 2745025"/>
              <a:gd name="connsiteY3" fmla="*/ 2937713 h 2937713"/>
              <a:gd name="connsiteX4" fmla="*/ 0 w 2745025"/>
              <a:gd name="connsiteY4" fmla="*/ 0 h 2937713"/>
              <a:gd name="connsiteX0" fmla="*/ 2745025 w 2745025"/>
              <a:gd name="connsiteY0" fmla="*/ 0 h 2937713"/>
              <a:gd name="connsiteX1" fmla="*/ 2745025 w 2745025"/>
              <a:gd name="connsiteY1" fmla="*/ 2937713 h 2937713"/>
              <a:gd name="connsiteX2" fmla="*/ 2401897 w 2745025"/>
              <a:gd name="connsiteY2" fmla="*/ 2594585 h 2937713"/>
              <a:gd name="connsiteX3" fmla="*/ 2401897 w 2745025"/>
              <a:gd name="connsiteY3" fmla="*/ 343128 h 2937713"/>
              <a:gd name="connsiteX4" fmla="*/ 2745025 w 2745025"/>
              <a:gd name="connsiteY4" fmla="*/ 0 h 2937713"/>
              <a:gd name="connsiteX0" fmla="*/ 0 w 2745025"/>
              <a:gd name="connsiteY0" fmla="*/ 0 h 2937713"/>
              <a:gd name="connsiteX1" fmla="*/ 2745025 w 2745025"/>
              <a:gd name="connsiteY1" fmla="*/ 0 h 2937713"/>
              <a:gd name="connsiteX2" fmla="*/ 2745025 w 2745025"/>
              <a:gd name="connsiteY2" fmla="*/ 2937713 h 2937713"/>
              <a:gd name="connsiteX3" fmla="*/ 0 w 2745025"/>
              <a:gd name="connsiteY3" fmla="*/ 2937713 h 2937713"/>
              <a:gd name="connsiteX4" fmla="*/ 0 w 2745025"/>
              <a:gd name="connsiteY4" fmla="*/ 0 h 2937713"/>
              <a:gd name="connsiteX5" fmla="*/ 432338 w 2745025"/>
              <a:gd name="connsiteY5" fmla="*/ 454640 h 2937713"/>
              <a:gd name="connsiteX6" fmla="*/ 2352831 w 2745025"/>
              <a:gd name="connsiteY6" fmla="*/ 441259 h 2937713"/>
              <a:gd name="connsiteX7" fmla="*/ 2401897 w 2745025"/>
              <a:gd name="connsiteY7" fmla="*/ 2594585 h 2937713"/>
              <a:gd name="connsiteX8" fmla="*/ 436799 w 2745025"/>
              <a:gd name="connsiteY8" fmla="*/ 2607967 h 2937713"/>
              <a:gd name="connsiteX9" fmla="*/ 432338 w 2745025"/>
              <a:gd name="connsiteY9" fmla="*/ 454640 h 2937713"/>
              <a:gd name="connsiteX10" fmla="*/ 0 w 2745025"/>
              <a:gd name="connsiteY10" fmla="*/ 0 h 2937713"/>
              <a:gd name="connsiteX11" fmla="*/ 414496 w 2745025"/>
              <a:gd name="connsiteY11" fmla="*/ 472482 h 2937713"/>
              <a:gd name="connsiteX12" fmla="*/ 0 w 2745025"/>
              <a:gd name="connsiteY12" fmla="*/ 2937713 h 2937713"/>
              <a:gd name="connsiteX13" fmla="*/ 432338 w 2745025"/>
              <a:gd name="connsiteY13" fmla="*/ 2567822 h 2937713"/>
              <a:gd name="connsiteX14" fmla="*/ 2745025 w 2745025"/>
              <a:gd name="connsiteY14" fmla="*/ 0 h 2937713"/>
              <a:gd name="connsiteX15" fmla="*/ 2352832 w 2745025"/>
              <a:gd name="connsiteY15" fmla="*/ 450179 h 2937713"/>
              <a:gd name="connsiteX16" fmla="*/ 2745025 w 2745025"/>
              <a:gd name="connsiteY16" fmla="*/ 2937713 h 2937713"/>
              <a:gd name="connsiteX17" fmla="*/ 2401897 w 2745025"/>
              <a:gd name="connsiteY17" fmla="*/ 2594585 h 2937713"/>
              <a:gd name="connsiteX0" fmla="*/ 343128 w 2745025"/>
              <a:gd name="connsiteY0" fmla="*/ 343128 h 2937713"/>
              <a:gd name="connsiteX1" fmla="*/ 2401897 w 2745025"/>
              <a:gd name="connsiteY1" fmla="*/ 343128 h 2937713"/>
              <a:gd name="connsiteX2" fmla="*/ 2401897 w 2745025"/>
              <a:gd name="connsiteY2" fmla="*/ 2594585 h 2937713"/>
              <a:gd name="connsiteX3" fmla="*/ 343128 w 2745025"/>
              <a:gd name="connsiteY3" fmla="*/ 2594585 h 2937713"/>
              <a:gd name="connsiteX4" fmla="*/ 343128 w 2745025"/>
              <a:gd name="connsiteY4" fmla="*/ 343128 h 2937713"/>
              <a:gd name="connsiteX0" fmla="*/ 0 w 2745025"/>
              <a:gd name="connsiteY0" fmla="*/ 0 h 2937713"/>
              <a:gd name="connsiteX1" fmla="*/ 2745025 w 2745025"/>
              <a:gd name="connsiteY1" fmla="*/ 0 h 2937713"/>
              <a:gd name="connsiteX2" fmla="*/ 2401897 w 2745025"/>
              <a:gd name="connsiteY2" fmla="*/ 343128 h 2937713"/>
              <a:gd name="connsiteX3" fmla="*/ 343128 w 2745025"/>
              <a:gd name="connsiteY3" fmla="*/ 343128 h 2937713"/>
              <a:gd name="connsiteX4" fmla="*/ 0 w 2745025"/>
              <a:gd name="connsiteY4" fmla="*/ 0 h 2937713"/>
              <a:gd name="connsiteX0" fmla="*/ 0 w 2745025"/>
              <a:gd name="connsiteY0" fmla="*/ 2937713 h 2937713"/>
              <a:gd name="connsiteX1" fmla="*/ 343128 w 2745025"/>
              <a:gd name="connsiteY1" fmla="*/ 2594585 h 2937713"/>
              <a:gd name="connsiteX2" fmla="*/ 2401897 w 2745025"/>
              <a:gd name="connsiteY2" fmla="*/ 2594585 h 2937713"/>
              <a:gd name="connsiteX3" fmla="*/ 2745025 w 2745025"/>
              <a:gd name="connsiteY3" fmla="*/ 2937713 h 2937713"/>
              <a:gd name="connsiteX4" fmla="*/ 0 w 2745025"/>
              <a:gd name="connsiteY4" fmla="*/ 2937713 h 2937713"/>
              <a:gd name="connsiteX0" fmla="*/ 0 w 2745025"/>
              <a:gd name="connsiteY0" fmla="*/ 0 h 2937713"/>
              <a:gd name="connsiteX1" fmla="*/ 343128 w 2745025"/>
              <a:gd name="connsiteY1" fmla="*/ 343128 h 2937713"/>
              <a:gd name="connsiteX2" fmla="*/ 343128 w 2745025"/>
              <a:gd name="connsiteY2" fmla="*/ 2594585 h 2937713"/>
              <a:gd name="connsiteX3" fmla="*/ 0 w 2745025"/>
              <a:gd name="connsiteY3" fmla="*/ 2937713 h 2937713"/>
              <a:gd name="connsiteX4" fmla="*/ 0 w 2745025"/>
              <a:gd name="connsiteY4" fmla="*/ 0 h 2937713"/>
              <a:gd name="connsiteX0" fmla="*/ 2745025 w 2745025"/>
              <a:gd name="connsiteY0" fmla="*/ 0 h 2937713"/>
              <a:gd name="connsiteX1" fmla="*/ 2745025 w 2745025"/>
              <a:gd name="connsiteY1" fmla="*/ 2937713 h 2937713"/>
              <a:gd name="connsiteX2" fmla="*/ 2401897 w 2745025"/>
              <a:gd name="connsiteY2" fmla="*/ 2594585 h 2937713"/>
              <a:gd name="connsiteX3" fmla="*/ 2401897 w 2745025"/>
              <a:gd name="connsiteY3" fmla="*/ 343128 h 2937713"/>
              <a:gd name="connsiteX4" fmla="*/ 2745025 w 2745025"/>
              <a:gd name="connsiteY4" fmla="*/ 0 h 2937713"/>
              <a:gd name="connsiteX0" fmla="*/ 0 w 2745025"/>
              <a:gd name="connsiteY0" fmla="*/ 0 h 2937713"/>
              <a:gd name="connsiteX1" fmla="*/ 2745025 w 2745025"/>
              <a:gd name="connsiteY1" fmla="*/ 0 h 2937713"/>
              <a:gd name="connsiteX2" fmla="*/ 2745025 w 2745025"/>
              <a:gd name="connsiteY2" fmla="*/ 2937713 h 2937713"/>
              <a:gd name="connsiteX3" fmla="*/ 0 w 2745025"/>
              <a:gd name="connsiteY3" fmla="*/ 2937713 h 2937713"/>
              <a:gd name="connsiteX4" fmla="*/ 0 w 2745025"/>
              <a:gd name="connsiteY4" fmla="*/ 0 h 2937713"/>
              <a:gd name="connsiteX5" fmla="*/ 432338 w 2745025"/>
              <a:gd name="connsiteY5" fmla="*/ 454640 h 2937713"/>
              <a:gd name="connsiteX6" fmla="*/ 2352831 w 2745025"/>
              <a:gd name="connsiteY6" fmla="*/ 441259 h 2937713"/>
              <a:gd name="connsiteX7" fmla="*/ 2401897 w 2745025"/>
              <a:gd name="connsiteY7" fmla="*/ 2594585 h 2937713"/>
              <a:gd name="connsiteX8" fmla="*/ 436799 w 2745025"/>
              <a:gd name="connsiteY8" fmla="*/ 2572283 h 2937713"/>
              <a:gd name="connsiteX9" fmla="*/ 432338 w 2745025"/>
              <a:gd name="connsiteY9" fmla="*/ 454640 h 2937713"/>
              <a:gd name="connsiteX10" fmla="*/ 0 w 2745025"/>
              <a:gd name="connsiteY10" fmla="*/ 0 h 2937713"/>
              <a:gd name="connsiteX11" fmla="*/ 414496 w 2745025"/>
              <a:gd name="connsiteY11" fmla="*/ 472482 h 2937713"/>
              <a:gd name="connsiteX12" fmla="*/ 0 w 2745025"/>
              <a:gd name="connsiteY12" fmla="*/ 2937713 h 2937713"/>
              <a:gd name="connsiteX13" fmla="*/ 432338 w 2745025"/>
              <a:gd name="connsiteY13" fmla="*/ 2567822 h 2937713"/>
              <a:gd name="connsiteX14" fmla="*/ 2745025 w 2745025"/>
              <a:gd name="connsiteY14" fmla="*/ 0 h 2937713"/>
              <a:gd name="connsiteX15" fmla="*/ 2352832 w 2745025"/>
              <a:gd name="connsiteY15" fmla="*/ 450179 h 2937713"/>
              <a:gd name="connsiteX16" fmla="*/ 2745025 w 2745025"/>
              <a:gd name="connsiteY16" fmla="*/ 2937713 h 2937713"/>
              <a:gd name="connsiteX17" fmla="*/ 2401897 w 2745025"/>
              <a:gd name="connsiteY17" fmla="*/ 2594585 h 2937713"/>
              <a:gd name="connsiteX0" fmla="*/ 343128 w 2745025"/>
              <a:gd name="connsiteY0" fmla="*/ 343128 h 2937713"/>
              <a:gd name="connsiteX1" fmla="*/ 2401897 w 2745025"/>
              <a:gd name="connsiteY1" fmla="*/ 343128 h 2937713"/>
              <a:gd name="connsiteX2" fmla="*/ 2401897 w 2745025"/>
              <a:gd name="connsiteY2" fmla="*/ 2594585 h 2937713"/>
              <a:gd name="connsiteX3" fmla="*/ 343128 w 2745025"/>
              <a:gd name="connsiteY3" fmla="*/ 2594585 h 2937713"/>
              <a:gd name="connsiteX4" fmla="*/ 343128 w 2745025"/>
              <a:gd name="connsiteY4" fmla="*/ 343128 h 2937713"/>
              <a:gd name="connsiteX0" fmla="*/ 0 w 2745025"/>
              <a:gd name="connsiteY0" fmla="*/ 0 h 2937713"/>
              <a:gd name="connsiteX1" fmla="*/ 2745025 w 2745025"/>
              <a:gd name="connsiteY1" fmla="*/ 0 h 2937713"/>
              <a:gd name="connsiteX2" fmla="*/ 2401897 w 2745025"/>
              <a:gd name="connsiteY2" fmla="*/ 343128 h 2937713"/>
              <a:gd name="connsiteX3" fmla="*/ 343128 w 2745025"/>
              <a:gd name="connsiteY3" fmla="*/ 343128 h 2937713"/>
              <a:gd name="connsiteX4" fmla="*/ 0 w 2745025"/>
              <a:gd name="connsiteY4" fmla="*/ 0 h 2937713"/>
              <a:gd name="connsiteX0" fmla="*/ 0 w 2745025"/>
              <a:gd name="connsiteY0" fmla="*/ 2937713 h 2937713"/>
              <a:gd name="connsiteX1" fmla="*/ 343128 w 2745025"/>
              <a:gd name="connsiteY1" fmla="*/ 2594585 h 2937713"/>
              <a:gd name="connsiteX2" fmla="*/ 2401897 w 2745025"/>
              <a:gd name="connsiteY2" fmla="*/ 2594585 h 2937713"/>
              <a:gd name="connsiteX3" fmla="*/ 2745025 w 2745025"/>
              <a:gd name="connsiteY3" fmla="*/ 2937713 h 2937713"/>
              <a:gd name="connsiteX4" fmla="*/ 0 w 2745025"/>
              <a:gd name="connsiteY4" fmla="*/ 2937713 h 2937713"/>
              <a:gd name="connsiteX0" fmla="*/ 0 w 2745025"/>
              <a:gd name="connsiteY0" fmla="*/ 0 h 2937713"/>
              <a:gd name="connsiteX1" fmla="*/ 343128 w 2745025"/>
              <a:gd name="connsiteY1" fmla="*/ 343128 h 2937713"/>
              <a:gd name="connsiteX2" fmla="*/ 343128 w 2745025"/>
              <a:gd name="connsiteY2" fmla="*/ 2594585 h 2937713"/>
              <a:gd name="connsiteX3" fmla="*/ 0 w 2745025"/>
              <a:gd name="connsiteY3" fmla="*/ 2937713 h 2937713"/>
              <a:gd name="connsiteX4" fmla="*/ 0 w 2745025"/>
              <a:gd name="connsiteY4" fmla="*/ 0 h 2937713"/>
              <a:gd name="connsiteX0" fmla="*/ 2745025 w 2745025"/>
              <a:gd name="connsiteY0" fmla="*/ 0 h 2937713"/>
              <a:gd name="connsiteX1" fmla="*/ 2745025 w 2745025"/>
              <a:gd name="connsiteY1" fmla="*/ 2937713 h 2937713"/>
              <a:gd name="connsiteX2" fmla="*/ 2401897 w 2745025"/>
              <a:gd name="connsiteY2" fmla="*/ 2594585 h 2937713"/>
              <a:gd name="connsiteX3" fmla="*/ 2401897 w 2745025"/>
              <a:gd name="connsiteY3" fmla="*/ 343128 h 2937713"/>
              <a:gd name="connsiteX4" fmla="*/ 2745025 w 2745025"/>
              <a:gd name="connsiteY4" fmla="*/ 0 h 2937713"/>
              <a:gd name="connsiteX0" fmla="*/ 0 w 2745025"/>
              <a:gd name="connsiteY0" fmla="*/ 0 h 2937713"/>
              <a:gd name="connsiteX1" fmla="*/ 2745025 w 2745025"/>
              <a:gd name="connsiteY1" fmla="*/ 0 h 2937713"/>
              <a:gd name="connsiteX2" fmla="*/ 2745025 w 2745025"/>
              <a:gd name="connsiteY2" fmla="*/ 2937713 h 2937713"/>
              <a:gd name="connsiteX3" fmla="*/ 0 w 2745025"/>
              <a:gd name="connsiteY3" fmla="*/ 2937713 h 2937713"/>
              <a:gd name="connsiteX4" fmla="*/ 0 w 2745025"/>
              <a:gd name="connsiteY4" fmla="*/ 0 h 2937713"/>
              <a:gd name="connsiteX5" fmla="*/ 432338 w 2745025"/>
              <a:gd name="connsiteY5" fmla="*/ 454640 h 2937713"/>
              <a:gd name="connsiteX6" fmla="*/ 2352831 w 2745025"/>
              <a:gd name="connsiteY6" fmla="*/ 441259 h 2937713"/>
              <a:gd name="connsiteX7" fmla="*/ 2401897 w 2745025"/>
              <a:gd name="connsiteY7" fmla="*/ 2594585 h 2937713"/>
              <a:gd name="connsiteX8" fmla="*/ 436799 w 2745025"/>
              <a:gd name="connsiteY8" fmla="*/ 2572283 h 2937713"/>
              <a:gd name="connsiteX9" fmla="*/ 432338 w 2745025"/>
              <a:gd name="connsiteY9" fmla="*/ 454640 h 2937713"/>
              <a:gd name="connsiteX10" fmla="*/ 0 w 2745025"/>
              <a:gd name="connsiteY10" fmla="*/ 0 h 2937713"/>
              <a:gd name="connsiteX11" fmla="*/ 414496 w 2745025"/>
              <a:gd name="connsiteY11" fmla="*/ 472482 h 2937713"/>
              <a:gd name="connsiteX12" fmla="*/ 0 w 2745025"/>
              <a:gd name="connsiteY12" fmla="*/ 2937713 h 2937713"/>
              <a:gd name="connsiteX13" fmla="*/ 432338 w 2745025"/>
              <a:gd name="connsiteY13" fmla="*/ 2567822 h 2937713"/>
              <a:gd name="connsiteX14" fmla="*/ 2745025 w 2745025"/>
              <a:gd name="connsiteY14" fmla="*/ 0 h 2937713"/>
              <a:gd name="connsiteX15" fmla="*/ 2352832 w 2745025"/>
              <a:gd name="connsiteY15" fmla="*/ 450179 h 2937713"/>
              <a:gd name="connsiteX16" fmla="*/ 2745025 w 2745025"/>
              <a:gd name="connsiteY16" fmla="*/ 2937713 h 2937713"/>
              <a:gd name="connsiteX17" fmla="*/ 2352831 w 2745025"/>
              <a:gd name="connsiteY17" fmla="*/ 2585664 h 2937713"/>
              <a:gd name="connsiteX0" fmla="*/ 343128 w 2745025"/>
              <a:gd name="connsiteY0" fmla="*/ 343128 h 2937713"/>
              <a:gd name="connsiteX1" fmla="*/ 2401897 w 2745025"/>
              <a:gd name="connsiteY1" fmla="*/ 343128 h 2937713"/>
              <a:gd name="connsiteX2" fmla="*/ 2401897 w 2745025"/>
              <a:gd name="connsiteY2" fmla="*/ 2594585 h 2937713"/>
              <a:gd name="connsiteX3" fmla="*/ 343128 w 2745025"/>
              <a:gd name="connsiteY3" fmla="*/ 2594585 h 2937713"/>
              <a:gd name="connsiteX4" fmla="*/ 343128 w 2745025"/>
              <a:gd name="connsiteY4" fmla="*/ 343128 h 2937713"/>
              <a:gd name="connsiteX0" fmla="*/ 0 w 2745025"/>
              <a:gd name="connsiteY0" fmla="*/ 0 h 2937713"/>
              <a:gd name="connsiteX1" fmla="*/ 2745025 w 2745025"/>
              <a:gd name="connsiteY1" fmla="*/ 0 h 2937713"/>
              <a:gd name="connsiteX2" fmla="*/ 2401897 w 2745025"/>
              <a:gd name="connsiteY2" fmla="*/ 343128 h 2937713"/>
              <a:gd name="connsiteX3" fmla="*/ 343128 w 2745025"/>
              <a:gd name="connsiteY3" fmla="*/ 343128 h 2937713"/>
              <a:gd name="connsiteX4" fmla="*/ 0 w 2745025"/>
              <a:gd name="connsiteY4" fmla="*/ 0 h 2937713"/>
              <a:gd name="connsiteX0" fmla="*/ 0 w 2745025"/>
              <a:gd name="connsiteY0" fmla="*/ 2937713 h 2937713"/>
              <a:gd name="connsiteX1" fmla="*/ 343128 w 2745025"/>
              <a:gd name="connsiteY1" fmla="*/ 2594585 h 2937713"/>
              <a:gd name="connsiteX2" fmla="*/ 2401897 w 2745025"/>
              <a:gd name="connsiteY2" fmla="*/ 2594585 h 2937713"/>
              <a:gd name="connsiteX3" fmla="*/ 2745025 w 2745025"/>
              <a:gd name="connsiteY3" fmla="*/ 2937713 h 2937713"/>
              <a:gd name="connsiteX4" fmla="*/ 0 w 2745025"/>
              <a:gd name="connsiteY4" fmla="*/ 2937713 h 2937713"/>
              <a:gd name="connsiteX0" fmla="*/ 0 w 2745025"/>
              <a:gd name="connsiteY0" fmla="*/ 0 h 2937713"/>
              <a:gd name="connsiteX1" fmla="*/ 343128 w 2745025"/>
              <a:gd name="connsiteY1" fmla="*/ 343128 h 2937713"/>
              <a:gd name="connsiteX2" fmla="*/ 343128 w 2745025"/>
              <a:gd name="connsiteY2" fmla="*/ 2594585 h 2937713"/>
              <a:gd name="connsiteX3" fmla="*/ 0 w 2745025"/>
              <a:gd name="connsiteY3" fmla="*/ 2937713 h 2937713"/>
              <a:gd name="connsiteX4" fmla="*/ 0 w 2745025"/>
              <a:gd name="connsiteY4" fmla="*/ 0 h 2937713"/>
              <a:gd name="connsiteX0" fmla="*/ 2745025 w 2745025"/>
              <a:gd name="connsiteY0" fmla="*/ 0 h 2937713"/>
              <a:gd name="connsiteX1" fmla="*/ 2745025 w 2745025"/>
              <a:gd name="connsiteY1" fmla="*/ 2937713 h 2937713"/>
              <a:gd name="connsiteX2" fmla="*/ 2401897 w 2745025"/>
              <a:gd name="connsiteY2" fmla="*/ 2594585 h 2937713"/>
              <a:gd name="connsiteX3" fmla="*/ 2401897 w 2745025"/>
              <a:gd name="connsiteY3" fmla="*/ 343128 h 2937713"/>
              <a:gd name="connsiteX4" fmla="*/ 2745025 w 2745025"/>
              <a:gd name="connsiteY4" fmla="*/ 0 h 2937713"/>
              <a:gd name="connsiteX0" fmla="*/ 0 w 2745025"/>
              <a:gd name="connsiteY0" fmla="*/ 0 h 2937713"/>
              <a:gd name="connsiteX1" fmla="*/ 2745025 w 2745025"/>
              <a:gd name="connsiteY1" fmla="*/ 0 h 2937713"/>
              <a:gd name="connsiteX2" fmla="*/ 2745025 w 2745025"/>
              <a:gd name="connsiteY2" fmla="*/ 2937713 h 2937713"/>
              <a:gd name="connsiteX3" fmla="*/ 0 w 2745025"/>
              <a:gd name="connsiteY3" fmla="*/ 2937713 h 2937713"/>
              <a:gd name="connsiteX4" fmla="*/ 0 w 2745025"/>
              <a:gd name="connsiteY4" fmla="*/ 0 h 2937713"/>
              <a:gd name="connsiteX5" fmla="*/ 432338 w 2745025"/>
              <a:gd name="connsiteY5" fmla="*/ 454640 h 2937713"/>
              <a:gd name="connsiteX6" fmla="*/ 2352831 w 2745025"/>
              <a:gd name="connsiteY6" fmla="*/ 441259 h 2937713"/>
              <a:gd name="connsiteX7" fmla="*/ 2339450 w 2745025"/>
              <a:gd name="connsiteY7" fmla="*/ 2563362 h 2937713"/>
              <a:gd name="connsiteX8" fmla="*/ 436799 w 2745025"/>
              <a:gd name="connsiteY8" fmla="*/ 2572283 h 2937713"/>
              <a:gd name="connsiteX9" fmla="*/ 432338 w 2745025"/>
              <a:gd name="connsiteY9" fmla="*/ 454640 h 2937713"/>
              <a:gd name="connsiteX10" fmla="*/ 0 w 2745025"/>
              <a:gd name="connsiteY10" fmla="*/ 0 h 2937713"/>
              <a:gd name="connsiteX11" fmla="*/ 414496 w 2745025"/>
              <a:gd name="connsiteY11" fmla="*/ 472482 h 2937713"/>
              <a:gd name="connsiteX12" fmla="*/ 0 w 2745025"/>
              <a:gd name="connsiteY12" fmla="*/ 2937713 h 2937713"/>
              <a:gd name="connsiteX13" fmla="*/ 432338 w 2745025"/>
              <a:gd name="connsiteY13" fmla="*/ 2567822 h 2937713"/>
              <a:gd name="connsiteX14" fmla="*/ 2745025 w 2745025"/>
              <a:gd name="connsiteY14" fmla="*/ 0 h 2937713"/>
              <a:gd name="connsiteX15" fmla="*/ 2352832 w 2745025"/>
              <a:gd name="connsiteY15" fmla="*/ 450179 h 2937713"/>
              <a:gd name="connsiteX16" fmla="*/ 2745025 w 2745025"/>
              <a:gd name="connsiteY16" fmla="*/ 2937713 h 2937713"/>
              <a:gd name="connsiteX17" fmla="*/ 2352831 w 2745025"/>
              <a:gd name="connsiteY17" fmla="*/ 2585664 h 2937713"/>
              <a:gd name="connsiteX0" fmla="*/ 343128 w 2745025"/>
              <a:gd name="connsiteY0" fmla="*/ 343128 h 2937713"/>
              <a:gd name="connsiteX1" fmla="*/ 2401897 w 2745025"/>
              <a:gd name="connsiteY1" fmla="*/ 343128 h 2937713"/>
              <a:gd name="connsiteX2" fmla="*/ 2401897 w 2745025"/>
              <a:gd name="connsiteY2" fmla="*/ 2594585 h 2937713"/>
              <a:gd name="connsiteX3" fmla="*/ 343128 w 2745025"/>
              <a:gd name="connsiteY3" fmla="*/ 2594585 h 2937713"/>
              <a:gd name="connsiteX4" fmla="*/ 343128 w 2745025"/>
              <a:gd name="connsiteY4" fmla="*/ 343128 h 2937713"/>
              <a:gd name="connsiteX0" fmla="*/ 0 w 2745025"/>
              <a:gd name="connsiteY0" fmla="*/ 0 h 2937713"/>
              <a:gd name="connsiteX1" fmla="*/ 2745025 w 2745025"/>
              <a:gd name="connsiteY1" fmla="*/ 0 h 2937713"/>
              <a:gd name="connsiteX2" fmla="*/ 2401897 w 2745025"/>
              <a:gd name="connsiteY2" fmla="*/ 343128 h 2937713"/>
              <a:gd name="connsiteX3" fmla="*/ 343128 w 2745025"/>
              <a:gd name="connsiteY3" fmla="*/ 343128 h 2937713"/>
              <a:gd name="connsiteX4" fmla="*/ 0 w 2745025"/>
              <a:gd name="connsiteY4" fmla="*/ 0 h 2937713"/>
              <a:gd name="connsiteX0" fmla="*/ 0 w 2745025"/>
              <a:gd name="connsiteY0" fmla="*/ 2937713 h 2937713"/>
              <a:gd name="connsiteX1" fmla="*/ 343128 w 2745025"/>
              <a:gd name="connsiteY1" fmla="*/ 2594585 h 2937713"/>
              <a:gd name="connsiteX2" fmla="*/ 2401897 w 2745025"/>
              <a:gd name="connsiteY2" fmla="*/ 2594585 h 2937713"/>
              <a:gd name="connsiteX3" fmla="*/ 2745025 w 2745025"/>
              <a:gd name="connsiteY3" fmla="*/ 2937713 h 2937713"/>
              <a:gd name="connsiteX4" fmla="*/ 0 w 2745025"/>
              <a:gd name="connsiteY4" fmla="*/ 2937713 h 2937713"/>
              <a:gd name="connsiteX0" fmla="*/ 0 w 2745025"/>
              <a:gd name="connsiteY0" fmla="*/ 0 h 2937713"/>
              <a:gd name="connsiteX1" fmla="*/ 343128 w 2745025"/>
              <a:gd name="connsiteY1" fmla="*/ 343128 h 2937713"/>
              <a:gd name="connsiteX2" fmla="*/ 343128 w 2745025"/>
              <a:gd name="connsiteY2" fmla="*/ 2594585 h 2937713"/>
              <a:gd name="connsiteX3" fmla="*/ 0 w 2745025"/>
              <a:gd name="connsiteY3" fmla="*/ 2937713 h 2937713"/>
              <a:gd name="connsiteX4" fmla="*/ 0 w 2745025"/>
              <a:gd name="connsiteY4" fmla="*/ 0 h 2937713"/>
              <a:gd name="connsiteX0" fmla="*/ 2745025 w 2745025"/>
              <a:gd name="connsiteY0" fmla="*/ 0 h 2937713"/>
              <a:gd name="connsiteX1" fmla="*/ 2745025 w 2745025"/>
              <a:gd name="connsiteY1" fmla="*/ 2937713 h 2937713"/>
              <a:gd name="connsiteX2" fmla="*/ 2401897 w 2745025"/>
              <a:gd name="connsiteY2" fmla="*/ 2594585 h 2937713"/>
              <a:gd name="connsiteX3" fmla="*/ 2401897 w 2745025"/>
              <a:gd name="connsiteY3" fmla="*/ 343128 h 2937713"/>
              <a:gd name="connsiteX4" fmla="*/ 2745025 w 2745025"/>
              <a:gd name="connsiteY4" fmla="*/ 0 h 2937713"/>
              <a:gd name="connsiteX0" fmla="*/ 0 w 2745025"/>
              <a:gd name="connsiteY0" fmla="*/ 0 h 2937713"/>
              <a:gd name="connsiteX1" fmla="*/ 2745025 w 2745025"/>
              <a:gd name="connsiteY1" fmla="*/ 0 h 2937713"/>
              <a:gd name="connsiteX2" fmla="*/ 2745025 w 2745025"/>
              <a:gd name="connsiteY2" fmla="*/ 2937713 h 2937713"/>
              <a:gd name="connsiteX3" fmla="*/ 0 w 2745025"/>
              <a:gd name="connsiteY3" fmla="*/ 2937713 h 2937713"/>
              <a:gd name="connsiteX4" fmla="*/ 0 w 2745025"/>
              <a:gd name="connsiteY4" fmla="*/ 0 h 2937713"/>
              <a:gd name="connsiteX5" fmla="*/ 432338 w 2745025"/>
              <a:gd name="connsiteY5" fmla="*/ 454640 h 2937713"/>
              <a:gd name="connsiteX6" fmla="*/ 2352831 w 2745025"/>
              <a:gd name="connsiteY6" fmla="*/ 441259 h 2937713"/>
              <a:gd name="connsiteX7" fmla="*/ 2339450 w 2745025"/>
              <a:gd name="connsiteY7" fmla="*/ 2563362 h 2937713"/>
              <a:gd name="connsiteX8" fmla="*/ 436799 w 2745025"/>
              <a:gd name="connsiteY8" fmla="*/ 2572283 h 2937713"/>
              <a:gd name="connsiteX9" fmla="*/ 432338 w 2745025"/>
              <a:gd name="connsiteY9" fmla="*/ 454640 h 2937713"/>
              <a:gd name="connsiteX10" fmla="*/ 0 w 2745025"/>
              <a:gd name="connsiteY10" fmla="*/ 0 h 2937713"/>
              <a:gd name="connsiteX11" fmla="*/ 414496 w 2745025"/>
              <a:gd name="connsiteY11" fmla="*/ 472482 h 2937713"/>
              <a:gd name="connsiteX12" fmla="*/ 0 w 2745025"/>
              <a:gd name="connsiteY12" fmla="*/ 2937713 h 2937713"/>
              <a:gd name="connsiteX13" fmla="*/ 432338 w 2745025"/>
              <a:gd name="connsiteY13" fmla="*/ 2567822 h 2937713"/>
              <a:gd name="connsiteX14" fmla="*/ 2745025 w 2745025"/>
              <a:gd name="connsiteY14" fmla="*/ 0 h 2937713"/>
              <a:gd name="connsiteX15" fmla="*/ 2352832 w 2745025"/>
              <a:gd name="connsiteY15" fmla="*/ 450179 h 2937713"/>
              <a:gd name="connsiteX16" fmla="*/ 2745025 w 2745025"/>
              <a:gd name="connsiteY16" fmla="*/ 2937713 h 2937713"/>
              <a:gd name="connsiteX17" fmla="*/ 2330529 w 2745025"/>
              <a:gd name="connsiteY17" fmla="*/ 2554441 h 2937713"/>
              <a:gd name="connsiteX0" fmla="*/ 343128 w 2745025"/>
              <a:gd name="connsiteY0" fmla="*/ 343128 h 2937713"/>
              <a:gd name="connsiteX1" fmla="*/ 2401897 w 2745025"/>
              <a:gd name="connsiteY1" fmla="*/ 343128 h 2937713"/>
              <a:gd name="connsiteX2" fmla="*/ 2401897 w 2745025"/>
              <a:gd name="connsiteY2" fmla="*/ 2594585 h 2937713"/>
              <a:gd name="connsiteX3" fmla="*/ 343128 w 2745025"/>
              <a:gd name="connsiteY3" fmla="*/ 2594585 h 2937713"/>
              <a:gd name="connsiteX4" fmla="*/ 343128 w 2745025"/>
              <a:gd name="connsiteY4" fmla="*/ 343128 h 2937713"/>
              <a:gd name="connsiteX0" fmla="*/ 0 w 2745025"/>
              <a:gd name="connsiteY0" fmla="*/ 0 h 2937713"/>
              <a:gd name="connsiteX1" fmla="*/ 2745025 w 2745025"/>
              <a:gd name="connsiteY1" fmla="*/ 0 h 2937713"/>
              <a:gd name="connsiteX2" fmla="*/ 2401897 w 2745025"/>
              <a:gd name="connsiteY2" fmla="*/ 343128 h 2937713"/>
              <a:gd name="connsiteX3" fmla="*/ 343128 w 2745025"/>
              <a:gd name="connsiteY3" fmla="*/ 343128 h 2937713"/>
              <a:gd name="connsiteX4" fmla="*/ 0 w 2745025"/>
              <a:gd name="connsiteY4" fmla="*/ 0 h 2937713"/>
              <a:gd name="connsiteX0" fmla="*/ 0 w 2745025"/>
              <a:gd name="connsiteY0" fmla="*/ 2937713 h 2937713"/>
              <a:gd name="connsiteX1" fmla="*/ 343128 w 2745025"/>
              <a:gd name="connsiteY1" fmla="*/ 2594585 h 2937713"/>
              <a:gd name="connsiteX2" fmla="*/ 2401897 w 2745025"/>
              <a:gd name="connsiteY2" fmla="*/ 2594585 h 2937713"/>
              <a:gd name="connsiteX3" fmla="*/ 2745025 w 2745025"/>
              <a:gd name="connsiteY3" fmla="*/ 2937713 h 2937713"/>
              <a:gd name="connsiteX4" fmla="*/ 0 w 2745025"/>
              <a:gd name="connsiteY4" fmla="*/ 2937713 h 2937713"/>
              <a:gd name="connsiteX0" fmla="*/ 0 w 2745025"/>
              <a:gd name="connsiteY0" fmla="*/ 0 h 2937713"/>
              <a:gd name="connsiteX1" fmla="*/ 343128 w 2745025"/>
              <a:gd name="connsiteY1" fmla="*/ 343128 h 2937713"/>
              <a:gd name="connsiteX2" fmla="*/ 343128 w 2745025"/>
              <a:gd name="connsiteY2" fmla="*/ 2594585 h 2937713"/>
              <a:gd name="connsiteX3" fmla="*/ 0 w 2745025"/>
              <a:gd name="connsiteY3" fmla="*/ 2937713 h 2937713"/>
              <a:gd name="connsiteX4" fmla="*/ 0 w 2745025"/>
              <a:gd name="connsiteY4" fmla="*/ 0 h 2937713"/>
              <a:gd name="connsiteX0" fmla="*/ 2745025 w 2745025"/>
              <a:gd name="connsiteY0" fmla="*/ 0 h 2937713"/>
              <a:gd name="connsiteX1" fmla="*/ 2745025 w 2745025"/>
              <a:gd name="connsiteY1" fmla="*/ 2937713 h 2937713"/>
              <a:gd name="connsiteX2" fmla="*/ 2401897 w 2745025"/>
              <a:gd name="connsiteY2" fmla="*/ 2594585 h 2937713"/>
              <a:gd name="connsiteX3" fmla="*/ 2401897 w 2745025"/>
              <a:gd name="connsiteY3" fmla="*/ 343128 h 2937713"/>
              <a:gd name="connsiteX4" fmla="*/ 2745025 w 2745025"/>
              <a:gd name="connsiteY4" fmla="*/ 0 h 2937713"/>
              <a:gd name="connsiteX0" fmla="*/ 0 w 2745025"/>
              <a:gd name="connsiteY0" fmla="*/ 0 h 2937713"/>
              <a:gd name="connsiteX1" fmla="*/ 2745025 w 2745025"/>
              <a:gd name="connsiteY1" fmla="*/ 0 h 2937713"/>
              <a:gd name="connsiteX2" fmla="*/ 2745025 w 2745025"/>
              <a:gd name="connsiteY2" fmla="*/ 2937713 h 2937713"/>
              <a:gd name="connsiteX3" fmla="*/ 0 w 2745025"/>
              <a:gd name="connsiteY3" fmla="*/ 2937713 h 2937713"/>
              <a:gd name="connsiteX4" fmla="*/ 0 w 2745025"/>
              <a:gd name="connsiteY4" fmla="*/ 0 h 2937713"/>
              <a:gd name="connsiteX5" fmla="*/ 432338 w 2745025"/>
              <a:gd name="connsiteY5" fmla="*/ 454640 h 2937713"/>
              <a:gd name="connsiteX6" fmla="*/ 2352831 w 2745025"/>
              <a:gd name="connsiteY6" fmla="*/ 441259 h 2937713"/>
              <a:gd name="connsiteX7" fmla="*/ 2339450 w 2745025"/>
              <a:gd name="connsiteY7" fmla="*/ 2563362 h 2937713"/>
              <a:gd name="connsiteX8" fmla="*/ 436799 w 2745025"/>
              <a:gd name="connsiteY8" fmla="*/ 2572283 h 2937713"/>
              <a:gd name="connsiteX9" fmla="*/ 432338 w 2745025"/>
              <a:gd name="connsiteY9" fmla="*/ 454640 h 2937713"/>
              <a:gd name="connsiteX10" fmla="*/ 0 w 2745025"/>
              <a:gd name="connsiteY10" fmla="*/ 0 h 2937713"/>
              <a:gd name="connsiteX11" fmla="*/ 439099 w 2745025"/>
              <a:gd name="connsiteY11" fmla="*/ 464281 h 2937713"/>
              <a:gd name="connsiteX12" fmla="*/ 0 w 2745025"/>
              <a:gd name="connsiteY12" fmla="*/ 2937713 h 2937713"/>
              <a:gd name="connsiteX13" fmla="*/ 432338 w 2745025"/>
              <a:gd name="connsiteY13" fmla="*/ 2567822 h 2937713"/>
              <a:gd name="connsiteX14" fmla="*/ 2745025 w 2745025"/>
              <a:gd name="connsiteY14" fmla="*/ 0 h 2937713"/>
              <a:gd name="connsiteX15" fmla="*/ 2352832 w 2745025"/>
              <a:gd name="connsiteY15" fmla="*/ 450179 h 2937713"/>
              <a:gd name="connsiteX16" fmla="*/ 2745025 w 2745025"/>
              <a:gd name="connsiteY16" fmla="*/ 2937713 h 2937713"/>
              <a:gd name="connsiteX17" fmla="*/ 2330529 w 2745025"/>
              <a:gd name="connsiteY17" fmla="*/ 2554441 h 293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745025" h="2937713" stroke="0" extrusionOk="0">
                <a:moveTo>
                  <a:pt x="343128" y="343128"/>
                </a:moveTo>
                <a:cubicBezTo>
                  <a:pt x="1011542" y="352049"/>
                  <a:pt x="1715641" y="343128"/>
                  <a:pt x="2401897" y="343128"/>
                </a:cubicBezTo>
                <a:lnTo>
                  <a:pt x="2401897" y="2594585"/>
                </a:lnTo>
                <a:lnTo>
                  <a:pt x="343128" y="2594585"/>
                </a:lnTo>
                <a:lnTo>
                  <a:pt x="343128" y="343128"/>
                </a:lnTo>
                <a:close/>
              </a:path>
              <a:path w="2745025" h="2937713" fill="lightenLess" stroke="0" extrusionOk="0">
                <a:moveTo>
                  <a:pt x="0" y="0"/>
                </a:moveTo>
                <a:lnTo>
                  <a:pt x="2745025" y="0"/>
                </a:lnTo>
                <a:lnTo>
                  <a:pt x="2401897" y="343128"/>
                </a:lnTo>
                <a:lnTo>
                  <a:pt x="343128" y="343128"/>
                </a:lnTo>
                <a:lnTo>
                  <a:pt x="0" y="0"/>
                </a:lnTo>
                <a:close/>
              </a:path>
              <a:path w="2745025" h="2937713" fill="darkenLess" stroke="0" extrusionOk="0">
                <a:moveTo>
                  <a:pt x="0" y="2937713"/>
                </a:moveTo>
                <a:lnTo>
                  <a:pt x="343128" y="2594585"/>
                </a:lnTo>
                <a:lnTo>
                  <a:pt x="2401897" y="2594585"/>
                </a:lnTo>
                <a:lnTo>
                  <a:pt x="2745025" y="2937713"/>
                </a:lnTo>
                <a:lnTo>
                  <a:pt x="0" y="2937713"/>
                </a:lnTo>
                <a:close/>
              </a:path>
              <a:path w="2745025" h="2937713" fill="lighten" stroke="0" extrusionOk="0">
                <a:moveTo>
                  <a:pt x="0" y="0"/>
                </a:moveTo>
                <a:lnTo>
                  <a:pt x="343128" y="343128"/>
                </a:lnTo>
                <a:lnTo>
                  <a:pt x="343128" y="2594585"/>
                </a:lnTo>
                <a:lnTo>
                  <a:pt x="0" y="2937713"/>
                </a:lnTo>
                <a:lnTo>
                  <a:pt x="0" y="0"/>
                </a:lnTo>
                <a:close/>
              </a:path>
              <a:path w="2745025" h="2937713" fill="darken" stroke="0" extrusionOk="0">
                <a:moveTo>
                  <a:pt x="2745025" y="0"/>
                </a:moveTo>
                <a:lnTo>
                  <a:pt x="2745025" y="2937713"/>
                </a:lnTo>
                <a:lnTo>
                  <a:pt x="2401897" y="2594585"/>
                </a:lnTo>
                <a:lnTo>
                  <a:pt x="2401897" y="343128"/>
                </a:lnTo>
                <a:lnTo>
                  <a:pt x="2745025" y="0"/>
                </a:lnTo>
                <a:close/>
              </a:path>
              <a:path w="2745025" h="2937713" fill="none" extrusionOk="0">
                <a:moveTo>
                  <a:pt x="0" y="0"/>
                </a:moveTo>
                <a:lnTo>
                  <a:pt x="2745025" y="0"/>
                </a:lnTo>
                <a:lnTo>
                  <a:pt x="2745025" y="2937713"/>
                </a:lnTo>
                <a:lnTo>
                  <a:pt x="0" y="2937713"/>
                </a:lnTo>
                <a:lnTo>
                  <a:pt x="0" y="0"/>
                </a:lnTo>
                <a:close/>
                <a:moveTo>
                  <a:pt x="432338" y="454640"/>
                </a:moveTo>
                <a:lnTo>
                  <a:pt x="2352831" y="441259"/>
                </a:lnTo>
                <a:cubicBezTo>
                  <a:pt x="2348371" y="1148627"/>
                  <a:pt x="2343910" y="1855994"/>
                  <a:pt x="2339450" y="2563362"/>
                </a:cubicBezTo>
                <a:lnTo>
                  <a:pt x="436799" y="2572283"/>
                </a:lnTo>
                <a:lnTo>
                  <a:pt x="432338" y="454640"/>
                </a:lnTo>
                <a:close/>
                <a:moveTo>
                  <a:pt x="0" y="0"/>
                </a:moveTo>
                <a:lnTo>
                  <a:pt x="439099" y="464281"/>
                </a:lnTo>
                <a:moveTo>
                  <a:pt x="0" y="2937713"/>
                </a:moveTo>
                <a:lnTo>
                  <a:pt x="432338" y="2567822"/>
                </a:lnTo>
                <a:moveTo>
                  <a:pt x="2745025" y="0"/>
                </a:moveTo>
                <a:lnTo>
                  <a:pt x="2352832" y="450179"/>
                </a:lnTo>
                <a:moveTo>
                  <a:pt x="2745025" y="2937713"/>
                </a:moveTo>
                <a:lnTo>
                  <a:pt x="2330529" y="2554441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1934949" y="4235422"/>
            <a:ext cx="256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I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024842" y="3003757"/>
            <a:ext cx="328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II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862814" y="1709422"/>
            <a:ext cx="401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III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76296" y="3003757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IV</a:t>
            </a:r>
            <a:endParaRPr lang="en-US" b="1" dirty="0">
              <a:latin typeface="Bookman Old Style" pitchFamily="18" charset="0"/>
            </a:endParaRPr>
          </a:p>
        </p:txBody>
      </p:sp>
      <p:pic>
        <p:nvPicPr>
          <p:cNvPr id="78" name="Picture 2" descr="Image resul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6" t="15454" r="12656" b="19323"/>
          <a:stretch/>
        </p:blipFill>
        <p:spPr bwMode="auto">
          <a:xfrm>
            <a:off x="4296485" y="1106335"/>
            <a:ext cx="3582596" cy="1654991"/>
          </a:xfrm>
          <a:prstGeom prst="roundRect">
            <a:avLst>
              <a:gd name="adj" fmla="val 12030"/>
            </a:avLst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7" name="Group 86"/>
          <p:cNvGrpSpPr/>
          <p:nvPr/>
        </p:nvGrpSpPr>
        <p:grpSpPr>
          <a:xfrm>
            <a:off x="4115028" y="1523796"/>
            <a:ext cx="2002632" cy="413265"/>
            <a:chOff x="6582609" y="1628194"/>
            <a:chExt cx="1383829" cy="297884"/>
          </a:xfrm>
        </p:grpSpPr>
        <p:sp>
          <p:nvSpPr>
            <p:cNvPr id="89" name="Rounded Rectangle 88"/>
            <p:cNvSpPr/>
            <p:nvPr/>
          </p:nvSpPr>
          <p:spPr>
            <a:xfrm>
              <a:off x="6582609" y="1628194"/>
              <a:ext cx="1383829" cy="297884"/>
            </a:xfrm>
            <a:prstGeom prst="roundRect">
              <a:avLst/>
            </a:prstGeom>
            <a:gradFill flip="none" rotWithShape="1">
              <a:gsLst>
                <a:gs pos="0">
                  <a:srgbClr val="FFFF00">
                    <a:alpha val="65000"/>
                  </a:srgb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 smtClean="0">
                <a:solidFill>
                  <a:srgbClr val="0000FF"/>
                </a:solidFill>
                <a:latin typeface="Bookman Old Style" pitchFamily="18" charset="0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606876" y="1657239"/>
              <a:ext cx="1324345" cy="22184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b="1" dirty="0" smtClean="0">
                  <a:latin typeface="Bookman Old Style" panose="02050604050505020204" pitchFamily="18" charset="0"/>
                </a:rPr>
                <a:t>Consider section I </a:t>
              </a:r>
              <a:endParaRPr lang="en-US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sp>
        <p:nvSpPr>
          <p:cNvPr id="91" name="Rounded Rectangle 59"/>
          <p:cNvSpPr/>
          <p:nvPr/>
        </p:nvSpPr>
        <p:spPr>
          <a:xfrm>
            <a:off x="3791716" y="4017941"/>
            <a:ext cx="2603020" cy="733993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CC00FF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Book Antiqua" pitchFamily="18" charset="0"/>
            </a:endParaRPr>
          </a:p>
        </p:txBody>
      </p:sp>
      <p:pic>
        <p:nvPicPr>
          <p:cNvPr id="92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76709" y="3809300"/>
            <a:ext cx="491495" cy="102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3" name="Group 92"/>
          <p:cNvGrpSpPr/>
          <p:nvPr/>
        </p:nvGrpSpPr>
        <p:grpSpPr>
          <a:xfrm>
            <a:off x="3769815" y="4095646"/>
            <a:ext cx="2624921" cy="539779"/>
            <a:chOff x="840979" y="3630626"/>
            <a:chExt cx="2624921" cy="539779"/>
          </a:xfrm>
        </p:grpSpPr>
        <p:grpSp>
          <p:nvGrpSpPr>
            <p:cNvPr id="94" name="Group 93"/>
            <p:cNvGrpSpPr/>
            <p:nvPr/>
          </p:nvGrpSpPr>
          <p:grpSpPr>
            <a:xfrm>
              <a:off x="840979" y="3647185"/>
              <a:ext cx="2624921" cy="523220"/>
              <a:chOff x="6071029" y="4166235"/>
              <a:chExt cx="2624921" cy="523220"/>
            </a:xfrm>
          </p:grpSpPr>
          <p:sp>
            <p:nvSpPr>
              <p:cNvPr id="97" name="Rectangle 96"/>
              <p:cNvSpPr/>
              <p:nvPr/>
            </p:nvSpPr>
            <p:spPr>
              <a:xfrm>
                <a:off x="6280319" y="4297013"/>
                <a:ext cx="30970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>
                    <a:solidFill>
                      <a:srgbClr val="FFFF00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×</a:t>
                </a:r>
                <a:endParaRPr lang="en-US" dirty="0">
                  <a:solidFill>
                    <a:srgbClr val="FFFF00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Rectangle 97"/>
                  <p:cNvSpPr/>
                  <p:nvPr/>
                </p:nvSpPr>
                <p:spPr>
                  <a:xfrm>
                    <a:off x="6071029" y="4175530"/>
                    <a:ext cx="343363" cy="50327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400" b="1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sz="1400" b="1">
                                  <a:solidFill>
                                    <a:srgbClr val="FFFF00"/>
                                  </a:solidFill>
                                  <a:latin typeface="Bookman Old Style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sz="1400" b="1">
                                  <a:solidFill>
                                    <a:srgbClr val="FFFF00"/>
                                  </a:solidFill>
                                  <a:latin typeface="Bookman Old Style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US" dirty="0">
                      <a:solidFill>
                        <a:srgbClr val="FFFF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9" name="Rectangle 14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71029" y="4175530"/>
                    <a:ext cx="343363" cy="503279"/>
                  </a:xfrm>
                  <a:prstGeom prst="rect">
                    <a:avLst/>
                  </a:prstGeom>
                  <a:blipFill rotWithShape="1">
                    <a:blip r:embed="rId11"/>
                    <a:stretch>
                      <a:fillRect b="-241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9" name="Rectangle 98"/>
              <p:cNvSpPr/>
              <p:nvPr/>
            </p:nvSpPr>
            <p:spPr>
              <a:xfrm>
                <a:off x="6512330" y="4166235"/>
                <a:ext cx="1938976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tabLst>
                    <a:tab pos="2974975" algn="l"/>
                  </a:tabLst>
                </a:pPr>
                <a:r>
                  <a:rPr lang="en-US" sz="1400" b="1" dirty="0">
                    <a:solidFill>
                      <a:srgbClr val="FFFF00"/>
                    </a:solidFill>
                    <a:latin typeface="Bookman Old Style" pitchFamily="18" charset="0"/>
                  </a:rPr>
                  <a:t>sum of lengths of   </a:t>
                </a:r>
              </a:p>
              <a:p>
                <a:pPr>
                  <a:tabLst>
                    <a:tab pos="2974975" algn="l"/>
                  </a:tabLst>
                </a:pPr>
                <a:r>
                  <a:rPr lang="en-US" sz="1400" b="1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parallel </a:t>
                </a:r>
                <a:r>
                  <a:rPr lang="en-US" sz="1400" b="1" dirty="0">
                    <a:solidFill>
                      <a:srgbClr val="FFFF00"/>
                    </a:solidFill>
                    <a:latin typeface="Bookman Old Style" pitchFamily="18" charset="0"/>
                  </a:rPr>
                  <a:t>sides</a:t>
                </a:r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8227016" y="4297013"/>
                <a:ext cx="30970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>
                    <a:solidFill>
                      <a:srgbClr val="FFFF00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×</a:t>
                </a:r>
                <a:endParaRPr lang="en-US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8389456" y="4297013"/>
                <a:ext cx="30649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tabLst>
                    <a:tab pos="2974975" algn="l"/>
                  </a:tabLst>
                </a:pPr>
                <a:r>
                  <a:rPr lang="en-US" sz="1400" b="1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h</a:t>
                </a:r>
                <a:endParaRPr lang="en-US" sz="1400" b="1" dirty="0">
                  <a:solidFill>
                    <a:srgbClr val="FFFF00"/>
                  </a:solidFill>
                  <a:latin typeface="Bookman Old Style" pitchFamily="18" charset="0"/>
                </a:endParaRPr>
              </a:p>
            </p:txBody>
          </p:sp>
        </p:grpSp>
        <p:sp>
          <p:nvSpPr>
            <p:cNvPr id="95" name="Left Bracket 94"/>
            <p:cNvSpPr/>
            <p:nvPr/>
          </p:nvSpPr>
          <p:spPr>
            <a:xfrm>
              <a:off x="1292694" y="3630626"/>
              <a:ext cx="73152" cy="529005"/>
            </a:xfrm>
            <a:prstGeom prst="leftBracket">
              <a:avLst>
                <a:gd name="adj" fmla="val 57162"/>
              </a:avLst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96" name="Left Bracket 95"/>
            <p:cNvSpPr/>
            <p:nvPr/>
          </p:nvSpPr>
          <p:spPr>
            <a:xfrm flipH="1">
              <a:off x="2993741" y="3630626"/>
              <a:ext cx="73152" cy="529005"/>
            </a:xfrm>
            <a:prstGeom prst="leftBracket">
              <a:avLst>
                <a:gd name="adj" fmla="val 57162"/>
              </a:avLst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3764394" y="4061444"/>
            <a:ext cx="2700808" cy="646986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What </a:t>
            </a:r>
            <a:r>
              <a:rPr lang="en-US" sz="1600" b="1" dirty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is the formula for area of </a:t>
            </a: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trapezium?</a:t>
            </a:r>
            <a:endParaRPr lang="en-US" sz="1600" b="1" dirty="0">
              <a:solidFill>
                <a:schemeClr val="bg1"/>
              </a:solidFill>
              <a:latin typeface="Bookman Old Style" pitchFamily="18" charset="0"/>
              <a:ea typeface="Cambria Math" pitchFamily="18" charset="0"/>
            </a:endParaRPr>
          </a:p>
        </p:txBody>
      </p:sp>
      <p:pic>
        <p:nvPicPr>
          <p:cNvPr id="103" name="Picture 9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76709" y="3809300"/>
            <a:ext cx="447619" cy="957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Rounded Rectangle 103"/>
          <p:cNvSpPr/>
          <p:nvPr/>
        </p:nvSpPr>
        <p:spPr>
          <a:xfrm>
            <a:off x="4175063" y="4041348"/>
            <a:ext cx="1852217" cy="636986"/>
          </a:xfrm>
          <a:prstGeom prst="roundRect">
            <a:avLst/>
          </a:prstGeom>
          <a:noFill/>
          <a:ln w="19050">
            <a:solidFill>
              <a:srgbClr val="FFFF00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4992430" y="3702297"/>
            <a:ext cx="3254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  <a:tabLst>
                <a:tab pos="682625" algn="l"/>
                <a:tab pos="2974975" algn="l"/>
                <a:tab pos="3033713" algn="l"/>
              </a:tabLst>
            </a:pPr>
            <a:r>
              <a:rPr lang="en-US" sz="3600" b="1" dirty="0" smtClean="0">
                <a:solidFill>
                  <a:srgbClr val="FFC0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rPr>
              <a:t> </a:t>
            </a:r>
            <a:endParaRPr lang="en-US" sz="3600" b="1" dirty="0">
              <a:solidFill>
                <a:srgbClr val="FFC0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man Old Style" pitchFamily="18" charset="0"/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6146654" y="4257060"/>
            <a:ext cx="220845" cy="270145"/>
          </a:xfrm>
          <a:prstGeom prst="roundRect">
            <a:avLst/>
          </a:prstGeom>
          <a:noFill/>
          <a:ln w="19050">
            <a:solidFill>
              <a:srgbClr val="FFFF00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/>
          <p:cNvGrpSpPr/>
          <p:nvPr/>
        </p:nvGrpSpPr>
        <p:grpSpPr>
          <a:xfrm>
            <a:off x="4115028" y="1367329"/>
            <a:ext cx="2357305" cy="726198"/>
            <a:chOff x="6519829" y="1575802"/>
            <a:chExt cx="1628911" cy="523448"/>
          </a:xfrm>
        </p:grpSpPr>
        <p:grpSp>
          <p:nvGrpSpPr>
            <p:cNvPr id="109" name="Group 108"/>
            <p:cNvGrpSpPr/>
            <p:nvPr/>
          </p:nvGrpSpPr>
          <p:grpSpPr>
            <a:xfrm>
              <a:off x="6519829" y="1622320"/>
              <a:ext cx="1456780" cy="463097"/>
              <a:chOff x="6519829" y="1622320"/>
              <a:chExt cx="1456780" cy="463097"/>
            </a:xfrm>
          </p:grpSpPr>
          <p:sp>
            <p:nvSpPr>
              <p:cNvPr id="111" name="Rounded Rectangle 110"/>
              <p:cNvSpPr/>
              <p:nvPr/>
            </p:nvSpPr>
            <p:spPr>
              <a:xfrm>
                <a:off x="6525756" y="1622320"/>
                <a:ext cx="1449797" cy="463097"/>
              </a:xfrm>
              <a:prstGeom prst="roundRect">
                <a:avLst/>
              </a:prstGeom>
              <a:gradFill flip="none" rotWithShape="1">
                <a:gsLst>
                  <a:gs pos="0">
                    <a:srgbClr val="FFFF00">
                      <a:alpha val="65000"/>
                    </a:srgb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 smtClean="0">
                  <a:solidFill>
                    <a:srgbClr val="0000FF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6519829" y="1664482"/>
                <a:ext cx="1456780" cy="37714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en-US" b="1" dirty="0" smtClean="0">
                    <a:latin typeface="Bookman Old Style" panose="02050604050505020204" pitchFamily="18" charset="0"/>
                  </a:rPr>
                  <a:t>Here height means width of the frame</a:t>
                </a:r>
                <a:endParaRPr lang="en-US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p:grpSp>
        <p:pic>
          <p:nvPicPr>
            <p:cNvPr id="110" name="Picture 2" descr="D:\Roshan\Roshan\Mthas 8th\VIII STD STB\clipart\4988727.jpg"/>
            <p:cNvPicPr>
              <a:picLocks noChangeAspect="1" noChangeArrowheads="1"/>
            </p:cNvPicPr>
            <p:nvPr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810359" y="1575802"/>
              <a:ext cx="338381" cy="523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3" name="TextBox 112"/>
          <p:cNvSpPr txBox="1"/>
          <p:nvPr/>
        </p:nvSpPr>
        <p:spPr>
          <a:xfrm>
            <a:off x="6025873" y="3851654"/>
            <a:ext cx="38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C000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rPr>
              <a:t>?</a:t>
            </a:r>
            <a:endParaRPr lang="en-US" sz="2400" b="1" dirty="0">
              <a:solidFill>
                <a:srgbClr val="FFC000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Bookman Old Style" pitchFamily="18" charset="0"/>
            </a:endParaRPr>
          </a:p>
        </p:txBody>
      </p:sp>
      <p:sp>
        <p:nvSpPr>
          <p:cNvPr id="119" name="Rounded Rectangle 118"/>
          <p:cNvSpPr/>
          <p:nvPr/>
        </p:nvSpPr>
        <p:spPr>
          <a:xfrm>
            <a:off x="4570907" y="1382441"/>
            <a:ext cx="1016070" cy="232581"/>
          </a:xfrm>
          <a:prstGeom prst="roundRect">
            <a:avLst/>
          </a:prstGeom>
          <a:noFill/>
          <a:ln w="12700">
            <a:solidFill>
              <a:srgbClr val="FFFF00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20" name="Rounded Rectangle 119"/>
          <p:cNvSpPr/>
          <p:nvPr/>
        </p:nvSpPr>
        <p:spPr>
          <a:xfrm>
            <a:off x="3435383" y="1517638"/>
            <a:ext cx="535184" cy="200310"/>
          </a:xfrm>
          <a:prstGeom prst="roundRect">
            <a:avLst/>
          </a:prstGeom>
          <a:solidFill>
            <a:srgbClr val="00FFFF"/>
          </a:solidFill>
        </p:spPr>
        <p:txBody>
          <a:bodyPr wrap="square">
            <a:spAutoFit/>
          </a:bodyPr>
          <a:lstStyle/>
          <a:p>
            <a:pPr algn="just">
              <a:tabLst>
                <a:tab pos="693738" algn="l"/>
                <a:tab pos="1025525" algn="l"/>
                <a:tab pos="1377950" algn="l"/>
              </a:tabLst>
            </a:pP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1" name="Rounded Rectangle 120"/>
          <p:cNvSpPr/>
          <p:nvPr/>
        </p:nvSpPr>
        <p:spPr>
          <a:xfrm>
            <a:off x="5776280" y="1386311"/>
            <a:ext cx="938666" cy="232579"/>
          </a:xfrm>
          <a:prstGeom prst="roundRect">
            <a:avLst/>
          </a:prstGeom>
          <a:noFill/>
          <a:ln w="12700">
            <a:solidFill>
              <a:srgbClr val="FFFF00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22" name="Rounded Rectangle 121"/>
          <p:cNvSpPr/>
          <p:nvPr/>
        </p:nvSpPr>
        <p:spPr>
          <a:xfrm>
            <a:off x="2449911" y="3034112"/>
            <a:ext cx="526842" cy="200310"/>
          </a:xfrm>
          <a:prstGeom prst="roundRect">
            <a:avLst/>
          </a:prstGeom>
          <a:solidFill>
            <a:srgbClr val="00FFFF"/>
          </a:solidFill>
        </p:spPr>
        <p:txBody>
          <a:bodyPr wrap="square">
            <a:spAutoFit/>
          </a:bodyPr>
          <a:lstStyle/>
          <a:p>
            <a:pPr algn="just">
              <a:tabLst>
                <a:tab pos="693738" algn="l"/>
                <a:tab pos="1025525" algn="l"/>
                <a:tab pos="1377950" algn="l"/>
              </a:tabLst>
            </a:pP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4544988" y="1375972"/>
            <a:ext cx="11160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  <a:latin typeface="Bookman Old Style" pitchFamily="18" charset="0"/>
              </a:rPr>
              <a:t>Outer length</a:t>
            </a:r>
            <a:endParaRPr lang="en-US" sz="11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5546440" y="1375972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Bookman Old Style" pitchFamily="18" charset="0"/>
              </a:rPr>
              <a:t>=</a:t>
            </a:r>
            <a:endParaRPr lang="en-US" sz="12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5700456" y="1375972"/>
            <a:ext cx="10951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  <a:latin typeface="Bookman Old Style" pitchFamily="18" charset="0"/>
              </a:rPr>
              <a:t>Inner length</a:t>
            </a:r>
            <a:endParaRPr lang="en-US" sz="11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677855" y="1375972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Bookman Old Style" pitchFamily="18" charset="0"/>
              </a:rPr>
              <a:t>+</a:t>
            </a:r>
            <a:endParaRPr lang="en-US" sz="12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6826386" y="1375972"/>
            <a:ext cx="8723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  <a:latin typeface="Bookman Old Style" pitchFamily="18" charset="0"/>
              </a:rPr>
              <a:t>2 × width</a:t>
            </a:r>
            <a:endParaRPr lang="en-US" sz="11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3359268" y="1707018"/>
            <a:ext cx="683200" cy="2850402"/>
            <a:chOff x="6030502" y="1330737"/>
            <a:chExt cx="350589" cy="2850402"/>
          </a:xfrm>
        </p:grpSpPr>
        <p:cxnSp>
          <p:nvCxnSpPr>
            <p:cNvPr id="49" name="Straight Connector 48"/>
            <p:cNvCxnSpPr/>
            <p:nvPr/>
          </p:nvCxnSpPr>
          <p:spPr>
            <a:xfrm rot="5400000" flipV="1">
              <a:off x="5519357" y="2002348"/>
              <a:ext cx="1343221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>
            <a:xfrm rot="5400000" flipH="1">
              <a:off x="5555901" y="3548446"/>
              <a:ext cx="1265386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</p:spPr>
        </p:cxnSp>
        <p:sp>
          <p:nvSpPr>
            <p:cNvPr id="51" name="TextBox 50"/>
            <p:cNvSpPr txBox="1"/>
            <p:nvPr/>
          </p:nvSpPr>
          <p:spPr>
            <a:xfrm>
              <a:off x="6030502" y="2653354"/>
              <a:ext cx="3505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rPr>
                <a:t>28 cm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380832" y="2162431"/>
            <a:ext cx="683199" cy="1978867"/>
            <a:chOff x="6030502" y="1025852"/>
            <a:chExt cx="350589" cy="3856253"/>
          </a:xfrm>
        </p:grpSpPr>
        <p:cxnSp>
          <p:nvCxnSpPr>
            <p:cNvPr id="61" name="Straight Connector 60"/>
            <p:cNvCxnSpPr/>
            <p:nvPr/>
          </p:nvCxnSpPr>
          <p:spPr>
            <a:xfrm rot="5400000" flipV="1">
              <a:off x="5378318" y="1838501"/>
              <a:ext cx="1625297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</p:spPr>
        </p:cxnSp>
        <p:cxnSp>
          <p:nvCxnSpPr>
            <p:cNvPr id="62" name="Straight Connector 61"/>
            <p:cNvCxnSpPr/>
            <p:nvPr/>
          </p:nvCxnSpPr>
          <p:spPr>
            <a:xfrm rot="5400000" flipH="1">
              <a:off x="5346479" y="4039990"/>
              <a:ext cx="1684230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</p:spPr>
        </p:cxnSp>
        <p:sp>
          <p:nvSpPr>
            <p:cNvPr id="63" name="TextBox 62"/>
            <p:cNvSpPr txBox="1"/>
            <p:nvPr/>
          </p:nvSpPr>
          <p:spPr>
            <a:xfrm>
              <a:off x="6030502" y="2653355"/>
              <a:ext cx="350589" cy="5397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rPr>
                <a:t>20 cm</a:t>
              </a:r>
            </a:p>
          </p:txBody>
        </p:sp>
      </p:grpSp>
      <p:sp>
        <p:nvSpPr>
          <p:cNvPr id="125" name="TextBox 124"/>
          <p:cNvSpPr txBox="1"/>
          <p:nvPr/>
        </p:nvSpPr>
        <p:spPr>
          <a:xfrm>
            <a:off x="5296572" y="1638900"/>
            <a:ext cx="3706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  <a:latin typeface="Bookman Old Style" pitchFamily="18" charset="0"/>
              </a:rPr>
              <a:t>28</a:t>
            </a:r>
            <a:endParaRPr lang="en-US" sz="11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5547710" y="1638900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Bookman Old Style" pitchFamily="18" charset="0"/>
              </a:rPr>
              <a:t>=</a:t>
            </a:r>
            <a:endParaRPr lang="en-US" sz="12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5721140" y="1638900"/>
            <a:ext cx="3706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  <a:latin typeface="Bookman Old Style" pitchFamily="18" charset="0"/>
              </a:rPr>
              <a:t>20</a:t>
            </a:r>
            <a:endParaRPr lang="en-US" sz="11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5992945" y="1638900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Bookman Old Style" pitchFamily="18" charset="0"/>
              </a:rPr>
              <a:t>+</a:t>
            </a:r>
            <a:endParaRPr lang="en-US" sz="12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6141476" y="1638900"/>
            <a:ext cx="8723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  <a:latin typeface="Bookman Old Style" pitchFamily="18" charset="0"/>
              </a:rPr>
              <a:t>2 × width</a:t>
            </a:r>
            <a:endParaRPr lang="en-US" sz="11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4851858" y="1881732"/>
            <a:ext cx="3706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  <a:latin typeface="Bookman Old Style" pitchFamily="18" charset="0"/>
              </a:rPr>
              <a:t>28</a:t>
            </a:r>
            <a:endParaRPr lang="en-US" sz="11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5116609" y="1861636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Bookman Old Style" pitchFamily="18" charset="0"/>
              </a:rPr>
              <a:t>–</a:t>
            </a:r>
            <a:endParaRPr lang="en-US" sz="12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5292290" y="1881732"/>
            <a:ext cx="3706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  <a:latin typeface="Bookman Old Style" pitchFamily="18" charset="0"/>
              </a:rPr>
              <a:t>20</a:t>
            </a:r>
            <a:endParaRPr lang="en-US" sz="11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5543428" y="1881732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Bookman Old Style" pitchFamily="18" charset="0"/>
              </a:rPr>
              <a:t>=</a:t>
            </a:r>
            <a:endParaRPr lang="en-US" sz="12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5716858" y="1881732"/>
            <a:ext cx="8723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  <a:latin typeface="Bookman Old Style" pitchFamily="18" charset="0"/>
              </a:rPr>
              <a:t>2 × width</a:t>
            </a:r>
            <a:endParaRPr lang="en-US" sz="11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5385264" y="2104468"/>
            <a:ext cx="2776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  <a:latin typeface="Bookman Old Style" pitchFamily="18" charset="0"/>
              </a:rPr>
              <a:t>8</a:t>
            </a:r>
            <a:endParaRPr lang="en-US" sz="11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5543428" y="2104468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Bookman Old Style" pitchFamily="18" charset="0"/>
              </a:rPr>
              <a:t>=</a:t>
            </a:r>
            <a:endParaRPr lang="en-US" sz="12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5716858" y="2104468"/>
            <a:ext cx="8723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  <a:latin typeface="Bookman Old Style" pitchFamily="18" charset="0"/>
              </a:rPr>
              <a:t>2 × width</a:t>
            </a:r>
            <a:endParaRPr lang="en-US" sz="11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892763" y="2312376"/>
            <a:ext cx="7681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  <a:latin typeface="Symbol" pitchFamily="18" charset="2"/>
              </a:rPr>
              <a:t>\</a:t>
            </a:r>
            <a:r>
              <a:rPr lang="en-US" sz="1100" b="1" dirty="0" smtClean="0">
                <a:solidFill>
                  <a:schemeClr val="bg1"/>
                </a:solidFill>
                <a:latin typeface="Bookman Old Style" pitchFamily="18" charset="0"/>
              </a:rPr>
              <a:t> width</a:t>
            </a:r>
            <a:endParaRPr lang="en-US" sz="11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5544996" y="2312376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Bookman Old Style" pitchFamily="18" charset="0"/>
              </a:rPr>
              <a:t>=</a:t>
            </a:r>
            <a:endParaRPr lang="en-US" sz="12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5718426" y="2312376"/>
            <a:ext cx="5485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  <a:latin typeface="Bookman Old Style" pitchFamily="18" charset="0"/>
              </a:rPr>
              <a:t>4 cm</a:t>
            </a:r>
            <a:endParaRPr lang="en-US" sz="1100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983493" y="4205831"/>
            <a:ext cx="0" cy="374387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2440344" y="4258505"/>
            <a:ext cx="5726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rPr>
              <a:t>4 cm</a:t>
            </a:r>
          </a:p>
        </p:txBody>
      </p:sp>
      <p:cxnSp>
        <p:nvCxnSpPr>
          <p:cNvPr id="147" name="Straight Connector 146"/>
          <p:cNvCxnSpPr/>
          <p:nvPr/>
        </p:nvCxnSpPr>
        <p:spPr>
          <a:xfrm rot="10800000" flipV="1">
            <a:off x="2993337" y="1650048"/>
            <a:ext cx="0" cy="411826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2466810" y="1727438"/>
            <a:ext cx="5485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rPr>
              <a:t>4 cm</a:t>
            </a:r>
          </a:p>
        </p:txBody>
      </p:sp>
      <p:sp>
        <p:nvSpPr>
          <p:cNvPr id="149" name="Rounded Rectangle 148"/>
          <p:cNvSpPr/>
          <p:nvPr/>
        </p:nvSpPr>
        <p:spPr>
          <a:xfrm>
            <a:off x="5071065" y="789350"/>
            <a:ext cx="1835042" cy="203707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1030874" y="1012044"/>
            <a:ext cx="1492927" cy="185188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982739" y="300197"/>
            <a:ext cx="61642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latin typeface="Bookman Old Style" panose="02050604050505020204" pitchFamily="18" charset="0"/>
              </a:rPr>
              <a:t>Diagram </a:t>
            </a:r>
            <a:r>
              <a:rPr lang="en-US" b="1" dirty="0">
                <a:latin typeface="Bookman Old Style" panose="02050604050505020204" pitchFamily="18" charset="0"/>
              </a:rPr>
              <a:t>of the adjacent picture frame has outer </a:t>
            </a:r>
            <a:r>
              <a:rPr lang="en-US" b="1" dirty="0" smtClean="0">
                <a:latin typeface="Bookman Old Style" panose="02050604050505020204" pitchFamily="18" charset="0"/>
              </a:rPr>
              <a:t>dimensions</a:t>
            </a:r>
          </a:p>
          <a:p>
            <a:pPr algn="just"/>
            <a:r>
              <a:rPr lang="en-US" b="1" dirty="0" smtClean="0">
                <a:latin typeface="Bookman Old Style" panose="02050604050505020204" pitchFamily="18" charset="0"/>
              </a:rPr>
              <a:t>24 </a:t>
            </a:r>
            <a:r>
              <a:rPr lang="en-US" b="1" dirty="0">
                <a:latin typeface="Bookman Old Style" panose="02050604050505020204" pitchFamily="18" charset="0"/>
              </a:rPr>
              <a:t>cm × 28 cm and the inner dimensions 16 cm × 20 cm. </a:t>
            </a:r>
            <a:endParaRPr lang="en-US" b="1" dirty="0" smtClean="0">
              <a:latin typeface="Bookman Old Style" panose="02050604050505020204" pitchFamily="18" charset="0"/>
            </a:endParaRPr>
          </a:p>
          <a:p>
            <a:pPr algn="just"/>
            <a:r>
              <a:rPr lang="en-US" b="1" dirty="0" smtClean="0">
                <a:latin typeface="Bookman Old Style" panose="02050604050505020204" pitchFamily="18" charset="0"/>
              </a:rPr>
              <a:t>Find </a:t>
            </a:r>
            <a:r>
              <a:rPr lang="en-US" b="1" dirty="0">
                <a:latin typeface="Bookman Old Style" panose="02050604050505020204" pitchFamily="18" charset="0"/>
              </a:rPr>
              <a:t>the area of each section of the frame, </a:t>
            </a:r>
            <a:r>
              <a:rPr lang="en-US" b="1" dirty="0" smtClean="0">
                <a:latin typeface="Bookman Old Style" panose="02050604050505020204" pitchFamily="18" charset="0"/>
              </a:rPr>
              <a:t>if </a:t>
            </a:r>
            <a:r>
              <a:rPr lang="en-US" b="1" dirty="0">
                <a:latin typeface="Bookman Old Style" panose="02050604050505020204" pitchFamily="18" charset="0"/>
              </a:rPr>
              <a:t>the width of </a:t>
            </a:r>
            <a:r>
              <a:rPr lang="en-US" b="1" dirty="0" smtClean="0">
                <a:latin typeface="Bookman Old Style" panose="02050604050505020204" pitchFamily="18" charset="0"/>
              </a:rPr>
              <a:t>each</a:t>
            </a:r>
          </a:p>
          <a:p>
            <a:pPr algn="just"/>
            <a:r>
              <a:rPr lang="en-US" b="1" dirty="0" smtClean="0">
                <a:latin typeface="Bookman Old Style" panose="02050604050505020204" pitchFamily="18" charset="0"/>
              </a:rPr>
              <a:t>section </a:t>
            </a:r>
            <a:r>
              <a:rPr lang="en-US" b="1" dirty="0">
                <a:latin typeface="Bookman Old Style" panose="02050604050505020204" pitchFamily="18" charset="0"/>
              </a:rPr>
              <a:t>is same.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5954958" y="3787951"/>
            <a:ext cx="3254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  <a:tabLst>
                <a:tab pos="682625" algn="l"/>
                <a:tab pos="2974975" algn="l"/>
                <a:tab pos="3033713" algn="l"/>
              </a:tabLst>
            </a:pPr>
            <a:r>
              <a:rPr lang="en-US" sz="3600" b="1" dirty="0" smtClean="0">
                <a:solidFill>
                  <a:srgbClr val="FFC0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rPr>
              <a:t> </a:t>
            </a:r>
            <a:endParaRPr lang="en-US" sz="3600" b="1" dirty="0">
              <a:solidFill>
                <a:srgbClr val="FFC0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man Old Style" pitchFamily="18" charset="0"/>
            </a:endParaRPr>
          </a:p>
        </p:txBody>
      </p:sp>
      <p:pic>
        <p:nvPicPr>
          <p:cNvPr id="3074" name="Picture 2" descr="Image result for girl student clipart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034" y="1784160"/>
            <a:ext cx="656186" cy="91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1" name="Group 80"/>
          <p:cNvGrpSpPr/>
          <p:nvPr/>
        </p:nvGrpSpPr>
        <p:grpSpPr>
          <a:xfrm>
            <a:off x="3925394" y="1312668"/>
            <a:ext cx="2808981" cy="927695"/>
            <a:chOff x="6366867" y="1551749"/>
            <a:chExt cx="1941020" cy="668688"/>
          </a:xfrm>
        </p:grpSpPr>
        <p:grpSp>
          <p:nvGrpSpPr>
            <p:cNvPr id="82" name="Group 81"/>
            <p:cNvGrpSpPr/>
            <p:nvPr/>
          </p:nvGrpSpPr>
          <p:grpSpPr>
            <a:xfrm>
              <a:off x="6366867" y="1551749"/>
              <a:ext cx="1762704" cy="604236"/>
              <a:chOff x="6366867" y="1551749"/>
              <a:chExt cx="1762704" cy="604236"/>
            </a:xfrm>
          </p:grpSpPr>
          <p:sp>
            <p:nvSpPr>
              <p:cNvPr id="84" name="Rounded Rectangle 83"/>
              <p:cNvSpPr/>
              <p:nvPr/>
            </p:nvSpPr>
            <p:spPr>
              <a:xfrm>
                <a:off x="6430296" y="1551749"/>
                <a:ext cx="1626832" cy="604236"/>
              </a:xfrm>
              <a:prstGeom prst="roundRect">
                <a:avLst/>
              </a:prstGeom>
              <a:gradFill flip="none" rotWithShape="1">
                <a:gsLst>
                  <a:gs pos="0">
                    <a:srgbClr val="FFFF00">
                      <a:alpha val="65000"/>
                    </a:srgb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 smtClean="0">
                  <a:solidFill>
                    <a:srgbClr val="0000FF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6366867" y="1599298"/>
                <a:ext cx="1762704" cy="53243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en-US" b="1" dirty="0" smtClean="0">
                    <a:latin typeface="Bookman Old Style" panose="02050604050505020204" pitchFamily="18" charset="0"/>
                  </a:rPr>
                  <a:t>So, to find area of each section we need to find area of trapezium</a:t>
                </a:r>
                <a:endParaRPr lang="en-US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p:grpSp>
        <p:pic>
          <p:nvPicPr>
            <p:cNvPr id="83" name="Picture 2" descr="D:\Roshan\Roshan\Mthas 8th\VIII STD STB\clipart\4988727.jpg"/>
            <p:cNvPicPr>
              <a:picLocks noChangeAspect="1" noChangeArrowheads="1"/>
            </p:cNvPicPr>
            <p:nvPr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935668" y="1644644"/>
              <a:ext cx="372219" cy="575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/>
          <p:cNvGrpSpPr/>
          <p:nvPr/>
        </p:nvGrpSpPr>
        <p:grpSpPr>
          <a:xfrm>
            <a:off x="604380" y="4609549"/>
            <a:ext cx="2778777" cy="276999"/>
            <a:chOff x="6542270" y="2089157"/>
            <a:chExt cx="1425948" cy="276999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6542270" y="2223067"/>
              <a:ext cx="584461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>
            <a:xfrm flipH="1" flipV="1">
              <a:off x="7452512" y="2223500"/>
              <a:ext cx="515706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</p:spPr>
        </p:cxnSp>
        <p:sp>
          <p:nvSpPr>
            <p:cNvPr id="47" name="TextBox 46"/>
            <p:cNvSpPr txBox="1"/>
            <p:nvPr/>
          </p:nvSpPr>
          <p:spPr>
            <a:xfrm>
              <a:off x="7104172" y="2089157"/>
              <a:ext cx="3505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rPr>
                <a:t>24 cm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075212" y="3924642"/>
            <a:ext cx="1797288" cy="276999"/>
            <a:chOff x="6429177" y="2089157"/>
            <a:chExt cx="1957440" cy="276999"/>
          </a:xfrm>
        </p:grpSpPr>
        <p:cxnSp>
          <p:nvCxnSpPr>
            <p:cNvPr id="57" name="Straight Connector 56"/>
            <p:cNvCxnSpPr/>
            <p:nvPr/>
          </p:nvCxnSpPr>
          <p:spPr>
            <a:xfrm flipV="1">
              <a:off x="6429177" y="2223067"/>
              <a:ext cx="696175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</p:spPr>
        </p:cxnSp>
        <p:cxnSp>
          <p:nvCxnSpPr>
            <p:cNvPr id="58" name="Straight Connector 57"/>
            <p:cNvCxnSpPr/>
            <p:nvPr/>
          </p:nvCxnSpPr>
          <p:spPr>
            <a:xfrm flipH="1" flipV="1">
              <a:off x="7819342" y="2234010"/>
              <a:ext cx="567275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</p:spPr>
        </p:cxnSp>
        <p:sp>
          <p:nvSpPr>
            <p:cNvPr id="59" name="TextBox 58"/>
            <p:cNvSpPr txBox="1"/>
            <p:nvPr/>
          </p:nvSpPr>
          <p:spPr>
            <a:xfrm>
              <a:off x="7104172" y="2089157"/>
              <a:ext cx="7440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rPr>
                <a:t>16 cm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4115028" y="1380372"/>
            <a:ext cx="2688221" cy="700113"/>
            <a:chOff x="6446990" y="1519604"/>
            <a:chExt cx="1857575" cy="504646"/>
          </a:xfrm>
        </p:grpSpPr>
        <p:grpSp>
          <p:nvGrpSpPr>
            <p:cNvPr id="66" name="Group 65"/>
            <p:cNvGrpSpPr/>
            <p:nvPr/>
          </p:nvGrpSpPr>
          <p:grpSpPr>
            <a:xfrm>
              <a:off x="6446990" y="1544506"/>
              <a:ext cx="1602458" cy="479744"/>
              <a:chOff x="6446990" y="1544506"/>
              <a:chExt cx="1602458" cy="479744"/>
            </a:xfrm>
          </p:grpSpPr>
          <p:sp>
            <p:nvSpPr>
              <p:cNvPr id="79" name="Rounded Rectangle 78"/>
              <p:cNvSpPr/>
              <p:nvPr/>
            </p:nvSpPr>
            <p:spPr>
              <a:xfrm>
                <a:off x="6505807" y="1544506"/>
                <a:ext cx="1537434" cy="479744"/>
              </a:xfrm>
              <a:prstGeom prst="roundRect">
                <a:avLst/>
              </a:prstGeom>
              <a:gradFill flip="none" rotWithShape="1">
                <a:gsLst>
                  <a:gs pos="0">
                    <a:srgbClr val="FFFF00">
                      <a:alpha val="65000"/>
                    </a:srgb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 smtClean="0">
                  <a:solidFill>
                    <a:srgbClr val="0000FF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6446990" y="1599298"/>
                <a:ext cx="1602458" cy="37714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en-US" b="1" dirty="0" smtClean="0">
                    <a:latin typeface="Bookman Old Style" panose="02050604050505020204" pitchFamily="18" charset="0"/>
                  </a:rPr>
                  <a:t>Each section is in the form of </a:t>
                </a:r>
                <a:r>
                  <a:rPr lang="en-US" b="1" dirty="0">
                    <a:solidFill>
                      <a:srgbClr val="FF0000"/>
                    </a:solidFill>
                    <a:effectLst>
                      <a:glow rad="101600">
                        <a:srgbClr val="FFFF00">
                          <a:alpha val="60000"/>
                        </a:srgbClr>
                      </a:glow>
                    </a:effectLst>
                    <a:latin typeface="Bookman Old Style" panose="02050604050505020204" pitchFamily="18" charset="0"/>
                  </a:rPr>
                  <a:t>trapezium</a:t>
                </a:r>
              </a:p>
            </p:txBody>
          </p:sp>
        </p:grpSp>
        <p:pic>
          <p:nvPicPr>
            <p:cNvPr id="67" name="Picture 2" descr="D:\Roshan\Roshan\Mthas 8th\VIII STD STB\clipart\4988727.jpg"/>
            <p:cNvPicPr>
              <a:picLocks noChangeAspect="1" noChangeArrowheads="1"/>
            </p:cNvPicPr>
            <p:nvPr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888986" y="1519604"/>
              <a:ext cx="415579" cy="498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2" name="Group 151"/>
          <p:cNvGrpSpPr/>
          <p:nvPr/>
        </p:nvGrpSpPr>
        <p:grpSpPr>
          <a:xfrm>
            <a:off x="4058729" y="1354287"/>
            <a:ext cx="2417593" cy="726198"/>
            <a:chOff x="6519829" y="1575802"/>
            <a:chExt cx="1670569" cy="523448"/>
          </a:xfrm>
        </p:grpSpPr>
        <p:grpSp>
          <p:nvGrpSpPr>
            <p:cNvPr id="153" name="Group 152"/>
            <p:cNvGrpSpPr/>
            <p:nvPr/>
          </p:nvGrpSpPr>
          <p:grpSpPr>
            <a:xfrm>
              <a:off x="6519829" y="1628884"/>
              <a:ext cx="1456780" cy="420998"/>
              <a:chOff x="6519829" y="1628884"/>
              <a:chExt cx="1456780" cy="420998"/>
            </a:xfrm>
          </p:grpSpPr>
          <p:sp>
            <p:nvSpPr>
              <p:cNvPr id="155" name="Rounded Rectangle 154"/>
              <p:cNvSpPr/>
              <p:nvPr/>
            </p:nvSpPr>
            <p:spPr>
              <a:xfrm>
                <a:off x="6525756" y="1628884"/>
                <a:ext cx="1449797" cy="420998"/>
              </a:xfrm>
              <a:prstGeom prst="roundRect">
                <a:avLst/>
              </a:prstGeom>
              <a:gradFill flip="none" rotWithShape="1">
                <a:gsLst>
                  <a:gs pos="0">
                    <a:srgbClr val="FFFF00">
                      <a:alpha val="65000"/>
                    </a:srgb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 smtClean="0">
                  <a:solidFill>
                    <a:srgbClr val="0000FF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6519829" y="1664482"/>
                <a:ext cx="1456780" cy="37714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en-US" b="1" dirty="0" smtClean="0">
                    <a:latin typeface="Bookman Old Style" panose="02050604050505020204" pitchFamily="18" charset="0"/>
                  </a:rPr>
                  <a:t>Let us find width of the</a:t>
                </a:r>
                <a:r>
                  <a:rPr lang="en-US" b="1" dirty="0">
                    <a:solidFill>
                      <a:srgbClr val="FF0000"/>
                    </a:solidFill>
                    <a:effectLst>
                      <a:glow rad="101600">
                        <a:srgbClr val="FFFF00">
                          <a:alpha val="60000"/>
                        </a:srgbClr>
                      </a:glow>
                    </a:effectLst>
                    <a:latin typeface="Bookman Old Style" panose="02050604050505020204" pitchFamily="18" charset="0"/>
                  </a:rPr>
                  <a:t> frame</a:t>
                </a:r>
                <a:r>
                  <a:rPr lang="en-US" b="1" dirty="0" smtClean="0">
                    <a:latin typeface="Bookman Old Style" panose="02050604050505020204" pitchFamily="18" charset="0"/>
                  </a:rPr>
                  <a:t> </a:t>
                </a:r>
                <a:endParaRPr lang="en-US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p:grpSp>
        <p:pic>
          <p:nvPicPr>
            <p:cNvPr id="154" name="Picture 2" descr="D:\Roshan\Roshan\Mthas 8th\VIII STD STB\clipart\4988727.jpg"/>
            <p:cNvPicPr>
              <a:picLocks noChangeAspect="1" noChangeArrowheads="1"/>
            </p:cNvPicPr>
            <p:nvPr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852017" y="1575802"/>
              <a:ext cx="338381" cy="523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58" name="Straight Connector 157"/>
          <p:cNvCxnSpPr/>
          <p:nvPr/>
        </p:nvCxnSpPr>
        <p:spPr>
          <a:xfrm rot="5400000" flipV="1">
            <a:off x="3204704" y="1874941"/>
            <a:ext cx="0" cy="411826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2912390" y="2064064"/>
            <a:ext cx="5726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rPr>
              <a:t>4 cm</a:t>
            </a:r>
          </a:p>
        </p:txBody>
      </p:sp>
      <p:cxnSp>
        <p:nvCxnSpPr>
          <p:cNvPr id="160" name="Straight Connector 159"/>
          <p:cNvCxnSpPr/>
          <p:nvPr/>
        </p:nvCxnSpPr>
        <p:spPr>
          <a:xfrm rot="5400000" flipV="1">
            <a:off x="854473" y="1876816"/>
            <a:ext cx="0" cy="432832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>
            <a:off x="592080" y="2079658"/>
            <a:ext cx="5726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rPr>
              <a:t>4 cm</a:t>
            </a:r>
          </a:p>
        </p:txBody>
      </p:sp>
      <p:cxnSp>
        <p:nvCxnSpPr>
          <p:cNvPr id="3" name="Straight Connector 2"/>
          <p:cNvCxnSpPr/>
          <p:nvPr/>
        </p:nvCxnSpPr>
        <p:spPr>
          <a:xfrm rot="10800000">
            <a:off x="3393174" y="1641518"/>
            <a:ext cx="3229" cy="2949462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rot="10800000">
            <a:off x="2994140" y="2073539"/>
            <a:ext cx="3985" cy="2150805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rot="10800000" flipV="1">
            <a:off x="644811" y="4582252"/>
            <a:ext cx="2751086" cy="0"/>
          </a:xfrm>
          <a:prstGeom prst="line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cxnSp>
      <p:cxnSp>
        <p:nvCxnSpPr>
          <p:cNvPr id="55" name="Straight Connector 54"/>
          <p:cNvCxnSpPr/>
          <p:nvPr/>
        </p:nvCxnSpPr>
        <p:spPr>
          <a:xfrm rot="10800000" flipV="1">
            <a:off x="1072714" y="4209296"/>
            <a:ext cx="1908777" cy="0"/>
          </a:xfrm>
          <a:prstGeom prst="line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</a:ln>
          <a:effectLst>
            <a:glow rad="63500">
              <a:srgbClr val="5B9BD5">
                <a:satMod val="175000"/>
                <a:alpha val="40000"/>
              </a:srgbClr>
            </a:glow>
          </a:effectLst>
        </p:spPr>
      </p:cxnSp>
      <p:sp>
        <p:nvSpPr>
          <p:cNvPr id="7" name="Freeform 6"/>
          <p:cNvSpPr/>
          <p:nvPr/>
        </p:nvSpPr>
        <p:spPr>
          <a:xfrm flipH="1">
            <a:off x="2977572" y="4467739"/>
            <a:ext cx="110823" cy="106783"/>
          </a:xfrm>
          <a:custGeom>
            <a:avLst/>
            <a:gdLst>
              <a:gd name="connsiteX0" fmla="*/ 0 w 1320800"/>
              <a:gd name="connsiteY0" fmla="*/ 790223 h 790223"/>
              <a:gd name="connsiteX1" fmla="*/ 0 w 1320800"/>
              <a:gd name="connsiteY1" fmla="*/ 11289 h 790223"/>
              <a:gd name="connsiteX2" fmla="*/ 1320800 w 1320800"/>
              <a:gd name="connsiteY2" fmla="*/ 0 h 790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800" h="790223">
                <a:moveTo>
                  <a:pt x="0" y="790223"/>
                </a:moveTo>
                <a:lnTo>
                  <a:pt x="0" y="11289"/>
                </a:lnTo>
                <a:lnTo>
                  <a:pt x="1320800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53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5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500"/>
                            </p:stCondLst>
                            <p:childTnLst>
                              <p:par>
                                <p:cTn id="2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35" presetClass="emph" presetSubtype="0" repeatCount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5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500"/>
                            </p:stCondLst>
                            <p:childTnLst>
                              <p:par>
                                <p:cTn id="28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35" presetClass="emph" presetSubtype="0" repeatCount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1" dur="4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500"/>
                            </p:stCondLst>
                            <p:childTnLst>
                              <p:par>
                                <p:cTn id="318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35" presetClass="emph" presetSubtype="0" repeatCount="3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9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0" presetID="35" presetClass="emph" presetSubtype="0" repeatCount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31" dur="4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7" fill="hold">
                            <p:stCondLst>
                              <p:cond delay="500"/>
                            </p:stCondLst>
                            <p:childTnLst>
                              <p:par>
                                <p:cTn id="33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2" fill="hold">
                            <p:stCondLst>
                              <p:cond delay="500"/>
                            </p:stCondLst>
                            <p:childTnLst>
                              <p:par>
                                <p:cTn id="36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9" fill="hold">
                            <p:stCondLst>
                              <p:cond delay="500"/>
                            </p:stCondLst>
                            <p:childTnLst>
                              <p:par>
                                <p:cTn id="39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6" fill="hold">
                      <p:stCondLst>
                        <p:cond delay="indefinite"/>
                      </p:stCondLst>
                      <p:childTnLst>
                        <p:par>
                          <p:cTn id="397" fill="hold">
                            <p:stCondLst>
                              <p:cond delay="0"/>
                            </p:stCondLst>
                            <p:childTnLst>
                              <p:par>
                                <p:cTn id="3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1" fill="hold">
                      <p:stCondLst>
                        <p:cond delay="indefinite"/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6" fill="hold">
                      <p:stCondLst>
                        <p:cond delay="indefinite"/>
                      </p:stCondLst>
                      <p:childTnLst>
                        <p:par>
                          <p:cTn id="427" fill="hold">
                            <p:stCondLst>
                              <p:cond delay="0"/>
                            </p:stCondLst>
                            <p:childTnLst>
                              <p:par>
                                <p:cTn id="4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6" fill="hold">
                      <p:stCondLst>
                        <p:cond delay="indefinite"/>
                      </p:stCondLst>
                      <p:childTnLst>
                        <p:par>
                          <p:cTn id="437" fill="hold">
                            <p:stCondLst>
                              <p:cond delay="0"/>
                            </p:stCondLst>
                            <p:childTnLst>
                              <p:par>
                                <p:cTn id="4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6" fill="hold">
                      <p:stCondLst>
                        <p:cond delay="indefinite"/>
                      </p:stCondLst>
                      <p:childTnLst>
                        <p:par>
                          <p:cTn id="447" fill="hold">
                            <p:stCondLst>
                              <p:cond delay="0"/>
                            </p:stCondLst>
                            <p:childTnLst>
                              <p:par>
                                <p:cTn id="4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6" fill="hold">
                      <p:stCondLst>
                        <p:cond delay="indefinite"/>
                      </p:stCondLst>
                      <p:childTnLst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9" fill="hold">
                            <p:stCondLst>
                              <p:cond delay="500"/>
                            </p:stCondLst>
                            <p:childTnLst>
                              <p:par>
                                <p:cTn id="47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5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6" fill="hold">
                      <p:stCondLst>
                        <p:cond delay="indefinite"/>
                      </p:stCondLst>
                      <p:childTnLst>
                        <p:par>
                          <p:cTn id="477" fill="hold">
                            <p:stCondLst>
                              <p:cond delay="0"/>
                            </p:stCondLst>
                            <p:childTnLst>
                              <p:par>
                                <p:cTn id="4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0" grpId="0" animBg="1"/>
      <p:bldP spid="40" grpId="1" animBg="1"/>
      <p:bldP spid="41" grpId="0" animBg="1"/>
      <p:bldP spid="41" grpId="1" animBg="1"/>
      <p:bldP spid="52" grpId="0" animBg="1"/>
      <p:bldP spid="52" grpId="1" animBg="1"/>
      <p:bldP spid="64" grpId="0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3" grpId="0" animBg="1"/>
      <p:bldP spid="73" grpId="1" animBg="1"/>
      <p:bldP spid="68" grpId="0" animBg="1"/>
      <p:bldP spid="74" grpId="0"/>
      <p:bldP spid="75" grpId="0"/>
      <p:bldP spid="76" grpId="0"/>
      <p:bldP spid="77" grpId="0"/>
      <p:bldP spid="91" grpId="0" animBg="1"/>
      <p:bldP spid="102" grpId="0"/>
      <p:bldP spid="102" grpId="1"/>
      <p:bldP spid="104" grpId="0" animBg="1"/>
      <p:bldP spid="104" grpId="1" animBg="1"/>
      <p:bldP spid="106" grpId="0"/>
      <p:bldP spid="107" grpId="0" animBg="1"/>
      <p:bldP spid="113" grpId="0"/>
      <p:bldP spid="113" grpId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14" grpId="0"/>
      <p:bldP spid="115" grpId="0"/>
      <p:bldP spid="116" grpId="0"/>
      <p:bldP spid="117" grpId="0"/>
      <p:bldP spid="118" grpId="0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3" grpId="0"/>
      <p:bldP spid="134" grpId="0"/>
      <p:bldP spid="137" grpId="0"/>
      <p:bldP spid="138" grpId="0"/>
      <p:bldP spid="139" grpId="0"/>
      <p:bldP spid="143" grpId="0"/>
      <p:bldP spid="144" grpId="0"/>
      <p:bldP spid="145" grpId="0"/>
      <p:bldP spid="146" grpId="0"/>
      <p:bldP spid="148" grpId="0"/>
      <p:bldP spid="149" grpId="0" animBg="1"/>
      <p:bldP spid="149" grpId="1" animBg="1"/>
      <p:bldP spid="150" grpId="0" animBg="1"/>
      <p:bldP spid="150" grpId="1" animBg="1"/>
      <p:bldP spid="53" grpId="0"/>
      <p:bldP spid="151" grpId="0"/>
      <p:bldP spid="159" grpId="0"/>
      <p:bldP spid="161" grpId="0"/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ounded Rectangle 202"/>
          <p:cNvSpPr/>
          <p:nvPr/>
        </p:nvSpPr>
        <p:spPr>
          <a:xfrm>
            <a:off x="6924311" y="3210353"/>
            <a:ext cx="535184" cy="200310"/>
          </a:xfrm>
          <a:prstGeom prst="roundRect">
            <a:avLst/>
          </a:prstGeom>
          <a:solidFill>
            <a:srgbClr val="00FFFF"/>
          </a:solidFill>
        </p:spPr>
        <p:txBody>
          <a:bodyPr wrap="square">
            <a:spAutoFit/>
          </a:bodyPr>
          <a:lstStyle/>
          <a:p>
            <a:pPr algn="just">
              <a:tabLst>
                <a:tab pos="693738" algn="l"/>
                <a:tab pos="1025525" algn="l"/>
                <a:tab pos="1377950" algn="l"/>
              </a:tabLst>
            </a:pP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753908" y="285842"/>
            <a:ext cx="5389881" cy="951625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315133" y="423914"/>
            <a:ext cx="687003" cy="624548"/>
            <a:chOff x="508513" y="-702286"/>
            <a:chExt cx="687003" cy="624548"/>
          </a:xfrm>
        </p:grpSpPr>
        <p:sp>
          <p:nvSpPr>
            <p:cNvPr id="38" name="Plaque 37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itchFamily="18" charset="0"/>
                </a:rPr>
                <a:t>Q.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sp>
        <p:nvSpPr>
          <p:cNvPr id="123" name="Rounded Rectangle 122"/>
          <p:cNvSpPr/>
          <p:nvPr>
            <p:custDataLst>
              <p:tags r:id="rId1"/>
            </p:custDataLst>
          </p:nvPr>
        </p:nvSpPr>
        <p:spPr>
          <a:xfrm>
            <a:off x="3211015" y="2081013"/>
            <a:ext cx="879175" cy="224485"/>
          </a:xfrm>
          <a:prstGeom prst="roundRect">
            <a:avLst/>
          </a:prstGeom>
          <a:solidFill>
            <a:srgbClr val="00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500056" y="1393910"/>
            <a:ext cx="5759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35" name="Rounded Rectangle 134"/>
          <p:cNvSpPr/>
          <p:nvPr/>
        </p:nvSpPr>
        <p:spPr>
          <a:xfrm>
            <a:off x="4937912" y="1473763"/>
            <a:ext cx="725994" cy="25369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36" name="Rounded Rectangle 135"/>
          <p:cNvSpPr/>
          <p:nvPr/>
        </p:nvSpPr>
        <p:spPr>
          <a:xfrm>
            <a:off x="3146153" y="1328121"/>
            <a:ext cx="1646848" cy="499321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2533825" y="2019455"/>
            <a:ext cx="3057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682625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=       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/>
              <p:cNvSpPr txBox="1"/>
              <p:nvPr/>
            </p:nvSpPr>
            <p:spPr>
              <a:xfrm>
                <a:off x="2684706" y="1907297"/>
                <a:ext cx="426664" cy="503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1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1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53" name="TextBox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706" y="1907297"/>
                <a:ext cx="426664" cy="503279"/>
              </a:xfrm>
              <a:prstGeom prst="rect">
                <a:avLst/>
              </a:prstGeom>
              <a:blipFill rotWithShape="1">
                <a:blip r:embed="rId6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Rectangle 153"/>
          <p:cNvSpPr/>
          <p:nvPr/>
        </p:nvSpPr>
        <p:spPr>
          <a:xfrm>
            <a:off x="4019866" y="2029183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b="1" dirty="0">
                <a:solidFill>
                  <a:srgbClr val="000000"/>
                </a:solidFill>
                <a:latin typeface="Bookman Old Style" pitchFamily="18" charset="0"/>
              </a:rPr>
              <a:t>× 4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2935112" y="202918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974975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×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938360" y="1398378"/>
            <a:ext cx="17752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974975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Area of section I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/>
              <p:cNvSpPr txBox="1"/>
              <p:nvPr/>
            </p:nvSpPr>
            <p:spPr>
              <a:xfrm>
                <a:off x="2663361" y="1304293"/>
                <a:ext cx="426664" cy="503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1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1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57" name="TextBox 1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361" y="1304293"/>
                <a:ext cx="426664" cy="503279"/>
              </a:xfrm>
              <a:prstGeom prst="rect">
                <a:avLst/>
              </a:prstGeom>
              <a:blipFill rotWithShape="1">
                <a:blip r:embed="rId6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Rectangle 157"/>
          <p:cNvSpPr/>
          <p:nvPr/>
        </p:nvSpPr>
        <p:spPr>
          <a:xfrm>
            <a:off x="4725941" y="1456207"/>
            <a:ext cx="11467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974975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× Height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3112062" y="1298175"/>
            <a:ext cx="1744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974975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Sum of lengths</a:t>
            </a:r>
          </a:p>
          <a:p>
            <a:pPr>
              <a:tabLst>
                <a:tab pos="2974975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of  parallel sides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2880374" y="142487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Bookman Old Style" pitchFamily="18" charset="0"/>
              </a:rPr>
              <a:t>×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3154310" y="2029183"/>
            <a:ext cx="5328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974975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(24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3" name="Left Bracket 162"/>
          <p:cNvSpPr/>
          <p:nvPr/>
        </p:nvSpPr>
        <p:spPr>
          <a:xfrm flipH="1">
            <a:off x="4708135" y="1324789"/>
            <a:ext cx="73152" cy="480914"/>
          </a:xfrm>
          <a:prstGeom prst="leftBracket">
            <a:avLst>
              <a:gd name="adj" fmla="val 5716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3502150" y="202918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tabLst>
                <a:tab pos="2974975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+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3676497" y="2029183"/>
            <a:ext cx="479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tabLst>
                <a:tab pos="2974975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16)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6" name="Left Bracket 165"/>
          <p:cNvSpPr/>
          <p:nvPr/>
        </p:nvSpPr>
        <p:spPr>
          <a:xfrm>
            <a:off x="3131387" y="1324789"/>
            <a:ext cx="73884" cy="480914"/>
          </a:xfrm>
          <a:prstGeom prst="leftBracket">
            <a:avLst>
              <a:gd name="adj" fmla="val 5716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33825" y="141675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tabLst>
                <a:tab pos="2974975" algn="l"/>
              </a:tabLst>
            </a:pPr>
            <a:r>
              <a:rPr lang="en-US" b="1" dirty="0">
                <a:solidFill>
                  <a:srgbClr val="000000"/>
                </a:solidFill>
                <a:latin typeface="Bookman Old Style" pitchFamily="18" charset="0"/>
              </a:rPr>
              <a:t>=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82" name="Rectangle 181"/>
          <p:cNvSpPr/>
          <p:nvPr/>
        </p:nvSpPr>
        <p:spPr>
          <a:xfrm>
            <a:off x="2533825" y="2441817"/>
            <a:ext cx="3057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682625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=       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3078038" y="2451545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b="1" dirty="0">
                <a:solidFill>
                  <a:srgbClr val="000000"/>
                </a:solidFill>
                <a:latin typeface="Bookman Old Style" pitchFamily="18" charset="0"/>
              </a:rPr>
              <a:t>× </a:t>
            </a: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2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88" name="Rectangle 187"/>
          <p:cNvSpPr/>
          <p:nvPr/>
        </p:nvSpPr>
        <p:spPr>
          <a:xfrm>
            <a:off x="2734669" y="2451545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tabLst>
                <a:tab pos="2974975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40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189" name="Straight Connector 188"/>
          <p:cNvCxnSpPr>
            <a:cxnSpLocks noChangeAspect="1"/>
          </p:cNvCxnSpPr>
          <p:nvPr/>
        </p:nvCxnSpPr>
        <p:spPr>
          <a:xfrm rot="900000" flipV="1">
            <a:off x="4271618" y="2126643"/>
            <a:ext cx="141942" cy="141942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>
            <a:cxnSpLocks noChangeAspect="1"/>
          </p:cNvCxnSpPr>
          <p:nvPr/>
        </p:nvCxnSpPr>
        <p:spPr>
          <a:xfrm rot="900000" flipV="1">
            <a:off x="2835804" y="2213564"/>
            <a:ext cx="141942" cy="141942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1" name="Rectangle 190"/>
          <p:cNvSpPr/>
          <p:nvPr/>
        </p:nvSpPr>
        <p:spPr>
          <a:xfrm>
            <a:off x="4229116" y="1907297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sz="1200" b="1" dirty="0" smtClean="0">
                <a:solidFill>
                  <a:srgbClr val="FF0000"/>
                </a:solidFill>
                <a:latin typeface="Bookman Old Style" pitchFamily="18" charset="0"/>
              </a:rPr>
              <a:t>2</a:t>
            </a:r>
            <a:endParaRPr lang="en-US" sz="12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920998" y="2762167"/>
            <a:ext cx="17770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974975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Area of section I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2533825" y="2762167"/>
            <a:ext cx="3057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682625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=       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2734669" y="2762167"/>
            <a:ext cx="8451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tabLst>
                <a:tab pos="2974975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80 cm</a:t>
            </a:r>
            <a:r>
              <a:rPr lang="en-US" b="1" baseline="30000" dirty="0" smtClean="0">
                <a:solidFill>
                  <a:srgbClr val="000000"/>
                </a:solidFill>
                <a:latin typeface="Bookman Old Style" pitchFamily="18" charset="0"/>
              </a:rPr>
              <a:t>2</a:t>
            </a:r>
            <a:endParaRPr lang="en-US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663889" y="2762167"/>
            <a:ext cx="3511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974975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Symbol" pitchFamily="18" charset="2"/>
              </a:rPr>
              <a:t>\</a:t>
            </a:r>
            <a:endParaRPr lang="en-US" b="1" dirty="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210" name="Horizontal Scroll 209"/>
          <p:cNvSpPr/>
          <p:nvPr/>
        </p:nvSpPr>
        <p:spPr>
          <a:xfrm>
            <a:off x="529634" y="3016232"/>
            <a:ext cx="2784206" cy="523964"/>
          </a:xfrm>
          <a:prstGeom prst="horizontalScroll">
            <a:avLst/>
          </a:prstGeom>
          <a:gradFill flip="none" rotWithShape="1">
            <a:gsLst>
              <a:gs pos="0">
                <a:srgbClr val="9900FF">
                  <a:lumMod val="84000"/>
                  <a:lumOff val="16000"/>
                  <a:alpha val="59000"/>
                </a:srgbClr>
              </a:gs>
              <a:gs pos="100000">
                <a:schemeClr val="bg1">
                  <a:lumMod val="97000"/>
                </a:schemeClr>
              </a:gs>
              <a:gs pos="81000">
                <a:schemeClr val="bg1"/>
              </a:gs>
            </a:gsLst>
            <a:lin ang="8100000" scaled="1"/>
            <a:tileRect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/>
        </p:nvSpPr>
        <p:spPr>
          <a:xfrm>
            <a:off x="570591" y="3125745"/>
            <a:ext cx="27432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974975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Area </a:t>
            </a:r>
            <a:r>
              <a:rPr lang="en-US" b="1" dirty="0">
                <a:solidFill>
                  <a:srgbClr val="000000"/>
                </a:solidFill>
                <a:latin typeface="Bookman Old Style" pitchFamily="18" charset="0"/>
              </a:rPr>
              <a:t>of </a:t>
            </a: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section I is 80 cm</a:t>
            </a:r>
            <a:r>
              <a:rPr lang="en-US" b="1" baseline="30000" dirty="0" smtClean="0">
                <a:solidFill>
                  <a:srgbClr val="000000"/>
                </a:solidFill>
                <a:latin typeface="Bookman Old Style" pitchFamily="18" charset="0"/>
              </a:rPr>
              <a:t>2</a:t>
            </a:r>
            <a:endParaRPr lang="en-US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pic>
        <p:nvPicPr>
          <p:cNvPr id="212" name="Picture 5" descr="D:\Roshan\Roshan\Mthas 8th\VIII STD STB\clipart\28264926-little-boy-student-holding-a-big-pencil.jp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22593" y="2944680"/>
            <a:ext cx="670560" cy="66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" name="Horizontal Scroll 215"/>
          <p:cNvSpPr/>
          <p:nvPr/>
        </p:nvSpPr>
        <p:spPr>
          <a:xfrm>
            <a:off x="529019" y="3565075"/>
            <a:ext cx="3561171" cy="523964"/>
          </a:xfrm>
          <a:prstGeom prst="horizontalScroll">
            <a:avLst/>
          </a:prstGeom>
          <a:gradFill flip="none" rotWithShape="1">
            <a:gsLst>
              <a:gs pos="0">
                <a:srgbClr val="9900FF">
                  <a:lumMod val="84000"/>
                  <a:lumOff val="16000"/>
                  <a:alpha val="59000"/>
                </a:srgbClr>
              </a:gs>
              <a:gs pos="100000">
                <a:schemeClr val="bg1">
                  <a:lumMod val="97000"/>
                </a:schemeClr>
              </a:gs>
              <a:gs pos="81000">
                <a:schemeClr val="bg1"/>
              </a:gs>
            </a:gsLst>
            <a:lin ang="8100000" scaled="1"/>
            <a:tileRect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569977" y="3674588"/>
            <a:ext cx="35202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974975" algn="l"/>
              </a:tabLst>
            </a:pPr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Hence, </a:t>
            </a:r>
            <a:r>
              <a:rPr lang="en-US" b="1" dirty="0">
                <a:solidFill>
                  <a:srgbClr val="000000"/>
                </a:solidFill>
                <a:latin typeface="Bookman Old Style" pitchFamily="18" charset="0"/>
              </a:rPr>
              <a:t>Area of </a:t>
            </a: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section III is 80 cm</a:t>
            </a:r>
            <a:r>
              <a:rPr lang="en-US" b="1" baseline="30000" dirty="0" smtClean="0">
                <a:solidFill>
                  <a:srgbClr val="000000"/>
                </a:solidFill>
                <a:latin typeface="Bookman Old Style" pitchFamily="18" charset="0"/>
              </a:rPr>
              <a:t>2</a:t>
            </a:r>
            <a:endParaRPr lang="en-US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pic>
        <p:nvPicPr>
          <p:cNvPr id="218" name="Picture 5" descr="D:\Roshan\Roshan\Mthas 8th\VIII STD STB\clipart\28264926-little-boy-student-holding-a-big-pencil.jp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50050" y="3485417"/>
            <a:ext cx="670560" cy="66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2" name="Group 221"/>
          <p:cNvGrpSpPr/>
          <p:nvPr/>
        </p:nvGrpSpPr>
        <p:grpSpPr>
          <a:xfrm>
            <a:off x="5943708" y="783066"/>
            <a:ext cx="2960029" cy="2671175"/>
            <a:chOff x="559511" y="1594394"/>
            <a:chExt cx="3653624" cy="3363359"/>
          </a:xfrm>
        </p:grpSpPr>
        <p:grpSp>
          <p:nvGrpSpPr>
            <p:cNvPr id="223" name="Group 222"/>
            <p:cNvGrpSpPr/>
            <p:nvPr/>
          </p:nvGrpSpPr>
          <p:grpSpPr>
            <a:xfrm>
              <a:off x="584567" y="1594394"/>
              <a:ext cx="2853286" cy="3022976"/>
              <a:chOff x="2880668" y="992916"/>
              <a:chExt cx="2593896" cy="2498327"/>
            </a:xfrm>
          </p:grpSpPr>
          <p:pic>
            <p:nvPicPr>
              <p:cNvPr id="256" name="Picture 8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231" b="88154" l="9154" r="89462">
                            <a14:foregroundMark x1="12769" y1="12231" x2="87692" y2="11923"/>
                          </a14:backgroundRemoval>
                        </a14:imgEffect>
                        <a14:imgEffect>
                          <a14:sharpenSoften amount="50000"/>
                        </a14:imgEffect>
                        <a14:imgEffect>
                          <a14:saturation sat="2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121" t="10564" r="10329" b="12817"/>
              <a:stretch/>
            </p:blipFill>
            <p:spPr bwMode="auto">
              <a:xfrm>
                <a:off x="2880668" y="992916"/>
                <a:ext cx="2593896" cy="2498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57" name="Rectangle 256"/>
              <p:cNvSpPr/>
              <p:nvPr/>
            </p:nvSpPr>
            <p:spPr>
              <a:xfrm>
                <a:off x="3334871" y="1405179"/>
                <a:ext cx="1721223" cy="1740127"/>
              </a:xfrm>
              <a:prstGeom prst="rect">
                <a:avLst/>
              </a:prstGeom>
              <a:solidFill>
                <a:srgbClr val="FC9E9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24" name="Rectangle 223"/>
            <p:cNvSpPr/>
            <p:nvPr/>
          </p:nvSpPr>
          <p:spPr>
            <a:xfrm>
              <a:off x="657388" y="1613436"/>
              <a:ext cx="2822468" cy="2967693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26" name="Bevel 67"/>
            <p:cNvSpPr/>
            <p:nvPr/>
          </p:nvSpPr>
          <p:spPr>
            <a:xfrm>
              <a:off x="646413" y="1638414"/>
              <a:ext cx="2745024" cy="2937714"/>
            </a:xfrm>
            <a:custGeom>
              <a:avLst/>
              <a:gdLst>
                <a:gd name="connsiteX0" fmla="*/ 343128 w 2745025"/>
                <a:gd name="connsiteY0" fmla="*/ 343128 h 2937713"/>
                <a:gd name="connsiteX1" fmla="*/ 2401897 w 2745025"/>
                <a:gd name="connsiteY1" fmla="*/ 343128 h 2937713"/>
                <a:gd name="connsiteX2" fmla="*/ 2401897 w 2745025"/>
                <a:gd name="connsiteY2" fmla="*/ 2594585 h 2937713"/>
                <a:gd name="connsiteX3" fmla="*/ 343128 w 2745025"/>
                <a:gd name="connsiteY3" fmla="*/ 2594585 h 2937713"/>
                <a:gd name="connsiteX4" fmla="*/ 343128 w 2745025"/>
                <a:gd name="connsiteY4" fmla="*/ 343128 h 2937713"/>
                <a:gd name="connsiteX0" fmla="*/ 0 w 2745025"/>
                <a:gd name="connsiteY0" fmla="*/ 0 h 2937713"/>
                <a:gd name="connsiteX1" fmla="*/ 2745025 w 2745025"/>
                <a:gd name="connsiteY1" fmla="*/ 0 h 2937713"/>
                <a:gd name="connsiteX2" fmla="*/ 2401897 w 2745025"/>
                <a:gd name="connsiteY2" fmla="*/ 343128 h 2937713"/>
                <a:gd name="connsiteX3" fmla="*/ 343128 w 2745025"/>
                <a:gd name="connsiteY3" fmla="*/ 343128 h 2937713"/>
                <a:gd name="connsiteX4" fmla="*/ 0 w 2745025"/>
                <a:gd name="connsiteY4" fmla="*/ 0 h 2937713"/>
                <a:gd name="connsiteX0" fmla="*/ 0 w 2745025"/>
                <a:gd name="connsiteY0" fmla="*/ 2937713 h 2937713"/>
                <a:gd name="connsiteX1" fmla="*/ 343128 w 2745025"/>
                <a:gd name="connsiteY1" fmla="*/ 2594585 h 2937713"/>
                <a:gd name="connsiteX2" fmla="*/ 2401897 w 2745025"/>
                <a:gd name="connsiteY2" fmla="*/ 2594585 h 2937713"/>
                <a:gd name="connsiteX3" fmla="*/ 2745025 w 2745025"/>
                <a:gd name="connsiteY3" fmla="*/ 2937713 h 2937713"/>
                <a:gd name="connsiteX4" fmla="*/ 0 w 2745025"/>
                <a:gd name="connsiteY4" fmla="*/ 2937713 h 2937713"/>
                <a:gd name="connsiteX0" fmla="*/ 0 w 2745025"/>
                <a:gd name="connsiteY0" fmla="*/ 0 h 2937713"/>
                <a:gd name="connsiteX1" fmla="*/ 343128 w 2745025"/>
                <a:gd name="connsiteY1" fmla="*/ 343128 h 2937713"/>
                <a:gd name="connsiteX2" fmla="*/ 343128 w 2745025"/>
                <a:gd name="connsiteY2" fmla="*/ 2594585 h 2937713"/>
                <a:gd name="connsiteX3" fmla="*/ 0 w 2745025"/>
                <a:gd name="connsiteY3" fmla="*/ 2937713 h 2937713"/>
                <a:gd name="connsiteX4" fmla="*/ 0 w 2745025"/>
                <a:gd name="connsiteY4" fmla="*/ 0 h 2937713"/>
                <a:gd name="connsiteX0" fmla="*/ 2745025 w 2745025"/>
                <a:gd name="connsiteY0" fmla="*/ 0 h 2937713"/>
                <a:gd name="connsiteX1" fmla="*/ 2745025 w 2745025"/>
                <a:gd name="connsiteY1" fmla="*/ 2937713 h 2937713"/>
                <a:gd name="connsiteX2" fmla="*/ 2401897 w 2745025"/>
                <a:gd name="connsiteY2" fmla="*/ 2594585 h 2937713"/>
                <a:gd name="connsiteX3" fmla="*/ 2401897 w 2745025"/>
                <a:gd name="connsiteY3" fmla="*/ 343128 h 2937713"/>
                <a:gd name="connsiteX4" fmla="*/ 2745025 w 2745025"/>
                <a:gd name="connsiteY4" fmla="*/ 0 h 2937713"/>
                <a:gd name="connsiteX0" fmla="*/ 0 w 2745025"/>
                <a:gd name="connsiteY0" fmla="*/ 0 h 2937713"/>
                <a:gd name="connsiteX1" fmla="*/ 2745025 w 2745025"/>
                <a:gd name="connsiteY1" fmla="*/ 0 h 2937713"/>
                <a:gd name="connsiteX2" fmla="*/ 2745025 w 2745025"/>
                <a:gd name="connsiteY2" fmla="*/ 2937713 h 2937713"/>
                <a:gd name="connsiteX3" fmla="*/ 0 w 2745025"/>
                <a:gd name="connsiteY3" fmla="*/ 2937713 h 2937713"/>
                <a:gd name="connsiteX4" fmla="*/ 0 w 2745025"/>
                <a:gd name="connsiteY4" fmla="*/ 0 h 2937713"/>
                <a:gd name="connsiteX5" fmla="*/ 343128 w 2745025"/>
                <a:gd name="connsiteY5" fmla="*/ 343128 h 2937713"/>
                <a:gd name="connsiteX6" fmla="*/ 2401897 w 2745025"/>
                <a:gd name="connsiteY6" fmla="*/ 343128 h 2937713"/>
                <a:gd name="connsiteX7" fmla="*/ 2401897 w 2745025"/>
                <a:gd name="connsiteY7" fmla="*/ 2594585 h 2937713"/>
                <a:gd name="connsiteX8" fmla="*/ 343128 w 2745025"/>
                <a:gd name="connsiteY8" fmla="*/ 2594585 h 2937713"/>
                <a:gd name="connsiteX9" fmla="*/ 343128 w 2745025"/>
                <a:gd name="connsiteY9" fmla="*/ 343128 h 2937713"/>
                <a:gd name="connsiteX10" fmla="*/ 0 w 2745025"/>
                <a:gd name="connsiteY10" fmla="*/ 0 h 2937713"/>
                <a:gd name="connsiteX11" fmla="*/ 343128 w 2745025"/>
                <a:gd name="connsiteY11" fmla="*/ 343128 h 2937713"/>
                <a:gd name="connsiteX12" fmla="*/ 0 w 2745025"/>
                <a:gd name="connsiteY12" fmla="*/ 2937713 h 2937713"/>
                <a:gd name="connsiteX13" fmla="*/ 343128 w 2745025"/>
                <a:gd name="connsiteY13" fmla="*/ 2594585 h 2937713"/>
                <a:gd name="connsiteX14" fmla="*/ 2745025 w 2745025"/>
                <a:gd name="connsiteY14" fmla="*/ 0 h 2937713"/>
                <a:gd name="connsiteX15" fmla="*/ 2401897 w 2745025"/>
                <a:gd name="connsiteY15" fmla="*/ 343128 h 2937713"/>
                <a:gd name="connsiteX16" fmla="*/ 2745025 w 2745025"/>
                <a:gd name="connsiteY16" fmla="*/ 2937713 h 2937713"/>
                <a:gd name="connsiteX17" fmla="*/ 2401897 w 2745025"/>
                <a:gd name="connsiteY17" fmla="*/ 2594585 h 2937713"/>
                <a:gd name="connsiteX0" fmla="*/ 343128 w 2745025"/>
                <a:gd name="connsiteY0" fmla="*/ 343128 h 2937713"/>
                <a:gd name="connsiteX1" fmla="*/ 2401897 w 2745025"/>
                <a:gd name="connsiteY1" fmla="*/ 343128 h 2937713"/>
                <a:gd name="connsiteX2" fmla="*/ 2401897 w 2745025"/>
                <a:gd name="connsiteY2" fmla="*/ 2594585 h 2937713"/>
                <a:gd name="connsiteX3" fmla="*/ 343128 w 2745025"/>
                <a:gd name="connsiteY3" fmla="*/ 2594585 h 2937713"/>
                <a:gd name="connsiteX4" fmla="*/ 343128 w 2745025"/>
                <a:gd name="connsiteY4" fmla="*/ 343128 h 2937713"/>
                <a:gd name="connsiteX0" fmla="*/ 0 w 2745025"/>
                <a:gd name="connsiteY0" fmla="*/ 0 h 2937713"/>
                <a:gd name="connsiteX1" fmla="*/ 2745025 w 2745025"/>
                <a:gd name="connsiteY1" fmla="*/ 0 h 2937713"/>
                <a:gd name="connsiteX2" fmla="*/ 2401897 w 2745025"/>
                <a:gd name="connsiteY2" fmla="*/ 343128 h 2937713"/>
                <a:gd name="connsiteX3" fmla="*/ 343128 w 2745025"/>
                <a:gd name="connsiteY3" fmla="*/ 343128 h 2937713"/>
                <a:gd name="connsiteX4" fmla="*/ 0 w 2745025"/>
                <a:gd name="connsiteY4" fmla="*/ 0 h 2937713"/>
                <a:gd name="connsiteX0" fmla="*/ 0 w 2745025"/>
                <a:gd name="connsiteY0" fmla="*/ 2937713 h 2937713"/>
                <a:gd name="connsiteX1" fmla="*/ 343128 w 2745025"/>
                <a:gd name="connsiteY1" fmla="*/ 2594585 h 2937713"/>
                <a:gd name="connsiteX2" fmla="*/ 2401897 w 2745025"/>
                <a:gd name="connsiteY2" fmla="*/ 2594585 h 2937713"/>
                <a:gd name="connsiteX3" fmla="*/ 2745025 w 2745025"/>
                <a:gd name="connsiteY3" fmla="*/ 2937713 h 2937713"/>
                <a:gd name="connsiteX4" fmla="*/ 0 w 2745025"/>
                <a:gd name="connsiteY4" fmla="*/ 2937713 h 2937713"/>
                <a:gd name="connsiteX0" fmla="*/ 0 w 2745025"/>
                <a:gd name="connsiteY0" fmla="*/ 0 h 2937713"/>
                <a:gd name="connsiteX1" fmla="*/ 343128 w 2745025"/>
                <a:gd name="connsiteY1" fmla="*/ 343128 h 2937713"/>
                <a:gd name="connsiteX2" fmla="*/ 343128 w 2745025"/>
                <a:gd name="connsiteY2" fmla="*/ 2594585 h 2937713"/>
                <a:gd name="connsiteX3" fmla="*/ 0 w 2745025"/>
                <a:gd name="connsiteY3" fmla="*/ 2937713 h 2937713"/>
                <a:gd name="connsiteX4" fmla="*/ 0 w 2745025"/>
                <a:gd name="connsiteY4" fmla="*/ 0 h 2937713"/>
                <a:gd name="connsiteX0" fmla="*/ 2745025 w 2745025"/>
                <a:gd name="connsiteY0" fmla="*/ 0 h 2937713"/>
                <a:gd name="connsiteX1" fmla="*/ 2745025 w 2745025"/>
                <a:gd name="connsiteY1" fmla="*/ 2937713 h 2937713"/>
                <a:gd name="connsiteX2" fmla="*/ 2401897 w 2745025"/>
                <a:gd name="connsiteY2" fmla="*/ 2594585 h 2937713"/>
                <a:gd name="connsiteX3" fmla="*/ 2401897 w 2745025"/>
                <a:gd name="connsiteY3" fmla="*/ 343128 h 2937713"/>
                <a:gd name="connsiteX4" fmla="*/ 2745025 w 2745025"/>
                <a:gd name="connsiteY4" fmla="*/ 0 h 2937713"/>
                <a:gd name="connsiteX0" fmla="*/ 0 w 2745025"/>
                <a:gd name="connsiteY0" fmla="*/ 0 h 2937713"/>
                <a:gd name="connsiteX1" fmla="*/ 2745025 w 2745025"/>
                <a:gd name="connsiteY1" fmla="*/ 0 h 2937713"/>
                <a:gd name="connsiteX2" fmla="*/ 2745025 w 2745025"/>
                <a:gd name="connsiteY2" fmla="*/ 2937713 h 2937713"/>
                <a:gd name="connsiteX3" fmla="*/ 0 w 2745025"/>
                <a:gd name="connsiteY3" fmla="*/ 2937713 h 2937713"/>
                <a:gd name="connsiteX4" fmla="*/ 0 w 2745025"/>
                <a:gd name="connsiteY4" fmla="*/ 0 h 2937713"/>
                <a:gd name="connsiteX5" fmla="*/ 343128 w 2745025"/>
                <a:gd name="connsiteY5" fmla="*/ 343128 h 2937713"/>
                <a:gd name="connsiteX6" fmla="*/ 2401897 w 2745025"/>
                <a:gd name="connsiteY6" fmla="*/ 343128 h 2937713"/>
                <a:gd name="connsiteX7" fmla="*/ 2401897 w 2745025"/>
                <a:gd name="connsiteY7" fmla="*/ 2594585 h 2937713"/>
                <a:gd name="connsiteX8" fmla="*/ 343128 w 2745025"/>
                <a:gd name="connsiteY8" fmla="*/ 2594585 h 2937713"/>
                <a:gd name="connsiteX9" fmla="*/ 343128 w 2745025"/>
                <a:gd name="connsiteY9" fmla="*/ 343128 h 2937713"/>
                <a:gd name="connsiteX10" fmla="*/ 0 w 2745025"/>
                <a:gd name="connsiteY10" fmla="*/ 0 h 2937713"/>
                <a:gd name="connsiteX11" fmla="*/ 343128 w 2745025"/>
                <a:gd name="connsiteY11" fmla="*/ 343128 h 2937713"/>
                <a:gd name="connsiteX12" fmla="*/ 0 w 2745025"/>
                <a:gd name="connsiteY12" fmla="*/ 2937713 h 2937713"/>
                <a:gd name="connsiteX13" fmla="*/ 343128 w 2745025"/>
                <a:gd name="connsiteY13" fmla="*/ 2594585 h 2937713"/>
                <a:gd name="connsiteX14" fmla="*/ 2745025 w 2745025"/>
                <a:gd name="connsiteY14" fmla="*/ 0 h 2937713"/>
                <a:gd name="connsiteX15" fmla="*/ 2401897 w 2745025"/>
                <a:gd name="connsiteY15" fmla="*/ 343128 h 2937713"/>
                <a:gd name="connsiteX16" fmla="*/ 2745025 w 2745025"/>
                <a:gd name="connsiteY16" fmla="*/ 2937713 h 2937713"/>
                <a:gd name="connsiteX17" fmla="*/ 2401897 w 2745025"/>
                <a:gd name="connsiteY17" fmla="*/ 2594585 h 2937713"/>
                <a:gd name="connsiteX0" fmla="*/ 343128 w 2745025"/>
                <a:gd name="connsiteY0" fmla="*/ 343128 h 2937713"/>
                <a:gd name="connsiteX1" fmla="*/ 2401897 w 2745025"/>
                <a:gd name="connsiteY1" fmla="*/ 343128 h 2937713"/>
                <a:gd name="connsiteX2" fmla="*/ 2401897 w 2745025"/>
                <a:gd name="connsiteY2" fmla="*/ 2594585 h 2937713"/>
                <a:gd name="connsiteX3" fmla="*/ 343128 w 2745025"/>
                <a:gd name="connsiteY3" fmla="*/ 2594585 h 2937713"/>
                <a:gd name="connsiteX4" fmla="*/ 343128 w 2745025"/>
                <a:gd name="connsiteY4" fmla="*/ 343128 h 2937713"/>
                <a:gd name="connsiteX0" fmla="*/ 0 w 2745025"/>
                <a:gd name="connsiteY0" fmla="*/ 0 h 2937713"/>
                <a:gd name="connsiteX1" fmla="*/ 2745025 w 2745025"/>
                <a:gd name="connsiteY1" fmla="*/ 0 h 2937713"/>
                <a:gd name="connsiteX2" fmla="*/ 2401897 w 2745025"/>
                <a:gd name="connsiteY2" fmla="*/ 343128 h 2937713"/>
                <a:gd name="connsiteX3" fmla="*/ 343128 w 2745025"/>
                <a:gd name="connsiteY3" fmla="*/ 343128 h 2937713"/>
                <a:gd name="connsiteX4" fmla="*/ 0 w 2745025"/>
                <a:gd name="connsiteY4" fmla="*/ 0 h 2937713"/>
                <a:gd name="connsiteX0" fmla="*/ 0 w 2745025"/>
                <a:gd name="connsiteY0" fmla="*/ 2937713 h 2937713"/>
                <a:gd name="connsiteX1" fmla="*/ 343128 w 2745025"/>
                <a:gd name="connsiteY1" fmla="*/ 2594585 h 2937713"/>
                <a:gd name="connsiteX2" fmla="*/ 2401897 w 2745025"/>
                <a:gd name="connsiteY2" fmla="*/ 2594585 h 2937713"/>
                <a:gd name="connsiteX3" fmla="*/ 2745025 w 2745025"/>
                <a:gd name="connsiteY3" fmla="*/ 2937713 h 2937713"/>
                <a:gd name="connsiteX4" fmla="*/ 0 w 2745025"/>
                <a:gd name="connsiteY4" fmla="*/ 2937713 h 2937713"/>
                <a:gd name="connsiteX0" fmla="*/ 0 w 2745025"/>
                <a:gd name="connsiteY0" fmla="*/ 0 h 2937713"/>
                <a:gd name="connsiteX1" fmla="*/ 343128 w 2745025"/>
                <a:gd name="connsiteY1" fmla="*/ 343128 h 2937713"/>
                <a:gd name="connsiteX2" fmla="*/ 343128 w 2745025"/>
                <a:gd name="connsiteY2" fmla="*/ 2594585 h 2937713"/>
                <a:gd name="connsiteX3" fmla="*/ 0 w 2745025"/>
                <a:gd name="connsiteY3" fmla="*/ 2937713 h 2937713"/>
                <a:gd name="connsiteX4" fmla="*/ 0 w 2745025"/>
                <a:gd name="connsiteY4" fmla="*/ 0 h 2937713"/>
                <a:gd name="connsiteX0" fmla="*/ 2745025 w 2745025"/>
                <a:gd name="connsiteY0" fmla="*/ 0 h 2937713"/>
                <a:gd name="connsiteX1" fmla="*/ 2745025 w 2745025"/>
                <a:gd name="connsiteY1" fmla="*/ 2937713 h 2937713"/>
                <a:gd name="connsiteX2" fmla="*/ 2401897 w 2745025"/>
                <a:gd name="connsiteY2" fmla="*/ 2594585 h 2937713"/>
                <a:gd name="connsiteX3" fmla="*/ 2401897 w 2745025"/>
                <a:gd name="connsiteY3" fmla="*/ 343128 h 2937713"/>
                <a:gd name="connsiteX4" fmla="*/ 2745025 w 2745025"/>
                <a:gd name="connsiteY4" fmla="*/ 0 h 2937713"/>
                <a:gd name="connsiteX0" fmla="*/ 0 w 2745025"/>
                <a:gd name="connsiteY0" fmla="*/ 0 h 2937713"/>
                <a:gd name="connsiteX1" fmla="*/ 2745025 w 2745025"/>
                <a:gd name="connsiteY1" fmla="*/ 0 h 2937713"/>
                <a:gd name="connsiteX2" fmla="*/ 2745025 w 2745025"/>
                <a:gd name="connsiteY2" fmla="*/ 2937713 h 2937713"/>
                <a:gd name="connsiteX3" fmla="*/ 0 w 2745025"/>
                <a:gd name="connsiteY3" fmla="*/ 2937713 h 2937713"/>
                <a:gd name="connsiteX4" fmla="*/ 0 w 2745025"/>
                <a:gd name="connsiteY4" fmla="*/ 0 h 2937713"/>
                <a:gd name="connsiteX5" fmla="*/ 343128 w 2745025"/>
                <a:gd name="connsiteY5" fmla="*/ 343128 h 2937713"/>
                <a:gd name="connsiteX6" fmla="*/ 2401897 w 2745025"/>
                <a:gd name="connsiteY6" fmla="*/ 343128 h 2937713"/>
                <a:gd name="connsiteX7" fmla="*/ 2401897 w 2745025"/>
                <a:gd name="connsiteY7" fmla="*/ 2594585 h 2937713"/>
                <a:gd name="connsiteX8" fmla="*/ 343128 w 2745025"/>
                <a:gd name="connsiteY8" fmla="*/ 2594585 h 2937713"/>
                <a:gd name="connsiteX9" fmla="*/ 343128 w 2745025"/>
                <a:gd name="connsiteY9" fmla="*/ 343128 h 2937713"/>
                <a:gd name="connsiteX10" fmla="*/ 0 w 2745025"/>
                <a:gd name="connsiteY10" fmla="*/ 0 h 2937713"/>
                <a:gd name="connsiteX11" fmla="*/ 343128 w 2745025"/>
                <a:gd name="connsiteY11" fmla="*/ 343128 h 2937713"/>
                <a:gd name="connsiteX12" fmla="*/ 0 w 2745025"/>
                <a:gd name="connsiteY12" fmla="*/ 2937713 h 2937713"/>
                <a:gd name="connsiteX13" fmla="*/ 343128 w 2745025"/>
                <a:gd name="connsiteY13" fmla="*/ 2594585 h 2937713"/>
                <a:gd name="connsiteX14" fmla="*/ 2745025 w 2745025"/>
                <a:gd name="connsiteY14" fmla="*/ 0 h 2937713"/>
                <a:gd name="connsiteX15" fmla="*/ 2352832 w 2745025"/>
                <a:gd name="connsiteY15" fmla="*/ 450179 h 2937713"/>
                <a:gd name="connsiteX16" fmla="*/ 2745025 w 2745025"/>
                <a:gd name="connsiteY16" fmla="*/ 2937713 h 2937713"/>
                <a:gd name="connsiteX17" fmla="*/ 2401897 w 2745025"/>
                <a:gd name="connsiteY17" fmla="*/ 2594585 h 2937713"/>
                <a:gd name="connsiteX0" fmla="*/ 343128 w 2745025"/>
                <a:gd name="connsiteY0" fmla="*/ 343128 h 2937713"/>
                <a:gd name="connsiteX1" fmla="*/ 2401897 w 2745025"/>
                <a:gd name="connsiteY1" fmla="*/ 343128 h 2937713"/>
                <a:gd name="connsiteX2" fmla="*/ 2401897 w 2745025"/>
                <a:gd name="connsiteY2" fmla="*/ 2594585 h 2937713"/>
                <a:gd name="connsiteX3" fmla="*/ 343128 w 2745025"/>
                <a:gd name="connsiteY3" fmla="*/ 2594585 h 2937713"/>
                <a:gd name="connsiteX4" fmla="*/ 343128 w 2745025"/>
                <a:gd name="connsiteY4" fmla="*/ 343128 h 2937713"/>
                <a:gd name="connsiteX0" fmla="*/ 0 w 2745025"/>
                <a:gd name="connsiteY0" fmla="*/ 0 h 2937713"/>
                <a:gd name="connsiteX1" fmla="*/ 2745025 w 2745025"/>
                <a:gd name="connsiteY1" fmla="*/ 0 h 2937713"/>
                <a:gd name="connsiteX2" fmla="*/ 2401897 w 2745025"/>
                <a:gd name="connsiteY2" fmla="*/ 343128 h 2937713"/>
                <a:gd name="connsiteX3" fmla="*/ 343128 w 2745025"/>
                <a:gd name="connsiteY3" fmla="*/ 343128 h 2937713"/>
                <a:gd name="connsiteX4" fmla="*/ 0 w 2745025"/>
                <a:gd name="connsiteY4" fmla="*/ 0 h 2937713"/>
                <a:gd name="connsiteX0" fmla="*/ 0 w 2745025"/>
                <a:gd name="connsiteY0" fmla="*/ 2937713 h 2937713"/>
                <a:gd name="connsiteX1" fmla="*/ 343128 w 2745025"/>
                <a:gd name="connsiteY1" fmla="*/ 2594585 h 2937713"/>
                <a:gd name="connsiteX2" fmla="*/ 2401897 w 2745025"/>
                <a:gd name="connsiteY2" fmla="*/ 2594585 h 2937713"/>
                <a:gd name="connsiteX3" fmla="*/ 2745025 w 2745025"/>
                <a:gd name="connsiteY3" fmla="*/ 2937713 h 2937713"/>
                <a:gd name="connsiteX4" fmla="*/ 0 w 2745025"/>
                <a:gd name="connsiteY4" fmla="*/ 2937713 h 2937713"/>
                <a:gd name="connsiteX0" fmla="*/ 0 w 2745025"/>
                <a:gd name="connsiteY0" fmla="*/ 0 h 2937713"/>
                <a:gd name="connsiteX1" fmla="*/ 343128 w 2745025"/>
                <a:gd name="connsiteY1" fmla="*/ 343128 h 2937713"/>
                <a:gd name="connsiteX2" fmla="*/ 343128 w 2745025"/>
                <a:gd name="connsiteY2" fmla="*/ 2594585 h 2937713"/>
                <a:gd name="connsiteX3" fmla="*/ 0 w 2745025"/>
                <a:gd name="connsiteY3" fmla="*/ 2937713 h 2937713"/>
                <a:gd name="connsiteX4" fmla="*/ 0 w 2745025"/>
                <a:gd name="connsiteY4" fmla="*/ 0 h 2937713"/>
                <a:gd name="connsiteX0" fmla="*/ 2745025 w 2745025"/>
                <a:gd name="connsiteY0" fmla="*/ 0 h 2937713"/>
                <a:gd name="connsiteX1" fmla="*/ 2745025 w 2745025"/>
                <a:gd name="connsiteY1" fmla="*/ 2937713 h 2937713"/>
                <a:gd name="connsiteX2" fmla="*/ 2401897 w 2745025"/>
                <a:gd name="connsiteY2" fmla="*/ 2594585 h 2937713"/>
                <a:gd name="connsiteX3" fmla="*/ 2401897 w 2745025"/>
                <a:gd name="connsiteY3" fmla="*/ 343128 h 2937713"/>
                <a:gd name="connsiteX4" fmla="*/ 2745025 w 2745025"/>
                <a:gd name="connsiteY4" fmla="*/ 0 h 2937713"/>
                <a:gd name="connsiteX0" fmla="*/ 0 w 2745025"/>
                <a:gd name="connsiteY0" fmla="*/ 0 h 2937713"/>
                <a:gd name="connsiteX1" fmla="*/ 2745025 w 2745025"/>
                <a:gd name="connsiteY1" fmla="*/ 0 h 2937713"/>
                <a:gd name="connsiteX2" fmla="*/ 2745025 w 2745025"/>
                <a:gd name="connsiteY2" fmla="*/ 2937713 h 2937713"/>
                <a:gd name="connsiteX3" fmla="*/ 0 w 2745025"/>
                <a:gd name="connsiteY3" fmla="*/ 2937713 h 2937713"/>
                <a:gd name="connsiteX4" fmla="*/ 0 w 2745025"/>
                <a:gd name="connsiteY4" fmla="*/ 0 h 2937713"/>
                <a:gd name="connsiteX5" fmla="*/ 343128 w 2745025"/>
                <a:gd name="connsiteY5" fmla="*/ 343128 h 2937713"/>
                <a:gd name="connsiteX6" fmla="*/ 2352831 w 2745025"/>
                <a:gd name="connsiteY6" fmla="*/ 441259 h 2937713"/>
                <a:gd name="connsiteX7" fmla="*/ 2401897 w 2745025"/>
                <a:gd name="connsiteY7" fmla="*/ 2594585 h 2937713"/>
                <a:gd name="connsiteX8" fmla="*/ 343128 w 2745025"/>
                <a:gd name="connsiteY8" fmla="*/ 2594585 h 2937713"/>
                <a:gd name="connsiteX9" fmla="*/ 343128 w 2745025"/>
                <a:gd name="connsiteY9" fmla="*/ 343128 h 2937713"/>
                <a:gd name="connsiteX10" fmla="*/ 0 w 2745025"/>
                <a:gd name="connsiteY10" fmla="*/ 0 h 2937713"/>
                <a:gd name="connsiteX11" fmla="*/ 343128 w 2745025"/>
                <a:gd name="connsiteY11" fmla="*/ 343128 h 2937713"/>
                <a:gd name="connsiteX12" fmla="*/ 0 w 2745025"/>
                <a:gd name="connsiteY12" fmla="*/ 2937713 h 2937713"/>
                <a:gd name="connsiteX13" fmla="*/ 343128 w 2745025"/>
                <a:gd name="connsiteY13" fmla="*/ 2594585 h 2937713"/>
                <a:gd name="connsiteX14" fmla="*/ 2745025 w 2745025"/>
                <a:gd name="connsiteY14" fmla="*/ 0 h 2937713"/>
                <a:gd name="connsiteX15" fmla="*/ 2352832 w 2745025"/>
                <a:gd name="connsiteY15" fmla="*/ 450179 h 2937713"/>
                <a:gd name="connsiteX16" fmla="*/ 2745025 w 2745025"/>
                <a:gd name="connsiteY16" fmla="*/ 2937713 h 2937713"/>
                <a:gd name="connsiteX17" fmla="*/ 2401897 w 2745025"/>
                <a:gd name="connsiteY17" fmla="*/ 2594585 h 2937713"/>
                <a:gd name="connsiteX0" fmla="*/ 343128 w 2745025"/>
                <a:gd name="connsiteY0" fmla="*/ 343128 h 2937713"/>
                <a:gd name="connsiteX1" fmla="*/ 2401897 w 2745025"/>
                <a:gd name="connsiteY1" fmla="*/ 343128 h 2937713"/>
                <a:gd name="connsiteX2" fmla="*/ 2401897 w 2745025"/>
                <a:gd name="connsiteY2" fmla="*/ 2594585 h 2937713"/>
                <a:gd name="connsiteX3" fmla="*/ 343128 w 2745025"/>
                <a:gd name="connsiteY3" fmla="*/ 2594585 h 2937713"/>
                <a:gd name="connsiteX4" fmla="*/ 343128 w 2745025"/>
                <a:gd name="connsiteY4" fmla="*/ 343128 h 2937713"/>
                <a:gd name="connsiteX0" fmla="*/ 0 w 2745025"/>
                <a:gd name="connsiteY0" fmla="*/ 0 h 2937713"/>
                <a:gd name="connsiteX1" fmla="*/ 2745025 w 2745025"/>
                <a:gd name="connsiteY1" fmla="*/ 0 h 2937713"/>
                <a:gd name="connsiteX2" fmla="*/ 2401897 w 2745025"/>
                <a:gd name="connsiteY2" fmla="*/ 343128 h 2937713"/>
                <a:gd name="connsiteX3" fmla="*/ 343128 w 2745025"/>
                <a:gd name="connsiteY3" fmla="*/ 343128 h 2937713"/>
                <a:gd name="connsiteX4" fmla="*/ 0 w 2745025"/>
                <a:gd name="connsiteY4" fmla="*/ 0 h 2937713"/>
                <a:gd name="connsiteX0" fmla="*/ 0 w 2745025"/>
                <a:gd name="connsiteY0" fmla="*/ 2937713 h 2937713"/>
                <a:gd name="connsiteX1" fmla="*/ 343128 w 2745025"/>
                <a:gd name="connsiteY1" fmla="*/ 2594585 h 2937713"/>
                <a:gd name="connsiteX2" fmla="*/ 2401897 w 2745025"/>
                <a:gd name="connsiteY2" fmla="*/ 2594585 h 2937713"/>
                <a:gd name="connsiteX3" fmla="*/ 2745025 w 2745025"/>
                <a:gd name="connsiteY3" fmla="*/ 2937713 h 2937713"/>
                <a:gd name="connsiteX4" fmla="*/ 0 w 2745025"/>
                <a:gd name="connsiteY4" fmla="*/ 2937713 h 2937713"/>
                <a:gd name="connsiteX0" fmla="*/ 0 w 2745025"/>
                <a:gd name="connsiteY0" fmla="*/ 0 h 2937713"/>
                <a:gd name="connsiteX1" fmla="*/ 343128 w 2745025"/>
                <a:gd name="connsiteY1" fmla="*/ 343128 h 2937713"/>
                <a:gd name="connsiteX2" fmla="*/ 343128 w 2745025"/>
                <a:gd name="connsiteY2" fmla="*/ 2594585 h 2937713"/>
                <a:gd name="connsiteX3" fmla="*/ 0 w 2745025"/>
                <a:gd name="connsiteY3" fmla="*/ 2937713 h 2937713"/>
                <a:gd name="connsiteX4" fmla="*/ 0 w 2745025"/>
                <a:gd name="connsiteY4" fmla="*/ 0 h 2937713"/>
                <a:gd name="connsiteX0" fmla="*/ 2745025 w 2745025"/>
                <a:gd name="connsiteY0" fmla="*/ 0 h 2937713"/>
                <a:gd name="connsiteX1" fmla="*/ 2745025 w 2745025"/>
                <a:gd name="connsiteY1" fmla="*/ 2937713 h 2937713"/>
                <a:gd name="connsiteX2" fmla="*/ 2401897 w 2745025"/>
                <a:gd name="connsiteY2" fmla="*/ 2594585 h 2937713"/>
                <a:gd name="connsiteX3" fmla="*/ 2401897 w 2745025"/>
                <a:gd name="connsiteY3" fmla="*/ 343128 h 2937713"/>
                <a:gd name="connsiteX4" fmla="*/ 2745025 w 2745025"/>
                <a:gd name="connsiteY4" fmla="*/ 0 h 2937713"/>
                <a:gd name="connsiteX0" fmla="*/ 0 w 2745025"/>
                <a:gd name="connsiteY0" fmla="*/ 0 h 2937713"/>
                <a:gd name="connsiteX1" fmla="*/ 2745025 w 2745025"/>
                <a:gd name="connsiteY1" fmla="*/ 0 h 2937713"/>
                <a:gd name="connsiteX2" fmla="*/ 2745025 w 2745025"/>
                <a:gd name="connsiteY2" fmla="*/ 2937713 h 2937713"/>
                <a:gd name="connsiteX3" fmla="*/ 0 w 2745025"/>
                <a:gd name="connsiteY3" fmla="*/ 2937713 h 2937713"/>
                <a:gd name="connsiteX4" fmla="*/ 0 w 2745025"/>
                <a:gd name="connsiteY4" fmla="*/ 0 h 2937713"/>
                <a:gd name="connsiteX5" fmla="*/ 343128 w 2745025"/>
                <a:gd name="connsiteY5" fmla="*/ 343128 h 2937713"/>
                <a:gd name="connsiteX6" fmla="*/ 2352831 w 2745025"/>
                <a:gd name="connsiteY6" fmla="*/ 441259 h 2937713"/>
                <a:gd name="connsiteX7" fmla="*/ 2401897 w 2745025"/>
                <a:gd name="connsiteY7" fmla="*/ 2594585 h 2937713"/>
                <a:gd name="connsiteX8" fmla="*/ 343128 w 2745025"/>
                <a:gd name="connsiteY8" fmla="*/ 2594585 h 2937713"/>
                <a:gd name="connsiteX9" fmla="*/ 343128 w 2745025"/>
                <a:gd name="connsiteY9" fmla="*/ 343128 h 2937713"/>
                <a:gd name="connsiteX10" fmla="*/ 0 w 2745025"/>
                <a:gd name="connsiteY10" fmla="*/ 0 h 2937713"/>
                <a:gd name="connsiteX11" fmla="*/ 414496 w 2745025"/>
                <a:gd name="connsiteY11" fmla="*/ 472482 h 2937713"/>
                <a:gd name="connsiteX12" fmla="*/ 0 w 2745025"/>
                <a:gd name="connsiteY12" fmla="*/ 2937713 h 2937713"/>
                <a:gd name="connsiteX13" fmla="*/ 343128 w 2745025"/>
                <a:gd name="connsiteY13" fmla="*/ 2594585 h 2937713"/>
                <a:gd name="connsiteX14" fmla="*/ 2745025 w 2745025"/>
                <a:gd name="connsiteY14" fmla="*/ 0 h 2937713"/>
                <a:gd name="connsiteX15" fmla="*/ 2352832 w 2745025"/>
                <a:gd name="connsiteY15" fmla="*/ 450179 h 2937713"/>
                <a:gd name="connsiteX16" fmla="*/ 2745025 w 2745025"/>
                <a:gd name="connsiteY16" fmla="*/ 2937713 h 2937713"/>
                <a:gd name="connsiteX17" fmla="*/ 2401897 w 2745025"/>
                <a:gd name="connsiteY17" fmla="*/ 2594585 h 2937713"/>
                <a:gd name="connsiteX0" fmla="*/ 343128 w 2745025"/>
                <a:gd name="connsiteY0" fmla="*/ 343128 h 2937713"/>
                <a:gd name="connsiteX1" fmla="*/ 2401897 w 2745025"/>
                <a:gd name="connsiteY1" fmla="*/ 343128 h 2937713"/>
                <a:gd name="connsiteX2" fmla="*/ 2401897 w 2745025"/>
                <a:gd name="connsiteY2" fmla="*/ 2594585 h 2937713"/>
                <a:gd name="connsiteX3" fmla="*/ 343128 w 2745025"/>
                <a:gd name="connsiteY3" fmla="*/ 2594585 h 2937713"/>
                <a:gd name="connsiteX4" fmla="*/ 343128 w 2745025"/>
                <a:gd name="connsiteY4" fmla="*/ 343128 h 2937713"/>
                <a:gd name="connsiteX0" fmla="*/ 0 w 2745025"/>
                <a:gd name="connsiteY0" fmla="*/ 0 h 2937713"/>
                <a:gd name="connsiteX1" fmla="*/ 2745025 w 2745025"/>
                <a:gd name="connsiteY1" fmla="*/ 0 h 2937713"/>
                <a:gd name="connsiteX2" fmla="*/ 2401897 w 2745025"/>
                <a:gd name="connsiteY2" fmla="*/ 343128 h 2937713"/>
                <a:gd name="connsiteX3" fmla="*/ 343128 w 2745025"/>
                <a:gd name="connsiteY3" fmla="*/ 343128 h 2937713"/>
                <a:gd name="connsiteX4" fmla="*/ 0 w 2745025"/>
                <a:gd name="connsiteY4" fmla="*/ 0 h 2937713"/>
                <a:gd name="connsiteX0" fmla="*/ 0 w 2745025"/>
                <a:gd name="connsiteY0" fmla="*/ 2937713 h 2937713"/>
                <a:gd name="connsiteX1" fmla="*/ 343128 w 2745025"/>
                <a:gd name="connsiteY1" fmla="*/ 2594585 h 2937713"/>
                <a:gd name="connsiteX2" fmla="*/ 2401897 w 2745025"/>
                <a:gd name="connsiteY2" fmla="*/ 2594585 h 2937713"/>
                <a:gd name="connsiteX3" fmla="*/ 2745025 w 2745025"/>
                <a:gd name="connsiteY3" fmla="*/ 2937713 h 2937713"/>
                <a:gd name="connsiteX4" fmla="*/ 0 w 2745025"/>
                <a:gd name="connsiteY4" fmla="*/ 2937713 h 2937713"/>
                <a:gd name="connsiteX0" fmla="*/ 0 w 2745025"/>
                <a:gd name="connsiteY0" fmla="*/ 0 h 2937713"/>
                <a:gd name="connsiteX1" fmla="*/ 343128 w 2745025"/>
                <a:gd name="connsiteY1" fmla="*/ 343128 h 2937713"/>
                <a:gd name="connsiteX2" fmla="*/ 343128 w 2745025"/>
                <a:gd name="connsiteY2" fmla="*/ 2594585 h 2937713"/>
                <a:gd name="connsiteX3" fmla="*/ 0 w 2745025"/>
                <a:gd name="connsiteY3" fmla="*/ 2937713 h 2937713"/>
                <a:gd name="connsiteX4" fmla="*/ 0 w 2745025"/>
                <a:gd name="connsiteY4" fmla="*/ 0 h 2937713"/>
                <a:gd name="connsiteX0" fmla="*/ 2745025 w 2745025"/>
                <a:gd name="connsiteY0" fmla="*/ 0 h 2937713"/>
                <a:gd name="connsiteX1" fmla="*/ 2745025 w 2745025"/>
                <a:gd name="connsiteY1" fmla="*/ 2937713 h 2937713"/>
                <a:gd name="connsiteX2" fmla="*/ 2401897 w 2745025"/>
                <a:gd name="connsiteY2" fmla="*/ 2594585 h 2937713"/>
                <a:gd name="connsiteX3" fmla="*/ 2401897 w 2745025"/>
                <a:gd name="connsiteY3" fmla="*/ 343128 h 2937713"/>
                <a:gd name="connsiteX4" fmla="*/ 2745025 w 2745025"/>
                <a:gd name="connsiteY4" fmla="*/ 0 h 2937713"/>
                <a:gd name="connsiteX0" fmla="*/ 0 w 2745025"/>
                <a:gd name="connsiteY0" fmla="*/ 0 h 2937713"/>
                <a:gd name="connsiteX1" fmla="*/ 2745025 w 2745025"/>
                <a:gd name="connsiteY1" fmla="*/ 0 h 2937713"/>
                <a:gd name="connsiteX2" fmla="*/ 2745025 w 2745025"/>
                <a:gd name="connsiteY2" fmla="*/ 2937713 h 2937713"/>
                <a:gd name="connsiteX3" fmla="*/ 0 w 2745025"/>
                <a:gd name="connsiteY3" fmla="*/ 2937713 h 2937713"/>
                <a:gd name="connsiteX4" fmla="*/ 0 w 2745025"/>
                <a:gd name="connsiteY4" fmla="*/ 0 h 2937713"/>
                <a:gd name="connsiteX5" fmla="*/ 432338 w 2745025"/>
                <a:gd name="connsiteY5" fmla="*/ 454640 h 2937713"/>
                <a:gd name="connsiteX6" fmla="*/ 2352831 w 2745025"/>
                <a:gd name="connsiteY6" fmla="*/ 441259 h 2937713"/>
                <a:gd name="connsiteX7" fmla="*/ 2401897 w 2745025"/>
                <a:gd name="connsiteY7" fmla="*/ 2594585 h 2937713"/>
                <a:gd name="connsiteX8" fmla="*/ 343128 w 2745025"/>
                <a:gd name="connsiteY8" fmla="*/ 2594585 h 2937713"/>
                <a:gd name="connsiteX9" fmla="*/ 432338 w 2745025"/>
                <a:gd name="connsiteY9" fmla="*/ 454640 h 2937713"/>
                <a:gd name="connsiteX10" fmla="*/ 0 w 2745025"/>
                <a:gd name="connsiteY10" fmla="*/ 0 h 2937713"/>
                <a:gd name="connsiteX11" fmla="*/ 414496 w 2745025"/>
                <a:gd name="connsiteY11" fmla="*/ 472482 h 2937713"/>
                <a:gd name="connsiteX12" fmla="*/ 0 w 2745025"/>
                <a:gd name="connsiteY12" fmla="*/ 2937713 h 2937713"/>
                <a:gd name="connsiteX13" fmla="*/ 343128 w 2745025"/>
                <a:gd name="connsiteY13" fmla="*/ 2594585 h 2937713"/>
                <a:gd name="connsiteX14" fmla="*/ 2745025 w 2745025"/>
                <a:gd name="connsiteY14" fmla="*/ 0 h 2937713"/>
                <a:gd name="connsiteX15" fmla="*/ 2352832 w 2745025"/>
                <a:gd name="connsiteY15" fmla="*/ 450179 h 2937713"/>
                <a:gd name="connsiteX16" fmla="*/ 2745025 w 2745025"/>
                <a:gd name="connsiteY16" fmla="*/ 2937713 h 2937713"/>
                <a:gd name="connsiteX17" fmla="*/ 2401897 w 2745025"/>
                <a:gd name="connsiteY17" fmla="*/ 2594585 h 2937713"/>
                <a:gd name="connsiteX0" fmla="*/ 343128 w 2745025"/>
                <a:gd name="connsiteY0" fmla="*/ 343128 h 2937713"/>
                <a:gd name="connsiteX1" fmla="*/ 2401897 w 2745025"/>
                <a:gd name="connsiteY1" fmla="*/ 343128 h 2937713"/>
                <a:gd name="connsiteX2" fmla="*/ 2401897 w 2745025"/>
                <a:gd name="connsiteY2" fmla="*/ 2594585 h 2937713"/>
                <a:gd name="connsiteX3" fmla="*/ 343128 w 2745025"/>
                <a:gd name="connsiteY3" fmla="*/ 2594585 h 2937713"/>
                <a:gd name="connsiteX4" fmla="*/ 343128 w 2745025"/>
                <a:gd name="connsiteY4" fmla="*/ 343128 h 2937713"/>
                <a:gd name="connsiteX0" fmla="*/ 0 w 2745025"/>
                <a:gd name="connsiteY0" fmla="*/ 0 h 2937713"/>
                <a:gd name="connsiteX1" fmla="*/ 2745025 w 2745025"/>
                <a:gd name="connsiteY1" fmla="*/ 0 h 2937713"/>
                <a:gd name="connsiteX2" fmla="*/ 2401897 w 2745025"/>
                <a:gd name="connsiteY2" fmla="*/ 343128 h 2937713"/>
                <a:gd name="connsiteX3" fmla="*/ 343128 w 2745025"/>
                <a:gd name="connsiteY3" fmla="*/ 343128 h 2937713"/>
                <a:gd name="connsiteX4" fmla="*/ 0 w 2745025"/>
                <a:gd name="connsiteY4" fmla="*/ 0 h 2937713"/>
                <a:gd name="connsiteX0" fmla="*/ 0 w 2745025"/>
                <a:gd name="connsiteY0" fmla="*/ 2937713 h 2937713"/>
                <a:gd name="connsiteX1" fmla="*/ 343128 w 2745025"/>
                <a:gd name="connsiteY1" fmla="*/ 2594585 h 2937713"/>
                <a:gd name="connsiteX2" fmla="*/ 2401897 w 2745025"/>
                <a:gd name="connsiteY2" fmla="*/ 2594585 h 2937713"/>
                <a:gd name="connsiteX3" fmla="*/ 2745025 w 2745025"/>
                <a:gd name="connsiteY3" fmla="*/ 2937713 h 2937713"/>
                <a:gd name="connsiteX4" fmla="*/ 0 w 2745025"/>
                <a:gd name="connsiteY4" fmla="*/ 2937713 h 2937713"/>
                <a:gd name="connsiteX0" fmla="*/ 0 w 2745025"/>
                <a:gd name="connsiteY0" fmla="*/ 0 h 2937713"/>
                <a:gd name="connsiteX1" fmla="*/ 343128 w 2745025"/>
                <a:gd name="connsiteY1" fmla="*/ 343128 h 2937713"/>
                <a:gd name="connsiteX2" fmla="*/ 343128 w 2745025"/>
                <a:gd name="connsiteY2" fmla="*/ 2594585 h 2937713"/>
                <a:gd name="connsiteX3" fmla="*/ 0 w 2745025"/>
                <a:gd name="connsiteY3" fmla="*/ 2937713 h 2937713"/>
                <a:gd name="connsiteX4" fmla="*/ 0 w 2745025"/>
                <a:gd name="connsiteY4" fmla="*/ 0 h 2937713"/>
                <a:gd name="connsiteX0" fmla="*/ 2745025 w 2745025"/>
                <a:gd name="connsiteY0" fmla="*/ 0 h 2937713"/>
                <a:gd name="connsiteX1" fmla="*/ 2745025 w 2745025"/>
                <a:gd name="connsiteY1" fmla="*/ 2937713 h 2937713"/>
                <a:gd name="connsiteX2" fmla="*/ 2401897 w 2745025"/>
                <a:gd name="connsiteY2" fmla="*/ 2594585 h 2937713"/>
                <a:gd name="connsiteX3" fmla="*/ 2401897 w 2745025"/>
                <a:gd name="connsiteY3" fmla="*/ 343128 h 2937713"/>
                <a:gd name="connsiteX4" fmla="*/ 2745025 w 2745025"/>
                <a:gd name="connsiteY4" fmla="*/ 0 h 2937713"/>
                <a:gd name="connsiteX0" fmla="*/ 0 w 2745025"/>
                <a:gd name="connsiteY0" fmla="*/ 0 h 2937713"/>
                <a:gd name="connsiteX1" fmla="*/ 2745025 w 2745025"/>
                <a:gd name="connsiteY1" fmla="*/ 0 h 2937713"/>
                <a:gd name="connsiteX2" fmla="*/ 2745025 w 2745025"/>
                <a:gd name="connsiteY2" fmla="*/ 2937713 h 2937713"/>
                <a:gd name="connsiteX3" fmla="*/ 0 w 2745025"/>
                <a:gd name="connsiteY3" fmla="*/ 2937713 h 2937713"/>
                <a:gd name="connsiteX4" fmla="*/ 0 w 2745025"/>
                <a:gd name="connsiteY4" fmla="*/ 0 h 2937713"/>
                <a:gd name="connsiteX5" fmla="*/ 432338 w 2745025"/>
                <a:gd name="connsiteY5" fmla="*/ 454640 h 2937713"/>
                <a:gd name="connsiteX6" fmla="*/ 2352831 w 2745025"/>
                <a:gd name="connsiteY6" fmla="*/ 441259 h 2937713"/>
                <a:gd name="connsiteX7" fmla="*/ 2401897 w 2745025"/>
                <a:gd name="connsiteY7" fmla="*/ 2594585 h 2937713"/>
                <a:gd name="connsiteX8" fmla="*/ 343128 w 2745025"/>
                <a:gd name="connsiteY8" fmla="*/ 2594585 h 2937713"/>
                <a:gd name="connsiteX9" fmla="*/ 432338 w 2745025"/>
                <a:gd name="connsiteY9" fmla="*/ 454640 h 2937713"/>
                <a:gd name="connsiteX10" fmla="*/ 0 w 2745025"/>
                <a:gd name="connsiteY10" fmla="*/ 0 h 2937713"/>
                <a:gd name="connsiteX11" fmla="*/ 414496 w 2745025"/>
                <a:gd name="connsiteY11" fmla="*/ 472482 h 2937713"/>
                <a:gd name="connsiteX12" fmla="*/ 0 w 2745025"/>
                <a:gd name="connsiteY12" fmla="*/ 2937713 h 2937713"/>
                <a:gd name="connsiteX13" fmla="*/ 432338 w 2745025"/>
                <a:gd name="connsiteY13" fmla="*/ 2567822 h 2937713"/>
                <a:gd name="connsiteX14" fmla="*/ 2745025 w 2745025"/>
                <a:gd name="connsiteY14" fmla="*/ 0 h 2937713"/>
                <a:gd name="connsiteX15" fmla="*/ 2352832 w 2745025"/>
                <a:gd name="connsiteY15" fmla="*/ 450179 h 2937713"/>
                <a:gd name="connsiteX16" fmla="*/ 2745025 w 2745025"/>
                <a:gd name="connsiteY16" fmla="*/ 2937713 h 2937713"/>
                <a:gd name="connsiteX17" fmla="*/ 2401897 w 2745025"/>
                <a:gd name="connsiteY17" fmla="*/ 2594585 h 2937713"/>
                <a:gd name="connsiteX0" fmla="*/ 343128 w 2745025"/>
                <a:gd name="connsiteY0" fmla="*/ 343128 h 2937713"/>
                <a:gd name="connsiteX1" fmla="*/ 2401897 w 2745025"/>
                <a:gd name="connsiteY1" fmla="*/ 343128 h 2937713"/>
                <a:gd name="connsiteX2" fmla="*/ 2401897 w 2745025"/>
                <a:gd name="connsiteY2" fmla="*/ 2594585 h 2937713"/>
                <a:gd name="connsiteX3" fmla="*/ 343128 w 2745025"/>
                <a:gd name="connsiteY3" fmla="*/ 2594585 h 2937713"/>
                <a:gd name="connsiteX4" fmla="*/ 343128 w 2745025"/>
                <a:gd name="connsiteY4" fmla="*/ 343128 h 2937713"/>
                <a:gd name="connsiteX0" fmla="*/ 0 w 2745025"/>
                <a:gd name="connsiteY0" fmla="*/ 0 h 2937713"/>
                <a:gd name="connsiteX1" fmla="*/ 2745025 w 2745025"/>
                <a:gd name="connsiteY1" fmla="*/ 0 h 2937713"/>
                <a:gd name="connsiteX2" fmla="*/ 2401897 w 2745025"/>
                <a:gd name="connsiteY2" fmla="*/ 343128 h 2937713"/>
                <a:gd name="connsiteX3" fmla="*/ 343128 w 2745025"/>
                <a:gd name="connsiteY3" fmla="*/ 343128 h 2937713"/>
                <a:gd name="connsiteX4" fmla="*/ 0 w 2745025"/>
                <a:gd name="connsiteY4" fmla="*/ 0 h 2937713"/>
                <a:gd name="connsiteX0" fmla="*/ 0 w 2745025"/>
                <a:gd name="connsiteY0" fmla="*/ 2937713 h 2937713"/>
                <a:gd name="connsiteX1" fmla="*/ 343128 w 2745025"/>
                <a:gd name="connsiteY1" fmla="*/ 2594585 h 2937713"/>
                <a:gd name="connsiteX2" fmla="*/ 2401897 w 2745025"/>
                <a:gd name="connsiteY2" fmla="*/ 2594585 h 2937713"/>
                <a:gd name="connsiteX3" fmla="*/ 2745025 w 2745025"/>
                <a:gd name="connsiteY3" fmla="*/ 2937713 h 2937713"/>
                <a:gd name="connsiteX4" fmla="*/ 0 w 2745025"/>
                <a:gd name="connsiteY4" fmla="*/ 2937713 h 2937713"/>
                <a:gd name="connsiteX0" fmla="*/ 0 w 2745025"/>
                <a:gd name="connsiteY0" fmla="*/ 0 h 2937713"/>
                <a:gd name="connsiteX1" fmla="*/ 343128 w 2745025"/>
                <a:gd name="connsiteY1" fmla="*/ 343128 h 2937713"/>
                <a:gd name="connsiteX2" fmla="*/ 343128 w 2745025"/>
                <a:gd name="connsiteY2" fmla="*/ 2594585 h 2937713"/>
                <a:gd name="connsiteX3" fmla="*/ 0 w 2745025"/>
                <a:gd name="connsiteY3" fmla="*/ 2937713 h 2937713"/>
                <a:gd name="connsiteX4" fmla="*/ 0 w 2745025"/>
                <a:gd name="connsiteY4" fmla="*/ 0 h 2937713"/>
                <a:gd name="connsiteX0" fmla="*/ 2745025 w 2745025"/>
                <a:gd name="connsiteY0" fmla="*/ 0 h 2937713"/>
                <a:gd name="connsiteX1" fmla="*/ 2745025 w 2745025"/>
                <a:gd name="connsiteY1" fmla="*/ 2937713 h 2937713"/>
                <a:gd name="connsiteX2" fmla="*/ 2401897 w 2745025"/>
                <a:gd name="connsiteY2" fmla="*/ 2594585 h 2937713"/>
                <a:gd name="connsiteX3" fmla="*/ 2401897 w 2745025"/>
                <a:gd name="connsiteY3" fmla="*/ 343128 h 2937713"/>
                <a:gd name="connsiteX4" fmla="*/ 2745025 w 2745025"/>
                <a:gd name="connsiteY4" fmla="*/ 0 h 2937713"/>
                <a:gd name="connsiteX0" fmla="*/ 0 w 2745025"/>
                <a:gd name="connsiteY0" fmla="*/ 0 h 2937713"/>
                <a:gd name="connsiteX1" fmla="*/ 2745025 w 2745025"/>
                <a:gd name="connsiteY1" fmla="*/ 0 h 2937713"/>
                <a:gd name="connsiteX2" fmla="*/ 2745025 w 2745025"/>
                <a:gd name="connsiteY2" fmla="*/ 2937713 h 2937713"/>
                <a:gd name="connsiteX3" fmla="*/ 0 w 2745025"/>
                <a:gd name="connsiteY3" fmla="*/ 2937713 h 2937713"/>
                <a:gd name="connsiteX4" fmla="*/ 0 w 2745025"/>
                <a:gd name="connsiteY4" fmla="*/ 0 h 2937713"/>
                <a:gd name="connsiteX5" fmla="*/ 432338 w 2745025"/>
                <a:gd name="connsiteY5" fmla="*/ 454640 h 2937713"/>
                <a:gd name="connsiteX6" fmla="*/ 2352831 w 2745025"/>
                <a:gd name="connsiteY6" fmla="*/ 441259 h 2937713"/>
                <a:gd name="connsiteX7" fmla="*/ 2401897 w 2745025"/>
                <a:gd name="connsiteY7" fmla="*/ 2594585 h 2937713"/>
                <a:gd name="connsiteX8" fmla="*/ 410036 w 2745025"/>
                <a:gd name="connsiteY8" fmla="*/ 2585664 h 2937713"/>
                <a:gd name="connsiteX9" fmla="*/ 432338 w 2745025"/>
                <a:gd name="connsiteY9" fmla="*/ 454640 h 2937713"/>
                <a:gd name="connsiteX10" fmla="*/ 0 w 2745025"/>
                <a:gd name="connsiteY10" fmla="*/ 0 h 2937713"/>
                <a:gd name="connsiteX11" fmla="*/ 414496 w 2745025"/>
                <a:gd name="connsiteY11" fmla="*/ 472482 h 2937713"/>
                <a:gd name="connsiteX12" fmla="*/ 0 w 2745025"/>
                <a:gd name="connsiteY12" fmla="*/ 2937713 h 2937713"/>
                <a:gd name="connsiteX13" fmla="*/ 432338 w 2745025"/>
                <a:gd name="connsiteY13" fmla="*/ 2567822 h 2937713"/>
                <a:gd name="connsiteX14" fmla="*/ 2745025 w 2745025"/>
                <a:gd name="connsiteY14" fmla="*/ 0 h 2937713"/>
                <a:gd name="connsiteX15" fmla="*/ 2352832 w 2745025"/>
                <a:gd name="connsiteY15" fmla="*/ 450179 h 2937713"/>
                <a:gd name="connsiteX16" fmla="*/ 2745025 w 2745025"/>
                <a:gd name="connsiteY16" fmla="*/ 2937713 h 2937713"/>
                <a:gd name="connsiteX17" fmla="*/ 2401897 w 2745025"/>
                <a:gd name="connsiteY17" fmla="*/ 2594585 h 2937713"/>
                <a:gd name="connsiteX0" fmla="*/ 343128 w 2745025"/>
                <a:gd name="connsiteY0" fmla="*/ 343128 h 2937713"/>
                <a:gd name="connsiteX1" fmla="*/ 2401897 w 2745025"/>
                <a:gd name="connsiteY1" fmla="*/ 343128 h 2937713"/>
                <a:gd name="connsiteX2" fmla="*/ 2401897 w 2745025"/>
                <a:gd name="connsiteY2" fmla="*/ 2594585 h 2937713"/>
                <a:gd name="connsiteX3" fmla="*/ 343128 w 2745025"/>
                <a:gd name="connsiteY3" fmla="*/ 2594585 h 2937713"/>
                <a:gd name="connsiteX4" fmla="*/ 343128 w 2745025"/>
                <a:gd name="connsiteY4" fmla="*/ 343128 h 2937713"/>
                <a:gd name="connsiteX0" fmla="*/ 0 w 2745025"/>
                <a:gd name="connsiteY0" fmla="*/ 0 h 2937713"/>
                <a:gd name="connsiteX1" fmla="*/ 2745025 w 2745025"/>
                <a:gd name="connsiteY1" fmla="*/ 0 h 2937713"/>
                <a:gd name="connsiteX2" fmla="*/ 2401897 w 2745025"/>
                <a:gd name="connsiteY2" fmla="*/ 343128 h 2937713"/>
                <a:gd name="connsiteX3" fmla="*/ 343128 w 2745025"/>
                <a:gd name="connsiteY3" fmla="*/ 343128 h 2937713"/>
                <a:gd name="connsiteX4" fmla="*/ 0 w 2745025"/>
                <a:gd name="connsiteY4" fmla="*/ 0 h 2937713"/>
                <a:gd name="connsiteX0" fmla="*/ 0 w 2745025"/>
                <a:gd name="connsiteY0" fmla="*/ 2937713 h 2937713"/>
                <a:gd name="connsiteX1" fmla="*/ 343128 w 2745025"/>
                <a:gd name="connsiteY1" fmla="*/ 2594585 h 2937713"/>
                <a:gd name="connsiteX2" fmla="*/ 2401897 w 2745025"/>
                <a:gd name="connsiteY2" fmla="*/ 2594585 h 2937713"/>
                <a:gd name="connsiteX3" fmla="*/ 2745025 w 2745025"/>
                <a:gd name="connsiteY3" fmla="*/ 2937713 h 2937713"/>
                <a:gd name="connsiteX4" fmla="*/ 0 w 2745025"/>
                <a:gd name="connsiteY4" fmla="*/ 2937713 h 2937713"/>
                <a:gd name="connsiteX0" fmla="*/ 0 w 2745025"/>
                <a:gd name="connsiteY0" fmla="*/ 0 h 2937713"/>
                <a:gd name="connsiteX1" fmla="*/ 343128 w 2745025"/>
                <a:gd name="connsiteY1" fmla="*/ 343128 h 2937713"/>
                <a:gd name="connsiteX2" fmla="*/ 343128 w 2745025"/>
                <a:gd name="connsiteY2" fmla="*/ 2594585 h 2937713"/>
                <a:gd name="connsiteX3" fmla="*/ 0 w 2745025"/>
                <a:gd name="connsiteY3" fmla="*/ 2937713 h 2937713"/>
                <a:gd name="connsiteX4" fmla="*/ 0 w 2745025"/>
                <a:gd name="connsiteY4" fmla="*/ 0 h 2937713"/>
                <a:gd name="connsiteX0" fmla="*/ 2745025 w 2745025"/>
                <a:gd name="connsiteY0" fmla="*/ 0 h 2937713"/>
                <a:gd name="connsiteX1" fmla="*/ 2745025 w 2745025"/>
                <a:gd name="connsiteY1" fmla="*/ 2937713 h 2937713"/>
                <a:gd name="connsiteX2" fmla="*/ 2401897 w 2745025"/>
                <a:gd name="connsiteY2" fmla="*/ 2594585 h 2937713"/>
                <a:gd name="connsiteX3" fmla="*/ 2401897 w 2745025"/>
                <a:gd name="connsiteY3" fmla="*/ 343128 h 2937713"/>
                <a:gd name="connsiteX4" fmla="*/ 2745025 w 2745025"/>
                <a:gd name="connsiteY4" fmla="*/ 0 h 2937713"/>
                <a:gd name="connsiteX0" fmla="*/ 0 w 2745025"/>
                <a:gd name="connsiteY0" fmla="*/ 0 h 2937713"/>
                <a:gd name="connsiteX1" fmla="*/ 2745025 w 2745025"/>
                <a:gd name="connsiteY1" fmla="*/ 0 h 2937713"/>
                <a:gd name="connsiteX2" fmla="*/ 2745025 w 2745025"/>
                <a:gd name="connsiteY2" fmla="*/ 2937713 h 2937713"/>
                <a:gd name="connsiteX3" fmla="*/ 0 w 2745025"/>
                <a:gd name="connsiteY3" fmla="*/ 2937713 h 2937713"/>
                <a:gd name="connsiteX4" fmla="*/ 0 w 2745025"/>
                <a:gd name="connsiteY4" fmla="*/ 0 h 2937713"/>
                <a:gd name="connsiteX5" fmla="*/ 432338 w 2745025"/>
                <a:gd name="connsiteY5" fmla="*/ 454640 h 2937713"/>
                <a:gd name="connsiteX6" fmla="*/ 2352831 w 2745025"/>
                <a:gd name="connsiteY6" fmla="*/ 441259 h 2937713"/>
                <a:gd name="connsiteX7" fmla="*/ 2401897 w 2745025"/>
                <a:gd name="connsiteY7" fmla="*/ 2594585 h 2937713"/>
                <a:gd name="connsiteX8" fmla="*/ 436799 w 2745025"/>
                <a:gd name="connsiteY8" fmla="*/ 2607967 h 2937713"/>
                <a:gd name="connsiteX9" fmla="*/ 432338 w 2745025"/>
                <a:gd name="connsiteY9" fmla="*/ 454640 h 2937713"/>
                <a:gd name="connsiteX10" fmla="*/ 0 w 2745025"/>
                <a:gd name="connsiteY10" fmla="*/ 0 h 2937713"/>
                <a:gd name="connsiteX11" fmla="*/ 414496 w 2745025"/>
                <a:gd name="connsiteY11" fmla="*/ 472482 h 2937713"/>
                <a:gd name="connsiteX12" fmla="*/ 0 w 2745025"/>
                <a:gd name="connsiteY12" fmla="*/ 2937713 h 2937713"/>
                <a:gd name="connsiteX13" fmla="*/ 432338 w 2745025"/>
                <a:gd name="connsiteY13" fmla="*/ 2567822 h 2937713"/>
                <a:gd name="connsiteX14" fmla="*/ 2745025 w 2745025"/>
                <a:gd name="connsiteY14" fmla="*/ 0 h 2937713"/>
                <a:gd name="connsiteX15" fmla="*/ 2352832 w 2745025"/>
                <a:gd name="connsiteY15" fmla="*/ 450179 h 2937713"/>
                <a:gd name="connsiteX16" fmla="*/ 2745025 w 2745025"/>
                <a:gd name="connsiteY16" fmla="*/ 2937713 h 2937713"/>
                <a:gd name="connsiteX17" fmla="*/ 2401897 w 2745025"/>
                <a:gd name="connsiteY17" fmla="*/ 2594585 h 2937713"/>
                <a:gd name="connsiteX0" fmla="*/ 343128 w 2745025"/>
                <a:gd name="connsiteY0" fmla="*/ 343128 h 2937713"/>
                <a:gd name="connsiteX1" fmla="*/ 2401897 w 2745025"/>
                <a:gd name="connsiteY1" fmla="*/ 343128 h 2937713"/>
                <a:gd name="connsiteX2" fmla="*/ 2401897 w 2745025"/>
                <a:gd name="connsiteY2" fmla="*/ 2594585 h 2937713"/>
                <a:gd name="connsiteX3" fmla="*/ 343128 w 2745025"/>
                <a:gd name="connsiteY3" fmla="*/ 2594585 h 2937713"/>
                <a:gd name="connsiteX4" fmla="*/ 343128 w 2745025"/>
                <a:gd name="connsiteY4" fmla="*/ 343128 h 2937713"/>
                <a:gd name="connsiteX0" fmla="*/ 0 w 2745025"/>
                <a:gd name="connsiteY0" fmla="*/ 0 h 2937713"/>
                <a:gd name="connsiteX1" fmla="*/ 2745025 w 2745025"/>
                <a:gd name="connsiteY1" fmla="*/ 0 h 2937713"/>
                <a:gd name="connsiteX2" fmla="*/ 2401897 w 2745025"/>
                <a:gd name="connsiteY2" fmla="*/ 343128 h 2937713"/>
                <a:gd name="connsiteX3" fmla="*/ 343128 w 2745025"/>
                <a:gd name="connsiteY3" fmla="*/ 343128 h 2937713"/>
                <a:gd name="connsiteX4" fmla="*/ 0 w 2745025"/>
                <a:gd name="connsiteY4" fmla="*/ 0 h 2937713"/>
                <a:gd name="connsiteX0" fmla="*/ 0 w 2745025"/>
                <a:gd name="connsiteY0" fmla="*/ 2937713 h 2937713"/>
                <a:gd name="connsiteX1" fmla="*/ 343128 w 2745025"/>
                <a:gd name="connsiteY1" fmla="*/ 2594585 h 2937713"/>
                <a:gd name="connsiteX2" fmla="*/ 2401897 w 2745025"/>
                <a:gd name="connsiteY2" fmla="*/ 2594585 h 2937713"/>
                <a:gd name="connsiteX3" fmla="*/ 2745025 w 2745025"/>
                <a:gd name="connsiteY3" fmla="*/ 2937713 h 2937713"/>
                <a:gd name="connsiteX4" fmla="*/ 0 w 2745025"/>
                <a:gd name="connsiteY4" fmla="*/ 2937713 h 2937713"/>
                <a:gd name="connsiteX0" fmla="*/ 0 w 2745025"/>
                <a:gd name="connsiteY0" fmla="*/ 0 h 2937713"/>
                <a:gd name="connsiteX1" fmla="*/ 343128 w 2745025"/>
                <a:gd name="connsiteY1" fmla="*/ 343128 h 2937713"/>
                <a:gd name="connsiteX2" fmla="*/ 343128 w 2745025"/>
                <a:gd name="connsiteY2" fmla="*/ 2594585 h 2937713"/>
                <a:gd name="connsiteX3" fmla="*/ 0 w 2745025"/>
                <a:gd name="connsiteY3" fmla="*/ 2937713 h 2937713"/>
                <a:gd name="connsiteX4" fmla="*/ 0 w 2745025"/>
                <a:gd name="connsiteY4" fmla="*/ 0 h 2937713"/>
                <a:gd name="connsiteX0" fmla="*/ 2745025 w 2745025"/>
                <a:gd name="connsiteY0" fmla="*/ 0 h 2937713"/>
                <a:gd name="connsiteX1" fmla="*/ 2745025 w 2745025"/>
                <a:gd name="connsiteY1" fmla="*/ 2937713 h 2937713"/>
                <a:gd name="connsiteX2" fmla="*/ 2401897 w 2745025"/>
                <a:gd name="connsiteY2" fmla="*/ 2594585 h 2937713"/>
                <a:gd name="connsiteX3" fmla="*/ 2401897 w 2745025"/>
                <a:gd name="connsiteY3" fmla="*/ 343128 h 2937713"/>
                <a:gd name="connsiteX4" fmla="*/ 2745025 w 2745025"/>
                <a:gd name="connsiteY4" fmla="*/ 0 h 2937713"/>
                <a:gd name="connsiteX0" fmla="*/ 0 w 2745025"/>
                <a:gd name="connsiteY0" fmla="*/ 0 h 2937713"/>
                <a:gd name="connsiteX1" fmla="*/ 2745025 w 2745025"/>
                <a:gd name="connsiteY1" fmla="*/ 0 h 2937713"/>
                <a:gd name="connsiteX2" fmla="*/ 2745025 w 2745025"/>
                <a:gd name="connsiteY2" fmla="*/ 2937713 h 2937713"/>
                <a:gd name="connsiteX3" fmla="*/ 0 w 2745025"/>
                <a:gd name="connsiteY3" fmla="*/ 2937713 h 2937713"/>
                <a:gd name="connsiteX4" fmla="*/ 0 w 2745025"/>
                <a:gd name="connsiteY4" fmla="*/ 0 h 2937713"/>
                <a:gd name="connsiteX5" fmla="*/ 432338 w 2745025"/>
                <a:gd name="connsiteY5" fmla="*/ 454640 h 2937713"/>
                <a:gd name="connsiteX6" fmla="*/ 2352831 w 2745025"/>
                <a:gd name="connsiteY6" fmla="*/ 441259 h 2937713"/>
                <a:gd name="connsiteX7" fmla="*/ 2401897 w 2745025"/>
                <a:gd name="connsiteY7" fmla="*/ 2594585 h 2937713"/>
                <a:gd name="connsiteX8" fmla="*/ 436799 w 2745025"/>
                <a:gd name="connsiteY8" fmla="*/ 2572283 h 2937713"/>
                <a:gd name="connsiteX9" fmla="*/ 432338 w 2745025"/>
                <a:gd name="connsiteY9" fmla="*/ 454640 h 2937713"/>
                <a:gd name="connsiteX10" fmla="*/ 0 w 2745025"/>
                <a:gd name="connsiteY10" fmla="*/ 0 h 2937713"/>
                <a:gd name="connsiteX11" fmla="*/ 414496 w 2745025"/>
                <a:gd name="connsiteY11" fmla="*/ 472482 h 2937713"/>
                <a:gd name="connsiteX12" fmla="*/ 0 w 2745025"/>
                <a:gd name="connsiteY12" fmla="*/ 2937713 h 2937713"/>
                <a:gd name="connsiteX13" fmla="*/ 432338 w 2745025"/>
                <a:gd name="connsiteY13" fmla="*/ 2567822 h 2937713"/>
                <a:gd name="connsiteX14" fmla="*/ 2745025 w 2745025"/>
                <a:gd name="connsiteY14" fmla="*/ 0 h 2937713"/>
                <a:gd name="connsiteX15" fmla="*/ 2352832 w 2745025"/>
                <a:gd name="connsiteY15" fmla="*/ 450179 h 2937713"/>
                <a:gd name="connsiteX16" fmla="*/ 2745025 w 2745025"/>
                <a:gd name="connsiteY16" fmla="*/ 2937713 h 2937713"/>
                <a:gd name="connsiteX17" fmla="*/ 2401897 w 2745025"/>
                <a:gd name="connsiteY17" fmla="*/ 2594585 h 2937713"/>
                <a:gd name="connsiteX0" fmla="*/ 343128 w 2745025"/>
                <a:gd name="connsiteY0" fmla="*/ 343128 h 2937713"/>
                <a:gd name="connsiteX1" fmla="*/ 2401897 w 2745025"/>
                <a:gd name="connsiteY1" fmla="*/ 343128 h 2937713"/>
                <a:gd name="connsiteX2" fmla="*/ 2401897 w 2745025"/>
                <a:gd name="connsiteY2" fmla="*/ 2594585 h 2937713"/>
                <a:gd name="connsiteX3" fmla="*/ 343128 w 2745025"/>
                <a:gd name="connsiteY3" fmla="*/ 2594585 h 2937713"/>
                <a:gd name="connsiteX4" fmla="*/ 343128 w 2745025"/>
                <a:gd name="connsiteY4" fmla="*/ 343128 h 2937713"/>
                <a:gd name="connsiteX0" fmla="*/ 0 w 2745025"/>
                <a:gd name="connsiteY0" fmla="*/ 0 h 2937713"/>
                <a:gd name="connsiteX1" fmla="*/ 2745025 w 2745025"/>
                <a:gd name="connsiteY1" fmla="*/ 0 h 2937713"/>
                <a:gd name="connsiteX2" fmla="*/ 2401897 w 2745025"/>
                <a:gd name="connsiteY2" fmla="*/ 343128 h 2937713"/>
                <a:gd name="connsiteX3" fmla="*/ 343128 w 2745025"/>
                <a:gd name="connsiteY3" fmla="*/ 343128 h 2937713"/>
                <a:gd name="connsiteX4" fmla="*/ 0 w 2745025"/>
                <a:gd name="connsiteY4" fmla="*/ 0 h 2937713"/>
                <a:gd name="connsiteX0" fmla="*/ 0 w 2745025"/>
                <a:gd name="connsiteY0" fmla="*/ 2937713 h 2937713"/>
                <a:gd name="connsiteX1" fmla="*/ 343128 w 2745025"/>
                <a:gd name="connsiteY1" fmla="*/ 2594585 h 2937713"/>
                <a:gd name="connsiteX2" fmla="*/ 2401897 w 2745025"/>
                <a:gd name="connsiteY2" fmla="*/ 2594585 h 2937713"/>
                <a:gd name="connsiteX3" fmla="*/ 2745025 w 2745025"/>
                <a:gd name="connsiteY3" fmla="*/ 2937713 h 2937713"/>
                <a:gd name="connsiteX4" fmla="*/ 0 w 2745025"/>
                <a:gd name="connsiteY4" fmla="*/ 2937713 h 2937713"/>
                <a:gd name="connsiteX0" fmla="*/ 0 w 2745025"/>
                <a:gd name="connsiteY0" fmla="*/ 0 h 2937713"/>
                <a:gd name="connsiteX1" fmla="*/ 343128 w 2745025"/>
                <a:gd name="connsiteY1" fmla="*/ 343128 h 2937713"/>
                <a:gd name="connsiteX2" fmla="*/ 343128 w 2745025"/>
                <a:gd name="connsiteY2" fmla="*/ 2594585 h 2937713"/>
                <a:gd name="connsiteX3" fmla="*/ 0 w 2745025"/>
                <a:gd name="connsiteY3" fmla="*/ 2937713 h 2937713"/>
                <a:gd name="connsiteX4" fmla="*/ 0 w 2745025"/>
                <a:gd name="connsiteY4" fmla="*/ 0 h 2937713"/>
                <a:gd name="connsiteX0" fmla="*/ 2745025 w 2745025"/>
                <a:gd name="connsiteY0" fmla="*/ 0 h 2937713"/>
                <a:gd name="connsiteX1" fmla="*/ 2745025 w 2745025"/>
                <a:gd name="connsiteY1" fmla="*/ 2937713 h 2937713"/>
                <a:gd name="connsiteX2" fmla="*/ 2401897 w 2745025"/>
                <a:gd name="connsiteY2" fmla="*/ 2594585 h 2937713"/>
                <a:gd name="connsiteX3" fmla="*/ 2401897 w 2745025"/>
                <a:gd name="connsiteY3" fmla="*/ 343128 h 2937713"/>
                <a:gd name="connsiteX4" fmla="*/ 2745025 w 2745025"/>
                <a:gd name="connsiteY4" fmla="*/ 0 h 2937713"/>
                <a:gd name="connsiteX0" fmla="*/ 0 w 2745025"/>
                <a:gd name="connsiteY0" fmla="*/ 0 h 2937713"/>
                <a:gd name="connsiteX1" fmla="*/ 2745025 w 2745025"/>
                <a:gd name="connsiteY1" fmla="*/ 0 h 2937713"/>
                <a:gd name="connsiteX2" fmla="*/ 2745025 w 2745025"/>
                <a:gd name="connsiteY2" fmla="*/ 2937713 h 2937713"/>
                <a:gd name="connsiteX3" fmla="*/ 0 w 2745025"/>
                <a:gd name="connsiteY3" fmla="*/ 2937713 h 2937713"/>
                <a:gd name="connsiteX4" fmla="*/ 0 w 2745025"/>
                <a:gd name="connsiteY4" fmla="*/ 0 h 2937713"/>
                <a:gd name="connsiteX5" fmla="*/ 432338 w 2745025"/>
                <a:gd name="connsiteY5" fmla="*/ 454640 h 2937713"/>
                <a:gd name="connsiteX6" fmla="*/ 2352831 w 2745025"/>
                <a:gd name="connsiteY6" fmla="*/ 441259 h 2937713"/>
                <a:gd name="connsiteX7" fmla="*/ 2401897 w 2745025"/>
                <a:gd name="connsiteY7" fmla="*/ 2594585 h 2937713"/>
                <a:gd name="connsiteX8" fmla="*/ 436799 w 2745025"/>
                <a:gd name="connsiteY8" fmla="*/ 2572283 h 2937713"/>
                <a:gd name="connsiteX9" fmla="*/ 432338 w 2745025"/>
                <a:gd name="connsiteY9" fmla="*/ 454640 h 2937713"/>
                <a:gd name="connsiteX10" fmla="*/ 0 w 2745025"/>
                <a:gd name="connsiteY10" fmla="*/ 0 h 2937713"/>
                <a:gd name="connsiteX11" fmla="*/ 414496 w 2745025"/>
                <a:gd name="connsiteY11" fmla="*/ 472482 h 2937713"/>
                <a:gd name="connsiteX12" fmla="*/ 0 w 2745025"/>
                <a:gd name="connsiteY12" fmla="*/ 2937713 h 2937713"/>
                <a:gd name="connsiteX13" fmla="*/ 432338 w 2745025"/>
                <a:gd name="connsiteY13" fmla="*/ 2567822 h 2937713"/>
                <a:gd name="connsiteX14" fmla="*/ 2745025 w 2745025"/>
                <a:gd name="connsiteY14" fmla="*/ 0 h 2937713"/>
                <a:gd name="connsiteX15" fmla="*/ 2352832 w 2745025"/>
                <a:gd name="connsiteY15" fmla="*/ 450179 h 2937713"/>
                <a:gd name="connsiteX16" fmla="*/ 2745025 w 2745025"/>
                <a:gd name="connsiteY16" fmla="*/ 2937713 h 2937713"/>
                <a:gd name="connsiteX17" fmla="*/ 2352831 w 2745025"/>
                <a:gd name="connsiteY17" fmla="*/ 2585664 h 2937713"/>
                <a:gd name="connsiteX0" fmla="*/ 343128 w 2745025"/>
                <a:gd name="connsiteY0" fmla="*/ 343128 h 2937713"/>
                <a:gd name="connsiteX1" fmla="*/ 2401897 w 2745025"/>
                <a:gd name="connsiteY1" fmla="*/ 343128 h 2937713"/>
                <a:gd name="connsiteX2" fmla="*/ 2401897 w 2745025"/>
                <a:gd name="connsiteY2" fmla="*/ 2594585 h 2937713"/>
                <a:gd name="connsiteX3" fmla="*/ 343128 w 2745025"/>
                <a:gd name="connsiteY3" fmla="*/ 2594585 h 2937713"/>
                <a:gd name="connsiteX4" fmla="*/ 343128 w 2745025"/>
                <a:gd name="connsiteY4" fmla="*/ 343128 h 2937713"/>
                <a:gd name="connsiteX0" fmla="*/ 0 w 2745025"/>
                <a:gd name="connsiteY0" fmla="*/ 0 h 2937713"/>
                <a:gd name="connsiteX1" fmla="*/ 2745025 w 2745025"/>
                <a:gd name="connsiteY1" fmla="*/ 0 h 2937713"/>
                <a:gd name="connsiteX2" fmla="*/ 2401897 w 2745025"/>
                <a:gd name="connsiteY2" fmla="*/ 343128 h 2937713"/>
                <a:gd name="connsiteX3" fmla="*/ 343128 w 2745025"/>
                <a:gd name="connsiteY3" fmla="*/ 343128 h 2937713"/>
                <a:gd name="connsiteX4" fmla="*/ 0 w 2745025"/>
                <a:gd name="connsiteY4" fmla="*/ 0 h 2937713"/>
                <a:gd name="connsiteX0" fmla="*/ 0 w 2745025"/>
                <a:gd name="connsiteY0" fmla="*/ 2937713 h 2937713"/>
                <a:gd name="connsiteX1" fmla="*/ 343128 w 2745025"/>
                <a:gd name="connsiteY1" fmla="*/ 2594585 h 2937713"/>
                <a:gd name="connsiteX2" fmla="*/ 2401897 w 2745025"/>
                <a:gd name="connsiteY2" fmla="*/ 2594585 h 2937713"/>
                <a:gd name="connsiteX3" fmla="*/ 2745025 w 2745025"/>
                <a:gd name="connsiteY3" fmla="*/ 2937713 h 2937713"/>
                <a:gd name="connsiteX4" fmla="*/ 0 w 2745025"/>
                <a:gd name="connsiteY4" fmla="*/ 2937713 h 2937713"/>
                <a:gd name="connsiteX0" fmla="*/ 0 w 2745025"/>
                <a:gd name="connsiteY0" fmla="*/ 0 h 2937713"/>
                <a:gd name="connsiteX1" fmla="*/ 343128 w 2745025"/>
                <a:gd name="connsiteY1" fmla="*/ 343128 h 2937713"/>
                <a:gd name="connsiteX2" fmla="*/ 343128 w 2745025"/>
                <a:gd name="connsiteY2" fmla="*/ 2594585 h 2937713"/>
                <a:gd name="connsiteX3" fmla="*/ 0 w 2745025"/>
                <a:gd name="connsiteY3" fmla="*/ 2937713 h 2937713"/>
                <a:gd name="connsiteX4" fmla="*/ 0 w 2745025"/>
                <a:gd name="connsiteY4" fmla="*/ 0 h 2937713"/>
                <a:gd name="connsiteX0" fmla="*/ 2745025 w 2745025"/>
                <a:gd name="connsiteY0" fmla="*/ 0 h 2937713"/>
                <a:gd name="connsiteX1" fmla="*/ 2745025 w 2745025"/>
                <a:gd name="connsiteY1" fmla="*/ 2937713 h 2937713"/>
                <a:gd name="connsiteX2" fmla="*/ 2401897 w 2745025"/>
                <a:gd name="connsiteY2" fmla="*/ 2594585 h 2937713"/>
                <a:gd name="connsiteX3" fmla="*/ 2401897 w 2745025"/>
                <a:gd name="connsiteY3" fmla="*/ 343128 h 2937713"/>
                <a:gd name="connsiteX4" fmla="*/ 2745025 w 2745025"/>
                <a:gd name="connsiteY4" fmla="*/ 0 h 2937713"/>
                <a:gd name="connsiteX0" fmla="*/ 0 w 2745025"/>
                <a:gd name="connsiteY0" fmla="*/ 0 h 2937713"/>
                <a:gd name="connsiteX1" fmla="*/ 2745025 w 2745025"/>
                <a:gd name="connsiteY1" fmla="*/ 0 h 2937713"/>
                <a:gd name="connsiteX2" fmla="*/ 2745025 w 2745025"/>
                <a:gd name="connsiteY2" fmla="*/ 2937713 h 2937713"/>
                <a:gd name="connsiteX3" fmla="*/ 0 w 2745025"/>
                <a:gd name="connsiteY3" fmla="*/ 2937713 h 2937713"/>
                <a:gd name="connsiteX4" fmla="*/ 0 w 2745025"/>
                <a:gd name="connsiteY4" fmla="*/ 0 h 2937713"/>
                <a:gd name="connsiteX5" fmla="*/ 432338 w 2745025"/>
                <a:gd name="connsiteY5" fmla="*/ 454640 h 2937713"/>
                <a:gd name="connsiteX6" fmla="*/ 2352831 w 2745025"/>
                <a:gd name="connsiteY6" fmla="*/ 441259 h 2937713"/>
                <a:gd name="connsiteX7" fmla="*/ 2339450 w 2745025"/>
                <a:gd name="connsiteY7" fmla="*/ 2563362 h 2937713"/>
                <a:gd name="connsiteX8" fmla="*/ 436799 w 2745025"/>
                <a:gd name="connsiteY8" fmla="*/ 2572283 h 2937713"/>
                <a:gd name="connsiteX9" fmla="*/ 432338 w 2745025"/>
                <a:gd name="connsiteY9" fmla="*/ 454640 h 2937713"/>
                <a:gd name="connsiteX10" fmla="*/ 0 w 2745025"/>
                <a:gd name="connsiteY10" fmla="*/ 0 h 2937713"/>
                <a:gd name="connsiteX11" fmla="*/ 414496 w 2745025"/>
                <a:gd name="connsiteY11" fmla="*/ 472482 h 2937713"/>
                <a:gd name="connsiteX12" fmla="*/ 0 w 2745025"/>
                <a:gd name="connsiteY12" fmla="*/ 2937713 h 2937713"/>
                <a:gd name="connsiteX13" fmla="*/ 432338 w 2745025"/>
                <a:gd name="connsiteY13" fmla="*/ 2567822 h 2937713"/>
                <a:gd name="connsiteX14" fmla="*/ 2745025 w 2745025"/>
                <a:gd name="connsiteY14" fmla="*/ 0 h 2937713"/>
                <a:gd name="connsiteX15" fmla="*/ 2352832 w 2745025"/>
                <a:gd name="connsiteY15" fmla="*/ 450179 h 2937713"/>
                <a:gd name="connsiteX16" fmla="*/ 2745025 w 2745025"/>
                <a:gd name="connsiteY16" fmla="*/ 2937713 h 2937713"/>
                <a:gd name="connsiteX17" fmla="*/ 2352831 w 2745025"/>
                <a:gd name="connsiteY17" fmla="*/ 2585664 h 2937713"/>
                <a:gd name="connsiteX0" fmla="*/ 343128 w 2745025"/>
                <a:gd name="connsiteY0" fmla="*/ 343128 h 2937713"/>
                <a:gd name="connsiteX1" fmla="*/ 2401897 w 2745025"/>
                <a:gd name="connsiteY1" fmla="*/ 343128 h 2937713"/>
                <a:gd name="connsiteX2" fmla="*/ 2401897 w 2745025"/>
                <a:gd name="connsiteY2" fmla="*/ 2594585 h 2937713"/>
                <a:gd name="connsiteX3" fmla="*/ 343128 w 2745025"/>
                <a:gd name="connsiteY3" fmla="*/ 2594585 h 2937713"/>
                <a:gd name="connsiteX4" fmla="*/ 343128 w 2745025"/>
                <a:gd name="connsiteY4" fmla="*/ 343128 h 2937713"/>
                <a:gd name="connsiteX0" fmla="*/ 0 w 2745025"/>
                <a:gd name="connsiteY0" fmla="*/ 0 h 2937713"/>
                <a:gd name="connsiteX1" fmla="*/ 2745025 w 2745025"/>
                <a:gd name="connsiteY1" fmla="*/ 0 h 2937713"/>
                <a:gd name="connsiteX2" fmla="*/ 2401897 w 2745025"/>
                <a:gd name="connsiteY2" fmla="*/ 343128 h 2937713"/>
                <a:gd name="connsiteX3" fmla="*/ 343128 w 2745025"/>
                <a:gd name="connsiteY3" fmla="*/ 343128 h 2937713"/>
                <a:gd name="connsiteX4" fmla="*/ 0 w 2745025"/>
                <a:gd name="connsiteY4" fmla="*/ 0 h 2937713"/>
                <a:gd name="connsiteX0" fmla="*/ 0 w 2745025"/>
                <a:gd name="connsiteY0" fmla="*/ 2937713 h 2937713"/>
                <a:gd name="connsiteX1" fmla="*/ 343128 w 2745025"/>
                <a:gd name="connsiteY1" fmla="*/ 2594585 h 2937713"/>
                <a:gd name="connsiteX2" fmla="*/ 2401897 w 2745025"/>
                <a:gd name="connsiteY2" fmla="*/ 2594585 h 2937713"/>
                <a:gd name="connsiteX3" fmla="*/ 2745025 w 2745025"/>
                <a:gd name="connsiteY3" fmla="*/ 2937713 h 2937713"/>
                <a:gd name="connsiteX4" fmla="*/ 0 w 2745025"/>
                <a:gd name="connsiteY4" fmla="*/ 2937713 h 2937713"/>
                <a:gd name="connsiteX0" fmla="*/ 0 w 2745025"/>
                <a:gd name="connsiteY0" fmla="*/ 0 h 2937713"/>
                <a:gd name="connsiteX1" fmla="*/ 343128 w 2745025"/>
                <a:gd name="connsiteY1" fmla="*/ 343128 h 2937713"/>
                <a:gd name="connsiteX2" fmla="*/ 343128 w 2745025"/>
                <a:gd name="connsiteY2" fmla="*/ 2594585 h 2937713"/>
                <a:gd name="connsiteX3" fmla="*/ 0 w 2745025"/>
                <a:gd name="connsiteY3" fmla="*/ 2937713 h 2937713"/>
                <a:gd name="connsiteX4" fmla="*/ 0 w 2745025"/>
                <a:gd name="connsiteY4" fmla="*/ 0 h 2937713"/>
                <a:gd name="connsiteX0" fmla="*/ 2745025 w 2745025"/>
                <a:gd name="connsiteY0" fmla="*/ 0 h 2937713"/>
                <a:gd name="connsiteX1" fmla="*/ 2745025 w 2745025"/>
                <a:gd name="connsiteY1" fmla="*/ 2937713 h 2937713"/>
                <a:gd name="connsiteX2" fmla="*/ 2401897 w 2745025"/>
                <a:gd name="connsiteY2" fmla="*/ 2594585 h 2937713"/>
                <a:gd name="connsiteX3" fmla="*/ 2401897 w 2745025"/>
                <a:gd name="connsiteY3" fmla="*/ 343128 h 2937713"/>
                <a:gd name="connsiteX4" fmla="*/ 2745025 w 2745025"/>
                <a:gd name="connsiteY4" fmla="*/ 0 h 2937713"/>
                <a:gd name="connsiteX0" fmla="*/ 0 w 2745025"/>
                <a:gd name="connsiteY0" fmla="*/ 0 h 2937713"/>
                <a:gd name="connsiteX1" fmla="*/ 2745025 w 2745025"/>
                <a:gd name="connsiteY1" fmla="*/ 0 h 2937713"/>
                <a:gd name="connsiteX2" fmla="*/ 2745025 w 2745025"/>
                <a:gd name="connsiteY2" fmla="*/ 2937713 h 2937713"/>
                <a:gd name="connsiteX3" fmla="*/ 0 w 2745025"/>
                <a:gd name="connsiteY3" fmla="*/ 2937713 h 2937713"/>
                <a:gd name="connsiteX4" fmla="*/ 0 w 2745025"/>
                <a:gd name="connsiteY4" fmla="*/ 0 h 2937713"/>
                <a:gd name="connsiteX5" fmla="*/ 432338 w 2745025"/>
                <a:gd name="connsiteY5" fmla="*/ 454640 h 2937713"/>
                <a:gd name="connsiteX6" fmla="*/ 2352831 w 2745025"/>
                <a:gd name="connsiteY6" fmla="*/ 441259 h 2937713"/>
                <a:gd name="connsiteX7" fmla="*/ 2339450 w 2745025"/>
                <a:gd name="connsiteY7" fmla="*/ 2563362 h 2937713"/>
                <a:gd name="connsiteX8" fmla="*/ 436799 w 2745025"/>
                <a:gd name="connsiteY8" fmla="*/ 2572283 h 2937713"/>
                <a:gd name="connsiteX9" fmla="*/ 432338 w 2745025"/>
                <a:gd name="connsiteY9" fmla="*/ 454640 h 2937713"/>
                <a:gd name="connsiteX10" fmla="*/ 0 w 2745025"/>
                <a:gd name="connsiteY10" fmla="*/ 0 h 2937713"/>
                <a:gd name="connsiteX11" fmla="*/ 414496 w 2745025"/>
                <a:gd name="connsiteY11" fmla="*/ 472482 h 2937713"/>
                <a:gd name="connsiteX12" fmla="*/ 0 w 2745025"/>
                <a:gd name="connsiteY12" fmla="*/ 2937713 h 2937713"/>
                <a:gd name="connsiteX13" fmla="*/ 432338 w 2745025"/>
                <a:gd name="connsiteY13" fmla="*/ 2567822 h 2937713"/>
                <a:gd name="connsiteX14" fmla="*/ 2745025 w 2745025"/>
                <a:gd name="connsiteY14" fmla="*/ 0 h 2937713"/>
                <a:gd name="connsiteX15" fmla="*/ 2352832 w 2745025"/>
                <a:gd name="connsiteY15" fmla="*/ 450179 h 2937713"/>
                <a:gd name="connsiteX16" fmla="*/ 2745025 w 2745025"/>
                <a:gd name="connsiteY16" fmla="*/ 2937713 h 2937713"/>
                <a:gd name="connsiteX17" fmla="*/ 2330529 w 2745025"/>
                <a:gd name="connsiteY17" fmla="*/ 2554441 h 2937713"/>
                <a:gd name="connsiteX0" fmla="*/ 343128 w 2745025"/>
                <a:gd name="connsiteY0" fmla="*/ 343128 h 2937713"/>
                <a:gd name="connsiteX1" fmla="*/ 2401897 w 2745025"/>
                <a:gd name="connsiteY1" fmla="*/ 343128 h 2937713"/>
                <a:gd name="connsiteX2" fmla="*/ 2401897 w 2745025"/>
                <a:gd name="connsiteY2" fmla="*/ 2594585 h 2937713"/>
                <a:gd name="connsiteX3" fmla="*/ 343128 w 2745025"/>
                <a:gd name="connsiteY3" fmla="*/ 2594585 h 2937713"/>
                <a:gd name="connsiteX4" fmla="*/ 343128 w 2745025"/>
                <a:gd name="connsiteY4" fmla="*/ 343128 h 2937713"/>
                <a:gd name="connsiteX0" fmla="*/ 0 w 2745025"/>
                <a:gd name="connsiteY0" fmla="*/ 0 h 2937713"/>
                <a:gd name="connsiteX1" fmla="*/ 2745025 w 2745025"/>
                <a:gd name="connsiteY1" fmla="*/ 0 h 2937713"/>
                <a:gd name="connsiteX2" fmla="*/ 2401897 w 2745025"/>
                <a:gd name="connsiteY2" fmla="*/ 343128 h 2937713"/>
                <a:gd name="connsiteX3" fmla="*/ 343128 w 2745025"/>
                <a:gd name="connsiteY3" fmla="*/ 343128 h 2937713"/>
                <a:gd name="connsiteX4" fmla="*/ 0 w 2745025"/>
                <a:gd name="connsiteY4" fmla="*/ 0 h 2937713"/>
                <a:gd name="connsiteX0" fmla="*/ 0 w 2745025"/>
                <a:gd name="connsiteY0" fmla="*/ 2937713 h 2937713"/>
                <a:gd name="connsiteX1" fmla="*/ 343128 w 2745025"/>
                <a:gd name="connsiteY1" fmla="*/ 2594585 h 2937713"/>
                <a:gd name="connsiteX2" fmla="*/ 2401897 w 2745025"/>
                <a:gd name="connsiteY2" fmla="*/ 2594585 h 2937713"/>
                <a:gd name="connsiteX3" fmla="*/ 2745025 w 2745025"/>
                <a:gd name="connsiteY3" fmla="*/ 2937713 h 2937713"/>
                <a:gd name="connsiteX4" fmla="*/ 0 w 2745025"/>
                <a:gd name="connsiteY4" fmla="*/ 2937713 h 2937713"/>
                <a:gd name="connsiteX0" fmla="*/ 0 w 2745025"/>
                <a:gd name="connsiteY0" fmla="*/ 0 h 2937713"/>
                <a:gd name="connsiteX1" fmla="*/ 343128 w 2745025"/>
                <a:gd name="connsiteY1" fmla="*/ 343128 h 2937713"/>
                <a:gd name="connsiteX2" fmla="*/ 343128 w 2745025"/>
                <a:gd name="connsiteY2" fmla="*/ 2594585 h 2937713"/>
                <a:gd name="connsiteX3" fmla="*/ 0 w 2745025"/>
                <a:gd name="connsiteY3" fmla="*/ 2937713 h 2937713"/>
                <a:gd name="connsiteX4" fmla="*/ 0 w 2745025"/>
                <a:gd name="connsiteY4" fmla="*/ 0 h 2937713"/>
                <a:gd name="connsiteX0" fmla="*/ 2745025 w 2745025"/>
                <a:gd name="connsiteY0" fmla="*/ 0 h 2937713"/>
                <a:gd name="connsiteX1" fmla="*/ 2745025 w 2745025"/>
                <a:gd name="connsiteY1" fmla="*/ 2937713 h 2937713"/>
                <a:gd name="connsiteX2" fmla="*/ 2401897 w 2745025"/>
                <a:gd name="connsiteY2" fmla="*/ 2594585 h 2937713"/>
                <a:gd name="connsiteX3" fmla="*/ 2401897 w 2745025"/>
                <a:gd name="connsiteY3" fmla="*/ 343128 h 2937713"/>
                <a:gd name="connsiteX4" fmla="*/ 2745025 w 2745025"/>
                <a:gd name="connsiteY4" fmla="*/ 0 h 2937713"/>
                <a:gd name="connsiteX0" fmla="*/ 0 w 2745025"/>
                <a:gd name="connsiteY0" fmla="*/ 0 h 2937713"/>
                <a:gd name="connsiteX1" fmla="*/ 2745025 w 2745025"/>
                <a:gd name="connsiteY1" fmla="*/ 0 h 2937713"/>
                <a:gd name="connsiteX2" fmla="*/ 2745025 w 2745025"/>
                <a:gd name="connsiteY2" fmla="*/ 2937713 h 2937713"/>
                <a:gd name="connsiteX3" fmla="*/ 0 w 2745025"/>
                <a:gd name="connsiteY3" fmla="*/ 2937713 h 2937713"/>
                <a:gd name="connsiteX4" fmla="*/ 0 w 2745025"/>
                <a:gd name="connsiteY4" fmla="*/ 0 h 2937713"/>
                <a:gd name="connsiteX5" fmla="*/ 432338 w 2745025"/>
                <a:gd name="connsiteY5" fmla="*/ 454640 h 2937713"/>
                <a:gd name="connsiteX6" fmla="*/ 2352831 w 2745025"/>
                <a:gd name="connsiteY6" fmla="*/ 441259 h 2937713"/>
                <a:gd name="connsiteX7" fmla="*/ 2339450 w 2745025"/>
                <a:gd name="connsiteY7" fmla="*/ 2563362 h 2937713"/>
                <a:gd name="connsiteX8" fmla="*/ 436799 w 2745025"/>
                <a:gd name="connsiteY8" fmla="*/ 2572283 h 2937713"/>
                <a:gd name="connsiteX9" fmla="*/ 432338 w 2745025"/>
                <a:gd name="connsiteY9" fmla="*/ 454640 h 2937713"/>
                <a:gd name="connsiteX10" fmla="*/ 0 w 2745025"/>
                <a:gd name="connsiteY10" fmla="*/ 0 h 2937713"/>
                <a:gd name="connsiteX11" fmla="*/ 439099 w 2745025"/>
                <a:gd name="connsiteY11" fmla="*/ 464281 h 2937713"/>
                <a:gd name="connsiteX12" fmla="*/ 0 w 2745025"/>
                <a:gd name="connsiteY12" fmla="*/ 2937713 h 2937713"/>
                <a:gd name="connsiteX13" fmla="*/ 432338 w 2745025"/>
                <a:gd name="connsiteY13" fmla="*/ 2567822 h 2937713"/>
                <a:gd name="connsiteX14" fmla="*/ 2745025 w 2745025"/>
                <a:gd name="connsiteY14" fmla="*/ 0 h 2937713"/>
                <a:gd name="connsiteX15" fmla="*/ 2352832 w 2745025"/>
                <a:gd name="connsiteY15" fmla="*/ 450179 h 2937713"/>
                <a:gd name="connsiteX16" fmla="*/ 2745025 w 2745025"/>
                <a:gd name="connsiteY16" fmla="*/ 2937713 h 2937713"/>
                <a:gd name="connsiteX17" fmla="*/ 2330529 w 2745025"/>
                <a:gd name="connsiteY17" fmla="*/ 2554441 h 293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45025" h="2937713" stroke="0" extrusionOk="0">
                  <a:moveTo>
                    <a:pt x="343128" y="343128"/>
                  </a:moveTo>
                  <a:cubicBezTo>
                    <a:pt x="1011542" y="352049"/>
                    <a:pt x="1715641" y="343128"/>
                    <a:pt x="2401897" y="343128"/>
                  </a:cubicBezTo>
                  <a:lnTo>
                    <a:pt x="2401897" y="2594585"/>
                  </a:lnTo>
                  <a:lnTo>
                    <a:pt x="343128" y="2594585"/>
                  </a:lnTo>
                  <a:lnTo>
                    <a:pt x="343128" y="343128"/>
                  </a:lnTo>
                  <a:close/>
                </a:path>
                <a:path w="2745025" h="2937713" fill="lightenLess" stroke="0" extrusionOk="0">
                  <a:moveTo>
                    <a:pt x="0" y="0"/>
                  </a:moveTo>
                  <a:lnTo>
                    <a:pt x="2745025" y="0"/>
                  </a:lnTo>
                  <a:lnTo>
                    <a:pt x="2401897" y="343128"/>
                  </a:lnTo>
                  <a:lnTo>
                    <a:pt x="343128" y="343128"/>
                  </a:lnTo>
                  <a:lnTo>
                    <a:pt x="0" y="0"/>
                  </a:lnTo>
                  <a:close/>
                </a:path>
                <a:path w="2745025" h="2937713" fill="darkenLess" stroke="0" extrusionOk="0">
                  <a:moveTo>
                    <a:pt x="0" y="2937713"/>
                  </a:moveTo>
                  <a:lnTo>
                    <a:pt x="343128" y="2594585"/>
                  </a:lnTo>
                  <a:lnTo>
                    <a:pt x="2401897" y="2594585"/>
                  </a:lnTo>
                  <a:lnTo>
                    <a:pt x="2745025" y="2937713"/>
                  </a:lnTo>
                  <a:lnTo>
                    <a:pt x="0" y="2937713"/>
                  </a:lnTo>
                  <a:close/>
                </a:path>
                <a:path w="2745025" h="2937713" fill="lighten" stroke="0" extrusionOk="0">
                  <a:moveTo>
                    <a:pt x="0" y="0"/>
                  </a:moveTo>
                  <a:lnTo>
                    <a:pt x="343128" y="343128"/>
                  </a:lnTo>
                  <a:lnTo>
                    <a:pt x="343128" y="2594585"/>
                  </a:lnTo>
                  <a:lnTo>
                    <a:pt x="0" y="2937713"/>
                  </a:lnTo>
                  <a:lnTo>
                    <a:pt x="0" y="0"/>
                  </a:lnTo>
                  <a:close/>
                </a:path>
                <a:path w="2745025" h="2937713" fill="darken" stroke="0" extrusionOk="0">
                  <a:moveTo>
                    <a:pt x="2745025" y="0"/>
                  </a:moveTo>
                  <a:lnTo>
                    <a:pt x="2745025" y="2937713"/>
                  </a:lnTo>
                  <a:lnTo>
                    <a:pt x="2401897" y="2594585"/>
                  </a:lnTo>
                  <a:lnTo>
                    <a:pt x="2401897" y="343128"/>
                  </a:lnTo>
                  <a:lnTo>
                    <a:pt x="2745025" y="0"/>
                  </a:lnTo>
                  <a:close/>
                </a:path>
                <a:path w="2745025" h="2937713" fill="none" extrusionOk="0">
                  <a:moveTo>
                    <a:pt x="0" y="0"/>
                  </a:moveTo>
                  <a:lnTo>
                    <a:pt x="2745025" y="0"/>
                  </a:lnTo>
                  <a:lnTo>
                    <a:pt x="2745025" y="2937713"/>
                  </a:lnTo>
                  <a:lnTo>
                    <a:pt x="0" y="2937713"/>
                  </a:lnTo>
                  <a:lnTo>
                    <a:pt x="0" y="0"/>
                  </a:lnTo>
                  <a:close/>
                  <a:moveTo>
                    <a:pt x="432338" y="454640"/>
                  </a:moveTo>
                  <a:lnTo>
                    <a:pt x="2352831" y="441259"/>
                  </a:lnTo>
                  <a:cubicBezTo>
                    <a:pt x="2348371" y="1148627"/>
                    <a:pt x="2343910" y="1855994"/>
                    <a:pt x="2339450" y="2563362"/>
                  </a:cubicBezTo>
                  <a:lnTo>
                    <a:pt x="436799" y="2572283"/>
                  </a:lnTo>
                  <a:lnTo>
                    <a:pt x="432338" y="454640"/>
                  </a:lnTo>
                  <a:close/>
                  <a:moveTo>
                    <a:pt x="0" y="0"/>
                  </a:moveTo>
                  <a:lnTo>
                    <a:pt x="439099" y="464281"/>
                  </a:lnTo>
                  <a:moveTo>
                    <a:pt x="0" y="2937713"/>
                  </a:moveTo>
                  <a:lnTo>
                    <a:pt x="432338" y="2567822"/>
                  </a:lnTo>
                  <a:moveTo>
                    <a:pt x="2745025" y="0"/>
                  </a:moveTo>
                  <a:lnTo>
                    <a:pt x="2352832" y="450179"/>
                  </a:lnTo>
                  <a:moveTo>
                    <a:pt x="2745025" y="2937713"/>
                  </a:moveTo>
                  <a:lnTo>
                    <a:pt x="2330529" y="255444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676295" y="3003757"/>
              <a:ext cx="454882" cy="348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latin typeface="Bookman Old Style" pitchFamily="18" charset="0"/>
                </a:rPr>
                <a:t>IV</a:t>
              </a:r>
              <a:endParaRPr lang="en-US" sz="1100" b="1" dirty="0">
                <a:latin typeface="Bookman Old Style" pitchFamily="18" charset="0"/>
              </a:endParaRPr>
            </a:p>
          </p:txBody>
        </p:sp>
        <p:grpSp>
          <p:nvGrpSpPr>
            <p:cNvPr id="230" name="Group 229"/>
            <p:cNvGrpSpPr/>
            <p:nvPr/>
          </p:nvGrpSpPr>
          <p:grpSpPr>
            <a:xfrm>
              <a:off x="3359268" y="1707018"/>
              <a:ext cx="853867" cy="2850402"/>
              <a:chOff x="6030502" y="1330737"/>
              <a:chExt cx="438168" cy="2850402"/>
            </a:xfrm>
          </p:grpSpPr>
          <p:cxnSp>
            <p:nvCxnSpPr>
              <p:cNvPr id="253" name="Straight Connector 252"/>
              <p:cNvCxnSpPr/>
              <p:nvPr/>
            </p:nvCxnSpPr>
            <p:spPr>
              <a:xfrm rot="5400000" flipV="1">
                <a:off x="5519357" y="2002348"/>
                <a:ext cx="1343221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headEnd type="arrow" w="med" len="med"/>
                <a:tailEnd type="none" w="med" len="med"/>
              </a:ln>
              <a:effectLst/>
            </p:spPr>
          </p:cxnSp>
          <p:cxnSp>
            <p:nvCxnSpPr>
              <p:cNvPr id="254" name="Straight Connector 253"/>
              <p:cNvCxnSpPr/>
              <p:nvPr/>
            </p:nvCxnSpPr>
            <p:spPr>
              <a:xfrm rot="5400000" flipH="1">
                <a:off x="5555901" y="3548446"/>
                <a:ext cx="1265386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headEnd type="arrow" w="med" len="med"/>
                <a:tailEnd type="none" w="med" len="med"/>
              </a:ln>
              <a:effectLst/>
            </p:spPr>
          </p:cxnSp>
          <p:sp>
            <p:nvSpPr>
              <p:cNvPr id="255" name="TextBox 254"/>
              <p:cNvSpPr txBox="1"/>
              <p:nvPr/>
            </p:nvSpPr>
            <p:spPr>
              <a:xfrm>
                <a:off x="6030502" y="2653354"/>
                <a:ext cx="438168" cy="3482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ookman Old Style" pitchFamily="18" charset="0"/>
                  </a:rPr>
                  <a:t>28 cm</a:t>
                </a:r>
              </a:p>
            </p:txBody>
          </p:sp>
        </p:grpSp>
        <p:grpSp>
          <p:nvGrpSpPr>
            <p:cNvPr id="231" name="Group 230"/>
            <p:cNvGrpSpPr/>
            <p:nvPr/>
          </p:nvGrpSpPr>
          <p:grpSpPr>
            <a:xfrm>
              <a:off x="2193599" y="2162431"/>
              <a:ext cx="853866" cy="1978867"/>
              <a:chOff x="5934420" y="1025852"/>
              <a:chExt cx="438168" cy="3856253"/>
            </a:xfrm>
          </p:grpSpPr>
          <p:cxnSp>
            <p:nvCxnSpPr>
              <p:cNvPr id="250" name="Straight Connector 249"/>
              <p:cNvCxnSpPr/>
              <p:nvPr/>
            </p:nvCxnSpPr>
            <p:spPr>
              <a:xfrm rot="5400000" flipV="1">
                <a:off x="5378318" y="1838501"/>
                <a:ext cx="1625297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headEnd type="arrow" w="med" len="med"/>
                <a:tailEnd type="none" w="med" len="med"/>
              </a:ln>
              <a:effectLst/>
            </p:spPr>
          </p:cxnSp>
          <p:cxnSp>
            <p:nvCxnSpPr>
              <p:cNvPr id="251" name="Straight Connector 250"/>
              <p:cNvCxnSpPr/>
              <p:nvPr/>
            </p:nvCxnSpPr>
            <p:spPr>
              <a:xfrm rot="5400000" flipH="1">
                <a:off x="5346479" y="4039990"/>
                <a:ext cx="168423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headEnd type="arrow" w="med" len="med"/>
                <a:tailEnd type="none" w="med" len="med"/>
              </a:ln>
              <a:effectLst/>
            </p:spPr>
          </p:cxnSp>
          <p:sp>
            <p:nvSpPr>
              <p:cNvPr id="252" name="TextBox 251"/>
              <p:cNvSpPr txBox="1"/>
              <p:nvPr/>
            </p:nvSpPr>
            <p:spPr>
              <a:xfrm>
                <a:off x="5934420" y="2653356"/>
                <a:ext cx="438168" cy="678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ookman Old Style" pitchFamily="18" charset="0"/>
                  </a:rPr>
                  <a:t>20 cm</a:t>
                </a:r>
              </a:p>
            </p:txBody>
          </p:sp>
        </p:grpSp>
        <p:grpSp>
          <p:nvGrpSpPr>
            <p:cNvPr id="236" name="Group 235"/>
            <p:cNvGrpSpPr/>
            <p:nvPr/>
          </p:nvGrpSpPr>
          <p:grpSpPr>
            <a:xfrm>
              <a:off x="604380" y="4609549"/>
              <a:ext cx="2778777" cy="348204"/>
              <a:chOff x="6542270" y="2089157"/>
              <a:chExt cx="1425948" cy="348204"/>
            </a:xfrm>
          </p:grpSpPr>
          <p:cxnSp>
            <p:nvCxnSpPr>
              <p:cNvPr id="247" name="Straight Connector 246"/>
              <p:cNvCxnSpPr/>
              <p:nvPr/>
            </p:nvCxnSpPr>
            <p:spPr>
              <a:xfrm flipV="1">
                <a:off x="6542270" y="2223067"/>
                <a:ext cx="584461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headEnd type="arrow" w="med" len="med"/>
                <a:tailEnd type="none" w="med" len="med"/>
              </a:ln>
              <a:effectLst/>
            </p:spPr>
          </p:cxnSp>
          <p:cxnSp>
            <p:nvCxnSpPr>
              <p:cNvPr id="248" name="Straight Connector 247"/>
              <p:cNvCxnSpPr/>
              <p:nvPr/>
            </p:nvCxnSpPr>
            <p:spPr>
              <a:xfrm flipH="1" flipV="1">
                <a:off x="7452512" y="2223500"/>
                <a:ext cx="515706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headEnd type="arrow" w="med" len="med"/>
                <a:tailEnd type="none" w="med" len="med"/>
              </a:ln>
              <a:effectLst/>
            </p:spPr>
          </p:cxnSp>
          <p:sp>
            <p:nvSpPr>
              <p:cNvPr id="249" name="TextBox 248"/>
              <p:cNvSpPr txBox="1"/>
              <p:nvPr/>
            </p:nvSpPr>
            <p:spPr>
              <a:xfrm>
                <a:off x="7104172" y="2089157"/>
                <a:ext cx="438167" cy="348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ookman Old Style" pitchFamily="18" charset="0"/>
                  </a:rPr>
                  <a:t>24 cm</a:t>
                </a:r>
              </a:p>
            </p:txBody>
          </p:sp>
        </p:grpSp>
        <p:grpSp>
          <p:nvGrpSpPr>
            <p:cNvPr id="237" name="Group 236"/>
            <p:cNvGrpSpPr/>
            <p:nvPr/>
          </p:nvGrpSpPr>
          <p:grpSpPr>
            <a:xfrm>
              <a:off x="1075205" y="4058552"/>
              <a:ext cx="1890904" cy="10944"/>
              <a:chOff x="6429177" y="2223067"/>
              <a:chExt cx="2059400" cy="10944"/>
            </a:xfrm>
          </p:grpSpPr>
          <p:cxnSp>
            <p:nvCxnSpPr>
              <p:cNvPr id="244" name="Straight Connector 243"/>
              <p:cNvCxnSpPr/>
              <p:nvPr/>
            </p:nvCxnSpPr>
            <p:spPr>
              <a:xfrm flipV="1">
                <a:off x="6429177" y="2223067"/>
                <a:ext cx="696175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headEnd type="arrow" w="med" len="med"/>
                <a:tailEnd type="none" w="med" len="med"/>
              </a:ln>
              <a:effectLst/>
            </p:spPr>
          </p:cxnSp>
          <p:cxnSp>
            <p:nvCxnSpPr>
              <p:cNvPr id="245" name="Straight Connector 244"/>
              <p:cNvCxnSpPr/>
              <p:nvPr/>
            </p:nvCxnSpPr>
            <p:spPr>
              <a:xfrm flipH="1" flipV="1">
                <a:off x="7921301" y="2234011"/>
                <a:ext cx="567276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headEnd type="arrow" w="med" len="med"/>
                <a:tailEnd type="none" w="med" len="med"/>
              </a:ln>
              <a:effectLst/>
            </p:spPr>
          </p:cxnSp>
        </p:grpSp>
        <p:cxnSp>
          <p:nvCxnSpPr>
            <p:cNvPr id="239" name="Straight Connector 238"/>
            <p:cNvCxnSpPr/>
            <p:nvPr/>
          </p:nvCxnSpPr>
          <p:spPr>
            <a:xfrm rot="5400000" flipV="1">
              <a:off x="3198579" y="1901595"/>
              <a:ext cx="0" cy="37438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TextBox 239"/>
            <p:cNvSpPr txBox="1"/>
            <p:nvPr/>
          </p:nvSpPr>
          <p:spPr>
            <a:xfrm>
              <a:off x="2902503" y="2063991"/>
              <a:ext cx="853993" cy="290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rPr>
                <a:t>4 cm</a:t>
              </a:r>
            </a:p>
          </p:txBody>
        </p:sp>
        <p:cxnSp>
          <p:nvCxnSpPr>
            <p:cNvPr id="241" name="Straight Connector 240"/>
            <p:cNvCxnSpPr/>
            <p:nvPr/>
          </p:nvCxnSpPr>
          <p:spPr>
            <a:xfrm rot="5400000" flipV="1">
              <a:off x="874031" y="1871767"/>
              <a:ext cx="0" cy="432832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TextBox 241"/>
            <p:cNvSpPr txBox="1"/>
            <p:nvPr/>
          </p:nvSpPr>
          <p:spPr>
            <a:xfrm>
              <a:off x="559511" y="2063337"/>
              <a:ext cx="713773" cy="290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rPr>
                <a:t>4 cm</a:t>
              </a: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3015862" y="2932252"/>
              <a:ext cx="395142" cy="348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latin typeface="Bookman Old Style" pitchFamily="18" charset="0"/>
                </a:rPr>
                <a:t>II</a:t>
              </a:r>
              <a:endParaRPr lang="en-US" sz="1100" b="1" dirty="0">
                <a:latin typeface="Bookman Old Style" pitchFamily="18" charset="0"/>
              </a:endParaRPr>
            </a:p>
          </p:txBody>
        </p:sp>
      </p:grpSp>
      <p:sp>
        <p:nvSpPr>
          <p:cNvPr id="213" name="Trapezoid 69"/>
          <p:cNvSpPr/>
          <p:nvPr/>
        </p:nvSpPr>
        <p:spPr>
          <a:xfrm flipV="1">
            <a:off x="6042354" y="2861629"/>
            <a:ext cx="2187174" cy="286843"/>
          </a:xfrm>
          <a:custGeom>
            <a:avLst/>
            <a:gdLst>
              <a:gd name="connsiteX0" fmla="*/ 0 w 1824138"/>
              <a:gd name="connsiteY0" fmla="*/ 454817 h 454817"/>
              <a:gd name="connsiteX1" fmla="*/ 113704 w 1824138"/>
              <a:gd name="connsiteY1" fmla="*/ 0 h 454817"/>
              <a:gd name="connsiteX2" fmla="*/ 1710434 w 1824138"/>
              <a:gd name="connsiteY2" fmla="*/ 0 h 454817"/>
              <a:gd name="connsiteX3" fmla="*/ 1824138 w 1824138"/>
              <a:gd name="connsiteY3" fmla="*/ 454817 h 454817"/>
              <a:gd name="connsiteX4" fmla="*/ 0 w 1824138"/>
              <a:gd name="connsiteY4" fmla="*/ 454817 h 454817"/>
              <a:gd name="connsiteX0" fmla="*/ 0 w 2242997"/>
              <a:gd name="connsiteY0" fmla="*/ 454817 h 454817"/>
              <a:gd name="connsiteX1" fmla="*/ 113704 w 2242997"/>
              <a:gd name="connsiteY1" fmla="*/ 0 h 454817"/>
              <a:gd name="connsiteX2" fmla="*/ 2242997 w 2242997"/>
              <a:gd name="connsiteY2" fmla="*/ 10048 h 454817"/>
              <a:gd name="connsiteX3" fmla="*/ 1824138 w 2242997"/>
              <a:gd name="connsiteY3" fmla="*/ 454817 h 454817"/>
              <a:gd name="connsiteX4" fmla="*/ 0 w 2242997"/>
              <a:gd name="connsiteY4" fmla="*/ 454817 h 454817"/>
              <a:gd name="connsiteX0" fmla="*/ 509294 w 2752291"/>
              <a:gd name="connsiteY0" fmla="*/ 444769 h 444769"/>
              <a:gd name="connsiteX1" fmla="*/ 0 w 2752291"/>
              <a:gd name="connsiteY1" fmla="*/ 1 h 444769"/>
              <a:gd name="connsiteX2" fmla="*/ 2752291 w 2752291"/>
              <a:gd name="connsiteY2" fmla="*/ 0 h 444769"/>
              <a:gd name="connsiteX3" fmla="*/ 2333432 w 2752291"/>
              <a:gd name="connsiteY3" fmla="*/ 444769 h 444769"/>
              <a:gd name="connsiteX4" fmla="*/ 509294 w 2752291"/>
              <a:gd name="connsiteY4" fmla="*/ 444769 h 444769"/>
              <a:gd name="connsiteX0" fmla="*/ 443980 w 2752291"/>
              <a:gd name="connsiteY0" fmla="*/ 459841 h 459841"/>
              <a:gd name="connsiteX1" fmla="*/ 0 w 2752291"/>
              <a:gd name="connsiteY1" fmla="*/ 1 h 459841"/>
              <a:gd name="connsiteX2" fmla="*/ 2752291 w 2752291"/>
              <a:gd name="connsiteY2" fmla="*/ 0 h 459841"/>
              <a:gd name="connsiteX3" fmla="*/ 2333432 w 2752291"/>
              <a:gd name="connsiteY3" fmla="*/ 444769 h 459841"/>
              <a:gd name="connsiteX4" fmla="*/ 443980 w 2752291"/>
              <a:gd name="connsiteY4" fmla="*/ 459841 h 459841"/>
              <a:gd name="connsiteX0" fmla="*/ 443980 w 2752291"/>
              <a:gd name="connsiteY0" fmla="*/ 459841 h 459841"/>
              <a:gd name="connsiteX1" fmla="*/ 0 w 2752291"/>
              <a:gd name="connsiteY1" fmla="*/ 1 h 459841"/>
              <a:gd name="connsiteX2" fmla="*/ 2752291 w 2752291"/>
              <a:gd name="connsiteY2" fmla="*/ 0 h 459841"/>
              <a:gd name="connsiteX3" fmla="*/ 2348505 w 2752291"/>
              <a:gd name="connsiteY3" fmla="*/ 444769 h 459841"/>
              <a:gd name="connsiteX4" fmla="*/ 443980 w 2752291"/>
              <a:gd name="connsiteY4" fmla="*/ 459841 h 459841"/>
              <a:gd name="connsiteX0" fmla="*/ 424311 w 2752291"/>
              <a:gd name="connsiteY0" fmla="*/ 459841 h 459841"/>
              <a:gd name="connsiteX1" fmla="*/ 0 w 2752291"/>
              <a:gd name="connsiteY1" fmla="*/ 1 h 459841"/>
              <a:gd name="connsiteX2" fmla="*/ 2752291 w 2752291"/>
              <a:gd name="connsiteY2" fmla="*/ 0 h 459841"/>
              <a:gd name="connsiteX3" fmla="*/ 2348505 w 2752291"/>
              <a:gd name="connsiteY3" fmla="*/ 444769 h 459841"/>
              <a:gd name="connsiteX4" fmla="*/ 424311 w 2752291"/>
              <a:gd name="connsiteY4" fmla="*/ 459841 h 459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2291" h="459841">
                <a:moveTo>
                  <a:pt x="424311" y="459841"/>
                </a:moveTo>
                <a:lnTo>
                  <a:pt x="0" y="1"/>
                </a:lnTo>
                <a:lnTo>
                  <a:pt x="2752291" y="0"/>
                </a:lnTo>
                <a:lnTo>
                  <a:pt x="2348505" y="444769"/>
                </a:lnTo>
                <a:lnTo>
                  <a:pt x="424311" y="459841"/>
                </a:lnTo>
                <a:close/>
              </a:path>
            </a:pathLst>
          </a:cu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ounded Rectangle 205"/>
          <p:cNvSpPr/>
          <p:nvPr/>
        </p:nvSpPr>
        <p:spPr>
          <a:xfrm>
            <a:off x="6928151" y="2668693"/>
            <a:ext cx="535184" cy="165545"/>
          </a:xfrm>
          <a:prstGeom prst="roundRect">
            <a:avLst/>
          </a:prstGeom>
          <a:solidFill>
            <a:srgbClr val="00FFFF"/>
          </a:solidFill>
        </p:spPr>
        <p:txBody>
          <a:bodyPr wrap="square">
            <a:spAutoFit/>
          </a:bodyPr>
          <a:lstStyle/>
          <a:p>
            <a:pPr algn="just">
              <a:tabLst>
                <a:tab pos="693738" algn="l"/>
                <a:tab pos="1025525" algn="l"/>
                <a:tab pos="1377950" algn="l"/>
              </a:tabLst>
            </a:pP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201" name="Straight Connector 200"/>
          <p:cNvCxnSpPr/>
          <p:nvPr/>
        </p:nvCxnSpPr>
        <p:spPr>
          <a:xfrm rot="16200000">
            <a:off x="7121626" y="2050769"/>
            <a:ext cx="3985" cy="2215975"/>
          </a:xfrm>
          <a:prstGeom prst="line">
            <a:avLst/>
          </a:prstGeom>
          <a:ln w="28575"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 rot="16200000">
            <a:off x="7149806" y="2068900"/>
            <a:ext cx="3551" cy="1561845"/>
          </a:xfrm>
          <a:prstGeom prst="line">
            <a:avLst/>
          </a:prstGeom>
          <a:ln w="28575"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257"/>
          <p:cNvSpPr txBox="1"/>
          <p:nvPr/>
        </p:nvSpPr>
        <p:spPr>
          <a:xfrm>
            <a:off x="6863617" y="2601881"/>
            <a:ext cx="691769" cy="276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rPr>
              <a:t>16 cm</a:t>
            </a:r>
          </a:p>
        </p:txBody>
      </p:sp>
      <p:sp>
        <p:nvSpPr>
          <p:cNvPr id="260" name="TextBox 259"/>
          <p:cNvSpPr txBox="1"/>
          <p:nvPr/>
        </p:nvSpPr>
        <p:spPr>
          <a:xfrm>
            <a:off x="7058036" y="2880567"/>
            <a:ext cx="259630" cy="276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Bookman Old Style" pitchFamily="18" charset="0"/>
              </a:rPr>
              <a:t>I</a:t>
            </a:r>
            <a:endParaRPr lang="en-US" sz="1100" b="1" dirty="0">
              <a:latin typeface="Bookman Old Style" pitchFamily="18" charset="0"/>
            </a:endParaRPr>
          </a:p>
        </p:txBody>
      </p:sp>
      <p:cxnSp>
        <p:nvCxnSpPr>
          <p:cNvPr id="262" name="Straight Connector 261"/>
          <p:cNvCxnSpPr/>
          <p:nvPr/>
        </p:nvCxnSpPr>
        <p:spPr>
          <a:xfrm flipV="1">
            <a:off x="7907527" y="2857066"/>
            <a:ext cx="0" cy="29733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Freeform 262"/>
          <p:cNvSpPr/>
          <p:nvPr/>
        </p:nvSpPr>
        <p:spPr>
          <a:xfrm flipH="1">
            <a:off x="7902730" y="3065073"/>
            <a:ext cx="89785" cy="84807"/>
          </a:xfrm>
          <a:custGeom>
            <a:avLst/>
            <a:gdLst>
              <a:gd name="connsiteX0" fmla="*/ 0 w 1320800"/>
              <a:gd name="connsiteY0" fmla="*/ 790223 h 790223"/>
              <a:gd name="connsiteX1" fmla="*/ 0 w 1320800"/>
              <a:gd name="connsiteY1" fmla="*/ 11289 h 790223"/>
              <a:gd name="connsiteX2" fmla="*/ 1320800 w 1320800"/>
              <a:gd name="connsiteY2" fmla="*/ 0 h 790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800" h="790223">
                <a:moveTo>
                  <a:pt x="0" y="790223"/>
                </a:moveTo>
                <a:lnTo>
                  <a:pt x="0" y="11289"/>
                </a:lnTo>
                <a:lnTo>
                  <a:pt x="1320800" y="0"/>
                </a:ln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64" name="Trapezoid 69"/>
          <p:cNvSpPr/>
          <p:nvPr/>
        </p:nvSpPr>
        <p:spPr>
          <a:xfrm>
            <a:off x="6031899" y="826283"/>
            <a:ext cx="2187174" cy="363197"/>
          </a:xfrm>
          <a:custGeom>
            <a:avLst/>
            <a:gdLst>
              <a:gd name="connsiteX0" fmla="*/ 0 w 1824138"/>
              <a:gd name="connsiteY0" fmla="*/ 454817 h 454817"/>
              <a:gd name="connsiteX1" fmla="*/ 113704 w 1824138"/>
              <a:gd name="connsiteY1" fmla="*/ 0 h 454817"/>
              <a:gd name="connsiteX2" fmla="*/ 1710434 w 1824138"/>
              <a:gd name="connsiteY2" fmla="*/ 0 h 454817"/>
              <a:gd name="connsiteX3" fmla="*/ 1824138 w 1824138"/>
              <a:gd name="connsiteY3" fmla="*/ 454817 h 454817"/>
              <a:gd name="connsiteX4" fmla="*/ 0 w 1824138"/>
              <a:gd name="connsiteY4" fmla="*/ 454817 h 454817"/>
              <a:gd name="connsiteX0" fmla="*/ 0 w 2242997"/>
              <a:gd name="connsiteY0" fmla="*/ 454817 h 454817"/>
              <a:gd name="connsiteX1" fmla="*/ 113704 w 2242997"/>
              <a:gd name="connsiteY1" fmla="*/ 0 h 454817"/>
              <a:gd name="connsiteX2" fmla="*/ 2242997 w 2242997"/>
              <a:gd name="connsiteY2" fmla="*/ 10048 h 454817"/>
              <a:gd name="connsiteX3" fmla="*/ 1824138 w 2242997"/>
              <a:gd name="connsiteY3" fmla="*/ 454817 h 454817"/>
              <a:gd name="connsiteX4" fmla="*/ 0 w 2242997"/>
              <a:gd name="connsiteY4" fmla="*/ 454817 h 454817"/>
              <a:gd name="connsiteX0" fmla="*/ 509294 w 2752291"/>
              <a:gd name="connsiteY0" fmla="*/ 444769 h 444769"/>
              <a:gd name="connsiteX1" fmla="*/ 0 w 2752291"/>
              <a:gd name="connsiteY1" fmla="*/ 1 h 444769"/>
              <a:gd name="connsiteX2" fmla="*/ 2752291 w 2752291"/>
              <a:gd name="connsiteY2" fmla="*/ 0 h 444769"/>
              <a:gd name="connsiteX3" fmla="*/ 2333432 w 2752291"/>
              <a:gd name="connsiteY3" fmla="*/ 444769 h 444769"/>
              <a:gd name="connsiteX4" fmla="*/ 509294 w 2752291"/>
              <a:gd name="connsiteY4" fmla="*/ 444769 h 444769"/>
              <a:gd name="connsiteX0" fmla="*/ 443980 w 2752291"/>
              <a:gd name="connsiteY0" fmla="*/ 459841 h 459841"/>
              <a:gd name="connsiteX1" fmla="*/ 0 w 2752291"/>
              <a:gd name="connsiteY1" fmla="*/ 1 h 459841"/>
              <a:gd name="connsiteX2" fmla="*/ 2752291 w 2752291"/>
              <a:gd name="connsiteY2" fmla="*/ 0 h 459841"/>
              <a:gd name="connsiteX3" fmla="*/ 2333432 w 2752291"/>
              <a:gd name="connsiteY3" fmla="*/ 444769 h 459841"/>
              <a:gd name="connsiteX4" fmla="*/ 443980 w 2752291"/>
              <a:gd name="connsiteY4" fmla="*/ 459841 h 459841"/>
              <a:gd name="connsiteX0" fmla="*/ 443980 w 2752291"/>
              <a:gd name="connsiteY0" fmla="*/ 459841 h 459841"/>
              <a:gd name="connsiteX1" fmla="*/ 0 w 2752291"/>
              <a:gd name="connsiteY1" fmla="*/ 1 h 459841"/>
              <a:gd name="connsiteX2" fmla="*/ 2752291 w 2752291"/>
              <a:gd name="connsiteY2" fmla="*/ 0 h 459841"/>
              <a:gd name="connsiteX3" fmla="*/ 2348505 w 2752291"/>
              <a:gd name="connsiteY3" fmla="*/ 444769 h 459841"/>
              <a:gd name="connsiteX4" fmla="*/ 443980 w 2752291"/>
              <a:gd name="connsiteY4" fmla="*/ 459841 h 459841"/>
              <a:gd name="connsiteX0" fmla="*/ 443980 w 2752291"/>
              <a:gd name="connsiteY0" fmla="*/ 552749 h 552749"/>
              <a:gd name="connsiteX1" fmla="*/ 0 w 2752291"/>
              <a:gd name="connsiteY1" fmla="*/ 1 h 552749"/>
              <a:gd name="connsiteX2" fmla="*/ 2752291 w 2752291"/>
              <a:gd name="connsiteY2" fmla="*/ 0 h 552749"/>
              <a:gd name="connsiteX3" fmla="*/ 2348505 w 2752291"/>
              <a:gd name="connsiteY3" fmla="*/ 444769 h 552749"/>
              <a:gd name="connsiteX4" fmla="*/ 443980 w 2752291"/>
              <a:gd name="connsiteY4" fmla="*/ 552749 h 552749"/>
              <a:gd name="connsiteX0" fmla="*/ 443980 w 2752291"/>
              <a:gd name="connsiteY0" fmla="*/ 552749 h 552749"/>
              <a:gd name="connsiteX1" fmla="*/ 0 w 2752291"/>
              <a:gd name="connsiteY1" fmla="*/ 1 h 552749"/>
              <a:gd name="connsiteX2" fmla="*/ 2752291 w 2752291"/>
              <a:gd name="connsiteY2" fmla="*/ 0 h 552749"/>
              <a:gd name="connsiteX3" fmla="*/ 2373913 w 2752291"/>
              <a:gd name="connsiteY3" fmla="*/ 515805 h 552749"/>
              <a:gd name="connsiteX4" fmla="*/ 2348505 w 2752291"/>
              <a:gd name="connsiteY4" fmla="*/ 444769 h 552749"/>
              <a:gd name="connsiteX5" fmla="*/ 443980 w 2752291"/>
              <a:gd name="connsiteY5" fmla="*/ 552749 h 552749"/>
              <a:gd name="connsiteX0" fmla="*/ 443980 w 2752291"/>
              <a:gd name="connsiteY0" fmla="*/ 552749 h 552749"/>
              <a:gd name="connsiteX1" fmla="*/ 0 w 2752291"/>
              <a:gd name="connsiteY1" fmla="*/ 1 h 552749"/>
              <a:gd name="connsiteX2" fmla="*/ 2752291 w 2752291"/>
              <a:gd name="connsiteY2" fmla="*/ 0 h 552749"/>
              <a:gd name="connsiteX3" fmla="*/ 2373913 w 2752291"/>
              <a:gd name="connsiteY3" fmla="*/ 515805 h 552749"/>
              <a:gd name="connsiteX4" fmla="*/ 2405228 w 2752291"/>
              <a:gd name="connsiteY4" fmla="*/ 547999 h 552749"/>
              <a:gd name="connsiteX5" fmla="*/ 443980 w 2752291"/>
              <a:gd name="connsiteY5" fmla="*/ 552749 h 552749"/>
              <a:gd name="connsiteX0" fmla="*/ 443980 w 2752291"/>
              <a:gd name="connsiteY0" fmla="*/ 552749 h 588067"/>
              <a:gd name="connsiteX1" fmla="*/ 0 w 2752291"/>
              <a:gd name="connsiteY1" fmla="*/ 1 h 588067"/>
              <a:gd name="connsiteX2" fmla="*/ 2752291 w 2752291"/>
              <a:gd name="connsiteY2" fmla="*/ 0 h 588067"/>
              <a:gd name="connsiteX3" fmla="*/ 2357707 w 2752291"/>
              <a:gd name="connsiteY3" fmla="*/ 588067 h 588067"/>
              <a:gd name="connsiteX4" fmla="*/ 2405228 w 2752291"/>
              <a:gd name="connsiteY4" fmla="*/ 547999 h 588067"/>
              <a:gd name="connsiteX5" fmla="*/ 443980 w 2752291"/>
              <a:gd name="connsiteY5" fmla="*/ 552749 h 588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52291" h="588067">
                <a:moveTo>
                  <a:pt x="443980" y="552749"/>
                </a:moveTo>
                <a:lnTo>
                  <a:pt x="0" y="1"/>
                </a:lnTo>
                <a:lnTo>
                  <a:pt x="2752291" y="0"/>
                </a:lnTo>
                <a:cubicBezTo>
                  <a:pt x="2620763" y="134084"/>
                  <a:pt x="2489235" y="453983"/>
                  <a:pt x="2357707" y="588067"/>
                </a:cubicBezTo>
                <a:lnTo>
                  <a:pt x="2405228" y="547999"/>
                </a:lnTo>
                <a:lnTo>
                  <a:pt x="443980" y="552749"/>
                </a:lnTo>
                <a:close/>
              </a:path>
            </a:pathLst>
          </a:cu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TextBox 264"/>
          <p:cNvSpPr txBox="1"/>
          <p:nvPr/>
        </p:nvSpPr>
        <p:spPr>
          <a:xfrm>
            <a:off x="6956563" y="842147"/>
            <a:ext cx="380630" cy="276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Bookman Old Style" pitchFamily="18" charset="0"/>
              </a:rPr>
              <a:t>III</a:t>
            </a:r>
            <a:endParaRPr lang="en-US" sz="1100" b="1" dirty="0">
              <a:latin typeface="Bookman Old Style" pitchFamily="18" charset="0"/>
            </a:endParaRPr>
          </a:p>
        </p:txBody>
      </p:sp>
      <p:cxnSp>
        <p:nvCxnSpPr>
          <p:cNvPr id="266" name="Straight Connector 265"/>
          <p:cNvCxnSpPr/>
          <p:nvPr/>
        </p:nvCxnSpPr>
        <p:spPr>
          <a:xfrm rot="10800000" flipV="1">
            <a:off x="7915502" y="827266"/>
            <a:ext cx="0" cy="32707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Box 266"/>
          <p:cNvSpPr txBox="1"/>
          <p:nvPr/>
        </p:nvSpPr>
        <p:spPr>
          <a:xfrm>
            <a:off x="7442904" y="884515"/>
            <a:ext cx="4828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rPr>
              <a:t>4 cm</a:t>
            </a:r>
          </a:p>
        </p:txBody>
      </p:sp>
      <p:sp>
        <p:nvSpPr>
          <p:cNvPr id="180" name="Rounded Rectangle 179"/>
          <p:cNvSpPr/>
          <p:nvPr>
            <p:custDataLst>
              <p:tags r:id="rId2"/>
            </p:custDataLst>
          </p:nvPr>
        </p:nvSpPr>
        <p:spPr>
          <a:xfrm>
            <a:off x="7520323" y="2913404"/>
            <a:ext cx="355225" cy="191835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7461357" y="2908983"/>
            <a:ext cx="4862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rPr>
              <a:t>4 cm</a:t>
            </a:r>
          </a:p>
        </p:txBody>
      </p:sp>
      <p:sp>
        <p:nvSpPr>
          <p:cNvPr id="268" name="Rounded Rectangle 267"/>
          <p:cNvSpPr/>
          <p:nvPr/>
        </p:nvSpPr>
        <p:spPr>
          <a:xfrm>
            <a:off x="2551803" y="798082"/>
            <a:ext cx="2735776" cy="185188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982739" y="300197"/>
            <a:ext cx="51610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Bookman Old Style" panose="02050604050505020204" pitchFamily="18" charset="0"/>
              </a:rPr>
              <a:t>Diagram </a:t>
            </a:r>
            <a:r>
              <a:rPr lang="en-US" b="1" dirty="0">
                <a:latin typeface="Bookman Old Style" panose="02050604050505020204" pitchFamily="18" charset="0"/>
              </a:rPr>
              <a:t>of the adjacent picture frame has outer </a:t>
            </a:r>
            <a:r>
              <a:rPr lang="en-US" b="1" dirty="0" smtClean="0">
                <a:latin typeface="Bookman Old Style" panose="02050604050505020204" pitchFamily="18" charset="0"/>
              </a:rPr>
              <a:t>dimensions 24 </a:t>
            </a:r>
            <a:r>
              <a:rPr lang="en-US" b="1" dirty="0">
                <a:latin typeface="Bookman Old Style" panose="02050604050505020204" pitchFamily="18" charset="0"/>
              </a:rPr>
              <a:t>cm × 28 cm and the inner </a:t>
            </a:r>
            <a:r>
              <a:rPr lang="en-US" b="1" dirty="0" smtClean="0">
                <a:latin typeface="Bookman Old Style" panose="02050604050505020204" pitchFamily="18" charset="0"/>
              </a:rPr>
              <a:t>dimensions </a:t>
            </a:r>
            <a:r>
              <a:rPr lang="en-US" b="1" dirty="0">
                <a:latin typeface="Bookman Old Style" panose="02050604050505020204" pitchFamily="18" charset="0"/>
              </a:rPr>
              <a:t>16 cm × 20 cm. </a:t>
            </a:r>
            <a:r>
              <a:rPr lang="en-US" b="1" dirty="0" smtClean="0">
                <a:latin typeface="Bookman Old Style" panose="02050604050505020204" pitchFamily="18" charset="0"/>
              </a:rPr>
              <a:t>Find </a:t>
            </a:r>
            <a:r>
              <a:rPr lang="en-US" b="1" dirty="0">
                <a:latin typeface="Bookman Old Style" panose="02050604050505020204" pitchFamily="18" charset="0"/>
              </a:rPr>
              <a:t>the area of each section of the frame, </a:t>
            </a:r>
            <a:r>
              <a:rPr lang="en-US" b="1" dirty="0" smtClean="0">
                <a:latin typeface="Bookman Old Style" panose="02050604050505020204" pitchFamily="18" charset="0"/>
              </a:rPr>
              <a:t>if </a:t>
            </a:r>
            <a:r>
              <a:rPr lang="en-US" b="1" dirty="0">
                <a:latin typeface="Bookman Old Style" panose="02050604050505020204" pitchFamily="18" charset="0"/>
              </a:rPr>
              <a:t>the width of </a:t>
            </a:r>
            <a:r>
              <a:rPr lang="en-US" b="1" dirty="0" smtClean="0">
                <a:latin typeface="Bookman Old Style" panose="02050604050505020204" pitchFamily="18" charset="0"/>
              </a:rPr>
              <a:t>each section </a:t>
            </a:r>
            <a:r>
              <a:rPr lang="en-US" b="1" dirty="0">
                <a:latin typeface="Bookman Old Style" panose="02050604050505020204" pitchFamily="18" charset="0"/>
              </a:rPr>
              <a:t>is same.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933849" y="2305498"/>
            <a:ext cx="3009859" cy="957531"/>
            <a:chOff x="5817228" y="3921434"/>
            <a:chExt cx="3009859" cy="957531"/>
          </a:xfrm>
        </p:grpSpPr>
        <p:sp>
          <p:nvSpPr>
            <p:cNvPr id="91" name="Rounded Rectangle 59"/>
            <p:cNvSpPr/>
            <p:nvPr/>
          </p:nvSpPr>
          <p:spPr>
            <a:xfrm>
              <a:off x="5839129" y="4021270"/>
              <a:ext cx="2603020" cy="733993"/>
            </a:xfrm>
            <a:prstGeom prst="wedgeRoundRectCallout">
              <a:avLst>
                <a:gd name="adj1" fmla="val -11286"/>
                <a:gd name="adj2" fmla="val -43623"/>
                <a:gd name="adj3" fmla="val 16667"/>
              </a:avLst>
            </a:prstGeom>
            <a:gradFill flip="none" rotWithShape="1">
              <a:gsLst>
                <a:gs pos="0">
                  <a:srgbClr val="3399FF">
                    <a:shade val="30000"/>
                    <a:satMod val="115000"/>
                  </a:srgbClr>
                </a:gs>
                <a:gs pos="50000">
                  <a:srgbClr val="3399FF">
                    <a:shade val="67500"/>
                    <a:satMod val="115000"/>
                  </a:srgbClr>
                </a:gs>
                <a:gs pos="100000">
                  <a:srgbClr val="3399F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rgbClr val="CC00FF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  <a:latin typeface="Book Antiqua" pitchFamily="18" charset="0"/>
              </a:endParaRPr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5817228" y="4098975"/>
              <a:ext cx="2624921" cy="539779"/>
              <a:chOff x="840979" y="3630626"/>
              <a:chExt cx="2624921" cy="539779"/>
            </a:xfrm>
          </p:grpSpPr>
          <p:grpSp>
            <p:nvGrpSpPr>
              <p:cNvPr id="94" name="Group 93"/>
              <p:cNvGrpSpPr/>
              <p:nvPr/>
            </p:nvGrpSpPr>
            <p:grpSpPr>
              <a:xfrm>
                <a:off x="840979" y="3647185"/>
                <a:ext cx="2624921" cy="523220"/>
                <a:chOff x="6071029" y="4166235"/>
                <a:chExt cx="2624921" cy="523220"/>
              </a:xfrm>
            </p:grpSpPr>
            <p:sp>
              <p:nvSpPr>
                <p:cNvPr id="97" name="Rectangle 96"/>
                <p:cNvSpPr/>
                <p:nvPr/>
              </p:nvSpPr>
              <p:spPr>
                <a:xfrm>
                  <a:off x="6280319" y="4297013"/>
                  <a:ext cx="30970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 dirty="0">
                      <a:solidFill>
                        <a:srgbClr val="FFFF00"/>
                      </a:solidFill>
                      <a:latin typeface="Bookman Old Style" pitchFamily="18" charset="0"/>
                      <a:ea typeface="Cambria Math" panose="02040503050406030204" pitchFamily="18" charset="0"/>
                    </a:rPr>
                    <a:t>×</a:t>
                  </a:r>
                  <a:endParaRPr lang="en-US" dirty="0">
                    <a:solidFill>
                      <a:srgbClr val="FFFF00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8" name="Rectangle 97"/>
                    <p:cNvSpPr/>
                    <p:nvPr/>
                  </p:nvSpPr>
                  <p:spPr>
                    <a:xfrm>
                      <a:off x="6071029" y="4175530"/>
                      <a:ext cx="343363" cy="503279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sz="1400" b="1" i="1" smtClean="0">
                                    <a:solidFill>
                                      <a:srgbClr val="FFFF00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en-US" sz="1400" b="1">
                                    <a:solidFill>
                                      <a:srgbClr val="FFFF00"/>
                                    </a:solidFill>
                                    <a:latin typeface="Bookman Old Style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en-US" sz="1400" b="1">
                                    <a:solidFill>
                                      <a:srgbClr val="FFFF00"/>
                                    </a:solidFill>
                                    <a:latin typeface="Bookman Old Style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oMath>
                        </m:oMathPara>
                      </a14:m>
                      <a:endParaRPr lang="en-US" dirty="0">
                        <a:solidFill>
                          <a:srgbClr val="FFFF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8" name="Rectangle 97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71029" y="4175530"/>
                      <a:ext cx="343363" cy="503279"/>
                    </a:xfrm>
                    <a:prstGeom prst="rect">
                      <a:avLst/>
                    </a:prstGeom>
                    <a:blipFill rotWithShape="1">
                      <a:blip r:embed="rId4"/>
                      <a:stretch>
                        <a:fillRect b="-365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9" name="Rectangle 98"/>
                <p:cNvSpPr/>
                <p:nvPr/>
              </p:nvSpPr>
              <p:spPr>
                <a:xfrm>
                  <a:off x="6512330" y="4166235"/>
                  <a:ext cx="1938976" cy="523220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>
                    <a:tabLst>
                      <a:tab pos="2974975" algn="l"/>
                    </a:tabLst>
                  </a:pPr>
                  <a:r>
                    <a:rPr lang="en-US" sz="1400" b="1" dirty="0">
                      <a:solidFill>
                        <a:srgbClr val="FFFF00"/>
                      </a:solidFill>
                      <a:latin typeface="Bookman Old Style" pitchFamily="18" charset="0"/>
                    </a:rPr>
                    <a:t>sum of lengths of   </a:t>
                  </a:r>
                </a:p>
                <a:p>
                  <a:pPr>
                    <a:tabLst>
                      <a:tab pos="2974975" algn="l"/>
                    </a:tabLst>
                  </a:pPr>
                  <a:r>
                    <a:rPr lang="en-US" sz="1400" b="1" dirty="0" smtClean="0">
                      <a:solidFill>
                        <a:srgbClr val="FFFF00"/>
                      </a:solidFill>
                      <a:latin typeface="Bookman Old Style" pitchFamily="18" charset="0"/>
                    </a:rPr>
                    <a:t>parallel </a:t>
                  </a:r>
                  <a:r>
                    <a:rPr lang="en-US" sz="1400" b="1" dirty="0">
                      <a:solidFill>
                        <a:srgbClr val="FFFF00"/>
                      </a:solidFill>
                      <a:latin typeface="Bookman Old Style" pitchFamily="18" charset="0"/>
                    </a:rPr>
                    <a:t>sides</a:t>
                  </a:r>
                </a:p>
              </p:txBody>
            </p:sp>
            <p:sp>
              <p:nvSpPr>
                <p:cNvPr id="100" name="Rectangle 99"/>
                <p:cNvSpPr/>
                <p:nvPr/>
              </p:nvSpPr>
              <p:spPr>
                <a:xfrm>
                  <a:off x="8227016" y="4297013"/>
                  <a:ext cx="30970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 dirty="0">
                      <a:solidFill>
                        <a:srgbClr val="FFFF00"/>
                      </a:solidFill>
                      <a:latin typeface="Bookman Old Style" pitchFamily="18" charset="0"/>
                      <a:ea typeface="Cambria Math" panose="02040503050406030204" pitchFamily="18" charset="0"/>
                    </a:rPr>
                    <a:t>×</a:t>
                  </a:r>
                  <a:endParaRPr lang="en-US" dirty="0">
                    <a:solidFill>
                      <a:srgbClr val="FFFF00"/>
                    </a:solidFill>
                  </a:endParaRPr>
                </a:p>
              </p:txBody>
            </p:sp>
            <p:sp>
              <p:nvSpPr>
                <p:cNvPr id="101" name="Rectangle 100"/>
                <p:cNvSpPr/>
                <p:nvPr/>
              </p:nvSpPr>
              <p:spPr>
                <a:xfrm>
                  <a:off x="8389456" y="4297013"/>
                  <a:ext cx="306494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tabLst>
                      <a:tab pos="2974975" algn="l"/>
                    </a:tabLst>
                  </a:pPr>
                  <a:r>
                    <a:rPr lang="en-US" sz="1400" b="1" dirty="0" smtClean="0">
                      <a:solidFill>
                        <a:srgbClr val="FFFF00"/>
                      </a:solidFill>
                      <a:latin typeface="Bookman Old Style" pitchFamily="18" charset="0"/>
                    </a:rPr>
                    <a:t>h</a:t>
                  </a:r>
                  <a:endParaRPr lang="en-US" sz="1400" b="1" dirty="0">
                    <a:solidFill>
                      <a:srgbClr val="FFFF00"/>
                    </a:solidFill>
                    <a:latin typeface="Bookman Old Style" pitchFamily="18" charset="0"/>
                  </a:endParaRPr>
                </a:p>
              </p:txBody>
            </p:sp>
          </p:grpSp>
          <p:sp>
            <p:nvSpPr>
              <p:cNvPr id="95" name="Left Bracket 94"/>
              <p:cNvSpPr/>
              <p:nvPr/>
            </p:nvSpPr>
            <p:spPr>
              <a:xfrm>
                <a:off x="1292694" y="3630626"/>
                <a:ext cx="73152" cy="529005"/>
              </a:xfrm>
              <a:prstGeom prst="leftBracket">
                <a:avLst>
                  <a:gd name="adj" fmla="val 57162"/>
                </a:avLst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00"/>
                  </a:solidFill>
                </a:endParaRPr>
              </a:p>
            </p:txBody>
          </p:sp>
          <p:sp>
            <p:nvSpPr>
              <p:cNvPr id="96" name="Left Bracket 95"/>
              <p:cNvSpPr/>
              <p:nvPr/>
            </p:nvSpPr>
            <p:spPr>
              <a:xfrm flipH="1">
                <a:off x="2993741" y="3630626"/>
                <a:ext cx="73152" cy="529005"/>
              </a:xfrm>
              <a:prstGeom prst="leftBracket">
                <a:avLst>
                  <a:gd name="adj" fmla="val 57162"/>
                </a:avLst>
              </a:prstGeom>
              <a:ln w="190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00"/>
                  </a:solidFill>
                </a:endParaRPr>
              </a:p>
            </p:txBody>
          </p:sp>
        </p:grpSp>
        <p:pic>
          <p:nvPicPr>
            <p:cNvPr id="103" name="Picture 9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379468" y="3921434"/>
              <a:ext cx="447619" cy="957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0667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500"/>
                            </p:stCondLst>
                            <p:childTnLst>
                              <p:par>
                                <p:cTn id="17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500"/>
                            </p:stCondLst>
                            <p:childTnLst>
                              <p:par>
                                <p:cTn id="2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1000"/>
                            </p:stCondLst>
                            <p:childTnLst>
                              <p:par>
                                <p:cTn id="2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35" presetClass="emph" presetSubtype="0" repeatCount="3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4" dur="4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35" presetClass="emph" presetSubtype="0" repeatCount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0" dur="4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500"/>
                            </p:stCondLst>
                            <p:childTnLst>
                              <p:par>
                                <p:cTn id="2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1000"/>
                            </p:stCondLst>
                            <p:childTnLst>
                              <p:par>
                                <p:cTn id="2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0" animBg="1"/>
      <p:bldP spid="203" grpId="1" animBg="1"/>
      <p:bldP spid="123" grpId="0" animBg="1"/>
      <p:bldP spid="123" grpId="1" animBg="1"/>
      <p:bldP spid="124" grpId="0"/>
      <p:bldP spid="135" grpId="0" animBg="1"/>
      <p:bldP spid="135" grpId="1" animBg="1"/>
      <p:bldP spid="136" grpId="0" animBg="1"/>
      <p:bldP spid="136" grpId="1" animBg="1"/>
      <p:bldP spid="152" grpId="0"/>
      <p:bldP spid="153" grpId="0" animBg="1"/>
      <p:bldP spid="154" grpId="0"/>
      <p:bldP spid="155" grpId="0"/>
      <p:bldP spid="156" grpId="0"/>
      <p:bldP spid="157" grpId="0"/>
      <p:bldP spid="158" grpId="0"/>
      <p:bldP spid="159" grpId="0"/>
      <p:bldP spid="161" grpId="0"/>
      <p:bldP spid="162" grpId="0"/>
      <p:bldP spid="163" grpId="0" animBg="1"/>
      <p:bldP spid="164" grpId="0"/>
      <p:bldP spid="165" grpId="0"/>
      <p:bldP spid="166" grpId="0" animBg="1"/>
      <p:bldP spid="7" grpId="0"/>
      <p:bldP spid="182" grpId="0"/>
      <p:bldP spid="184" grpId="0"/>
      <p:bldP spid="188" grpId="0"/>
      <p:bldP spid="191" grpId="0"/>
      <p:bldP spid="197" grpId="0"/>
      <p:bldP spid="198" grpId="0"/>
      <p:bldP spid="199" grpId="0"/>
      <p:bldP spid="200" grpId="0"/>
      <p:bldP spid="210" grpId="0" animBg="1"/>
      <p:bldP spid="211" grpId="0"/>
      <p:bldP spid="216" grpId="0" animBg="1"/>
      <p:bldP spid="217" grpId="0"/>
      <p:bldP spid="213" grpId="0" animBg="1"/>
      <p:bldP spid="213" grpId="1" animBg="1"/>
      <p:bldP spid="206" grpId="0" animBg="1"/>
      <p:bldP spid="206" grpId="1" animBg="1"/>
      <p:bldP spid="264" grpId="0" animBg="1"/>
      <p:bldP spid="264" grpId="1" animBg="1"/>
      <p:bldP spid="264" grpId="2" animBg="1"/>
      <p:bldP spid="180" grpId="0" animBg="1"/>
      <p:bldP spid="180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ounded Rectangle 202"/>
          <p:cNvSpPr/>
          <p:nvPr/>
        </p:nvSpPr>
        <p:spPr>
          <a:xfrm>
            <a:off x="8268633" y="1971845"/>
            <a:ext cx="514302" cy="176745"/>
          </a:xfrm>
          <a:prstGeom prst="roundRect">
            <a:avLst/>
          </a:prstGeom>
          <a:solidFill>
            <a:srgbClr val="00FFFF"/>
          </a:solidFill>
        </p:spPr>
        <p:txBody>
          <a:bodyPr wrap="square">
            <a:spAutoFit/>
          </a:bodyPr>
          <a:lstStyle/>
          <a:p>
            <a:pPr algn="just">
              <a:tabLst>
                <a:tab pos="693738" algn="l"/>
                <a:tab pos="1025525" algn="l"/>
                <a:tab pos="1377950" algn="l"/>
              </a:tabLst>
            </a:pP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753908" y="285842"/>
            <a:ext cx="5389881" cy="951625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315133" y="423914"/>
            <a:ext cx="687003" cy="624548"/>
            <a:chOff x="508513" y="-702286"/>
            <a:chExt cx="687003" cy="624548"/>
          </a:xfrm>
        </p:grpSpPr>
        <p:sp>
          <p:nvSpPr>
            <p:cNvPr id="38" name="Plaque 37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itchFamily="18" charset="0"/>
                </a:rPr>
                <a:t>Q.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sp>
        <p:nvSpPr>
          <p:cNvPr id="123" name="Rounded Rectangle 122"/>
          <p:cNvSpPr/>
          <p:nvPr>
            <p:custDataLst>
              <p:tags r:id="rId1"/>
            </p:custDataLst>
          </p:nvPr>
        </p:nvSpPr>
        <p:spPr>
          <a:xfrm>
            <a:off x="3317033" y="2019441"/>
            <a:ext cx="879175" cy="224485"/>
          </a:xfrm>
          <a:prstGeom prst="roundRect">
            <a:avLst/>
          </a:prstGeom>
          <a:solidFill>
            <a:srgbClr val="00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5" name="Rounded Rectangle 134"/>
          <p:cNvSpPr/>
          <p:nvPr/>
        </p:nvSpPr>
        <p:spPr>
          <a:xfrm>
            <a:off x="5023614" y="1448165"/>
            <a:ext cx="725994" cy="25369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36" name="Rounded Rectangle 135"/>
          <p:cNvSpPr/>
          <p:nvPr/>
        </p:nvSpPr>
        <p:spPr>
          <a:xfrm>
            <a:off x="3231855" y="1323543"/>
            <a:ext cx="1646848" cy="499321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2576783" y="1957883"/>
            <a:ext cx="3057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682625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=       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/>
              <p:cNvSpPr txBox="1"/>
              <p:nvPr/>
            </p:nvSpPr>
            <p:spPr>
              <a:xfrm>
                <a:off x="2790724" y="1845725"/>
                <a:ext cx="426664" cy="503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1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1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53" name="TextBox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724" y="1845725"/>
                <a:ext cx="426664" cy="503279"/>
              </a:xfrm>
              <a:prstGeom prst="rect">
                <a:avLst/>
              </a:prstGeom>
              <a:blipFill rotWithShape="1">
                <a:blip r:embed="rId4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Rectangle 153"/>
          <p:cNvSpPr/>
          <p:nvPr/>
        </p:nvSpPr>
        <p:spPr>
          <a:xfrm>
            <a:off x="4125884" y="1967611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b="1" dirty="0">
                <a:solidFill>
                  <a:srgbClr val="000000"/>
                </a:solidFill>
                <a:latin typeface="Bookman Old Style" pitchFamily="18" charset="0"/>
              </a:rPr>
              <a:t>× 4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3041130" y="196761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974975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×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3260328" y="1967611"/>
            <a:ext cx="5328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974975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(28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3608168" y="196761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tabLst>
                <a:tab pos="2974975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+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3782515" y="1967611"/>
            <a:ext cx="479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tabLst>
                <a:tab pos="2974975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20)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33598" y="1293597"/>
            <a:ext cx="5024786" cy="523220"/>
            <a:chOff x="1590198" y="1394997"/>
            <a:chExt cx="5024786" cy="523220"/>
          </a:xfrm>
        </p:grpSpPr>
        <p:sp>
          <p:nvSpPr>
            <p:cNvPr id="156" name="Rectangle 155"/>
            <p:cNvSpPr/>
            <p:nvPr/>
          </p:nvSpPr>
          <p:spPr>
            <a:xfrm>
              <a:off x="1590198" y="1495200"/>
              <a:ext cx="182457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2974975" algn="l"/>
                </a:tabLst>
              </a:pPr>
              <a:r>
                <a:rPr lang="en-US" b="1" dirty="0" smtClean="0">
                  <a:solidFill>
                    <a:srgbClr val="000000"/>
                  </a:solidFill>
                  <a:latin typeface="Bookman Old Style" pitchFamily="18" charset="0"/>
                </a:rPr>
                <a:t>Area of section II</a:t>
              </a:r>
              <a:endParaRPr lang="en-US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/>
                <p:cNvSpPr txBox="1"/>
                <p:nvPr/>
              </p:nvSpPr>
              <p:spPr>
                <a:xfrm>
                  <a:off x="3405663" y="1401115"/>
                  <a:ext cx="426664" cy="5032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1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b="1" smtClean="0">
                                <a:solidFill>
                                  <a:prstClr val="black"/>
                                </a:solidFill>
                                <a:latin typeface="Bookman Old Style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b="1" smtClean="0">
                                <a:solidFill>
                                  <a:prstClr val="black"/>
                                </a:solidFill>
                                <a:latin typeface="Bookman Old Style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b="1" dirty="0">
                    <a:solidFill>
                      <a:prstClr val="black"/>
                    </a:solidFill>
                    <a:latin typeface="Bookman Old Style" pitchFamily="18" charset="0"/>
                  </a:endParaRPr>
                </a:p>
              </p:txBody>
            </p:sp>
          </mc:Choice>
          <mc:Fallback xmlns="">
            <p:sp>
              <p:nvSpPr>
                <p:cNvPr id="157" name="TextBox 1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5663" y="1401115"/>
                  <a:ext cx="426664" cy="503279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24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8" name="Rectangle 157"/>
            <p:cNvSpPr/>
            <p:nvPr/>
          </p:nvSpPr>
          <p:spPr>
            <a:xfrm>
              <a:off x="5468243" y="1531513"/>
              <a:ext cx="114674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2974975" algn="l"/>
                </a:tabLst>
              </a:pPr>
              <a:r>
                <a:rPr lang="en-US" b="1" dirty="0" smtClean="0">
                  <a:solidFill>
                    <a:srgbClr val="000000"/>
                  </a:solidFill>
                  <a:latin typeface="Bookman Old Style" pitchFamily="18" charset="0"/>
                </a:rPr>
                <a:t>× Height</a:t>
              </a:r>
              <a:endParaRPr lang="en-US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3854364" y="1394997"/>
              <a:ext cx="174407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2974975" algn="l"/>
                </a:tabLst>
              </a:pPr>
              <a:r>
                <a:rPr lang="en-US" b="1" dirty="0" smtClean="0">
                  <a:solidFill>
                    <a:srgbClr val="000000"/>
                  </a:solidFill>
                  <a:latin typeface="Bookman Old Style" pitchFamily="18" charset="0"/>
                </a:rPr>
                <a:t>Sum of lengths</a:t>
              </a:r>
            </a:p>
            <a:p>
              <a:pPr>
                <a:tabLst>
                  <a:tab pos="2974975" algn="l"/>
                </a:tabLst>
              </a:pPr>
              <a:r>
                <a:rPr lang="en-US" b="1" dirty="0" smtClean="0">
                  <a:solidFill>
                    <a:srgbClr val="000000"/>
                  </a:solidFill>
                  <a:latin typeface="Bookman Old Style" pitchFamily="18" charset="0"/>
                </a:rPr>
                <a:t>of  parallel sides</a:t>
              </a:r>
              <a:endParaRPr lang="en-US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3622676" y="1521695"/>
              <a:ext cx="29206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Bookman Old Style" pitchFamily="18" charset="0"/>
                </a:rPr>
                <a:t>×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63" name="Left Bracket 162"/>
            <p:cNvSpPr/>
            <p:nvPr/>
          </p:nvSpPr>
          <p:spPr>
            <a:xfrm flipH="1">
              <a:off x="5450437" y="1421611"/>
              <a:ext cx="73152" cy="480914"/>
            </a:xfrm>
            <a:prstGeom prst="leftBracket">
              <a:avLst>
                <a:gd name="adj" fmla="val 57162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Left Bracket 165"/>
            <p:cNvSpPr/>
            <p:nvPr/>
          </p:nvSpPr>
          <p:spPr>
            <a:xfrm>
              <a:off x="3873689" y="1421611"/>
              <a:ext cx="73884" cy="480914"/>
            </a:xfrm>
            <a:prstGeom prst="leftBracket">
              <a:avLst>
                <a:gd name="adj" fmla="val 57162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233095" y="1513575"/>
              <a:ext cx="29206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tabLst>
                  <a:tab pos="2974975" algn="l"/>
                </a:tabLst>
              </a:pPr>
              <a:r>
                <a:rPr lang="en-US" b="1" dirty="0">
                  <a:solidFill>
                    <a:srgbClr val="000000"/>
                  </a:solidFill>
                  <a:latin typeface="Bookman Old Style" pitchFamily="18" charset="0"/>
                </a:rPr>
                <a:t>=</a:t>
              </a:r>
              <a:endParaRPr lang="en-US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sp>
        <p:nvSpPr>
          <p:cNvPr id="182" name="Rectangle 181"/>
          <p:cNvSpPr/>
          <p:nvPr/>
        </p:nvSpPr>
        <p:spPr>
          <a:xfrm>
            <a:off x="2576783" y="2413759"/>
            <a:ext cx="3057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682625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=       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3120996" y="2423487"/>
            <a:ext cx="4716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b="1" dirty="0">
                <a:solidFill>
                  <a:srgbClr val="000000"/>
                </a:solidFill>
                <a:latin typeface="Bookman Old Style" pitchFamily="18" charset="0"/>
              </a:rPr>
              <a:t>× </a:t>
            </a: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2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88" name="Rectangle 187"/>
          <p:cNvSpPr/>
          <p:nvPr/>
        </p:nvSpPr>
        <p:spPr>
          <a:xfrm>
            <a:off x="2777627" y="2423487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tabLst>
                <a:tab pos="2974975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48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189" name="Straight Connector 188"/>
          <p:cNvCxnSpPr>
            <a:cxnSpLocks noChangeAspect="1"/>
          </p:cNvCxnSpPr>
          <p:nvPr/>
        </p:nvCxnSpPr>
        <p:spPr>
          <a:xfrm rot="900000" flipV="1">
            <a:off x="4377636" y="2065071"/>
            <a:ext cx="141942" cy="141942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>
            <a:cxnSpLocks noChangeAspect="1"/>
          </p:cNvCxnSpPr>
          <p:nvPr/>
        </p:nvCxnSpPr>
        <p:spPr>
          <a:xfrm rot="900000" flipV="1">
            <a:off x="2941822" y="2151992"/>
            <a:ext cx="141942" cy="141942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1" name="Rectangle 190"/>
          <p:cNvSpPr/>
          <p:nvPr/>
        </p:nvSpPr>
        <p:spPr>
          <a:xfrm>
            <a:off x="4335134" y="1845725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82625" algn="l"/>
              </a:tabLst>
            </a:pPr>
            <a:r>
              <a:rPr lang="en-US" sz="1200" b="1" dirty="0" smtClean="0">
                <a:solidFill>
                  <a:srgbClr val="FF0000"/>
                </a:solidFill>
                <a:latin typeface="Bookman Old Style" pitchFamily="18" charset="0"/>
              </a:rPr>
              <a:t>2</a:t>
            </a:r>
            <a:endParaRPr lang="en-US" sz="12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918597" y="2711922"/>
            <a:ext cx="18114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974975" algn="l"/>
              </a:tabLst>
            </a:pPr>
            <a:r>
              <a:rPr lang="en-US" b="1" dirty="0">
                <a:solidFill>
                  <a:srgbClr val="000000"/>
                </a:solidFill>
                <a:latin typeface="Bookman Old Style" pitchFamily="18" charset="0"/>
              </a:rPr>
              <a:t>Area of section II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2576783" y="2711922"/>
            <a:ext cx="3057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tabLst>
                <a:tab pos="682625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=       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2777627" y="2711922"/>
            <a:ext cx="8451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tabLst>
                <a:tab pos="2974975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96 cm</a:t>
            </a:r>
            <a:r>
              <a:rPr lang="en-US" b="1" baseline="30000" dirty="0" smtClean="0">
                <a:solidFill>
                  <a:srgbClr val="000000"/>
                </a:solidFill>
                <a:latin typeface="Bookman Old Style" pitchFamily="18" charset="0"/>
              </a:rPr>
              <a:t>2</a:t>
            </a:r>
            <a:endParaRPr lang="en-US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693347" y="2711922"/>
            <a:ext cx="3511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974975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Symbol" pitchFamily="18" charset="2"/>
              </a:rPr>
              <a:t>\</a:t>
            </a:r>
            <a:endParaRPr lang="en-US" b="1" dirty="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210" name="Horizontal Scroll 209"/>
          <p:cNvSpPr/>
          <p:nvPr/>
        </p:nvSpPr>
        <p:spPr>
          <a:xfrm>
            <a:off x="529634" y="2997517"/>
            <a:ext cx="2876796" cy="523964"/>
          </a:xfrm>
          <a:prstGeom prst="horizontalScroll">
            <a:avLst/>
          </a:prstGeom>
          <a:gradFill flip="none" rotWithShape="1">
            <a:gsLst>
              <a:gs pos="0">
                <a:srgbClr val="9900FF">
                  <a:lumMod val="84000"/>
                  <a:lumOff val="16000"/>
                  <a:alpha val="59000"/>
                </a:srgbClr>
              </a:gs>
              <a:gs pos="100000">
                <a:schemeClr val="bg1">
                  <a:lumMod val="97000"/>
                </a:schemeClr>
              </a:gs>
              <a:gs pos="81000">
                <a:schemeClr val="bg1"/>
              </a:gs>
            </a:gsLst>
            <a:lin ang="8100000" scaled="1"/>
            <a:tileRect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/>
        </p:nvSpPr>
        <p:spPr>
          <a:xfrm>
            <a:off x="570591" y="3097505"/>
            <a:ext cx="36256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974975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Area </a:t>
            </a:r>
            <a:r>
              <a:rPr lang="en-US" b="1" dirty="0">
                <a:solidFill>
                  <a:srgbClr val="000000"/>
                </a:solidFill>
                <a:latin typeface="Bookman Old Style" pitchFamily="18" charset="0"/>
              </a:rPr>
              <a:t>of </a:t>
            </a: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section </a:t>
            </a:r>
            <a:r>
              <a:rPr lang="en-US" b="1" dirty="0">
                <a:solidFill>
                  <a:srgbClr val="000000"/>
                </a:solidFill>
                <a:latin typeface="Bookman Old Style" pitchFamily="18" charset="0"/>
              </a:rPr>
              <a:t>II</a:t>
            </a: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 is 96 cm</a:t>
            </a:r>
            <a:r>
              <a:rPr lang="en-US" b="1" baseline="30000" dirty="0" smtClean="0">
                <a:solidFill>
                  <a:srgbClr val="000000"/>
                </a:solidFill>
                <a:latin typeface="Bookman Old Style" pitchFamily="18" charset="0"/>
              </a:rPr>
              <a:t>2</a:t>
            </a:r>
            <a:endParaRPr lang="en-US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pic>
        <p:nvPicPr>
          <p:cNvPr id="212" name="Picture 5" descr="D:\Roshan\Roshan\Mthas 8th\VIII STD STB\clipart\28264926-little-boy-student-holding-a-big-pencil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71150" y="2897241"/>
            <a:ext cx="670560" cy="66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" name="Group 103"/>
          <p:cNvGrpSpPr/>
          <p:nvPr/>
        </p:nvGrpSpPr>
        <p:grpSpPr>
          <a:xfrm>
            <a:off x="3780879" y="2531195"/>
            <a:ext cx="2002632" cy="413265"/>
            <a:chOff x="6582609" y="1628194"/>
            <a:chExt cx="1383829" cy="297884"/>
          </a:xfrm>
        </p:grpSpPr>
        <p:sp>
          <p:nvSpPr>
            <p:cNvPr id="105" name="Rounded Rectangle 104"/>
            <p:cNvSpPr/>
            <p:nvPr/>
          </p:nvSpPr>
          <p:spPr>
            <a:xfrm>
              <a:off x="6582609" y="1628194"/>
              <a:ext cx="1383829" cy="297884"/>
            </a:xfrm>
            <a:prstGeom prst="roundRect">
              <a:avLst/>
            </a:prstGeom>
            <a:gradFill flip="none" rotWithShape="1">
              <a:gsLst>
                <a:gs pos="0">
                  <a:srgbClr val="FFFF00">
                    <a:alpha val="65000"/>
                  </a:srgb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 smtClean="0">
                <a:solidFill>
                  <a:srgbClr val="0000FF"/>
                </a:solidFill>
                <a:latin typeface="Bookman Old Style" pitchFamily="18" charset="0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6592351" y="1672392"/>
              <a:ext cx="1359562" cy="2218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latin typeface="Bookman Old Style" panose="02050604050505020204" pitchFamily="18" charset="0"/>
                </a:rPr>
                <a:t>Consider section II</a:t>
              </a:r>
              <a:endParaRPr lang="en-US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sp>
        <p:nvSpPr>
          <p:cNvPr id="132" name="Horizontal Scroll 131"/>
          <p:cNvSpPr/>
          <p:nvPr/>
        </p:nvSpPr>
        <p:spPr>
          <a:xfrm>
            <a:off x="536457" y="3559807"/>
            <a:ext cx="3495461" cy="523964"/>
          </a:xfrm>
          <a:prstGeom prst="horizontalScroll">
            <a:avLst/>
          </a:prstGeom>
          <a:gradFill flip="none" rotWithShape="1">
            <a:gsLst>
              <a:gs pos="0">
                <a:srgbClr val="9900FF">
                  <a:lumMod val="84000"/>
                  <a:lumOff val="16000"/>
                  <a:alpha val="59000"/>
                </a:srgbClr>
              </a:gs>
              <a:gs pos="100000">
                <a:schemeClr val="bg1">
                  <a:lumMod val="97000"/>
                </a:schemeClr>
              </a:gs>
              <a:gs pos="81000">
                <a:schemeClr val="bg1"/>
              </a:gs>
            </a:gsLst>
            <a:lin ang="8100000" scaled="1"/>
            <a:tileRect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577415" y="3670305"/>
            <a:ext cx="36847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974975" algn="l"/>
              </a:tabLst>
            </a:pPr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Hence, </a:t>
            </a:r>
            <a:r>
              <a:rPr lang="en-US" b="1" dirty="0">
                <a:solidFill>
                  <a:srgbClr val="000000"/>
                </a:solidFill>
                <a:latin typeface="Bookman Old Style" pitchFamily="18" charset="0"/>
              </a:rPr>
              <a:t>Area </a:t>
            </a: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</a:rPr>
              <a:t>of section IV is 96 cm</a:t>
            </a:r>
            <a:r>
              <a:rPr lang="en-US" b="1" baseline="30000" dirty="0" smtClean="0">
                <a:solidFill>
                  <a:srgbClr val="000000"/>
                </a:solidFill>
                <a:latin typeface="Bookman Old Style" pitchFamily="18" charset="0"/>
              </a:rPr>
              <a:t>2</a:t>
            </a:r>
            <a:endParaRPr lang="en-US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pic>
        <p:nvPicPr>
          <p:cNvPr id="134" name="Picture 5" descr="D:\Roshan\Roshan\Mthas 8th\VIII STD STB\clipart\28264926-little-boy-student-holding-a-big-pencil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68639" y="3484726"/>
            <a:ext cx="670560" cy="66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8" name="Group 137"/>
          <p:cNvGrpSpPr/>
          <p:nvPr/>
        </p:nvGrpSpPr>
        <p:grpSpPr>
          <a:xfrm>
            <a:off x="5964008" y="783066"/>
            <a:ext cx="2500744" cy="2671175"/>
            <a:chOff x="584567" y="1594394"/>
            <a:chExt cx="3086719" cy="3363359"/>
          </a:xfrm>
        </p:grpSpPr>
        <p:grpSp>
          <p:nvGrpSpPr>
            <p:cNvPr id="139" name="Group 138"/>
            <p:cNvGrpSpPr/>
            <p:nvPr/>
          </p:nvGrpSpPr>
          <p:grpSpPr>
            <a:xfrm>
              <a:off x="584567" y="1594394"/>
              <a:ext cx="2853286" cy="3022976"/>
              <a:chOff x="2880668" y="992916"/>
              <a:chExt cx="2593896" cy="2498327"/>
            </a:xfrm>
          </p:grpSpPr>
          <p:pic>
            <p:nvPicPr>
              <p:cNvPr id="185" name="Picture 8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231" b="88154" l="9154" r="89462">
                            <a14:foregroundMark x1="12769" y1="12231" x2="87692" y2="11923"/>
                          </a14:backgroundRemoval>
                        </a14:imgEffect>
                        <a14:imgEffect>
                          <a14:sharpenSoften amount="50000"/>
                        </a14:imgEffect>
                        <a14:imgEffect>
                          <a14:saturation sat="2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121" t="10564" r="10329" b="12817"/>
              <a:stretch/>
            </p:blipFill>
            <p:spPr bwMode="auto">
              <a:xfrm>
                <a:off x="2880668" y="992916"/>
                <a:ext cx="2593896" cy="2498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86" name="Rectangle 185"/>
              <p:cNvSpPr/>
              <p:nvPr/>
            </p:nvSpPr>
            <p:spPr>
              <a:xfrm>
                <a:off x="3334871" y="1405179"/>
                <a:ext cx="1721223" cy="1740127"/>
              </a:xfrm>
              <a:prstGeom prst="rect">
                <a:avLst/>
              </a:prstGeom>
              <a:solidFill>
                <a:srgbClr val="FC9E9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40" name="Rectangle 139"/>
            <p:cNvSpPr/>
            <p:nvPr/>
          </p:nvSpPr>
          <p:spPr>
            <a:xfrm>
              <a:off x="657388" y="1613436"/>
              <a:ext cx="2822468" cy="2967693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41" name="Bevel 67"/>
            <p:cNvSpPr/>
            <p:nvPr/>
          </p:nvSpPr>
          <p:spPr>
            <a:xfrm>
              <a:off x="646413" y="1638414"/>
              <a:ext cx="2745024" cy="2937714"/>
            </a:xfrm>
            <a:custGeom>
              <a:avLst/>
              <a:gdLst>
                <a:gd name="connsiteX0" fmla="*/ 343128 w 2745025"/>
                <a:gd name="connsiteY0" fmla="*/ 343128 h 2937713"/>
                <a:gd name="connsiteX1" fmla="*/ 2401897 w 2745025"/>
                <a:gd name="connsiteY1" fmla="*/ 343128 h 2937713"/>
                <a:gd name="connsiteX2" fmla="*/ 2401897 w 2745025"/>
                <a:gd name="connsiteY2" fmla="*/ 2594585 h 2937713"/>
                <a:gd name="connsiteX3" fmla="*/ 343128 w 2745025"/>
                <a:gd name="connsiteY3" fmla="*/ 2594585 h 2937713"/>
                <a:gd name="connsiteX4" fmla="*/ 343128 w 2745025"/>
                <a:gd name="connsiteY4" fmla="*/ 343128 h 2937713"/>
                <a:gd name="connsiteX0" fmla="*/ 0 w 2745025"/>
                <a:gd name="connsiteY0" fmla="*/ 0 h 2937713"/>
                <a:gd name="connsiteX1" fmla="*/ 2745025 w 2745025"/>
                <a:gd name="connsiteY1" fmla="*/ 0 h 2937713"/>
                <a:gd name="connsiteX2" fmla="*/ 2401897 w 2745025"/>
                <a:gd name="connsiteY2" fmla="*/ 343128 h 2937713"/>
                <a:gd name="connsiteX3" fmla="*/ 343128 w 2745025"/>
                <a:gd name="connsiteY3" fmla="*/ 343128 h 2937713"/>
                <a:gd name="connsiteX4" fmla="*/ 0 w 2745025"/>
                <a:gd name="connsiteY4" fmla="*/ 0 h 2937713"/>
                <a:gd name="connsiteX0" fmla="*/ 0 w 2745025"/>
                <a:gd name="connsiteY0" fmla="*/ 2937713 h 2937713"/>
                <a:gd name="connsiteX1" fmla="*/ 343128 w 2745025"/>
                <a:gd name="connsiteY1" fmla="*/ 2594585 h 2937713"/>
                <a:gd name="connsiteX2" fmla="*/ 2401897 w 2745025"/>
                <a:gd name="connsiteY2" fmla="*/ 2594585 h 2937713"/>
                <a:gd name="connsiteX3" fmla="*/ 2745025 w 2745025"/>
                <a:gd name="connsiteY3" fmla="*/ 2937713 h 2937713"/>
                <a:gd name="connsiteX4" fmla="*/ 0 w 2745025"/>
                <a:gd name="connsiteY4" fmla="*/ 2937713 h 2937713"/>
                <a:gd name="connsiteX0" fmla="*/ 0 w 2745025"/>
                <a:gd name="connsiteY0" fmla="*/ 0 h 2937713"/>
                <a:gd name="connsiteX1" fmla="*/ 343128 w 2745025"/>
                <a:gd name="connsiteY1" fmla="*/ 343128 h 2937713"/>
                <a:gd name="connsiteX2" fmla="*/ 343128 w 2745025"/>
                <a:gd name="connsiteY2" fmla="*/ 2594585 h 2937713"/>
                <a:gd name="connsiteX3" fmla="*/ 0 w 2745025"/>
                <a:gd name="connsiteY3" fmla="*/ 2937713 h 2937713"/>
                <a:gd name="connsiteX4" fmla="*/ 0 w 2745025"/>
                <a:gd name="connsiteY4" fmla="*/ 0 h 2937713"/>
                <a:gd name="connsiteX0" fmla="*/ 2745025 w 2745025"/>
                <a:gd name="connsiteY0" fmla="*/ 0 h 2937713"/>
                <a:gd name="connsiteX1" fmla="*/ 2745025 w 2745025"/>
                <a:gd name="connsiteY1" fmla="*/ 2937713 h 2937713"/>
                <a:gd name="connsiteX2" fmla="*/ 2401897 w 2745025"/>
                <a:gd name="connsiteY2" fmla="*/ 2594585 h 2937713"/>
                <a:gd name="connsiteX3" fmla="*/ 2401897 w 2745025"/>
                <a:gd name="connsiteY3" fmla="*/ 343128 h 2937713"/>
                <a:gd name="connsiteX4" fmla="*/ 2745025 w 2745025"/>
                <a:gd name="connsiteY4" fmla="*/ 0 h 2937713"/>
                <a:gd name="connsiteX0" fmla="*/ 0 w 2745025"/>
                <a:gd name="connsiteY0" fmla="*/ 0 h 2937713"/>
                <a:gd name="connsiteX1" fmla="*/ 2745025 w 2745025"/>
                <a:gd name="connsiteY1" fmla="*/ 0 h 2937713"/>
                <a:gd name="connsiteX2" fmla="*/ 2745025 w 2745025"/>
                <a:gd name="connsiteY2" fmla="*/ 2937713 h 2937713"/>
                <a:gd name="connsiteX3" fmla="*/ 0 w 2745025"/>
                <a:gd name="connsiteY3" fmla="*/ 2937713 h 2937713"/>
                <a:gd name="connsiteX4" fmla="*/ 0 w 2745025"/>
                <a:gd name="connsiteY4" fmla="*/ 0 h 2937713"/>
                <a:gd name="connsiteX5" fmla="*/ 343128 w 2745025"/>
                <a:gd name="connsiteY5" fmla="*/ 343128 h 2937713"/>
                <a:gd name="connsiteX6" fmla="*/ 2401897 w 2745025"/>
                <a:gd name="connsiteY6" fmla="*/ 343128 h 2937713"/>
                <a:gd name="connsiteX7" fmla="*/ 2401897 w 2745025"/>
                <a:gd name="connsiteY7" fmla="*/ 2594585 h 2937713"/>
                <a:gd name="connsiteX8" fmla="*/ 343128 w 2745025"/>
                <a:gd name="connsiteY8" fmla="*/ 2594585 h 2937713"/>
                <a:gd name="connsiteX9" fmla="*/ 343128 w 2745025"/>
                <a:gd name="connsiteY9" fmla="*/ 343128 h 2937713"/>
                <a:gd name="connsiteX10" fmla="*/ 0 w 2745025"/>
                <a:gd name="connsiteY10" fmla="*/ 0 h 2937713"/>
                <a:gd name="connsiteX11" fmla="*/ 343128 w 2745025"/>
                <a:gd name="connsiteY11" fmla="*/ 343128 h 2937713"/>
                <a:gd name="connsiteX12" fmla="*/ 0 w 2745025"/>
                <a:gd name="connsiteY12" fmla="*/ 2937713 h 2937713"/>
                <a:gd name="connsiteX13" fmla="*/ 343128 w 2745025"/>
                <a:gd name="connsiteY13" fmla="*/ 2594585 h 2937713"/>
                <a:gd name="connsiteX14" fmla="*/ 2745025 w 2745025"/>
                <a:gd name="connsiteY14" fmla="*/ 0 h 2937713"/>
                <a:gd name="connsiteX15" fmla="*/ 2401897 w 2745025"/>
                <a:gd name="connsiteY15" fmla="*/ 343128 h 2937713"/>
                <a:gd name="connsiteX16" fmla="*/ 2745025 w 2745025"/>
                <a:gd name="connsiteY16" fmla="*/ 2937713 h 2937713"/>
                <a:gd name="connsiteX17" fmla="*/ 2401897 w 2745025"/>
                <a:gd name="connsiteY17" fmla="*/ 2594585 h 2937713"/>
                <a:gd name="connsiteX0" fmla="*/ 343128 w 2745025"/>
                <a:gd name="connsiteY0" fmla="*/ 343128 h 2937713"/>
                <a:gd name="connsiteX1" fmla="*/ 2401897 w 2745025"/>
                <a:gd name="connsiteY1" fmla="*/ 343128 h 2937713"/>
                <a:gd name="connsiteX2" fmla="*/ 2401897 w 2745025"/>
                <a:gd name="connsiteY2" fmla="*/ 2594585 h 2937713"/>
                <a:gd name="connsiteX3" fmla="*/ 343128 w 2745025"/>
                <a:gd name="connsiteY3" fmla="*/ 2594585 h 2937713"/>
                <a:gd name="connsiteX4" fmla="*/ 343128 w 2745025"/>
                <a:gd name="connsiteY4" fmla="*/ 343128 h 2937713"/>
                <a:gd name="connsiteX0" fmla="*/ 0 w 2745025"/>
                <a:gd name="connsiteY0" fmla="*/ 0 h 2937713"/>
                <a:gd name="connsiteX1" fmla="*/ 2745025 w 2745025"/>
                <a:gd name="connsiteY1" fmla="*/ 0 h 2937713"/>
                <a:gd name="connsiteX2" fmla="*/ 2401897 w 2745025"/>
                <a:gd name="connsiteY2" fmla="*/ 343128 h 2937713"/>
                <a:gd name="connsiteX3" fmla="*/ 343128 w 2745025"/>
                <a:gd name="connsiteY3" fmla="*/ 343128 h 2937713"/>
                <a:gd name="connsiteX4" fmla="*/ 0 w 2745025"/>
                <a:gd name="connsiteY4" fmla="*/ 0 h 2937713"/>
                <a:gd name="connsiteX0" fmla="*/ 0 w 2745025"/>
                <a:gd name="connsiteY0" fmla="*/ 2937713 h 2937713"/>
                <a:gd name="connsiteX1" fmla="*/ 343128 w 2745025"/>
                <a:gd name="connsiteY1" fmla="*/ 2594585 h 2937713"/>
                <a:gd name="connsiteX2" fmla="*/ 2401897 w 2745025"/>
                <a:gd name="connsiteY2" fmla="*/ 2594585 h 2937713"/>
                <a:gd name="connsiteX3" fmla="*/ 2745025 w 2745025"/>
                <a:gd name="connsiteY3" fmla="*/ 2937713 h 2937713"/>
                <a:gd name="connsiteX4" fmla="*/ 0 w 2745025"/>
                <a:gd name="connsiteY4" fmla="*/ 2937713 h 2937713"/>
                <a:gd name="connsiteX0" fmla="*/ 0 w 2745025"/>
                <a:gd name="connsiteY0" fmla="*/ 0 h 2937713"/>
                <a:gd name="connsiteX1" fmla="*/ 343128 w 2745025"/>
                <a:gd name="connsiteY1" fmla="*/ 343128 h 2937713"/>
                <a:gd name="connsiteX2" fmla="*/ 343128 w 2745025"/>
                <a:gd name="connsiteY2" fmla="*/ 2594585 h 2937713"/>
                <a:gd name="connsiteX3" fmla="*/ 0 w 2745025"/>
                <a:gd name="connsiteY3" fmla="*/ 2937713 h 2937713"/>
                <a:gd name="connsiteX4" fmla="*/ 0 w 2745025"/>
                <a:gd name="connsiteY4" fmla="*/ 0 h 2937713"/>
                <a:gd name="connsiteX0" fmla="*/ 2745025 w 2745025"/>
                <a:gd name="connsiteY0" fmla="*/ 0 h 2937713"/>
                <a:gd name="connsiteX1" fmla="*/ 2745025 w 2745025"/>
                <a:gd name="connsiteY1" fmla="*/ 2937713 h 2937713"/>
                <a:gd name="connsiteX2" fmla="*/ 2401897 w 2745025"/>
                <a:gd name="connsiteY2" fmla="*/ 2594585 h 2937713"/>
                <a:gd name="connsiteX3" fmla="*/ 2401897 w 2745025"/>
                <a:gd name="connsiteY3" fmla="*/ 343128 h 2937713"/>
                <a:gd name="connsiteX4" fmla="*/ 2745025 w 2745025"/>
                <a:gd name="connsiteY4" fmla="*/ 0 h 2937713"/>
                <a:gd name="connsiteX0" fmla="*/ 0 w 2745025"/>
                <a:gd name="connsiteY0" fmla="*/ 0 h 2937713"/>
                <a:gd name="connsiteX1" fmla="*/ 2745025 w 2745025"/>
                <a:gd name="connsiteY1" fmla="*/ 0 h 2937713"/>
                <a:gd name="connsiteX2" fmla="*/ 2745025 w 2745025"/>
                <a:gd name="connsiteY2" fmla="*/ 2937713 h 2937713"/>
                <a:gd name="connsiteX3" fmla="*/ 0 w 2745025"/>
                <a:gd name="connsiteY3" fmla="*/ 2937713 h 2937713"/>
                <a:gd name="connsiteX4" fmla="*/ 0 w 2745025"/>
                <a:gd name="connsiteY4" fmla="*/ 0 h 2937713"/>
                <a:gd name="connsiteX5" fmla="*/ 343128 w 2745025"/>
                <a:gd name="connsiteY5" fmla="*/ 343128 h 2937713"/>
                <a:gd name="connsiteX6" fmla="*/ 2401897 w 2745025"/>
                <a:gd name="connsiteY6" fmla="*/ 343128 h 2937713"/>
                <a:gd name="connsiteX7" fmla="*/ 2401897 w 2745025"/>
                <a:gd name="connsiteY7" fmla="*/ 2594585 h 2937713"/>
                <a:gd name="connsiteX8" fmla="*/ 343128 w 2745025"/>
                <a:gd name="connsiteY8" fmla="*/ 2594585 h 2937713"/>
                <a:gd name="connsiteX9" fmla="*/ 343128 w 2745025"/>
                <a:gd name="connsiteY9" fmla="*/ 343128 h 2937713"/>
                <a:gd name="connsiteX10" fmla="*/ 0 w 2745025"/>
                <a:gd name="connsiteY10" fmla="*/ 0 h 2937713"/>
                <a:gd name="connsiteX11" fmla="*/ 343128 w 2745025"/>
                <a:gd name="connsiteY11" fmla="*/ 343128 h 2937713"/>
                <a:gd name="connsiteX12" fmla="*/ 0 w 2745025"/>
                <a:gd name="connsiteY12" fmla="*/ 2937713 h 2937713"/>
                <a:gd name="connsiteX13" fmla="*/ 343128 w 2745025"/>
                <a:gd name="connsiteY13" fmla="*/ 2594585 h 2937713"/>
                <a:gd name="connsiteX14" fmla="*/ 2745025 w 2745025"/>
                <a:gd name="connsiteY14" fmla="*/ 0 h 2937713"/>
                <a:gd name="connsiteX15" fmla="*/ 2401897 w 2745025"/>
                <a:gd name="connsiteY15" fmla="*/ 343128 h 2937713"/>
                <a:gd name="connsiteX16" fmla="*/ 2745025 w 2745025"/>
                <a:gd name="connsiteY16" fmla="*/ 2937713 h 2937713"/>
                <a:gd name="connsiteX17" fmla="*/ 2401897 w 2745025"/>
                <a:gd name="connsiteY17" fmla="*/ 2594585 h 2937713"/>
                <a:gd name="connsiteX0" fmla="*/ 343128 w 2745025"/>
                <a:gd name="connsiteY0" fmla="*/ 343128 h 2937713"/>
                <a:gd name="connsiteX1" fmla="*/ 2401897 w 2745025"/>
                <a:gd name="connsiteY1" fmla="*/ 343128 h 2937713"/>
                <a:gd name="connsiteX2" fmla="*/ 2401897 w 2745025"/>
                <a:gd name="connsiteY2" fmla="*/ 2594585 h 2937713"/>
                <a:gd name="connsiteX3" fmla="*/ 343128 w 2745025"/>
                <a:gd name="connsiteY3" fmla="*/ 2594585 h 2937713"/>
                <a:gd name="connsiteX4" fmla="*/ 343128 w 2745025"/>
                <a:gd name="connsiteY4" fmla="*/ 343128 h 2937713"/>
                <a:gd name="connsiteX0" fmla="*/ 0 w 2745025"/>
                <a:gd name="connsiteY0" fmla="*/ 0 h 2937713"/>
                <a:gd name="connsiteX1" fmla="*/ 2745025 w 2745025"/>
                <a:gd name="connsiteY1" fmla="*/ 0 h 2937713"/>
                <a:gd name="connsiteX2" fmla="*/ 2401897 w 2745025"/>
                <a:gd name="connsiteY2" fmla="*/ 343128 h 2937713"/>
                <a:gd name="connsiteX3" fmla="*/ 343128 w 2745025"/>
                <a:gd name="connsiteY3" fmla="*/ 343128 h 2937713"/>
                <a:gd name="connsiteX4" fmla="*/ 0 w 2745025"/>
                <a:gd name="connsiteY4" fmla="*/ 0 h 2937713"/>
                <a:gd name="connsiteX0" fmla="*/ 0 w 2745025"/>
                <a:gd name="connsiteY0" fmla="*/ 2937713 h 2937713"/>
                <a:gd name="connsiteX1" fmla="*/ 343128 w 2745025"/>
                <a:gd name="connsiteY1" fmla="*/ 2594585 h 2937713"/>
                <a:gd name="connsiteX2" fmla="*/ 2401897 w 2745025"/>
                <a:gd name="connsiteY2" fmla="*/ 2594585 h 2937713"/>
                <a:gd name="connsiteX3" fmla="*/ 2745025 w 2745025"/>
                <a:gd name="connsiteY3" fmla="*/ 2937713 h 2937713"/>
                <a:gd name="connsiteX4" fmla="*/ 0 w 2745025"/>
                <a:gd name="connsiteY4" fmla="*/ 2937713 h 2937713"/>
                <a:gd name="connsiteX0" fmla="*/ 0 w 2745025"/>
                <a:gd name="connsiteY0" fmla="*/ 0 h 2937713"/>
                <a:gd name="connsiteX1" fmla="*/ 343128 w 2745025"/>
                <a:gd name="connsiteY1" fmla="*/ 343128 h 2937713"/>
                <a:gd name="connsiteX2" fmla="*/ 343128 w 2745025"/>
                <a:gd name="connsiteY2" fmla="*/ 2594585 h 2937713"/>
                <a:gd name="connsiteX3" fmla="*/ 0 w 2745025"/>
                <a:gd name="connsiteY3" fmla="*/ 2937713 h 2937713"/>
                <a:gd name="connsiteX4" fmla="*/ 0 w 2745025"/>
                <a:gd name="connsiteY4" fmla="*/ 0 h 2937713"/>
                <a:gd name="connsiteX0" fmla="*/ 2745025 w 2745025"/>
                <a:gd name="connsiteY0" fmla="*/ 0 h 2937713"/>
                <a:gd name="connsiteX1" fmla="*/ 2745025 w 2745025"/>
                <a:gd name="connsiteY1" fmla="*/ 2937713 h 2937713"/>
                <a:gd name="connsiteX2" fmla="*/ 2401897 w 2745025"/>
                <a:gd name="connsiteY2" fmla="*/ 2594585 h 2937713"/>
                <a:gd name="connsiteX3" fmla="*/ 2401897 w 2745025"/>
                <a:gd name="connsiteY3" fmla="*/ 343128 h 2937713"/>
                <a:gd name="connsiteX4" fmla="*/ 2745025 w 2745025"/>
                <a:gd name="connsiteY4" fmla="*/ 0 h 2937713"/>
                <a:gd name="connsiteX0" fmla="*/ 0 w 2745025"/>
                <a:gd name="connsiteY0" fmla="*/ 0 h 2937713"/>
                <a:gd name="connsiteX1" fmla="*/ 2745025 w 2745025"/>
                <a:gd name="connsiteY1" fmla="*/ 0 h 2937713"/>
                <a:gd name="connsiteX2" fmla="*/ 2745025 w 2745025"/>
                <a:gd name="connsiteY2" fmla="*/ 2937713 h 2937713"/>
                <a:gd name="connsiteX3" fmla="*/ 0 w 2745025"/>
                <a:gd name="connsiteY3" fmla="*/ 2937713 h 2937713"/>
                <a:gd name="connsiteX4" fmla="*/ 0 w 2745025"/>
                <a:gd name="connsiteY4" fmla="*/ 0 h 2937713"/>
                <a:gd name="connsiteX5" fmla="*/ 343128 w 2745025"/>
                <a:gd name="connsiteY5" fmla="*/ 343128 h 2937713"/>
                <a:gd name="connsiteX6" fmla="*/ 2401897 w 2745025"/>
                <a:gd name="connsiteY6" fmla="*/ 343128 h 2937713"/>
                <a:gd name="connsiteX7" fmla="*/ 2401897 w 2745025"/>
                <a:gd name="connsiteY7" fmla="*/ 2594585 h 2937713"/>
                <a:gd name="connsiteX8" fmla="*/ 343128 w 2745025"/>
                <a:gd name="connsiteY8" fmla="*/ 2594585 h 2937713"/>
                <a:gd name="connsiteX9" fmla="*/ 343128 w 2745025"/>
                <a:gd name="connsiteY9" fmla="*/ 343128 h 2937713"/>
                <a:gd name="connsiteX10" fmla="*/ 0 w 2745025"/>
                <a:gd name="connsiteY10" fmla="*/ 0 h 2937713"/>
                <a:gd name="connsiteX11" fmla="*/ 343128 w 2745025"/>
                <a:gd name="connsiteY11" fmla="*/ 343128 h 2937713"/>
                <a:gd name="connsiteX12" fmla="*/ 0 w 2745025"/>
                <a:gd name="connsiteY12" fmla="*/ 2937713 h 2937713"/>
                <a:gd name="connsiteX13" fmla="*/ 343128 w 2745025"/>
                <a:gd name="connsiteY13" fmla="*/ 2594585 h 2937713"/>
                <a:gd name="connsiteX14" fmla="*/ 2745025 w 2745025"/>
                <a:gd name="connsiteY14" fmla="*/ 0 h 2937713"/>
                <a:gd name="connsiteX15" fmla="*/ 2352832 w 2745025"/>
                <a:gd name="connsiteY15" fmla="*/ 450179 h 2937713"/>
                <a:gd name="connsiteX16" fmla="*/ 2745025 w 2745025"/>
                <a:gd name="connsiteY16" fmla="*/ 2937713 h 2937713"/>
                <a:gd name="connsiteX17" fmla="*/ 2401897 w 2745025"/>
                <a:gd name="connsiteY17" fmla="*/ 2594585 h 2937713"/>
                <a:gd name="connsiteX0" fmla="*/ 343128 w 2745025"/>
                <a:gd name="connsiteY0" fmla="*/ 343128 h 2937713"/>
                <a:gd name="connsiteX1" fmla="*/ 2401897 w 2745025"/>
                <a:gd name="connsiteY1" fmla="*/ 343128 h 2937713"/>
                <a:gd name="connsiteX2" fmla="*/ 2401897 w 2745025"/>
                <a:gd name="connsiteY2" fmla="*/ 2594585 h 2937713"/>
                <a:gd name="connsiteX3" fmla="*/ 343128 w 2745025"/>
                <a:gd name="connsiteY3" fmla="*/ 2594585 h 2937713"/>
                <a:gd name="connsiteX4" fmla="*/ 343128 w 2745025"/>
                <a:gd name="connsiteY4" fmla="*/ 343128 h 2937713"/>
                <a:gd name="connsiteX0" fmla="*/ 0 w 2745025"/>
                <a:gd name="connsiteY0" fmla="*/ 0 h 2937713"/>
                <a:gd name="connsiteX1" fmla="*/ 2745025 w 2745025"/>
                <a:gd name="connsiteY1" fmla="*/ 0 h 2937713"/>
                <a:gd name="connsiteX2" fmla="*/ 2401897 w 2745025"/>
                <a:gd name="connsiteY2" fmla="*/ 343128 h 2937713"/>
                <a:gd name="connsiteX3" fmla="*/ 343128 w 2745025"/>
                <a:gd name="connsiteY3" fmla="*/ 343128 h 2937713"/>
                <a:gd name="connsiteX4" fmla="*/ 0 w 2745025"/>
                <a:gd name="connsiteY4" fmla="*/ 0 h 2937713"/>
                <a:gd name="connsiteX0" fmla="*/ 0 w 2745025"/>
                <a:gd name="connsiteY0" fmla="*/ 2937713 h 2937713"/>
                <a:gd name="connsiteX1" fmla="*/ 343128 w 2745025"/>
                <a:gd name="connsiteY1" fmla="*/ 2594585 h 2937713"/>
                <a:gd name="connsiteX2" fmla="*/ 2401897 w 2745025"/>
                <a:gd name="connsiteY2" fmla="*/ 2594585 h 2937713"/>
                <a:gd name="connsiteX3" fmla="*/ 2745025 w 2745025"/>
                <a:gd name="connsiteY3" fmla="*/ 2937713 h 2937713"/>
                <a:gd name="connsiteX4" fmla="*/ 0 w 2745025"/>
                <a:gd name="connsiteY4" fmla="*/ 2937713 h 2937713"/>
                <a:gd name="connsiteX0" fmla="*/ 0 w 2745025"/>
                <a:gd name="connsiteY0" fmla="*/ 0 h 2937713"/>
                <a:gd name="connsiteX1" fmla="*/ 343128 w 2745025"/>
                <a:gd name="connsiteY1" fmla="*/ 343128 h 2937713"/>
                <a:gd name="connsiteX2" fmla="*/ 343128 w 2745025"/>
                <a:gd name="connsiteY2" fmla="*/ 2594585 h 2937713"/>
                <a:gd name="connsiteX3" fmla="*/ 0 w 2745025"/>
                <a:gd name="connsiteY3" fmla="*/ 2937713 h 2937713"/>
                <a:gd name="connsiteX4" fmla="*/ 0 w 2745025"/>
                <a:gd name="connsiteY4" fmla="*/ 0 h 2937713"/>
                <a:gd name="connsiteX0" fmla="*/ 2745025 w 2745025"/>
                <a:gd name="connsiteY0" fmla="*/ 0 h 2937713"/>
                <a:gd name="connsiteX1" fmla="*/ 2745025 w 2745025"/>
                <a:gd name="connsiteY1" fmla="*/ 2937713 h 2937713"/>
                <a:gd name="connsiteX2" fmla="*/ 2401897 w 2745025"/>
                <a:gd name="connsiteY2" fmla="*/ 2594585 h 2937713"/>
                <a:gd name="connsiteX3" fmla="*/ 2401897 w 2745025"/>
                <a:gd name="connsiteY3" fmla="*/ 343128 h 2937713"/>
                <a:gd name="connsiteX4" fmla="*/ 2745025 w 2745025"/>
                <a:gd name="connsiteY4" fmla="*/ 0 h 2937713"/>
                <a:gd name="connsiteX0" fmla="*/ 0 w 2745025"/>
                <a:gd name="connsiteY0" fmla="*/ 0 h 2937713"/>
                <a:gd name="connsiteX1" fmla="*/ 2745025 w 2745025"/>
                <a:gd name="connsiteY1" fmla="*/ 0 h 2937713"/>
                <a:gd name="connsiteX2" fmla="*/ 2745025 w 2745025"/>
                <a:gd name="connsiteY2" fmla="*/ 2937713 h 2937713"/>
                <a:gd name="connsiteX3" fmla="*/ 0 w 2745025"/>
                <a:gd name="connsiteY3" fmla="*/ 2937713 h 2937713"/>
                <a:gd name="connsiteX4" fmla="*/ 0 w 2745025"/>
                <a:gd name="connsiteY4" fmla="*/ 0 h 2937713"/>
                <a:gd name="connsiteX5" fmla="*/ 343128 w 2745025"/>
                <a:gd name="connsiteY5" fmla="*/ 343128 h 2937713"/>
                <a:gd name="connsiteX6" fmla="*/ 2352831 w 2745025"/>
                <a:gd name="connsiteY6" fmla="*/ 441259 h 2937713"/>
                <a:gd name="connsiteX7" fmla="*/ 2401897 w 2745025"/>
                <a:gd name="connsiteY7" fmla="*/ 2594585 h 2937713"/>
                <a:gd name="connsiteX8" fmla="*/ 343128 w 2745025"/>
                <a:gd name="connsiteY8" fmla="*/ 2594585 h 2937713"/>
                <a:gd name="connsiteX9" fmla="*/ 343128 w 2745025"/>
                <a:gd name="connsiteY9" fmla="*/ 343128 h 2937713"/>
                <a:gd name="connsiteX10" fmla="*/ 0 w 2745025"/>
                <a:gd name="connsiteY10" fmla="*/ 0 h 2937713"/>
                <a:gd name="connsiteX11" fmla="*/ 343128 w 2745025"/>
                <a:gd name="connsiteY11" fmla="*/ 343128 h 2937713"/>
                <a:gd name="connsiteX12" fmla="*/ 0 w 2745025"/>
                <a:gd name="connsiteY12" fmla="*/ 2937713 h 2937713"/>
                <a:gd name="connsiteX13" fmla="*/ 343128 w 2745025"/>
                <a:gd name="connsiteY13" fmla="*/ 2594585 h 2937713"/>
                <a:gd name="connsiteX14" fmla="*/ 2745025 w 2745025"/>
                <a:gd name="connsiteY14" fmla="*/ 0 h 2937713"/>
                <a:gd name="connsiteX15" fmla="*/ 2352832 w 2745025"/>
                <a:gd name="connsiteY15" fmla="*/ 450179 h 2937713"/>
                <a:gd name="connsiteX16" fmla="*/ 2745025 w 2745025"/>
                <a:gd name="connsiteY16" fmla="*/ 2937713 h 2937713"/>
                <a:gd name="connsiteX17" fmla="*/ 2401897 w 2745025"/>
                <a:gd name="connsiteY17" fmla="*/ 2594585 h 2937713"/>
                <a:gd name="connsiteX0" fmla="*/ 343128 w 2745025"/>
                <a:gd name="connsiteY0" fmla="*/ 343128 h 2937713"/>
                <a:gd name="connsiteX1" fmla="*/ 2401897 w 2745025"/>
                <a:gd name="connsiteY1" fmla="*/ 343128 h 2937713"/>
                <a:gd name="connsiteX2" fmla="*/ 2401897 w 2745025"/>
                <a:gd name="connsiteY2" fmla="*/ 2594585 h 2937713"/>
                <a:gd name="connsiteX3" fmla="*/ 343128 w 2745025"/>
                <a:gd name="connsiteY3" fmla="*/ 2594585 h 2937713"/>
                <a:gd name="connsiteX4" fmla="*/ 343128 w 2745025"/>
                <a:gd name="connsiteY4" fmla="*/ 343128 h 2937713"/>
                <a:gd name="connsiteX0" fmla="*/ 0 w 2745025"/>
                <a:gd name="connsiteY0" fmla="*/ 0 h 2937713"/>
                <a:gd name="connsiteX1" fmla="*/ 2745025 w 2745025"/>
                <a:gd name="connsiteY1" fmla="*/ 0 h 2937713"/>
                <a:gd name="connsiteX2" fmla="*/ 2401897 w 2745025"/>
                <a:gd name="connsiteY2" fmla="*/ 343128 h 2937713"/>
                <a:gd name="connsiteX3" fmla="*/ 343128 w 2745025"/>
                <a:gd name="connsiteY3" fmla="*/ 343128 h 2937713"/>
                <a:gd name="connsiteX4" fmla="*/ 0 w 2745025"/>
                <a:gd name="connsiteY4" fmla="*/ 0 h 2937713"/>
                <a:gd name="connsiteX0" fmla="*/ 0 w 2745025"/>
                <a:gd name="connsiteY0" fmla="*/ 2937713 h 2937713"/>
                <a:gd name="connsiteX1" fmla="*/ 343128 w 2745025"/>
                <a:gd name="connsiteY1" fmla="*/ 2594585 h 2937713"/>
                <a:gd name="connsiteX2" fmla="*/ 2401897 w 2745025"/>
                <a:gd name="connsiteY2" fmla="*/ 2594585 h 2937713"/>
                <a:gd name="connsiteX3" fmla="*/ 2745025 w 2745025"/>
                <a:gd name="connsiteY3" fmla="*/ 2937713 h 2937713"/>
                <a:gd name="connsiteX4" fmla="*/ 0 w 2745025"/>
                <a:gd name="connsiteY4" fmla="*/ 2937713 h 2937713"/>
                <a:gd name="connsiteX0" fmla="*/ 0 w 2745025"/>
                <a:gd name="connsiteY0" fmla="*/ 0 h 2937713"/>
                <a:gd name="connsiteX1" fmla="*/ 343128 w 2745025"/>
                <a:gd name="connsiteY1" fmla="*/ 343128 h 2937713"/>
                <a:gd name="connsiteX2" fmla="*/ 343128 w 2745025"/>
                <a:gd name="connsiteY2" fmla="*/ 2594585 h 2937713"/>
                <a:gd name="connsiteX3" fmla="*/ 0 w 2745025"/>
                <a:gd name="connsiteY3" fmla="*/ 2937713 h 2937713"/>
                <a:gd name="connsiteX4" fmla="*/ 0 w 2745025"/>
                <a:gd name="connsiteY4" fmla="*/ 0 h 2937713"/>
                <a:gd name="connsiteX0" fmla="*/ 2745025 w 2745025"/>
                <a:gd name="connsiteY0" fmla="*/ 0 h 2937713"/>
                <a:gd name="connsiteX1" fmla="*/ 2745025 w 2745025"/>
                <a:gd name="connsiteY1" fmla="*/ 2937713 h 2937713"/>
                <a:gd name="connsiteX2" fmla="*/ 2401897 w 2745025"/>
                <a:gd name="connsiteY2" fmla="*/ 2594585 h 2937713"/>
                <a:gd name="connsiteX3" fmla="*/ 2401897 w 2745025"/>
                <a:gd name="connsiteY3" fmla="*/ 343128 h 2937713"/>
                <a:gd name="connsiteX4" fmla="*/ 2745025 w 2745025"/>
                <a:gd name="connsiteY4" fmla="*/ 0 h 2937713"/>
                <a:gd name="connsiteX0" fmla="*/ 0 w 2745025"/>
                <a:gd name="connsiteY0" fmla="*/ 0 h 2937713"/>
                <a:gd name="connsiteX1" fmla="*/ 2745025 w 2745025"/>
                <a:gd name="connsiteY1" fmla="*/ 0 h 2937713"/>
                <a:gd name="connsiteX2" fmla="*/ 2745025 w 2745025"/>
                <a:gd name="connsiteY2" fmla="*/ 2937713 h 2937713"/>
                <a:gd name="connsiteX3" fmla="*/ 0 w 2745025"/>
                <a:gd name="connsiteY3" fmla="*/ 2937713 h 2937713"/>
                <a:gd name="connsiteX4" fmla="*/ 0 w 2745025"/>
                <a:gd name="connsiteY4" fmla="*/ 0 h 2937713"/>
                <a:gd name="connsiteX5" fmla="*/ 343128 w 2745025"/>
                <a:gd name="connsiteY5" fmla="*/ 343128 h 2937713"/>
                <a:gd name="connsiteX6" fmla="*/ 2352831 w 2745025"/>
                <a:gd name="connsiteY6" fmla="*/ 441259 h 2937713"/>
                <a:gd name="connsiteX7" fmla="*/ 2401897 w 2745025"/>
                <a:gd name="connsiteY7" fmla="*/ 2594585 h 2937713"/>
                <a:gd name="connsiteX8" fmla="*/ 343128 w 2745025"/>
                <a:gd name="connsiteY8" fmla="*/ 2594585 h 2937713"/>
                <a:gd name="connsiteX9" fmla="*/ 343128 w 2745025"/>
                <a:gd name="connsiteY9" fmla="*/ 343128 h 2937713"/>
                <a:gd name="connsiteX10" fmla="*/ 0 w 2745025"/>
                <a:gd name="connsiteY10" fmla="*/ 0 h 2937713"/>
                <a:gd name="connsiteX11" fmla="*/ 414496 w 2745025"/>
                <a:gd name="connsiteY11" fmla="*/ 472482 h 2937713"/>
                <a:gd name="connsiteX12" fmla="*/ 0 w 2745025"/>
                <a:gd name="connsiteY12" fmla="*/ 2937713 h 2937713"/>
                <a:gd name="connsiteX13" fmla="*/ 343128 w 2745025"/>
                <a:gd name="connsiteY13" fmla="*/ 2594585 h 2937713"/>
                <a:gd name="connsiteX14" fmla="*/ 2745025 w 2745025"/>
                <a:gd name="connsiteY14" fmla="*/ 0 h 2937713"/>
                <a:gd name="connsiteX15" fmla="*/ 2352832 w 2745025"/>
                <a:gd name="connsiteY15" fmla="*/ 450179 h 2937713"/>
                <a:gd name="connsiteX16" fmla="*/ 2745025 w 2745025"/>
                <a:gd name="connsiteY16" fmla="*/ 2937713 h 2937713"/>
                <a:gd name="connsiteX17" fmla="*/ 2401897 w 2745025"/>
                <a:gd name="connsiteY17" fmla="*/ 2594585 h 2937713"/>
                <a:gd name="connsiteX0" fmla="*/ 343128 w 2745025"/>
                <a:gd name="connsiteY0" fmla="*/ 343128 h 2937713"/>
                <a:gd name="connsiteX1" fmla="*/ 2401897 w 2745025"/>
                <a:gd name="connsiteY1" fmla="*/ 343128 h 2937713"/>
                <a:gd name="connsiteX2" fmla="*/ 2401897 w 2745025"/>
                <a:gd name="connsiteY2" fmla="*/ 2594585 h 2937713"/>
                <a:gd name="connsiteX3" fmla="*/ 343128 w 2745025"/>
                <a:gd name="connsiteY3" fmla="*/ 2594585 h 2937713"/>
                <a:gd name="connsiteX4" fmla="*/ 343128 w 2745025"/>
                <a:gd name="connsiteY4" fmla="*/ 343128 h 2937713"/>
                <a:gd name="connsiteX0" fmla="*/ 0 w 2745025"/>
                <a:gd name="connsiteY0" fmla="*/ 0 h 2937713"/>
                <a:gd name="connsiteX1" fmla="*/ 2745025 w 2745025"/>
                <a:gd name="connsiteY1" fmla="*/ 0 h 2937713"/>
                <a:gd name="connsiteX2" fmla="*/ 2401897 w 2745025"/>
                <a:gd name="connsiteY2" fmla="*/ 343128 h 2937713"/>
                <a:gd name="connsiteX3" fmla="*/ 343128 w 2745025"/>
                <a:gd name="connsiteY3" fmla="*/ 343128 h 2937713"/>
                <a:gd name="connsiteX4" fmla="*/ 0 w 2745025"/>
                <a:gd name="connsiteY4" fmla="*/ 0 h 2937713"/>
                <a:gd name="connsiteX0" fmla="*/ 0 w 2745025"/>
                <a:gd name="connsiteY0" fmla="*/ 2937713 h 2937713"/>
                <a:gd name="connsiteX1" fmla="*/ 343128 w 2745025"/>
                <a:gd name="connsiteY1" fmla="*/ 2594585 h 2937713"/>
                <a:gd name="connsiteX2" fmla="*/ 2401897 w 2745025"/>
                <a:gd name="connsiteY2" fmla="*/ 2594585 h 2937713"/>
                <a:gd name="connsiteX3" fmla="*/ 2745025 w 2745025"/>
                <a:gd name="connsiteY3" fmla="*/ 2937713 h 2937713"/>
                <a:gd name="connsiteX4" fmla="*/ 0 w 2745025"/>
                <a:gd name="connsiteY4" fmla="*/ 2937713 h 2937713"/>
                <a:gd name="connsiteX0" fmla="*/ 0 w 2745025"/>
                <a:gd name="connsiteY0" fmla="*/ 0 h 2937713"/>
                <a:gd name="connsiteX1" fmla="*/ 343128 w 2745025"/>
                <a:gd name="connsiteY1" fmla="*/ 343128 h 2937713"/>
                <a:gd name="connsiteX2" fmla="*/ 343128 w 2745025"/>
                <a:gd name="connsiteY2" fmla="*/ 2594585 h 2937713"/>
                <a:gd name="connsiteX3" fmla="*/ 0 w 2745025"/>
                <a:gd name="connsiteY3" fmla="*/ 2937713 h 2937713"/>
                <a:gd name="connsiteX4" fmla="*/ 0 w 2745025"/>
                <a:gd name="connsiteY4" fmla="*/ 0 h 2937713"/>
                <a:gd name="connsiteX0" fmla="*/ 2745025 w 2745025"/>
                <a:gd name="connsiteY0" fmla="*/ 0 h 2937713"/>
                <a:gd name="connsiteX1" fmla="*/ 2745025 w 2745025"/>
                <a:gd name="connsiteY1" fmla="*/ 2937713 h 2937713"/>
                <a:gd name="connsiteX2" fmla="*/ 2401897 w 2745025"/>
                <a:gd name="connsiteY2" fmla="*/ 2594585 h 2937713"/>
                <a:gd name="connsiteX3" fmla="*/ 2401897 w 2745025"/>
                <a:gd name="connsiteY3" fmla="*/ 343128 h 2937713"/>
                <a:gd name="connsiteX4" fmla="*/ 2745025 w 2745025"/>
                <a:gd name="connsiteY4" fmla="*/ 0 h 2937713"/>
                <a:gd name="connsiteX0" fmla="*/ 0 w 2745025"/>
                <a:gd name="connsiteY0" fmla="*/ 0 h 2937713"/>
                <a:gd name="connsiteX1" fmla="*/ 2745025 w 2745025"/>
                <a:gd name="connsiteY1" fmla="*/ 0 h 2937713"/>
                <a:gd name="connsiteX2" fmla="*/ 2745025 w 2745025"/>
                <a:gd name="connsiteY2" fmla="*/ 2937713 h 2937713"/>
                <a:gd name="connsiteX3" fmla="*/ 0 w 2745025"/>
                <a:gd name="connsiteY3" fmla="*/ 2937713 h 2937713"/>
                <a:gd name="connsiteX4" fmla="*/ 0 w 2745025"/>
                <a:gd name="connsiteY4" fmla="*/ 0 h 2937713"/>
                <a:gd name="connsiteX5" fmla="*/ 432338 w 2745025"/>
                <a:gd name="connsiteY5" fmla="*/ 454640 h 2937713"/>
                <a:gd name="connsiteX6" fmla="*/ 2352831 w 2745025"/>
                <a:gd name="connsiteY6" fmla="*/ 441259 h 2937713"/>
                <a:gd name="connsiteX7" fmla="*/ 2401897 w 2745025"/>
                <a:gd name="connsiteY7" fmla="*/ 2594585 h 2937713"/>
                <a:gd name="connsiteX8" fmla="*/ 343128 w 2745025"/>
                <a:gd name="connsiteY8" fmla="*/ 2594585 h 2937713"/>
                <a:gd name="connsiteX9" fmla="*/ 432338 w 2745025"/>
                <a:gd name="connsiteY9" fmla="*/ 454640 h 2937713"/>
                <a:gd name="connsiteX10" fmla="*/ 0 w 2745025"/>
                <a:gd name="connsiteY10" fmla="*/ 0 h 2937713"/>
                <a:gd name="connsiteX11" fmla="*/ 414496 w 2745025"/>
                <a:gd name="connsiteY11" fmla="*/ 472482 h 2937713"/>
                <a:gd name="connsiteX12" fmla="*/ 0 w 2745025"/>
                <a:gd name="connsiteY12" fmla="*/ 2937713 h 2937713"/>
                <a:gd name="connsiteX13" fmla="*/ 343128 w 2745025"/>
                <a:gd name="connsiteY13" fmla="*/ 2594585 h 2937713"/>
                <a:gd name="connsiteX14" fmla="*/ 2745025 w 2745025"/>
                <a:gd name="connsiteY14" fmla="*/ 0 h 2937713"/>
                <a:gd name="connsiteX15" fmla="*/ 2352832 w 2745025"/>
                <a:gd name="connsiteY15" fmla="*/ 450179 h 2937713"/>
                <a:gd name="connsiteX16" fmla="*/ 2745025 w 2745025"/>
                <a:gd name="connsiteY16" fmla="*/ 2937713 h 2937713"/>
                <a:gd name="connsiteX17" fmla="*/ 2401897 w 2745025"/>
                <a:gd name="connsiteY17" fmla="*/ 2594585 h 2937713"/>
                <a:gd name="connsiteX0" fmla="*/ 343128 w 2745025"/>
                <a:gd name="connsiteY0" fmla="*/ 343128 h 2937713"/>
                <a:gd name="connsiteX1" fmla="*/ 2401897 w 2745025"/>
                <a:gd name="connsiteY1" fmla="*/ 343128 h 2937713"/>
                <a:gd name="connsiteX2" fmla="*/ 2401897 w 2745025"/>
                <a:gd name="connsiteY2" fmla="*/ 2594585 h 2937713"/>
                <a:gd name="connsiteX3" fmla="*/ 343128 w 2745025"/>
                <a:gd name="connsiteY3" fmla="*/ 2594585 h 2937713"/>
                <a:gd name="connsiteX4" fmla="*/ 343128 w 2745025"/>
                <a:gd name="connsiteY4" fmla="*/ 343128 h 2937713"/>
                <a:gd name="connsiteX0" fmla="*/ 0 w 2745025"/>
                <a:gd name="connsiteY0" fmla="*/ 0 h 2937713"/>
                <a:gd name="connsiteX1" fmla="*/ 2745025 w 2745025"/>
                <a:gd name="connsiteY1" fmla="*/ 0 h 2937713"/>
                <a:gd name="connsiteX2" fmla="*/ 2401897 w 2745025"/>
                <a:gd name="connsiteY2" fmla="*/ 343128 h 2937713"/>
                <a:gd name="connsiteX3" fmla="*/ 343128 w 2745025"/>
                <a:gd name="connsiteY3" fmla="*/ 343128 h 2937713"/>
                <a:gd name="connsiteX4" fmla="*/ 0 w 2745025"/>
                <a:gd name="connsiteY4" fmla="*/ 0 h 2937713"/>
                <a:gd name="connsiteX0" fmla="*/ 0 w 2745025"/>
                <a:gd name="connsiteY0" fmla="*/ 2937713 h 2937713"/>
                <a:gd name="connsiteX1" fmla="*/ 343128 w 2745025"/>
                <a:gd name="connsiteY1" fmla="*/ 2594585 h 2937713"/>
                <a:gd name="connsiteX2" fmla="*/ 2401897 w 2745025"/>
                <a:gd name="connsiteY2" fmla="*/ 2594585 h 2937713"/>
                <a:gd name="connsiteX3" fmla="*/ 2745025 w 2745025"/>
                <a:gd name="connsiteY3" fmla="*/ 2937713 h 2937713"/>
                <a:gd name="connsiteX4" fmla="*/ 0 w 2745025"/>
                <a:gd name="connsiteY4" fmla="*/ 2937713 h 2937713"/>
                <a:gd name="connsiteX0" fmla="*/ 0 w 2745025"/>
                <a:gd name="connsiteY0" fmla="*/ 0 h 2937713"/>
                <a:gd name="connsiteX1" fmla="*/ 343128 w 2745025"/>
                <a:gd name="connsiteY1" fmla="*/ 343128 h 2937713"/>
                <a:gd name="connsiteX2" fmla="*/ 343128 w 2745025"/>
                <a:gd name="connsiteY2" fmla="*/ 2594585 h 2937713"/>
                <a:gd name="connsiteX3" fmla="*/ 0 w 2745025"/>
                <a:gd name="connsiteY3" fmla="*/ 2937713 h 2937713"/>
                <a:gd name="connsiteX4" fmla="*/ 0 w 2745025"/>
                <a:gd name="connsiteY4" fmla="*/ 0 h 2937713"/>
                <a:gd name="connsiteX0" fmla="*/ 2745025 w 2745025"/>
                <a:gd name="connsiteY0" fmla="*/ 0 h 2937713"/>
                <a:gd name="connsiteX1" fmla="*/ 2745025 w 2745025"/>
                <a:gd name="connsiteY1" fmla="*/ 2937713 h 2937713"/>
                <a:gd name="connsiteX2" fmla="*/ 2401897 w 2745025"/>
                <a:gd name="connsiteY2" fmla="*/ 2594585 h 2937713"/>
                <a:gd name="connsiteX3" fmla="*/ 2401897 w 2745025"/>
                <a:gd name="connsiteY3" fmla="*/ 343128 h 2937713"/>
                <a:gd name="connsiteX4" fmla="*/ 2745025 w 2745025"/>
                <a:gd name="connsiteY4" fmla="*/ 0 h 2937713"/>
                <a:gd name="connsiteX0" fmla="*/ 0 w 2745025"/>
                <a:gd name="connsiteY0" fmla="*/ 0 h 2937713"/>
                <a:gd name="connsiteX1" fmla="*/ 2745025 w 2745025"/>
                <a:gd name="connsiteY1" fmla="*/ 0 h 2937713"/>
                <a:gd name="connsiteX2" fmla="*/ 2745025 w 2745025"/>
                <a:gd name="connsiteY2" fmla="*/ 2937713 h 2937713"/>
                <a:gd name="connsiteX3" fmla="*/ 0 w 2745025"/>
                <a:gd name="connsiteY3" fmla="*/ 2937713 h 2937713"/>
                <a:gd name="connsiteX4" fmla="*/ 0 w 2745025"/>
                <a:gd name="connsiteY4" fmla="*/ 0 h 2937713"/>
                <a:gd name="connsiteX5" fmla="*/ 432338 w 2745025"/>
                <a:gd name="connsiteY5" fmla="*/ 454640 h 2937713"/>
                <a:gd name="connsiteX6" fmla="*/ 2352831 w 2745025"/>
                <a:gd name="connsiteY6" fmla="*/ 441259 h 2937713"/>
                <a:gd name="connsiteX7" fmla="*/ 2401897 w 2745025"/>
                <a:gd name="connsiteY7" fmla="*/ 2594585 h 2937713"/>
                <a:gd name="connsiteX8" fmla="*/ 343128 w 2745025"/>
                <a:gd name="connsiteY8" fmla="*/ 2594585 h 2937713"/>
                <a:gd name="connsiteX9" fmla="*/ 432338 w 2745025"/>
                <a:gd name="connsiteY9" fmla="*/ 454640 h 2937713"/>
                <a:gd name="connsiteX10" fmla="*/ 0 w 2745025"/>
                <a:gd name="connsiteY10" fmla="*/ 0 h 2937713"/>
                <a:gd name="connsiteX11" fmla="*/ 414496 w 2745025"/>
                <a:gd name="connsiteY11" fmla="*/ 472482 h 2937713"/>
                <a:gd name="connsiteX12" fmla="*/ 0 w 2745025"/>
                <a:gd name="connsiteY12" fmla="*/ 2937713 h 2937713"/>
                <a:gd name="connsiteX13" fmla="*/ 432338 w 2745025"/>
                <a:gd name="connsiteY13" fmla="*/ 2567822 h 2937713"/>
                <a:gd name="connsiteX14" fmla="*/ 2745025 w 2745025"/>
                <a:gd name="connsiteY14" fmla="*/ 0 h 2937713"/>
                <a:gd name="connsiteX15" fmla="*/ 2352832 w 2745025"/>
                <a:gd name="connsiteY15" fmla="*/ 450179 h 2937713"/>
                <a:gd name="connsiteX16" fmla="*/ 2745025 w 2745025"/>
                <a:gd name="connsiteY16" fmla="*/ 2937713 h 2937713"/>
                <a:gd name="connsiteX17" fmla="*/ 2401897 w 2745025"/>
                <a:gd name="connsiteY17" fmla="*/ 2594585 h 2937713"/>
                <a:gd name="connsiteX0" fmla="*/ 343128 w 2745025"/>
                <a:gd name="connsiteY0" fmla="*/ 343128 h 2937713"/>
                <a:gd name="connsiteX1" fmla="*/ 2401897 w 2745025"/>
                <a:gd name="connsiteY1" fmla="*/ 343128 h 2937713"/>
                <a:gd name="connsiteX2" fmla="*/ 2401897 w 2745025"/>
                <a:gd name="connsiteY2" fmla="*/ 2594585 h 2937713"/>
                <a:gd name="connsiteX3" fmla="*/ 343128 w 2745025"/>
                <a:gd name="connsiteY3" fmla="*/ 2594585 h 2937713"/>
                <a:gd name="connsiteX4" fmla="*/ 343128 w 2745025"/>
                <a:gd name="connsiteY4" fmla="*/ 343128 h 2937713"/>
                <a:gd name="connsiteX0" fmla="*/ 0 w 2745025"/>
                <a:gd name="connsiteY0" fmla="*/ 0 h 2937713"/>
                <a:gd name="connsiteX1" fmla="*/ 2745025 w 2745025"/>
                <a:gd name="connsiteY1" fmla="*/ 0 h 2937713"/>
                <a:gd name="connsiteX2" fmla="*/ 2401897 w 2745025"/>
                <a:gd name="connsiteY2" fmla="*/ 343128 h 2937713"/>
                <a:gd name="connsiteX3" fmla="*/ 343128 w 2745025"/>
                <a:gd name="connsiteY3" fmla="*/ 343128 h 2937713"/>
                <a:gd name="connsiteX4" fmla="*/ 0 w 2745025"/>
                <a:gd name="connsiteY4" fmla="*/ 0 h 2937713"/>
                <a:gd name="connsiteX0" fmla="*/ 0 w 2745025"/>
                <a:gd name="connsiteY0" fmla="*/ 2937713 h 2937713"/>
                <a:gd name="connsiteX1" fmla="*/ 343128 w 2745025"/>
                <a:gd name="connsiteY1" fmla="*/ 2594585 h 2937713"/>
                <a:gd name="connsiteX2" fmla="*/ 2401897 w 2745025"/>
                <a:gd name="connsiteY2" fmla="*/ 2594585 h 2937713"/>
                <a:gd name="connsiteX3" fmla="*/ 2745025 w 2745025"/>
                <a:gd name="connsiteY3" fmla="*/ 2937713 h 2937713"/>
                <a:gd name="connsiteX4" fmla="*/ 0 w 2745025"/>
                <a:gd name="connsiteY4" fmla="*/ 2937713 h 2937713"/>
                <a:gd name="connsiteX0" fmla="*/ 0 w 2745025"/>
                <a:gd name="connsiteY0" fmla="*/ 0 h 2937713"/>
                <a:gd name="connsiteX1" fmla="*/ 343128 w 2745025"/>
                <a:gd name="connsiteY1" fmla="*/ 343128 h 2937713"/>
                <a:gd name="connsiteX2" fmla="*/ 343128 w 2745025"/>
                <a:gd name="connsiteY2" fmla="*/ 2594585 h 2937713"/>
                <a:gd name="connsiteX3" fmla="*/ 0 w 2745025"/>
                <a:gd name="connsiteY3" fmla="*/ 2937713 h 2937713"/>
                <a:gd name="connsiteX4" fmla="*/ 0 w 2745025"/>
                <a:gd name="connsiteY4" fmla="*/ 0 h 2937713"/>
                <a:gd name="connsiteX0" fmla="*/ 2745025 w 2745025"/>
                <a:gd name="connsiteY0" fmla="*/ 0 h 2937713"/>
                <a:gd name="connsiteX1" fmla="*/ 2745025 w 2745025"/>
                <a:gd name="connsiteY1" fmla="*/ 2937713 h 2937713"/>
                <a:gd name="connsiteX2" fmla="*/ 2401897 w 2745025"/>
                <a:gd name="connsiteY2" fmla="*/ 2594585 h 2937713"/>
                <a:gd name="connsiteX3" fmla="*/ 2401897 w 2745025"/>
                <a:gd name="connsiteY3" fmla="*/ 343128 h 2937713"/>
                <a:gd name="connsiteX4" fmla="*/ 2745025 w 2745025"/>
                <a:gd name="connsiteY4" fmla="*/ 0 h 2937713"/>
                <a:gd name="connsiteX0" fmla="*/ 0 w 2745025"/>
                <a:gd name="connsiteY0" fmla="*/ 0 h 2937713"/>
                <a:gd name="connsiteX1" fmla="*/ 2745025 w 2745025"/>
                <a:gd name="connsiteY1" fmla="*/ 0 h 2937713"/>
                <a:gd name="connsiteX2" fmla="*/ 2745025 w 2745025"/>
                <a:gd name="connsiteY2" fmla="*/ 2937713 h 2937713"/>
                <a:gd name="connsiteX3" fmla="*/ 0 w 2745025"/>
                <a:gd name="connsiteY3" fmla="*/ 2937713 h 2937713"/>
                <a:gd name="connsiteX4" fmla="*/ 0 w 2745025"/>
                <a:gd name="connsiteY4" fmla="*/ 0 h 2937713"/>
                <a:gd name="connsiteX5" fmla="*/ 432338 w 2745025"/>
                <a:gd name="connsiteY5" fmla="*/ 454640 h 2937713"/>
                <a:gd name="connsiteX6" fmla="*/ 2352831 w 2745025"/>
                <a:gd name="connsiteY6" fmla="*/ 441259 h 2937713"/>
                <a:gd name="connsiteX7" fmla="*/ 2401897 w 2745025"/>
                <a:gd name="connsiteY7" fmla="*/ 2594585 h 2937713"/>
                <a:gd name="connsiteX8" fmla="*/ 410036 w 2745025"/>
                <a:gd name="connsiteY8" fmla="*/ 2585664 h 2937713"/>
                <a:gd name="connsiteX9" fmla="*/ 432338 w 2745025"/>
                <a:gd name="connsiteY9" fmla="*/ 454640 h 2937713"/>
                <a:gd name="connsiteX10" fmla="*/ 0 w 2745025"/>
                <a:gd name="connsiteY10" fmla="*/ 0 h 2937713"/>
                <a:gd name="connsiteX11" fmla="*/ 414496 w 2745025"/>
                <a:gd name="connsiteY11" fmla="*/ 472482 h 2937713"/>
                <a:gd name="connsiteX12" fmla="*/ 0 w 2745025"/>
                <a:gd name="connsiteY12" fmla="*/ 2937713 h 2937713"/>
                <a:gd name="connsiteX13" fmla="*/ 432338 w 2745025"/>
                <a:gd name="connsiteY13" fmla="*/ 2567822 h 2937713"/>
                <a:gd name="connsiteX14" fmla="*/ 2745025 w 2745025"/>
                <a:gd name="connsiteY14" fmla="*/ 0 h 2937713"/>
                <a:gd name="connsiteX15" fmla="*/ 2352832 w 2745025"/>
                <a:gd name="connsiteY15" fmla="*/ 450179 h 2937713"/>
                <a:gd name="connsiteX16" fmla="*/ 2745025 w 2745025"/>
                <a:gd name="connsiteY16" fmla="*/ 2937713 h 2937713"/>
                <a:gd name="connsiteX17" fmla="*/ 2401897 w 2745025"/>
                <a:gd name="connsiteY17" fmla="*/ 2594585 h 2937713"/>
                <a:gd name="connsiteX0" fmla="*/ 343128 w 2745025"/>
                <a:gd name="connsiteY0" fmla="*/ 343128 h 2937713"/>
                <a:gd name="connsiteX1" fmla="*/ 2401897 w 2745025"/>
                <a:gd name="connsiteY1" fmla="*/ 343128 h 2937713"/>
                <a:gd name="connsiteX2" fmla="*/ 2401897 w 2745025"/>
                <a:gd name="connsiteY2" fmla="*/ 2594585 h 2937713"/>
                <a:gd name="connsiteX3" fmla="*/ 343128 w 2745025"/>
                <a:gd name="connsiteY3" fmla="*/ 2594585 h 2937713"/>
                <a:gd name="connsiteX4" fmla="*/ 343128 w 2745025"/>
                <a:gd name="connsiteY4" fmla="*/ 343128 h 2937713"/>
                <a:gd name="connsiteX0" fmla="*/ 0 w 2745025"/>
                <a:gd name="connsiteY0" fmla="*/ 0 h 2937713"/>
                <a:gd name="connsiteX1" fmla="*/ 2745025 w 2745025"/>
                <a:gd name="connsiteY1" fmla="*/ 0 h 2937713"/>
                <a:gd name="connsiteX2" fmla="*/ 2401897 w 2745025"/>
                <a:gd name="connsiteY2" fmla="*/ 343128 h 2937713"/>
                <a:gd name="connsiteX3" fmla="*/ 343128 w 2745025"/>
                <a:gd name="connsiteY3" fmla="*/ 343128 h 2937713"/>
                <a:gd name="connsiteX4" fmla="*/ 0 w 2745025"/>
                <a:gd name="connsiteY4" fmla="*/ 0 h 2937713"/>
                <a:gd name="connsiteX0" fmla="*/ 0 w 2745025"/>
                <a:gd name="connsiteY0" fmla="*/ 2937713 h 2937713"/>
                <a:gd name="connsiteX1" fmla="*/ 343128 w 2745025"/>
                <a:gd name="connsiteY1" fmla="*/ 2594585 h 2937713"/>
                <a:gd name="connsiteX2" fmla="*/ 2401897 w 2745025"/>
                <a:gd name="connsiteY2" fmla="*/ 2594585 h 2937713"/>
                <a:gd name="connsiteX3" fmla="*/ 2745025 w 2745025"/>
                <a:gd name="connsiteY3" fmla="*/ 2937713 h 2937713"/>
                <a:gd name="connsiteX4" fmla="*/ 0 w 2745025"/>
                <a:gd name="connsiteY4" fmla="*/ 2937713 h 2937713"/>
                <a:gd name="connsiteX0" fmla="*/ 0 w 2745025"/>
                <a:gd name="connsiteY0" fmla="*/ 0 h 2937713"/>
                <a:gd name="connsiteX1" fmla="*/ 343128 w 2745025"/>
                <a:gd name="connsiteY1" fmla="*/ 343128 h 2937713"/>
                <a:gd name="connsiteX2" fmla="*/ 343128 w 2745025"/>
                <a:gd name="connsiteY2" fmla="*/ 2594585 h 2937713"/>
                <a:gd name="connsiteX3" fmla="*/ 0 w 2745025"/>
                <a:gd name="connsiteY3" fmla="*/ 2937713 h 2937713"/>
                <a:gd name="connsiteX4" fmla="*/ 0 w 2745025"/>
                <a:gd name="connsiteY4" fmla="*/ 0 h 2937713"/>
                <a:gd name="connsiteX0" fmla="*/ 2745025 w 2745025"/>
                <a:gd name="connsiteY0" fmla="*/ 0 h 2937713"/>
                <a:gd name="connsiteX1" fmla="*/ 2745025 w 2745025"/>
                <a:gd name="connsiteY1" fmla="*/ 2937713 h 2937713"/>
                <a:gd name="connsiteX2" fmla="*/ 2401897 w 2745025"/>
                <a:gd name="connsiteY2" fmla="*/ 2594585 h 2937713"/>
                <a:gd name="connsiteX3" fmla="*/ 2401897 w 2745025"/>
                <a:gd name="connsiteY3" fmla="*/ 343128 h 2937713"/>
                <a:gd name="connsiteX4" fmla="*/ 2745025 w 2745025"/>
                <a:gd name="connsiteY4" fmla="*/ 0 h 2937713"/>
                <a:gd name="connsiteX0" fmla="*/ 0 w 2745025"/>
                <a:gd name="connsiteY0" fmla="*/ 0 h 2937713"/>
                <a:gd name="connsiteX1" fmla="*/ 2745025 w 2745025"/>
                <a:gd name="connsiteY1" fmla="*/ 0 h 2937713"/>
                <a:gd name="connsiteX2" fmla="*/ 2745025 w 2745025"/>
                <a:gd name="connsiteY2" fmla="*/ 2937713 h 2937713"/>
                <a:gd name="connsiteX3" fmla="*/ 0 w 2745025"/>
                <a:gd name="connsiteY3" fmla="*/ 2937713 h 2937713"/>
                <a:gd name="connsiteX4" fmla="*/ 0 w 2745025"/>
                <a:gd name="connsiteY4" fmla="*/ 0 h 2937713"/>
                <a:gd name="connsiteX5" fmla="*/ 432338 w 2745025"/>
                <a:gd name="connsiteY5" fmla="*/ 454640 h 2937713"/>
                <a:gd name="connsiteX6" fmla="*/ 2352831 w 2745025"/>
                <a:gd name="connsiteY6" fmla="*/ 441259 h 2937713"/>
                <a:gd name="connsiteX7" fmla="*/ 2401897 w 2745025"/>
                <a:gd name="connsiteY7" fmla="*/ 2594585 h 2937713"/>
                <a:gd name="connsiteX8" fmla="*/ 436799 w 2745025"/>
                <a:gd name="connsiteY8" fmla="*/ 2607967 h 2937713"/>
                <a:gd name="connsiteX9" fmla="*/ 432338 w 2745025"/>
                <a:gd name="connsiteY9" fmla="*/ 454640 h 2937713"/>
                <a:gd name="connsiteX10" fmla="*/ 0 w 2745025"/>
                <a:gd name="connsiteY10" fmla="*/ 0 h 2937713"/>
                <a:gd name="connsiteX11" fmla="*/ 414496 w 2745025"/>
                <a:gd name="connsiteY11" fmla="*/ 472482 h 2937713"/>
                <a:gd name="connsiteX12" fmla="*/ 0 w 2745025"/>
                <a:gd name="connsiteY12" fmla="*/ 2937713 h 2937713"/>
                <a:gd name="connsiteX13" fmla="*/ 432338 w 2745025"/>
                <a:gd name="connsiteY13" fmla="*/ 2567822 h 2937713"/>
                <a:gd name="connsiteX14" fmla="*/ 2745025 w 2745025"/>
                <a:gd name="connsiteY14" fmla="*/ 0 h 2937713"/>
                <a:gd name="connsiteX15" fmla="*/ 2352832 w 2745025"/>
                <a:gd name="connsiteY15" fmla="*/ 450179 h 2937713"/>
                <a:gd name="connsiteX16" fmla="*/ 2745025 w 2745025"/>
                <a:gd name="connsiteY16" fmla="*/ 2937713 h 2937713"/>
                <a:gd name="connsiteX17" fmla="*/ 2401897 w 2745025"/>
                <a:gd name="connsiteY17" fmla="*/ 2594585 h 2937713"/>
                <a:gd name="connsiteX0" fmla="*/ 343128 w 2745025"/>
                <a:gd name="connsiteY0" fmla="*/ 343128 h 2937713"/>
                <a:gd name="connsiteX1" fmla="*/ 2401897 w 2745025"/>
                <a:gd name="connsiteY1" fmla="*/ 343128 h 2937713"/>
                <a:gd name="connsiteX2" fmla="*/ 2401897 w 2745025"/>
                <a:gd name="connsiteY2" fmla="*/ 2594585 h 2937713"/>
                <a:gd name="connsiteX3" fmla="*/ 343128 w 2745025"/>
                <a:gd name="connsiteY3" fmla="*/ 2594585 h 2937713"/>
                <a:gd name="connsiteX4" fmla="*/ 343128 w 2745025"/>
                <a:gd name="connsiteY4" fmla="*/ 343128 h 2937713"/>
                <a:gd name="connsiteX0" fmla="*/ 0 w 2745025"/>
                <a:gd name="connsiteY0" fmla="*/ 0 h 2937713"/>
                <a:gd name="connsiteX1" fmla="*/ 2745025 w 2745025"/>
                <a:gd name="connsiteY1" fmla="*/ 0 h 2937713"/>
                <a:gd name="connsiteX2" fmla="*/ 2401897 w 2745025"/>
                <a:gd name="connsiteY2" fmla="*/ 343128 h 2937713"/>
                <a:gd name="connsiteX3" fmla="*/ 343128 w 2745025"/>
                <a:gd name="connsiteY3" fmla="*/ 343128 h 2937713"/>
                <a:gd name="connsiteX4" fmla="*/ 0 w 2745025"/>
                <a:gd name="connsiteY4" fmla="*/ 0 h 2937713"/>
                <a:gd name="connsiteX0" fmla="*/ 0 w 2745025"/>
                <a:gd name="connsiteY0" fmla="*/ 2937713 h 2937713"/>
                <a:gd name="connsiteX1" fmla="*/ 343128 w 2745025"/>
                <a:gd name="connsiteY1" fmla="*/ 2594585 h 2937713"/>
                <a:gd name="connsiteX2" fmla="*/ 2401897 w 2745025"/>
                <a:gd name="connsiteY2" fmla="*/ 2594585 h 2937713"/>
                <a:gd name="connsiteX3" fmla="*/ 2745025 w 2745025"/>
                <a:gd name="connsiteY3" fmla="*/ 2937713 h 2937713"/>
                <a:gd name="connsiteX4" fmla="*/ 0 w 2745025"/>
                <a:gd name="connsiteY4" fmla="*/ 2937713 h 2937713"/>
                <a:gd name="connsiteX0" fmla="*/ 0 w 2745025"/>
                <a:gd name="connsiteY0" fmla="*/ 0 h 2937713"/>
                <a:gd name="connsiteX1" fmla="*/ 343128 w 2745025"/>
                <a:gd name="connsiteY1" fmla="*/ 343128 h 2937713"/>
                <a:gd name="connsiteX2" fmla="*/ 343128 w 2745025"/>
                <a:gd name="connsiteY2" fmla="*/ 2594585 h 2937713"/>
                <a:gd name="connsiteX3" fmla="*/ 0 w 2745025"/>
                <a:gd name="connsiteY3" fmla="*/ 2937713 h 2937713"/>
                <a:gd name="connsiteX4" fmla="*/ 0 w 2745025"/>
                <a:gd name="connsiteY4" fmla="*/ 0 h 2937713"/>
                <a:gd name="connsiteX0" fmla="*/ 2745025 w 2745025"/>
                <a:gd name="connsiteY0" fmla="*/ 0 h 2937713"/>
                <a:gd name="connsiteX1" fmla="*/ 2745025 w 2745025"/>
                <a:gd name="connsiteY1" fmla="*/ 2937713 h 2937713"/>
                <a:gd name="connsiteX2" fmla="*/ 2401897 w 2745025"/>
                <a:gd name="connsiteY2" fmla="*/ 2594585 h 2937713"/>
                <a:gd name="connsiteX3" fmla="*/ 2401897 w 2745025"/>
                <a:gd name="connsiteY3" fmla="*/ 343128 h 2937713"/>
                <a:gd name="connsiteX4" fmla="*/ 2745025 w 2745025"/>
                <a:gd name="connsiteY4" fmla="*/ 0 h 2937713"/>
                <a:gd name="connsiteX0" fmla="*/ 0 w 2745025"/>
                <a:gd name="connsiteY0" fmla="*/ 0 h 2937713"/>
                <a:gd name="connsiteX1" fmla="*/ 2745025 w 2745025"/>
                <a:gd name="connsiteY1" fmla="*/ 0 h 2937713"/>
                <a:gd name="connsiteX2" fmla="*/ 2745025 w 2745025"/>
                <a:gd name="connsiteY2" fmla="*/ 2937713 h 2937713"/>
                <a:gd name="connsiteX3" fmla="*/ 0 w 2745025"/>
                <a:gd name="connsiteY3" fmla="*/ 2937713 h 2937713"/>
                <a:gd name="connsiteX4" fmla="*/ 0 w 2745025"/>
                <a:gd name="connsiteY4" fmla="*/ 0 h 2937713"/>
                <a:gd name="connsiteX5" fmla="*/ 432338 w 2745025"/>
                <a:gd name="connsiteY5" fmla="*/ 454640 h 2937713"/>
                <a:gd name="connsiteX6" fmla="*/ 2352831 w 2745025"/>
                <a:gd name="connsiteY6" fmla="*/ 441259 h 2937713"/>
                <a:gd name="connsiteX7" fmla="*/ 2401897 w 2745025"/>
                <a:gd name="connsiteY7" fmla="*/ 2594585 h 2937713"/>
                <a:gd name="connsiteX8" fmla="*/ 436799 w 2745025"/>
                <a:gd name="connsiteY8" fmla="*/ 2572283 h 2937713"/>
                <a:gd name="connsiteX9" fmla="*/ 432338 w 2745025"/>
                <a:gd name="connsiteY9" fmla="*/ 454640 h 2937713"/>
                <a:gd name="connsiteX10" fmla="*/ 0 w 2745025"/>
                <a:gd name="connsiteY10" fmla="*/ 0 h 2937713"/>
                <a:gd name="connsiteX11" fmla="*/ 414496 w 2745025"/>
                <a:gd name="connsiteY11" fmla="*/ 472482 h 2937713"/>
                <a:gd name="connsiteX12" fmla="*/ 0 w 2745025"/>
                <a:gd name="connsiteY12" fmla="*/ 2937713 h 2937713"/>
                <a:gd name="connsiteX13" fmla="*/ 432338 w 2745025"/>
                <a:gd name="connsiteY13" fmla="*/ 2567822 h 2937713"/>
                <a:gd name="connsiteX14" fmla="*/ 2745025 w 2745025"/>
                <a:gd name="connsiteY14" fmla="*/ 0 h 2937713"/>
                <a:gd name="connsiteX15" fmla="*/ 2352832 w 2745025"/>
                <a:gd name="connsiteY15" fmla="*/ 450179 h 2937713"/>
                <a:gd name="connsiteX16" fmla="*/ 2745025 w 2745025"/>
                <a:gd name="connsiteY16" fmla="*/ 2937713 h 2937713"/>
                <a:gd name="connsiteX17" fmla="*/ 2401897 w 2745025"/>
                <a:gd name="connsiteY17" fmla="*/ 2594585 h 2937713"/>
                <a:gd name="connsiteX0" fmla="*/ 343128 w 2745025"/>
                <a:gd name="connsiteY0" fmla="*/ 343128 h 2937713"/>
                <a:gd name="connsiteX1" fmla="*/ 2401897 w 2745025"/>
                <a:gd name="connsiteY1" fmla="*/ 343128 h 2937713"/>
                <a:gd name="connsiteX2" fmla="*/ 2401897 w 2745025"/>
                <a:gd name="connsiteY2" fmla="*/ 2594585 h 2937713"/>
                <a:gd name="connsiteX3" fmla="*/ 343128 w 2745025"/>
                <a:gd name="connsiteY3" fmla="*/ 2594585 h 2937713"/>
                <a:gd name="connsiteX4" fmla="*/ 343128 w 2745025"/>
                <a:gd name="connsiteY4" fmla="*/ 343128 h 2937713"/>
                <a:gd name="connsiteX0" fmla="*/ 0 w 2745025"/>
                <a:gd name="connsiteY0" fmla="*/ 0 h 2937713"/>
                <a:gd name="connsiteX1" fmla="*/ 2745025 w 2745025"/>
                <a:gd name="connsiteY1" fmla="*/ 0 h 2937713"/>
                <a:gd name="connsiteX2" fmla="*/ 2401897 w 2745025"/>
                <a:gd name="connsiteY2" fmla="*/ 343128 h 2937713"/>
                <a:gd name="connsiteX3" fmla="*/ 343128 w 2745025"/>
                <a:gd name="connsiteY3" fmla="*/ 343128 h 2937713"/>
                <a:gd name="connsiteX4" fmla="*/ 0 w 2745025"/>
                <a:gd name="connsiteY4" fmla="*/ 0 h 2937713"/>
                <a:gd name="connsiteX0" fmla="*/ 0 w 2745025"/>
                <a:gd name="connsiteY0" fmla="*/ 2937713 h 2937713"/>
                <a:gd name="connsiteX1" fmla="*/ 343128 w 2745025"/>
                <a:gd name="connsiteY1" fmla="*/ 2594585 h 2937713"/>
                <a:gd name="connsiteX2" fmla="*/ 2401897 w 2745025"/>
                <a:gd name="connsiteY2" fmla="*/ 2594585 h 2937713"/>
                <a:gd name="connsiteX3" fmla="*/ 2745025 w 2745025"/>
                <a:gd name="connsiteY3" fmla="*/ 2937713 h 2937713"/>
                <a:gd name="connsiteX4" fmla="*/ 0 w 2745025"/>
                <a:gd name="connsiteY4" fmla="*/ 2937713 h 2937713"/>
                <a:gd name="connsiteX0" fmla="*/ 0 w 2745025"/>
                <a:gd name="connsiteY0" fmla="*/ 0 h 2937713"/>
                <a:gd name="connsiteX1" fmla="*/ 343128 w 2745025"/>
                <a:gd name="connsiteY1" fmla="*/ 343128 h 2937713"/>
                <a:gd name="connsiteX2" fmla="*/ 343128 w 2745025"/>
                <a:gd name="connsiteY2" fmla="*/ 2594585 h 2937713"/>
                <a:gd name="connsiteX3" fmla="*/ 0 w 2745025"/>
                <a:gd name="connsiteY3" fmla="*/ 2937713 h 2937713"/>
                <a:gd name="connsiteX4" fmla="*/ 0 w 2745025"/>
                <a:gd name="connsiteY4" fmla="*/ 0 h 2937713"/>
                <a:gd name="connsiteX0" fmla="*/ 2745025 w 2745025"/>
                <a:gd name="connsiteY0" fmla="*/ 0 h 2937713"/>
                <a:gd name="connsiteX1" fmla="*/ 2745025 w 2745025"/>
                <a:gd name="connsiteY1" fmla="*/ 2937713 h 2937713"/>
                <a:gd name="connsiteX2" fmla="*/ 2401897 w 2745025"/>
                <a:gd name="connsiteY2" fmla="*/ 2594585 h 2937713"/>
                <a:gd name="connsiteX3" fmla="*/ 2401897 w 2745025"/>
                <a:gd name="connsiteY3" fmla="*/ 343128 h 2937713"/>
                <a:gd name="connsiteX4" fmla="*/ 2745025 w 2745025"/>
                <a:gd name="connsiteY4" fmla="*/ 0 h 2937713"/>
                <a:gd name="connsiteX0" fmla="*/ 0 w 2745025"/>
                <a:gd name="connsiteY0" fmla="*/ 0 h 2937713"/>
                <a:gd name="connsiteX1" fmla="*/ 2745025 w 2745025"/>
                <a:gd name="connsiteY1" fmla="*/ 0 h 2937713"/>
                <a:gd name="connsiteX2" fmla="*/ 2745025 w 2745025"/>
                <a:gd name="connsiteY2" fmla="*/ 2937713 h 2937713"/>
                <a:gd name="connsiteX3" fmla="*/ 0 w 2745025"/>
                <a:gd name="connsiteY3" fmla="*/ 2937713 h 2937713"/>
                <a:gd name="connsiteX4" fmla="*/ 0 w 2745025"/>
                <a:gd name="connsiteY4" fmla="*/ 0 h 2937713"/>
                <a:gd name="connsiteX5" fmla="*/ 432338 w 2745025"/>
                <a:gd name="connsiteY5" fmla="*/ 454640 h 2937713"/>
                <a:gd name="connsiteX6" fmla="*/ 2352831 w 2745025"/>
                <a:gd name="connsiteY6" fmla="*/ 441259 h 2937713"/>
                <a:gd name="connsiteX7" fmla="*/ 2401897 w 2745025"/>
                <a:gd name="connsiteY7" fmla="*/ 2594585 h 2937713"/>
                <a:gd name="connsiteX8" fmla="*/ 436799 w 2745025"/>
                <a:gd name="connsiteY8" fmla="*/ 2572283 h 2937713"/>
                <a:gd name="connsiteX9" fmla="*/ 432338 w 2745025"/>
                <a:gd name="connsiteY9" fmla="*/ 454640 h 2937713"/>
                <a:gd name="connsiteX10" fmla="*/ 0 w 2745025"/>
                <a:gd name="connsiteY10" fmla="*/ 0 h 2937713"/>
                <a:gd name="connsiteX11" fmla="*/ 414496 w 2745025"/>
                <a:gd name="connsiteY11" fmla="*/ 472482 h 2937713"/>
                <a:gd name="connsiteX12" fmla="*/ 0 w 2745025"/>
                <a:gd name="connsiteY12" fmla="*/ 2937713 h 2937713"/>
                <a:gd name="connsiteX13" fmla="*/ 432338 w 2745025"/>
                <a:gd name="connsiteY13" fmla="*/ 2567822 h 2937713"/>
                <a:gd name="connsiteX14" fmla="*/ 2745025 w 2745025"/>
                <a:gd name="connsiteY14" fmla="*/ 0 h 2937713"/>
                <a:gd name="connsiteX15" fmla="*/ 2352832 w 2745025"/>
                <a:gd name="connsiteY15" fmla="*/ 450179 h 2937713"/>
                <a:gd name="connsiteX16" fmla="*/ 2745025 w 2745025"/>
                <a:gd name="connsiteY16" fmla="*/ 2937713 h 2937713"/>
                <a:gd name="connsiteX17" fmla="*/ 2352831 w 2745025"/>
                <a:gd name="connsiteY17" fmla="*/ 2585664 h 2937713"/>
                <a:gd name="connsiteX0" fmla="*/ 343128 w 2745025"/>
                <a:gd name="connsiteY0" fmla="*/ 343128 h 2937713"/>
                <a:gd name="connsiteX1" fmla="*/ 2401897 w 2745025"/>
                <a:gd name="connsiteY1" fmla="*/ 343128 h 2937713"/>
                <a:gd name="connsiteX2" fmla="*/ 2401897 w 2745025"/>
                <a:gd name="connsiteY2" fmla="*/ 2594585 h 2937713"/>
                <a:gd name="connsiteX3" fmla="*/ 343128 w 2745025"/>
                <a:gd name="connsiteY3" fmla="*/ 2594585 h 2937713"/>
                <a:gd name="connsiteX4" fmla="*/ 343128 w 2745025"/>
                <a:gd name="connsiteY4" fmla="*/ 343128 h 2937713"/>
                <a:gd name="connsiteX0" fmla="*/ 0 w 2745025"/>
                <a:gd name="connsiteY0" fmla="*/ 0 h 2937713"/>
                <a:gd name="connsiteX1" fmla="*/ 2745025 w 2745025"/>
                <a:gd name="connsiteY1" fmla="*/ 0 h 2937713"/>
                <a:gd name="connsiteX2" fmla="*/ 2401897 w 2745025"/>
                <a:gd name="connsiteY2" fmla="*/ 343128 h 2937713"/>
                <a:gd name="connsiteX3" fmla="*/ 343128 w 2745025"/>
                <a:gd name="connsiteY3" fmla="*/ 343128 h 2937713"/>
                <a:gd name="connsiteX4" fmla="*/ 0 w 2745025"/>
                <a:gd name="connsiteY4" fmla="*/ 0 h 2937713"/>
                <a:gd name="connsiteX0" fmla="*/ 0 w 2745025"/>
                <a:gd name="connsiteY0" fmla="*/ 2937713 h 2937713"/>
                <a:gd name="connsiteX1" fmla="*/ 343128 w 2745025"/>
                <a:gd name="connsiteY1" fmla="*/ 2594585 h 2937713"/>
                <a:gd name="connsiteX2" fmla="*/ 2401897 w 2745025"/>
                <a:gd name="connsiteY2" fmla="*/ 2594585 h 2937713"/>
                <a:gd name="connsiteX3" fmla="*/ 2745025 w 2745025"/>
                <a:gd name="connsiteY3" fmla="*/ 2937713 h 2937713"/>
                <a:gd name="connsiteX4" fmla="*/ 0 w 2745025"/>
                <a:gd name="connsiteY4" fmla="*/ 2937713 h 2937713"/>
                <a:gd name="connsiteX0" fmla="*/ 0 w 2745025"/>
                <a:gd name="connsiteY0" fmla="*/ 0 h 2937713"/>
                <a:gd name="connsiteX1" fmla="*/ 343128 w 2745025"/>
                <a:gd name="connsiteY1" fmla="*/ 343128 h 2937713"/>
                <a:gd name="connsiteX2" fmla="*/ 343128 w 2745025"/>
                <a:gd name="connsiteY2" fmla="*/ 2594585 h 2937713"/>
                <a:gd name="connsiteX3" fmla="*/ 0 w 2745025"/>
                <a:gd name="connsiteY3" fmla="*/ 2937713 h 2937713"/>
                <a:gd name="connsiteX4" fmla="*/ 0 w 2745025"/>
                <a:gd name="connsiteY4" fmla="*/ 0 h 2937713"/>
                <a:gd name="connsiteX0" fmla="*/ 2745025 w 2745025"/>
                <a:gd name="connsiteY0" fmla="*/ 0 h 2937713"/>
                <a:gd name="connsiteX1" fmla="*/ 2745025 w 2745025"/>
                <a:gd name="connsiteY1" fmla="*/ 2937713 h 2937713"/>
                <a:gd name="connsiteX2" fmla="*/ 2401897 w 2745025"/>
                <a:gd name="connsiteY2" fmla="*/ 2594585 h 2937713"/>
                <a:gd name="connsiteX3" fmla="*/ 2401897 w 2745025"/>
                <a:gd name="connsiteY3" fmla="*/ 343128 h 2937713"/>
                <a:gd name="connsiteX4" fmla="*/ 2745025 w 2745025"/>
                <a:gd name="connsiteY4" fmla="*/ 0 h 2937713"/>
                <a:gd name="connsiteX0" fmla="*/ 0 w 2745025"/>
                <a:gd name="connsiteY0" fmla="*/ 0 h 2937713"/>
                <a:gd name="connsiteX1" fmla="*/ 2745025 w 2745025"/>
                <a:gd name="connsiteY1" fmla="*/ 0 h 2937713"/>
                <a:gd name="connsiteX2" fmla="*/ 2745025 w 2745025"/>
                <a:gd name="connsiteY2" fmla="*/ 2937713 h 2937713"/>
                <a:gd name="connsiteX3" fmla="*/ 0 w 2745025"/>
                <a:gd name="connsiteY3" fmla="*/ 2937713 h 2937713"/>
                <a:gd name="connsiteX4" fmla="*/ 0 w 2745025"/>
                <a:gd name="connsiteY4" fmla="*/ 0 h 2937713"/>
                <a:gd name="connsiteX5" fmla="*/ 432338 w 2745025"/>
                <a:gd name="connsiteY5" fmla="*/ 454640 h 2937713"/>
                <a:gd name="connsiteX6" fmla="*/ 2352831 w 2745025"/>
                <a:gd name="connsiteY6" fmla="*/ 441259 h 2937713"/>
                <a:gd name="connsiteX7" fmla="*/ 2339450 w 2745025"/>
                <a:gd name="connsiteY7" fmla="*/ 2563362 h 2937713"/>
                <a:gd name="connsiteX8" fmla="*/ 436799 w 2745025"/>
                <a:gd name="connsiteY8" fmla="*/ 2572283 h 2937713"/>
                <a:gd name="connsiteX9" fmla="*/ 432338 w 2745025"/>
                <a:gd name="connsiteY9" fmla="*/ 454640 h 2937713"/>
                <a:gd name="connsiteX10" fmla="*/ 0 w 2745025"/>
                <a:gd name="connsiteY10" fmla="*/ 0 h 2937713"/>
                <a:gd name="connsiteX11" fmla="*/ 414496 w 2745025"/>
                <a:gd name="connsiteY11" fmla="*/ 472482 h 2937713"/>
                <a:gd name="connsiteX12" fmla="*/ 0 w 2745025"/>
                <a:gd name="connsiteY12" fmla="*/ 2937713 h 2937713"/>
                <a:gd name="connsiteX13" fmla="*/ 432338 w 2745025"/>
                <a:gd name="connsiteY13" fmla="*/ 2567822 h 2937713"/>
                <a:gd name="connsiteX14" fmla="*/ 2745025 w 2745025"/>
                <a:gd name="connsiteY14" fmla="*/ 0 h 2937713"/>
                <a:gd name="connsiteX15" fmla="*/ 2352832 w 2745025"/>
                <a:gd name="connsiteY15" fmla="*/ 450179 h 2937713"/>
                <a:gd name="connsiteX16" fmla="*/ 2745025 w 2745025"/>
                <a:gd name="connsiteY16" fmla="*/ 2937713 h 2937713"/>
                <a:gd name="connsiteX17" fmla="*/ 2352831 w 2745025"/>
                <a:gd name="connsiteY17" fmla="*/ 2585664 h 2937713"/>
                <a:gd name="connsiteX0" fmla="*/ 343128 w 2745025"/>
                <a:gd name="connsiteY0" fmla="*/ 343128 h 2937713"/>
                <a:gd name="connsiteX1" fmla="*/ 2401897 w 2745025"/>
                <a:gd name="connsiteY1" fmla="*/ 343128 h 2937713"/>
                <a:gd name="connsiteX2" fmla="*/ 2401897 w 2745025"/>
                <a:gd name="connsiteY2" fmla="*/ 2594585 h 2937713"/>
                <a:gd name="connsiteX3" fmla="*/ 343128 w 2745025"/>
                <a:gd name="connsiteY3" fmla="*/ 2594585 h 2937713"/>
                <a:gd name="connsiteX4" fmla="*/ 343128 w 2745025"/>
                <a:gd name="connsiteY4" fmla="*/ 343128 h 2937713"/>
                <a:gd name="connsiteX0" fmla="*/ 0 w 2745025"/>
                <a:gd name="connsiteY0" fmla="*/ 0 h 2937713"/>
                <a:gd name="connsiteX1" fmla="*/ 2745025 w 2745025"/>
                <a:gd name="connsiteY1" fmla="*/ 0 h 2937713"/>
                <a:gd name="connsiteX2" fmla="*/ 2401897 w 2745025"/>
                <a:gd name="connsiteY2" fmla="*/ 343128 h 2937713"/>
                <a:gd name="connsiteX3" fmla="*/ 343128 w 2745025"/>
                <a:gd name="connsiteY3" fmla="*/ 343128 h 2937713"/>
                <a:gd name="connsiteX4" fmla="*/ 0 w 2745025"/>
                <a:gd name="connsiteY4" fmla="*/ 0 h 2937713"/>
                <a:gd name="connsiteX0" fmla="*/ 0 w 2745025"/>
                <a:gd name="connsiteY0" fmla="*/ 2937713 h 2937713"/>
                <a:gd name="connsiteX1" fmla="*/ 343128 w 2745025"/>
                <a:gd name="connsiteY1" fmla="*/ 2594585 h 2937713"/>
                <a:gd name="connsiteX2" fmla="*/ 2401897 w 2745025"/>
                <a:gd name="connsiteY2" fmla="*/ 2594585 h 2937713"/>
                <a:gd name="connsiteX3" fmla="*/ 2745025 w 2745025"/>
                <a:gd name="connsiteY3" fmla="*/ 2937713 h 2937713"/>
                <a:gd name="connsiteX4" fmla="*/ 0 w 2745025"/>
                <a:gd name="connsiteY4" fmla="*/ 2937713 h 2937713"/>
                <a:gd name="connsiteX0" fmla="*/ 0 w 2745025"/>
                <a:gd name="connsiteY0" fmla="*/ 0 h 2937713"/>
                <a:gd name="connsiteX1" fmla="*/ 343128 w 2745025"/>
                <a:gd name="connsiteY1" fmla="*/ 343128 h 2937713"/>
                <a:gd name="connsiteX2" fmla="*/ 343128 w 2745025"/>
                <a:gd name="connsiteY2" fmla="*/ 2594585 h 2937713"/>
                <a:gd name="connsiteX3" fmla="*/ 0 w 2745025"/>
                <a:gd name="connsiteY3" fmla="*/ 2937713 h 2937713"/>
                <a:gd name="connsiteX4" fmla="*/ 0 w 2745025"/>
                <a:gd name="connsiteY4" fmla="*/ 0 h 2937713"/>
                <a:gd name="connsiteX0" fmla="*/ 2745025 w 2745025"/>
                <a:gd name="connsiteY0" fmla="*/ 0 h 2937713"/>
                <a:gd name="connsiteX1" fmla="*/ 2745025 w 2745025"/>
                <a:gd name="connsiteY1" fmla="*/ 2937713 h 2937713"/>
                <a:gd name="connsiteX2" fmla="*/ 2401897 w 2745025"/>
                <a:gd name="connsiteY2" fmla="*/ 2594585 h 2937713"/>
                <a:gd name="connsiteX3" fmla="*/ 2401897 w 2745025"/>
                <a:gd name="connsiteY3" fmla="*/ 343128 h 2937713"/>
                <a:gd name="connsiteX4" fmla="*/ 2745025 w 2745025"/>
                <a:gd name="connsiteY4" fmla="*/ 0 h 2937713"/>
                <a:gd name="connsiteX0" fmla="*/ 0 w 2745025"/>
                <a:gd name="connsiteY0" fmla="*/ 0 h 2937713"/>
                <a:gd name="connsiteX1" fmla="*/ 2745025 w 2745025"/>
                <a:gd name="connsiteY1" fmla="*/ 0 h 2937713"/>
                <a:gd name="connsiteX2" fmla="*/ 2745025 w 2745025"/>
                <a:gd name="connsiteY2" fmla="*/ 2937713 h 2937713"/>
                <a:gd name="connsiteX3" fmla="*/ 0 w 2745025"/>
                <a:gd name="connsiteY3" fmla="*/ 2937713 h 2937713"/>
                <a:gd name="connsiteX4" fmla="*/ 0 w 2745025"/>
                <a:gd name="connsiteY4" fmla="*/ 0 h 2937713"/>
                <a:gd name="connsiteX5" fmla="*/ 432338 w 2745025"/>
                <a:gd name="connsiteY5" fmla="*/ 454640 h 2937713"/>
                <a:gd name="connsiteX6" fmla="*/ 2352831 w 2745025"/>
                <a:gd name="connsiteY6" fmla="*/ 441259 h 2937713"/>
                <a:gd name="connsiteX7" fmla="*/ 2339450 w 2745025"/>
                <a:gd name="connsiteY7" fmla="*/ 2563362 h 2937713"/>
                <a:gd name="connsiteX8" fmla="*/ 436799 w 2745025"/>
                <a:gd name="connsiteY8" fmla="*/ 2572283 h 2937713"/>
                <a:gd name="connsiteX9" fmla="*/ 432338 w 2745025"/>
                <a:gd name="connsiteY9" fmla="*/ 454640 h 2937713"/>
                <a:gd name="connsiteX10" fmla="*/ 0 w 2745025"/>
                <a:gd name="connsiteY10" fmla="*/ 0 h 2937713"/>
                <a:gd name="connsiteX11" fmla="*/ 414496 w 2745025"/>
                <a:gd name="connsiteY11" fmla="*/ 472482 h 2937713"/>
                <a:gd name="connsiteX12" fmla="*/ 0 w 2745025"/>
                <a:gd name="connsiteY12" fmla="*/ 2937713 h 2937713"/>
                <a:gd name="connsiteX13" fmla="*/ 432338 w 2745025"/>
                <a:gd name="connsiteY13" fmla="*/ 2567822 h 2937713"/>
                <a:gd name="connsiteX14" fmla="*/ 2745025 w 2745025"/>
                <a:gd name="connsiteY14" fmla="*/ 0 h 2937713"/>
                <a:gd name="connsiteX15" fmla="*/ 2352832 w 2745025"/>
                <a:gd name="connsiteY15" fmla="*/ 450179 h 2937713"/>
                <a:gd name="connsiteX16" fmla="*/ 2745025 w 2745025"/>
                <a:gd name="connsiteY16" fmla="*/ 2937713 h 2937713"/>
                <a:gd name="connsiteX17" fmla="*/ 2330529 w 2745025"/>
                <a:gd name="connsiteY17" fmla="*/ 2554441 h 2937713"/>
                <a:gd name="connsiteX0" fmla="*/ 343128 w 2745025"/>
                <a:gd name="connsiteY0" fmla="*/ 343128 h 2937713"/>
                <a:gd name="connsiteX1" fmla="*/ 2401897 w 2745025"/>
                <a:gd name="connsiteY1" fmla="*/ 343128 h 2937713"/>
                <a:gd name="connsiteX2" fmla="*/ 2401897 w 2745025"/>
                <a:gd name="connsiteY2" fmla="*/ 2594585 h 2937713"/>
                <a:gd name="connsiteX3" fmla="*/ 343128 w 2745025"/>
                <a:gd name="connsiteY3" fmla="*/ 2594585 h 2937713"/>
                <a:gd name="connsiteX4" fmla="*/ 343128 w 2745025"/>
                <a:gd name="connsiteY4" fmla="*/ 343128 h 2937713"/>
                <a:gd name="connsiteX0" fmla="*/ 0 w 2745025"/>
                <a:gd name="connsiteY0" fmla="*/ 0 h 2937713"/>
                <a:gd name="connsiteX1" fmla="*/ 2745025 w 2745025"/>
                <a:gd name="connsiteY1" fmla="*/ 0 h 2937713"/>
                <a:gd name="connsiteX2" fmla="*/ 2401897 w 2745025"/>
                <a:gd name="connsiteY2" fmla="*/ 343128 h 2937713"/>
                <a:gd name="connsiteX3" fmla="*/ 343128 w 2745025"/>
                <a:gd name="connsiteY3" fmla="*/ 343128 h 2937713"/>
                <a:gd name="connsiteX4" fmla="*/ 0 w 2745025"/>
                <a:gd name="connsiteY4" fmla="*/ 0 h 2937713"/>
                <a:gd name="connsiteX0" fmla="*/ 0 w 2745025"/>
                <a:gd name="connsiteY0" fmla="*/ 2937713 h 2937713"/>
                <a:gd name="connsiteX1" fmla="*/ 343128 w 2745025"/>
                <a:gd name="connsiteY1" fmla="*/ 2594585 h 2937713"/>
                <a:gd name="connsiteX2" fmla="*/ 2401897 w 2745025"/>
                <a:gd name="connsiteY2" fmla="*/ 2594585 h 2937713"/>
                <a:gd name="connsiteX3" fmla="*/ 2745025 w 2745025"/>
                <a:gd name="connsiteY3" fmla="*/ 2937713 h 2937713"/>
                <a:gd name="connsiteX4" fmla="*/ 0 w 2745025"/>
                <a:gd name="connsiteY4" fmla="*/ 2937713 h 2937713"/>
                <a:gd name="connsiteX0" fmla="*/ 0 w 2745025"/>
                <a:gd name="connsiteY0" fmla="*/ 0 h 2937713"/>
                <a:gd name="connsiteX1" fmla="*/ 343128 w 2745025"/>
                <a:gd name="connsiteY1" fmla="*/ 343128 h 2937713"/>
                <a:gd name="connsiteX2" fmla="*/ 343128 w 2745025"/>
                <a:gd name="connsiteY2" fmla="*/ 2594585 h 2937713"/>
                <a:gd name="connsiteX3" fmla="*/ 0 w 2745025"/>
                <a:gd name="connsiteY3" fmla="*/ 2937713 h 2937713"/>
                <a:gd name="connsiteX4" fmla="*/ 0 w 2745025"/>
                <a:gd name="connsiteY4" fmla="*/ 0 h 2937713"/>
                <a:gd name="connsiteX0" fmla="*/ 2745025 w 2745025"/>
                <a:gd name="connsiteY0" fmla="*/ 0 h 2937713"/>
                <a:gd name="connsiteX1" fmla="*/ 2745025 w 2745025"/>
                <a:gd name="connsiteY1" fmla="*/ 2937713 h 2937713"/>
                <a:gd name="connsiteX2" fmla="*/ 2401897 w 2745025"/>
                <a:gd name="connsiteY2" fmla="*/ 2594585 h 2937713"/>
                <a:gd name="connsiteX3" fmla="*/ 2401897 w 2745025"/>
                <a:gd name="connsiteY3" fmla="*/ 343128 h 2937713"/>
                <a:gd name="connsiteX4" fmla="*/ 2745025 w 2745025"/>
                <a:gd name="connsiteY4" fmla="*/ 0 h 2937713"/>
                <a:gd name="connsiteX0" fmla="*/ 0 w 2745025"/>
                <a:gd name="connsiteY0" fmla="*/ 0 h 2937713"/>
                <a:gd name="connsiteX1" fmla="*/ 2745025 w 2745025"/>
                <a:gd name="connsiteY1" fmla="*/ 0 h 2937713"/>
                <a:gd name="connsiteX2" fmla="*/ 2745025 w 2745025"/>
                <a:gd name="connsiteY2" fmla="*/ 2937713 h 2937713"/>
                <a:gd name="connsiteX3" fmla="*/ 0 w 2745025"/>
                <a:gd name="connsiteY3" fmla="*/ 2937713 h 2937713"/>
                <a:gd name="connsiteX4" fmla="*/ 0 w 2745025"/>
                <a:gd name="connsiteY4" fmla="*/ 0 h 2937713"/>
                <a:gd name="connsiteX5" fmla="*/ 432338 w 2745025"/>
                <a:gd name="connsiteY5" fmla="*/ 454640 h 2937713"/>
                <a:gd name="connsiteX6" fmla="*/ 2352831 w 2745025"/>
                <a:gd name="connsiteY6" fmla="*/ 441259 h 2937713"/>
                <a:gd name="connsiteX7" fmla="*/ 2339450 w 2745025"/>
                <a:gd name="connsiteY7" fmla="*/ 2563362 h 2937713"/>
                <a:gd name="connsiteX8" fmla="*/ 436799 w 2745025"/>
                <a:gd name="connsiteY8" fmla="*/ 2572283 h 2937713"/>
                <a:gd name="connsiteX9" fmla="*/ 432338 w 2745025"/>
                <a:gd name="connsiteY9" fmla="*/ 454640 h 2937713"/>
                <a:gd name="connsiteX10" fmla="*/ 0 w 2745025"/>
                <a:gd name="connsiteY10" fmla="*/ 0 h 2937713"/>
                <a:gd name="connsiteX11" fmla="*/ 439099 w 2745025"/>
                <a:gd name="connsiteY11" fmla="*/ 464281 h 2937713"/>
                <a:gd name="connsiteX12" fmla="*/ 0 w 2745025"/>
                <a:gd name="connsiteY12" fmla="*/ 2937713 h 2937713"/>
                <a:gd name="connsiteX13" fmla="*/ 432338 w 2745025"/>
                <a:gd name="connsiteY13" fmla="*/ 2567822 h 2937713"/>
                <a:gd name="connsiteX14" fmla="*/ 2745025 w 2745025"/>
                <a:gd name="connsiteY14" fmla="*/ 0 h 2937713"/>
                <a:gd name="connsiteX15" fmla="*/ 2352832 w 2745025"/>
                <a:gd name="connsiteY15" fmla="*/ 450179 h 2937713"/>
                <a:gd name="connsiteX16" fmla="*/ 2745025 w 2745025"/>
                <a:gd name="connsiteY16" fmla="*/ 2937713 h 2937713"/>
                <a:gd name="connsiteX17" fmla="*/ 2330529 w 2745025"/>
                <a:gd name="connsiteY17" fmla="*/ 2554441 h 293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45025" h="2937713" stroke="0" extrusionOk="0">
                  <a:moveTo>
                    <a:pt x="343128" y="343128"/>
                  </a:moveTo>
                  <a:cubicBezTo>
                    <a:pt x="1011542" y="352049"/>
                    <a:pt x="1715641" y="343128"/>
                    <a:pt x="2401897" y="343128"/>
                  </a:cubicBezTo>
                  <a:lnTo>
                    <a:pt x="2401897" y="2594585"/>
                  </a:lnTo>
                  <a:lnTo>
                    <a:pt x="343128" y="2594585"/>
                  </a:lnTo>
                  <a:lnTo>
                    <a:pt x="343128" y="343128"/>
                  </a:lnTo>
                  <a:close/>
                </a:path>
                <a:path w="2745025" h="2937713" fill="lightenLess" stroke="0" extrusionOk="0">
                  <a:moveTo>
                    <a:pt x="0" y="0"/>
                  </a:moveTo>
                  <a:lnTo>
                    <a:pt x="2745025" y="0"/>
                  </a:lnTo>
                  <a:lnTo>
                    <a:pt x="2401897" y="343128"/>
                  </a:lnTo>
                  <a:lnTo>
                    <a:pt x="343128" y="343128"/>
                  </a:lnTo>
                  <a:lnTo>
                    <a:pt x="0" y="0"/>
                  </a:lnTo>
                  <a:close/>
                </a:path>
                <a:path w="2745025" h="2937713" fill="darkenLess" stroke="0" extrusionOk="0">
                  <a:moveTo>
                    <a:pt x="0" y="2937713"/>
                  </a:moveTo>
                  <a:lnTo>
                    <a:pt x="343128" y="2594585"/>
                  </a:lnTo>
                  <a:lnTo>
                    <a:pt x="2401897" y="2594585"/>
                  </a:lnTo>
                  <a:lnTo>
                    <a:pt x="2745025" y="2937713"/>
                  </a:lnTo>
                  <a:lnTo>
                    <a:pt x="0" y="2937713"/>
                  </a:lnTo>
                  <a:close/>
                </a:path>
                <a:path w="2745025" h="2937713" fill="lighten" stroke="0" extrusionOk="0">
                  <a:moveTo>
                    <a:pt x="0" y="0"/>
                  </a:moveTo>
                  <a:lnTo>
                    <a:pt x="343128" y="343128"/>
                  </a:lnTo>
                  <a:lnTo>
                    <a:pt x="343128" y="2594585"/>
                  </a:lnTo>
                  <a:lnTo>
                    <a:pt x="0" y="2937713"/>
                  </a:lnTo>
                  <a:lnTo>
                    <a:pt x="0" y="0"/>
                  </a:lnTo>
                  <a:close/>
                </a:path>
                <a:path w="2745025" h="2937713" fill="darken" stroke="0" extrusionOk="0">
                  <a:moveTo>
                    <a:pt x="2745025" y="0"/>
                  </a:moveTo>
                  <a:lnTo>
                    <a:pt x="2745025" y="2937713"/>
                  </a:lnTo>
                  <a:lnTo>
                    <a:pt x="2401897" y="2594585"/>
                  </a:lnTo>
                  <a:lnTo>
                    <a:pt x="2401897" y="343128"/>
                  </a:lnTo>
                  <a:lnTo>
                    <a:pt x="2745025" y="0"/>
                  </a:lnTo>
                  <a:close/>
                </a:path>
                <a:path w="2745025" h="2937713" fill="none" extrusionOk="0">
                  <a:moveTo>
                    <a:pt x="0" y="0"/>
                  </a:moveTo>
                  <a:lnTo>
                    <a:pt x="2745025" y="0"/>
                  </a:lnTo>
                  <a:lnTo>
                    <a:pt x="2745025" y="2937713"/>
                  </a:lnTo>
                  <a:lnTo>
                    <a:pt x="0" y="2937713"/>
                  </a:lnTo>
                  <a:lnTo>
                    <a:pt x="0" y="0"/>
                  </a:lnTo>
                  <a:close/>
                  <a:moveTo>
                    <a:pt x="432338" y="454640"/>
                  </a:moveTo>
                  <a:lnTo>
                    <a:pt x="2352831" y="441259"/>
                  </a:lnTo>
                  <a:cubicBezTo>
                    <a:pt x="2348371" y="1148627"/>
                    <a:pt x="2343910" y="1855994"/>
                    <a:pt x="2339450" y="2563362"/>
                  </a:cubicBezTo>
                  <a:lnTo>
                    <a:pt x="436799" y="2572283"/>
                  </a:lnTo>
                  <a:lnTo>
                    <a:pt x="432338" y="454640"/>
                  </a:lnTo>
                  <a:close/>
                  <a:moveTo>
                    <a:pt x="0" y="0"/>
                  </a:moveTo>
                  <a:lnTo>
                    <a:pt x="439099" y="464281"/>
                  </a:lnTo>
                  <a:moveTo>
                    <a:pt x="0" y="2937713"/>
                  </a:moveTo>
                  <a:lnTo>
                    <a:pt x="432338" y="2567822"/>
                  </a:lnTo>
                  <a:moveTo>
                    <a:pt x="2745025" y="0"/>
                  </a:moveTo>
                  <a:lnTo>
                    <a:pt x="2352832" y="450179"/>
                  </a:lnTo>
                  <a:moveTo>
                    <a:pt x="2745025" y="2937713"/>
                  </a:moveTo>
                  <a:lnTo>
                    <a:pt x="2330529" y="2554441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143" name="Group 142"/>
            <p:cNvGrpSpPr/>
            <p:nvPr/>
          </p:nvGrpSpPr>
          <p:grpSpPr>
            <a:xfrm>
              <a:off x="3666660" y="1707018"/>
              <a:ext cx="4626" cy="2850402"/>
              <a:chOff x="6188594" y="1330737"/>
              <a:chExt cx="2374" cy="2850402"/>
            </a:xfrm>
          </p:grpSpPr>
          <p:cxnSp>
            <p:nvCxnSpPr>
              <p:cNvPr id="177" name="Straight Connector 176"/>
              <p:cNvCxnSpPr/>
              <p:nvPr/>
            </p:nvCxnSpPr>
            <p:spPr>
              <a:xfrm rot="5400000" flipV="1">
                <a:off x="5519357" y="2002348"/>
                <a:ext cx="1343221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headEnd type="arrow" w="med" len="med"/>
                <a:tailEnd type="none" w="med" len="med"/>
              </a:ln>
              <a:effectLst/>
            </p:spPr>
          </p:cxnSp>
          <p:cxnSp>
            <p:nvCxnSpPr>
              <p:cNvPr id="181" name="Straight Connector 180"/>
              <p:cNvCxnSpPr/>
              <p:nvPr/>
            </p:nvCxnSpPr>
            <p:spPr>
              <a:xfrm rot="5400000" flipH="1">
                <a:off x="5555901" y="3548446"/>
                <a:ext cx="1265386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headEnd type="arrow" w="med" len="med"/>
                <a:tailEnd type="none" w="med" len="med"/>
              </a:ln>
              <a:effectLst/>
            </p:spPr>
          </p:cxnSp>
        </p:grpSp>
        <p:grpSp>
          <p:nvGrpSpPr>
            <p:cNvPr id="144" name="Group 143"/>
            <p:cNvGrpSpPr/>
            <p:nvPr/>
          </p:nvGrpSpPr>
          <p:grpSpPr>
            <a:xfrm>
              <a:off x="2688108" y="2162431"/>
              <a:ext cx="4624" cy="1978867"/>
              <a:chOff x="6188594" y="1025852"/>
              <a:chExt cx="2373" cy="3856253"/>
            </a:xfrm>
          </p:grpSpPr>
          <p:cxnSp>
            <p:nvCxnSpPr>
              <p:cNvPr id="174" name="Straight Connector 173"/>
              <p:cNvCxnSpPr/>
              <p:nvPr/>
            </p:nvCxnSpPr>
            <p:spPr>
              <a:xfrm rot="5400000" flipV="1">
                <a:off x="5378318" y="1838501"/>
                <a:ext cx="1625297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headEnd type="arrow" w="med" len="med"/>
                <a:tailEnd type="none" w="med" len="med"/>
              </a:ln>
              <a:effectLst/>
            </p:spPr>
          </p:cxnSp>
          <p:cxnSp>
            <p:nvCxnSpPr>
              <p:cNvPr id="175" name="Straight Connector 174"/>
              <p:cNvCxnSpPr/>
              <p:nvPr/>
            </p:nvCxnSpPr>
            <p:spPr>
              <a:xfrm rot="5400000" flipH="1">
                <a:off x="5346479" y="4039990"/>
                <a:ext cx="168423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headEnd type="arrow" w="med" len="med"/>
                <a:tailEnd type="none" w="med" len="med"/>
              </a:ln>
              <a:effectLst/>
            </p:spPr>
          </p:cxnSp>
        </p:grpSp>
        <p:grpSp>
          <p:nvGrpSpPr>
            <p:cNvPr id="145" name="Group 144"/>
            <p:cNvGrpSpPr/>
            <p:nvPr/>
          </p:nvGrpSpPr>
          <p:grpSpPr>
            <a:xfrm>
              <a:off x="604380" y="4609549"/>
              <a:ext cx="2778777" cy="348204"/>
              <a:chOff x="6542270" y="2089157"/>
              <a:chExt cx="1425948" cy="348204"/>
            </a:xfrm>
          </p:grpSpPr>
          <p:cxnSp>
            <p:nvCxnSpPr>
              <p:cNvPr id="171" name="Straight Connector 170"/>
              <p:cNvCxnSpPr/>
              <p:nvPr/>
            </p:nvCxnSpPr>
            <p:spPr>
              <a:xfrm flipV="1">
                <a:off x="6542270" y="2223067"/>
                <a:ext cx="584461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headEnd type="arrow" w="med" len="med"/>
                <a:tailEnd type="none" w="med" len="med"/>
              </a:ln>
              <a:effectLst/>
            </p:spPr>
          </p:cxnSp>
          <p:cxnSp>
            <p:nvCxnSpPr>
              <p:cNvPr id="172" name="Straight Connector 171"/>
              <p:cNvCxnSpPr/>
              <p:nvPr/>
            </p:nvCxnSpPr>
            <p:spPr>
              <a:xfrm flipH="1" flipV="1">
                <a:off x="7452512" y="2223500"/>
                <a:ext cx="515706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headEnd type="arrow" w="med" len="med"/>
                <a:tailEnd type="none" w="med" len="med"/>
              </a:ln>
              <a:effectLst/>
            </p:spPr>
          </p:cxnSp>
          <p:sp>
            <p:nvSpPr>
              <p:cNvPr id="173" name="TextBox 172"/>
              <p:cNvSpPr txBox="1"/>
              <p:nvPr/>
            </p:nvSpPr>
            <p:spPr>
              <a:xfrm>
                <a:off x="7104172" y="2089157"/>
                <a:ext cx="438167" cy="3482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ookman Old Style" pitchFamily="18" charset="0"/>
                  </a:rPr>
                  <a:t>24 cm</a:t>
                </a:r>
              </a:p>
            </p:txBody>
          </p:sp>
        </p:grpSp>
        <p:grpSp>
          <p:nvGrpSpPr>
            <p:cNvPr id="149" name="Group 148"/>
            <p:cNvGrpSpPr/>
            <p:nvPr/>
          </p:nvGrpSpPr>
          <p:grpSpPr>
            <a:xfrm>
              <a:off x="1075205" y="4058552"/>
              <a:ext cx="1890904" cy="10944"/>
              <a:chOff x="6429177" y="2223067"/>
              <a:chExt cx="2059400" cy="10944"/>
            </a:xfrm>
          </p:grpSpPr>
          <p:cxnSp>
            <p:nvCxnSpPr>
              <p:cNvPr id="169" name="Straight Connector 168"/>
              <p:cNvCxnSpPr/>
              <p:nvPr/>
            </p:nvCxnSpPr>
            <p:spPr>
              <a:xfrm flipV="1">
                <a:off x="6429177" y="2223067"/>
                <a:ext cx="696175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headEnd type="arrow" w="med" len="med"/>
                <a:tailEnd type="none" w="med" len="med"/>
              </a:ln>
              <a:effectLst/>
            </p:spPr>
          </p:cxnSp>
          <p:cxnSp>
            <p:nvCxnSpPr>
              <p:cNvPr id="170" name="Straight Connector 169"/>
              <p:cNvCxnSpPr/>
              <p:nvPr/>
            </p:nvCxnSpPr>
            <p:spPr>
              <a:xfrm flipH="1" flipV="1">
                <a:off x="7921301" y="2234011"/>
                <a:ext cx="567276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headEnd type="arrow" w="med" len="med"/>
                <a:tailEnd type="none" w="med" len="med"/>
              </a:ln>
              <a:effectLst/>
            </p:spPr>
          </p:cxnSp>
        </p:grpSp>
      </p:grpSp>
      <p:sp>
        <p:nvSpPr>
          <p:cNvPr id="195" name="TextBox 194"/>
          <p:cNvSpPr txBox="1"/>
          <p:nvPr/>
        </p:nvSpPr>
        <p:spPr>
          <a:xfrm>
            <a:off x="6863617" y="2601881"/>
            <a:ext cx="691769" cy="276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rPr>
              <a:t>16 cm</a:t>
            </a:r>
          </a:p>
        </p:txBody>
      </p:sp>
      <p:sp>
        <p:nvSpPr>
          <p:cNvPr id="196" name="TextBox 195"/>
          <p:cNvSpPr txBox="1"/>
          <p:nvPr/>
        </p:nvSpPr>
        <p:spPr>
          <a:xfrm>
            <a:off x="7058036" y="2880567"/>
            <a:ext cx="259630" cy="276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Bookman Old Style" pitchFamily="18" charset="0"/>
              </a:rPr>
              <a:t>I</a:t>
            </a:r>
            <a:endParaRPr lang="en-US" sz="1100" b="1" dirty="0">
              <a:latin typeface="Bookman Old Style" pitchFamily="18" charset="0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7461357" y="2908983"/>
            <a:ext cx="4862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rPr>
              <a:t>4 cm</a:t>
            </a:r>
          </a:p>
        </p:txBody>
      </p:sp>
      <p:cxnSp>
        <p:nvCxnSpPr>
          <p:cNvPr id="208" name="Straight Connector 207"/>
          <p:cNvCxnSpPr/>
          <p:nvPr/>
        </p:nvCxnSpPr>
        <p:spPr>
          <a:xfrm flipV="1">
            <a:off x="7907527" y="2857066"/>
            <a:ext cx="0" cy="29733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Freeform 208"/>
          <p:cNvSpPr/>
          <p:nvPr/>
        </p:nvSpPr>
        <p:spPr>
          <a:xfrm flipH="1">
            <a:off x="7902730" y="3065073"/>
            <a:ext cx="89785" cy="84807"/>
          </a:xfrm>
          <a:custGeom>
            <a:avLst/>
            <a:gdLst>
              <a:gd name="connsiteX0" fmla="*/ 0 w 1320800"/>
              <a:gd name="connsiteY0" fmla="*/ 790223 h 790223"/>
              <a:gd name="connsiteX1" fmla="*/ 0 w 1320800"/>
              <a:gd name="connsiteY1" fmla="*/ 11289 h 790223"/>
              <a:gd name="connsiteX2" fmla="*/ 1320800 w 1320800"/>
              <a:gd name="connsiteY2" fmla="*/ 0 h 790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800" h="790223">
                <a:moveTo>
                  <a:pt x="0" y="790223"/>
                </a:moveTo>
                <a:lnTo>
                  <a:pt x="0" y="11289"/>
                </a:lnTo>
                <a:lnTo>
                  <a:pt x="1320800" y="0"/>
                </a:ln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20" name="TextBox 219"/>
          <p:cNvSpPr txBox="1"/>
          <p:nvPr/>
        </p:nvSpPr>
        <p:spPr>
          <a:xfrm>
            <a:off x="6956563" y="842147"/>
            <a:ext cx="380630" cy="276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Bookman Old Style" pitchFamily="18" charset="0"/>
              </a:rPr>
              <a:t>III</a:t>
            </a:r>
            <a:endParaRPr lang="en-US" sz="1100" b="1" dirty="0">
              <a:latin typeface="Bookman Old Style" pitchFamily="18" charset="0"/>
            </a:endParaRPr>
          </a:p>
        </p:txBody>
      </p:sp>
      <p:cxnSp>
        <p:nvCxnSpPr>
          <p:cNvPr id="221" name="Straight Connector 220"/>
          <p:cNvCxnSpPr/>
          <p:nvPr/>
        </p:nvCxnSpPr>
        <p:spPr>
          <a:xfrm rot="10800000" flipV="1">
            <a:off x="7915502" y="827266"/>
            <a:ext cx="0" cy="327072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/>
          <p:cNvSpPr txBox="1"/>
          <p:nvPr/>
        </p:nvSpPr>
        <p:spPr>
          <a:xfrm>
            <a:off x="7442904" y="884515"/>
            <a:ext cx="4828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rPr>
              <a:t>4 cm</a:t>
            </a:r>
          </a:p>
        </p:txBody>
      </p:sp>
      <p:sp>
        <p:nvSpPr>
          <p:cNvPr id="130" name="Trapezoid 69"/>
          <p:cNvSpPr/>
          <p:nvPr/>
        </p:nvSpPr>
        <p:spPr>
          <a:xfrm rot="5400000">
            <a:off x="6930412" y="1822630"/>
            <a:ext cx="2290849" cy="319537"/>
          </a:xfrm>
          <a:custGeom>
            <a:avLst/>
            <a:gdLst>
              <a:gd name="connsiteX0" fmla="*/ 0 w 1824138"/>
              <a:gd name="connsiteY0" fmla="*/ 454817 h 454817"/>
              <a:gd name="connsiteX1" fmla="*/ 113704 w 1824138"/>
              <a:gd name="connsiteY1" fmla="*/ 0 h 454817"/>
              <a:gd name="connsiteX2" fmla="*/ 1710434 w 1824138"/>
              <a:gd name="connsiteY2" fmla="*/ 0 h 454817"/>
              <a:gd name="connsiteX3" fmla="*/ 1824138 w 1824138"/>
              <a:gd name="connsiteY3" fmla="*/ 454817 h 454817"/>
              <a:gd name="connsiteX4" fmla="*/ 0 w 1824138"/>
              <a:gd name="connsiteY4" fmla="*/ 454817 h 454817"/>
              <a:gd name="connsiteX0" fmla="*/ 0 w 2242997"/>
              <a:gd name="connsiteY0" fmla="*/ 454817 h 454817"/>
              <a:gd name="connsiteX1" fmla="*/ 113704 w 2242997"/>
              <a:gd name="connsiteY1" fmla="*/ 0 h 454817"/>
              <a:gd name="connsiteX2" fmla="*/ 2242997 w 2242997"/>
              <a:gd name="connsiteY2" fmla="*/ 10048 h 454817"/>
              <a:gd name="connsiteX3" fmla="*/ 1824138 w 2242997"/>
              <a:gd name="connsiteY3" fmla="*/ 454817 h 454817"/>
              <a:gd name="connsiteX4" fmla="*/ 0 w 2242997"/>
              <a:gd name="connsiteY4" fmla="*/ 454817 h 454817"/>
              <a:gd name="connsiteX0" fmla="*/ 509294 w 2752291"/>
              <a:gd name="connsiteY0" fmla="*/ 444769 h 444769"/>
              <a:gd name="connsiteX1" fmla="*/ 0 w 2752291"/>
              <a:gd name="connsiteY1" fmla="*/ 1 h 444769"/>
              <a:gd name="connsiteX2" fmla="*/ 2752291 w 2752291"/>
              <a:gd name="connsiteY2" fmla="*/ 0 h 444769"/>
              <a:gd name="connsiteX3" fmla="*/ 2333432 w 2752291"/>
              <a:gd name="connsiteY3" fmla="*/ 444769 h 444769"/>
              <a:gd name="connsiteX4" fmla="*/ 509294 w 2752291"/>
              <a:gd name="connsiteY4" fmla="*/ 444769 h 444769"/>
              <a:gd name="connsiteX0" fmla="*/ 443980 w 2752291"/>
              <a:gd name="connsiteY0" fmla="*/ 459841 h 459841"/>
              <a:gd name="connsiteX1" fmla="*/ 0 w 2752291"/>
              <a:gd name="connsiteY1" fmla="*/ 1 h 459841"/>
              <a:gd name="connsiteX2" fmla="*/ 2752291 w 2752291"/>
              <a:gd name="connsiteY2" fmla="*/ 0 h 459841"/>
              <a:gd name="connsiteX3" fmla="*/ 2333432 w 2752291"/>
              <a:gd name="connsiteY3" fmla="*/ 444769 h 459841"/>
              <a:gd name="connsiteX4" fmla="*/ 443980 w 2752291"/>
              <a:gd name="connsiteY4" fmla="*/ 459841 h 459841"/>
              <a:gd name="connsiteX0" fmla="*/ 443980 w 2752291"/>
              <a:gd name="connsiteY0" fmla="*/ 459841 h 459841"/>
              <a:gd name="connsiteX1" fmla="*/ 0 w 2752291"/>
              <a:gd name="connsiteY1" fmla="*/ 1 h 459841"/>
              <a:gd name="connsiteX2" fmla="*/ 2752291 w 2752291"/>
              <a:gd name="connsiteY2" fmla="*/ 0 h 459841"/>
              <a:gd name="connsiteX3" fmla="*/ 2348505 w 2752291"/>
              <a:gd name="connsiteY3" fmla="*/ 444769 h 459841"/>
              <a:gd name="connsiteX4" fmla="*/ 443980 w 2752291"/>
              <a:gd name="connsiteY4" fmla="*/ 459841 h 459841"/>
              <a:gd name="connsiteX0" fmla="*/ 443980 w 2752291"/>
              <a:gd name="connsiteY0" fmla="*/ 459841 h 459841"/>
              <a:gd name="connsiteX1" fmla="*/ 0 w 2752291"/>
              <a:gd name="connsiteY1" fmla="*/ 1 h 459841"/>
              <a:gd name="connsiteX2" fmla="*/ 2752291 w 2752291"/>
              <a:gd name="connsiteY2" fmla="*/ 0 h 459841"/>
              <a:gd name="connsiteX3" fmla="*/ 2373300 w 2752291"/>
              <a:gd name="connsiteY3" fmla="*/ 450677 h 459841"/>
              <a:gd name="connsiteX4" fmla="*/ 443980 w 2752291"/>
              <a:gd name="connsiteY4" fmla="*/ 459841 h 459841"/>
              <a:gd name="connsiteX0" fmla="*/ 443980 w 2732455"/>
              <a:gd name="connsiteY0" fmla="*/ 459840 h 459840"/>
              <a:gd name="connsiteX1" fmla="*/ 0 w 2732455"/>
              <a:gd name="connsiteY1" fmla="*/ 0 h 459840"/>
              <a:gd name="connsiteX2" fmla="*/ 2732455 w 2732455"/>
              <a:gd name="connsiteY2" fmla="*/ 11813 h 459840"/>
              <a:gd name="connsiteX3" fmla="*/ 2373300 w 2732455"/>
              <a:gd name="connsiteY3" fmla="*/ 450676 h 459840"/>
              <a:gd name="connsiteX4" fmla="*/ 443980 w 2732455"/>
              <a:gd name="connsiteY4" fmla="*/ 459840 h 459840"/>
              <a:gd name="connsiteX0" fmla="*/ 452211 w 2740686"/>
              <a:gd name="connsiteY0" fmla="*/ 453302 h 453302"/>
              <a:gd name="connsiteX1" fmla="*/ 0 w 2740686"/>
              <a:gd name="connsiteY1" fmla="*/ 0 h 453302"/>
              <a:gd name="connsiteX2" fmla="*/ 2740686 w 2740686"/>
              <a:gd name="connsiteY2" fmla="*/ 5275 h 453302"/>
              <a:gd name="connsiteX3" fmla="*/ 2381531 w 2740686"/>
              <a:gd name="connsiteY3" fmla="*/ 444138 h 453302"/>
              <a:gd name="connsiteX4" fmla="*/ 452211 w 2740686"/>
              <a:gd name="connsiteY4" fmla="*/ 453302 h 453302"/>
              <a:gd name="connsiteX0" fmla="*/ 408304 w 2740686"/>
              <a:gd name="connsiteY0" fmla="*/ 436958 h 444138"/>
              <a:gd name="connsiteX1" fmla="*/ 0 w 2740686"/>
              <a:gd name="connsiteY1" fmla="*/ 0 h 444138"/>
              <a:gd name="connsiteX2" fmla="*/ 2740686 w 2740686"/>
              <a:gd name="connsiteY2" fmla="*/ 5275 h 444138"/>
              <a:gd name="connsiteX3" fmla="*/ 2381531 w 2740686"/>
              <a:gd name="connsiteY3" fmla="*/ 444138 h 444138"/>
              <a:gd name="connsiteX4" fmla="*/ 408304 w 2740686"/>
              <a:gd name="connsiteY4" fmla="*/ 436958 h 444138"/>
              <a:gd name="connsiteX0" fmla="*/ 367589 w 2699971"/>
              <a:gd name="connsiteY0" fmla="*/ 513889 h 521069"/>
              <a:gd name="connsiteX1" fmla="*/ 0 w 2699971"/>
              <a:gd name="connsiteY1" fmla="*/ -1 h 521069"/>
              <a:gd name="connsiteX2" fmla="*/ 2699971 w 2699971"/>
              <a:gd name="connsiteY2" fmla="*/ 82206 h 521069"/>
              <a:gd name="connsiteX3" fmla="*/ 2340816 w 2699971"/>
              <a:gd name="connsiteY3" fmla="*/ 521069 h 521069"/>
              <a:gd name="connsiteX4" fmla="*/ 367589 w 2699971"/>
              <a:gd name="connsiteY4" fmla="*/ 513889 h 521069"/>
              <a:gd name="connsiteX0" fmla="*/ 378692 w 2699971"/>
              <a:gd name="connsiteY0" fmla="*/ 513891 h 521071"/>
              <a:gd name="connsiteX1" fmla="*/ 0 w 2699971"/>
              <a:gd name="connsiteY1" fmla="*/ 1 h 521071"/>
              <a:gd name="connsiteX2" fmla="*/ 2699971 w 2699971"/>
              <a:gd name="connsiteY2" fmla="*/ 82208 h 521071"/>
              <a:gd name="connsiteX3" fmla="*/ 2340816 w 2699971"/>
              <a:gd name="connsiteY3" fmla="*/ 521071 h 521071"/>
              <a:gd name="connsiteX4" fmla="*/ 378692 w 2699971"/>
              <a:gd name="connsiteY4" fmla="*/ 513891 h 521071"/>
              <a:gd name="connsiteX0" fmla="*/ 378692 w 2622251"/>
              <a:gd name="connsiteY0" fmla="*/ 536090 h 543270"/>
              <a:gd name="connsiteX1" fmla="*/ 0 w 2622251"/>
              <a:gd name="connsiteY1" fmla="*/ 22200 h 543270"/>
              <a:gd name="connsiteX2" fmla="*/ 2622250 w 2622251"/>
              <a:gd name="connsiteY2" fmla="*/ -1 h 543270"/>
              <a:gd name="connsiteX3" fmla="*/ 2340816 w 2622251"/>
              <a:gd name="connsiteY3" fmla="*/ 543270 h 543270"/>
              <a:gd name="connsiteX4" fmla="*/ 378692 w 2622251"/>
              <a:gd name="connsiteY4" fmla="*/ 536090 h 543270"/>
              <a:gd name="connsiteX0" fmla="*/ 378692 w 2622253"/>
              <a:gd name="connsiteY0" fmla="*/ 513891 h 521071"/>
              <a:gd name="connsiteX1" fmla="*/ 0 w 2622253"/>
              <a:gd name="connsiteY1" fmla="*/ 1 h 521071"/>
              <a:gd name="connsiteX2" fmla="*/ 2622253 w 2622253"/>
              <a:gd name="connsiteY2" fmla="*/ 16264 h 521071"/>
              <a:gd name="connsiteX3" fmla="*/ 2340816 w 2622253"/>
              <a:gd name="connsiteY3" fmla="*/ 521071 h 521071"/>
              <a:gd name="connsiteX4" fmla="*/ 378692 w 2622253"/>
              <a:gd name="connsiteY4" fmla="*/ 513891 h 521071"/>
              <a:gd name="connsiteX0" fmla="*/ 378692 w 2622253"/>
              <a:gd name="connsiteY0" fmla="*/ 513889 h 543048"/>
              <a:gd name="connsiteX1" fmla="*/ 0 w 2622253"/>
              <a:gd name="connsiteY1" fmla="*/ -1 h 543048"/>
              <a:gd name="connsiteX2" fmla="*/ 2622253 w 2622253"/>
              <a:gd name="connsiteY2" fmla="*/ 16262 h 543048"/>
              <a:gd name="connsiteX3" fmla="*/ 2311207 w 2622253"/>
              <a:gd name="connsiteY3" fmla="*/ 543048 h 543048"/>
              <a:gd name="connsiteX4" fmla="*/ 378692 w 2622253"/>
              <a:gd name="connsiteY4" fmla="*/ 513889 h 543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2253" h="543048">
                <a:moveTo>
                  <a:pt x="378692" y="513889"/>
                </a:moveTo>
                <a:lnTo>
                  <a:pt x="0" y="-1"/>
                </a:lnTo>
                <a:lnTo>
                  <a:pt x="2622253" y="16262"/>
                </a:lnTo>
                <a:lnTo>
                  <a:pt x="2311207" y="543048"/>
                </a:lnTo>
                <a:lnTo>
                  <a:pt x="378692" y="513889"/>
                </a:lnTo>
                <a:close/>
              </a:path>
            </a:pathLst>
          </a:cu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TextBox 223"/>
          <p:cNvSpPr txBox="1"/>
          <p:nvPr/>
        </p:nvSpPr>
        <p:spPr>
          <a:xfrm>
            <a:off x="7933751" y="1845591"/>
            <a:ext cx="320129" cy="276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Bookman Old Style" pitchFamily="18" charset="0"/>
              </a:rPr>
              <a:t>II</a:t>
            </a:r>
            <a:endParaRPr lang="en-US" sz="1100" b="1" dirty="0">
              <a:latin typeface="Bookman Old Style" pitchFamily="18" charset="0"/>
            </a:endParaRPr>
          </a:p>
        </p:txBody>
      </p:sp>
      <p:cxnSp>
        <p:nvCxnSpPr>
          <p:cNvPr id="225" name="Straight Connector 224"/>
          <p:cNvCxnSpPr/>
          <p:nvPr/>
        </p:nvCxnSpPr>
        <p:spPr>
          <a:xfrm rot="5400000" flipV="1">
            <a:off x="8081782" y="1024056"/>
            <a:ext cx="0" cy="30331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rot="10800000">
            <a:off x="8243496" y="818950"/>
            <a:ext cx="3294" cy="2352302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 rot="10800000">
            <a:off x="7913571" y="1173113"/>
            <a:ext cx="3294" cy="1681545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Rounded Rectangle 205"/>
          <p:cNvSpPr/>
          <p:nvPr/>
        </p:nvSpPr>
        <p:spPr>
          <a:xfrm>
            <a:off x="7336068" y="1956588"/>
            <a:ext cx="496310" cy="165545"/>
          </a:xfrm>
          <a:prstGeom prst="roundRect">
            <a:avLst/>
          </a:prstGeom>
          <a:solidFill>
            <a:srgbClr val="00FFFF"/>
          </a:solidFill>
        </p:spPr>
        <p:txBody>
          <a:bodyPr wrap="square">
            <a:spAutoFit/>
          </a:bodyPr>
          <a:lstStyle/>
          <a:p>
            <a:pPr algn="just">
              <a:tabLst>
                <a:tab pos="693738" algn="l"/>
                <a:tab pos="1025525" algn="l"/>
                <a:tab pos="1377950" algn="l"/>
              </a:tabLst>
            </a:pP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7267585" y="1897488"/>
            <a:ext cx="691770" cy="276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rPr>
              <a:t>20 cm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8211966" y="1922932"/>
            <a:ext cx="691771" cy="276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rPr>
              <a:t>28 cm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500056" y="1393910"/>
            <a:ext cx="5759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80" name="Rounded Rectangle 179"/>
          <p:cNvSpPr/>
          <p:nvPr>
            <p:custDataLst>
              <p:tags r:id="rId2"/>
            </p:custDataLst>
          </p:nvPr>
        </p:nvSpPr>
        <p:spPr>
          <a:xfrm>
            <a:off x="7930736" y="1191645"/>
            <a:ext cx="322932" cy="158541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7841912" y="1156019"/>
            <a:ext cx="6918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rPr>
              <a:t>4 cm</a:t>
            </a:r>
          </a:p>
        </p:txBody>
      </p:sp>
      <p:sp>
        <p:nvSpPr>
          <p:cNvPr id="230" name="Trapezoid 69"/>
          <p:cNvSpPr/>
          <p:nvPr/>
        </p:nvSpPr>
        <p:spPr>
          <a:xfrm rot="16200000" flipH="1">
            <a:off x="5039135" y="1806046"/>
            <a:ext cx="2308992" cy="353565"/>
          </a:xfrm>
          <a:custGeom>
            <a:avLst/>
            <a:gdLst>
              <a:gd name="connsiteX0" fmla="*/ 0 w 1824138"/>
              <a:gd name="connsiteY0" fmla="*/ 454817 h 454817"/>
              <a:gd name="connsiteX1" fmla="*/ 113704 w 1824138"/>
              <a:gd name="connsiteY1" fmla="*/ 0 h 454817"/>
              <a:gd name="connsiteX2" fmla="*/ 1710434 w 1824138"/>
              <a:gd name="connsiteY2" fmla="*/ 0 h 454817"/>
              <a:gd name="connsiteX3" fmla="*/ 1824138 w 1824138"/>
              <a:gd name="connsiteY3" fmla="*/ 454817 h 454817"/>
              <a:gd name="connsiteX4" fmla="*/ 0 w 1824138"/>
              <a:gd name="connsiteY4" fmla="*/ 454817 h 454817"/>
              <a:gd name="connsiteX0" fmla="*/ 0 w 2242997"/>
              <a:gd name="connsiteY0" fmla="*/ 454817 h 454817"/>
              <a:gd name="connsiteX1" fmla="*/ 113704 w 2242997"/>
              <a:gd name="connsiteY1" fmla="*/ 0 h 454817"/>
              <a:gd name="connsiteX2" fmla="*/ 2242997 w 2242997"/>
              <a:gd name="connsiteY2" fmla="*/ 10048 h 454817"/>
              <a:gd name="connsiteX3" fmla="*/ 1824138 w 2242997"/>
              <a:gd name="connsiteY3" fmla="*/ 454817 h 454817"/>
              <a:gd name="connsiteX4" fmla="*/ 0 w 2242997"/>
              <a:gd name="connsiteY4" fmla="*/ 454817 h 454817"/>
              <a:gd name="connsiteX0" fmla="*/ 509294 w 2752291"/>
              <a:gd name="connsiteY0" fmla="*/ 444769 h 444769"/>
              <a:gd name="connsiteX1" fmla="*/ 0 w 2752291"/>
              <a:gd name="connsiteY1" fmla="*/ 1 h 444769"/>
              <a:gd name="connsiteX2" fmla="*/ 2752291 w 2752291"/>
              <a:gd name="connsiteY2" fmla="*/ 0 h 444769"/>
              <a:gd name="connsiteX3" fmla="*/ 2333432 w 2752291"/>
              <a:gd name="connsiteY3" fmla="*/ 444769 h 444769"/>
              <a:gd name="connsiteX4" fmla="*/ 509294 w 2752291"/>
              <a:gd name="connsiteY4" fmla="*/ 444769 h 444769"/>
              <a:gd name="connsiteX0" fmla="*/ 443980 w 2752291"/>
              <a:gd name="connsiteY0" fmla="*/ 459841 h 459841"/>
              <a:gd name="connsiteX1" fmla="*/ 0 w 2752291"/>
              <a:gd name="connsiteY1" fmla="*/ 1 h 459841"/>
              <a:gd name="connsiteX2" fmla="*/ 2752291 w 2752291"/>
              <a:gd name="connsiteY2" fmla="*/ 0 h 459841"/>
              <a:gd name="connsiteX3" fmla="*/ 2333432 w 2752291"/>
              <a:gd name="connsiteY3" fmla="*/ 444769 h 459841"/>
              <a:gd name="connsiteX4" fmla="*/ 443980 w 2752291"/>
              <a:gd name="connsiteY4" fmla="*/ 459841 h 459841"/>
              <a:gd name="connsiteX0" fmla="*/ 443980 w 2752291"/>
              <a:gd name="connsiteY0" fmla="*/ 459841 h 459841"/>
              <a:gd name="connsiteX1" fmla="*/ 0 w 2752291"/>
              <a:gd name="connsiteY1" fmla="*/ 1 h 459841"/>
              <a:gd name="connsiteX2" fmla="*/ 2752291 w 2752291"/>
              <a:gd name="connsiteY2" fmla="*/ 0 h 459841"/>
              <a:gd name="connsiteX3" fmla="*/ 2348505 w 2752291"/>
              <a:gd name="connsiteY3" fmla="*/ 444769 h 459841"/>
              <a:gd name="connsiteX4" fmla="*/ 443980 w 2752291"/>
              <a:gd name="connsiteY4" fmla="*/ 459841 h 459841"/>
              <a:gd name="connsiteX0" fmla="*/ 443980 w 2752291"/>
              <a:gd name="connsiteY0" fmla="*/ 459841 h 459841"/>
              <a:gd name="connsiteX1" fmla="*/ 0 w 2752291"/>
              <a:gd name="connsiteY1" fmla="*/ 1 h 459841"/>
              <a:gd name="connsiteX2" fmla="*/ 2752291 w 2752291"/>
              <a:gd name="connsiteY2" fmla="*/ 0 h 459841"/>
              <a:gd name="connsiteX3" fmla="*/ 2373300 w 2752291"/>
              <a:gd name="connsiteY3" fmla="*/ 450677 h 459841"/>
              <a:gd name="connsiteX4" fmla="*/ 443980 w 2752291"/>
              <a:gd name="connsiteY4" fmla="*/ 459841 h 459841"/>
              <a:gd name="connsiteX0" fmla="*/ 443980 w 2732455"/>
              <a:gd name="connsiteY0" fmla="*/ 459840 h 459840"/>
              <a:gd name="connsiteX1" fmla="*/ 0 w 2732455"/>
              <a:gd name="connsiteY1" fmla="*/ 0 h 459840"/>
              <a:gd name="connsiteX2" fmla="*/ 2732455 w 2732455"/>
              <a:gd name="connsiteY2" fmla="*/ 11813 h 459840"/>
              <a:gd name="connsiteX3" fmla="*/ 2373300 w 2732455"/>
              <a:gd name="connsiteY3" fmla="*/ 450676 h 459840"/>
              <a:gd name="connsiteX4" fmla="*/ 443980 w 2732455"/>
              <a:gd name="connsiteY4" fmla="*/ 459840 h 459840"/>
              <a:gd name="connsiteX0" fmla="*/ 452211 w 2740686"/>
              <a:gd name="connsiteY0" fmla="*/ 453302 h 453302"/>
              <a:gd name="connsiteX1" fmla="*/ 0 w 2740686"/>
              <a:gd name="connsiteY1" fmla="*/ 0 h 453302"/>
              <a:gd name="connsiteX2" fmla="*/ 2740686 w 2740686"/>
              <a:gd name="connsiteY2" fmla="*/ 5275 h 453302"/>
              <a:gd name="connsiteX3" fmla="*/ 2381531 w 2740686"/>
              <a:gd name="connsiteY3" fmla="*/ 444138 h 453302"/>
              <a:gd name="connsiteX4" fmla="*/ 452211 w 2740686"/>
              <a:gd name="connsiteY4" fmla="*/ 453302 h 453302"/>
              <a:gd name="connsiteX0" fmla="*/ 408304 w 2740686"/>
              <a:gd name="connsiteY0" fmla="*/ 436958 h 444138"/>
              <a:gd name="connsiteX1" fmla="*/ 0 w 2740686"/>
              <a:gd name="connsiteY1" fmla="*/ 0 h 444138"/>
              <a:gd name="connsiteX2" fmla="*/ 2740686 w 2740686"/>
              <a:gd name="connsiteY2" fmla="*/ 5275 h 444138"/>
              <a:gd name="connsiteX3" fmla="*/ 2381531 w 2740686"/>
              <a:gd name="connsiteY3" fmla="*/ 444138 h 444138"/>
              <a:gd name="connsiteX4" fmla="*/ 408304 w 2740686"/>
              <a:gd name="connsiteY4" fmla="*/ 436958 h 444138"/>
              <a:gd name="connsiteX0" fmla="*/ 367589 w 2699971"/>
              <a:gd name="connsiteY0" fmla="*/ 513889 h 521069"/>
              <a:gd name="connsiteX1" fmla="*/ 0 w 2699971"/>
              <a:gd name="connsiteY1" fmla="*/ -1 h 521069"/>
              <a:gd name="connsiteX2" fmla="*/ 2699971 w 2699971"/>
              <a:gd name="connsiteY2" fmla="*/ 82206 h 521069"/>
              <a:gd name="connsiteX3" fmla="*/ 2340816 w 2699971"/>
              <a:gd name="connsiteY3" fmla="*/ 521069 h 521069"/>
              <a:gd name="connsiteX4" fmla="*/ 367589 w 2699971"/>
              <a:gd name="connsiteY4" fmla="*/ 513889 h 521069"/>
              <a:gd name="connsiteX0" fmla="*/ 378692 w 2699971"/>
              <a:gd name="connsiteY0" fmla="*/ 513891 h 521071"/>
              <a:gd name="connsiteX1" fmla="*/ 0 w 2699971"/>
              <a:gd name="connsiteY1" fmla="*/ 1 h 521071"/>
              <a:gd name="connsiteX2" fmla="*/ 2699971 w 2699971"/>
              <a:gd name="connsiteY2" fmla="*/ 82208 h 521071"/>
              <a:gd name="connsiteX3" fmla="*/ 2340816 w 2699971"/>
              <a:gd name="connsiteY3" fmla="*/ 521071 h 521071"/>
              <a:gd name="connsiteX4" fmla="*/ 378692 w 2699971"/>
              <a:gd name="connsiteY4" fmla="*/ 513891 h 521071"/>
              <a:gd name="connsiteX0" fmla="*/ 378692 w 2622251"/>
              <a:gd name="connsiteY0" fmla="*/ 536090 h 543270"/>
              <a:gd name="connsiteX1" fmla="*/ 0 w 2622251"/>
              <a:gd name="connsiteY1" fmla="*/ 22200 h 543270"/>
              <a:gd name="connsiteX2" fmla="*/ 2622250 w 2622251"/>
              <a:gd name="connsiteY2" fmla="*/ -1 h 543270"/>
              <a:gd name="connsiteX3" fmla="*/ 2340816 w 2622251"/>
              <a:gd name="connsiteY3" fmla="*/ 543270 h 543270"/>
              <a:gd name="connsiteX4" fmla="*/ 378692 w 2622251"/>
              <a:gd name="connsiteY4" fmla="*/ 536090 h 543270"/>
              <a:gd name="connsiteX0" fmla="*/ 378692 w 2622253"/>
              <a:gd name="connsiteY0" fmla="*/ 513891 h 521071"/>
              <a:gd name="connsiteX1" fmla="*/ 0 w 2622253"/>
              <a:gd name="connsiteY1" fmla="*/ 1 h 521071"/>
              <a:gd name="connsiteX2" fmla="*/ 2622253 w 2622253"/>
              <a:gd name="connsiteY2" fmla="*/ 16264 h 521071"/>
              <a:gd name="connsiteX3" fmla="*/ 2340816 w 2622253"/>
              <a:gd name="connsiteY3" fmla="*/ 521071 h 521071"/>
              <a:gd name="connsiteX4" fmla="*/ 378692 w 2622253"/>
              <a:gd name="connsiteY4" fmla="*/ 513891 h 521071"/>
              <a:gd name="connsiteX0" fmla="*/ 378692 w 2622253"/>
              <a:gd name="connsiteY0" fmla="*/ 513889 h 543048"/>
              <a:gd name="connsiteX1" fmla="*/ 0 w 2622253"/>
              <a:gd name="connsiteY1" fmla="*/ -1 h 543048"/>
              <a:gd name="connsiteX2" fmla="*/ 2622253 w 2622253"/>
              <a:gd name="connsiteY2" fmla="*/ 16262 h 543048"/>
              <a:gd name="connsiteX3" fmla="*/ 2311207 w 2622253"/>
              <a:gd name="connsiteY3" fmla="*/ 543048 h 543048"/>
              <a:gd name="connsiteX4" fmla="*/ 378692 w 2622253"/>
              <a:gd name="connsiteY4" fmla="*/ 513889 h 543048"/>
              <a:gd name="connsiteX0" fmla="*/ 413821 w 2622253"/>
              <a:gd name="connsiteY0" fmla="*/ 623527 h 623527"/>
              <a:gd name="connsiteX1" fmla="*/ 0 w 2622253"/>
              <a:gd name="connsiteY1" fmla="*/ 1 h 623527"/>
              <a:gd name="connsiteX2" fmla="*/ 2622253 w 2622253"/>
              <a:gd name="connsiteY2" fmla="*/ 16264 h 623527"/>
              <a:gd name="connsiteX3" fmla="*/ 2311207 w 2622253"/>
              <a:gd name="connsiteY3" fmla="*/ 543050 h 623527"/>
              <a:gd name="connsiteX4" fmla="*/ 413821 w 2622253"/>
              <a:gd name="connsiteY4" fmla="*/ 623527 h 623527"/>
              <a:gd name="connsiteX0" fmla="*/ 413821 w 2622253"/>
              <a:gd name="connsiteY0" fmla="*/ 623525 h 625276"/>
              <a:gd name="connsiteX1" fmla="*/ 0 w 2622253"/>
              <a:gd name="connsiteY1" fmla="*/ -1 h 625276"/>
              <a:gd name="connsiteX2" fmla="*/ 2622253 w 2622253"/>
              <a:gd name="connsiteY2" fmla="*/ 16262 h 625276"/>
              <a:gd name="connsiteX3" fmla="*/ 2317066 w 2622253"/>
              <a:gd name="connsiteY3" fmla="*/ 625275 h 625276"/>
              <a:gd name="connsiteX4" fmla="*/ 413821 w 2622253"/>
              <a:gd name="connsiteY4" fmla="*/ 623525 h 625276"/>
              <a:gd name="connsiteX0" fmla="*/ 413821 w 2643021"/>
              <a:gd name="connsiteY0" fmla="*/ 623527 h 625276"/>
              <a:gd name="connsiteX1" fmla="*/ 0 w 2643021"/>
              <a:gd name="connsiteY1" fmla="*/ 1 h 625276"/>
              <a:gd name="connsiteX2" fmla="*/ 2643021 w 2643021"/>
              <a:gd name="connsiteY2" fmla="*/ 16263 h 625276"/>
              <a:gd name="connsiteX3" fmla="*/ 2317066 w 2643021"/>
              <a:gd name="connsiteY3" fmla="*/ 625277 h 625276"/>
              <a:gd name="connsiteX4" fmla="*/ 413821 w 2643021"/>
              <a:gd name="connsiteY4" fmla="*/ 623527 h 625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3021" h="625276">
                <a:moveTo>
                  <a:pt x="413821" y="623527"/>
                </a:moveTo>
                <a:lnTo>
                  <a:pt x="0" y="1"/>
                </a:lnTo>
                <a:lnTo>
                  <a:pt x="2643021" y="16263"/>
                </a:lnTo>
                <a:lnTo>
                  <a:pt x="2317066" y="625277"/>
                </a:lnTo>
                <a:lnTo>
                  <a:pt x="413821" y="623527"/>
                </a:lnTo>
                <a:close/>
              </a:path>
            </a:pathLst>
          </a:custGeom>
          <a:solidFill>
            <a:srgbClr val="92D05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TextBox 230"/>
          <p:cNvSpPr txBox="1"/>
          <p:nvPr/>
        </p:nvSpPr>
        <p:spPr>
          <a:xfrm>
            <a:off x="6038322" y="1902380"/>
            <a:ext cx="368528" cy="276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Bookman Old Style" pitchFamily="18" charset="0"/>
              </a:rPr>
              <a:t>IV</a:t>
            </a:r>
            <a:endParaRPr lang="en-US" sz="1100" b="1" dirty="0">
              <a:latin typeface="Bookman Old Style" pitchFamily="18" charset="0"/>
            </a:endParaRPr>
          </a:p>
        </p:txBody>
      </p:sp>
      <p:sp>
        <p:nvSpPr>
          <p:cNvPr id="232" name="TextBox 231"/>
          <p:cNvSpPr txBox="1"/>
          <p:nvPr/>
        </p:nvSpPr>
        <p:spPr>
          <a:xfrm>
            <a:off x="5943708" y="1155500"/>
            <a:ext cx="5782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rPr>
              <a:t>4 cm</a:t>
            </a:r>
          </a:p>
        </p:txBody>
      </p:sp>
      <p:cxnSp>
        <p:nvCxnSpPr>
          <p:cNvPr id="233" name="Straight Connector 232"/>
          <p:cNvCxnSpPr/>
          <p:nvPr/>
        </p:nvCxnSpPr>
        <p:spPr>
          <a:xfrm rot="5400000" flipV="1">
            <a:off x="6198521" y="999900"/>
            <a:ext cx="0" cy="35066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Rounded Rectangle 233"/>
          <p:cNvSpPr/>
          <p:nvPr/>
        </p:nvSpPr>
        <p:spPr>
          <a:xfrm>
            <a:off x="2551803" y="798082"/>
            <a:ext cx="2735776" cy="185188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982739" y="300197"/>
            <a:ext cx="51610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Bookman Old Style" panose="02050604050505020204" pitchFamily="18" charset="0"/>
              </a:rPr>
              <a:t>Diagram </a:t>
            </a:r>
            <a:r>
              <a:rPr lang="en-US" b="1" dirty="0">
                <a:latin typeface="Bookman Old Style" panose="02050604050505020204" pitchFamily="18" charset="0"/>
              </a:rPr>
              <a:t>of the adjacent picture frame has outer </a:t>
            </a:r>
            <a:r>
              <a:rPr lang="en-US" b="1" dirty="0" smtClean="0">
                <a:latin typeface="Bookman Old Style" panose="02050604050505020204" pitchFamily="18" charset="0"/>
              </a:rPr>
              <a:t>dimensions 24 </a:t>
            </a:r>
            <a:r>
              <a:rPr lang="en-US" b="1" dirty="0">
                <a:latin typeface="Bookman Old Style" panose="02050604050505020204" pitchFamily="18" charset="0"/>
              </a:rPr>
              <a:t>cm × 28 cm and the inner dimensions 16 cm × 20 cm. </a:t>
            </a:r>
            <a:r>
              <a:rPr lang="en-US" b="1" dirty="0" smtClean="0">
                <a:latin typeface="Bookman Old Style" panose="02050604050505020204" pitchFamily="18" charset="0"/>
              </a:rPr>
              <a:t>Find </a:t>
            </a:r>
            <a:r>
              <a:rPr lang="en-US" b="1" dirty="0">
                <a:latin typeface="Bookman Old Style" panose="02050604050505020204" pitchFamily="18" charset="0"/>
              </a:rPr>
              <a:t>the area of each section of the frame, </a:t>
            </a:r>
            <a:r>
              <a:rPr lang="en-US" b="1" dirty="0" smtClean="0">
                <a:latin typeface="Bookman Old Style" panose="02050604050505020204" pitchFamily="18" charset="0"/>
              </a:rPr>
              <a:t>if </a:t>
            </a:r>
            <a:r>
              <a:rPr lang="en-US" b="1" dirty="0">
                <a:latin typeface="Bookman Old Style" panose="02050604050505020204" pitchFamily="18" charset="0"/>
              </a:rPr>
              <a:t>the width of </a:t>
            </a:r>
            <a:r>
              <a:rPr lang="en-US" b="1" dirty="0" smtClean="0">
                <a:latin typeface="Bookman Old Style" panose="02050604050505020204" pitchFamily="18" charset="0"/>
              </a:rPr>
              <a:t>each section </a:t>
            </a:r>
            <a:r>
              <a:rPr lang="en-US" b="1" dirty="0">
                <a:latin typeface="Bookman Old Style" panose="02050604050505020204" pitchFamily="18" charset="0"/>
              </a:rPr>
              <a:t>is same.</a:t>
            </a:r>
          </a:p>
        </p:txBody>
      </p:sp>
      <p:sp>
        <p:nvSpPr>
          <p:cNvPr id="107" name="Rounded Rectangle 59"/>
          <p:cNvSpPr/>
          <p:nvPr/>
        </p:nvSpPr>
        <p:spPr>
          <a:xfrm>
            <a:off x="646242" y="2175321"/>
            <a:ext cx="2603020" cy="733993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CC00FF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Book Antiqua" pitchFamily="18" charset="0"/>
            </a:endParaRPr>
          </a:p>
        </p:txBody>
      </p:sp>
      <p:pic>
        <p:nvPicPr>
          <p:cNvPr id="108" name="Picture 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31235" y="1966680"/>
            <a:ext cx="491495" cy="102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9" name="Group 108"/>
          <p:cNvGrpSpPr/>
          <p:nvPr/>
        </p:nvGrpSpPr>
        <p:grpSpPr>
          <a:xfrm>
            <a:off x="624341" y="2253026"/>
            <a:ext cx="2624921" cy="539779"/>
            <a:chOff x="840979" y="3630626"/>
            <a:chExt cx="2624921" cy="539779"/>
          </a:xfrm>
        </p:grpSpPr>
        <p:grpSp>
          <p:nvGrpSpPr>
            <p:cNvPr id="110" name="Group 109"/>
            <p:cNvGrpSpPr/>
            <p:nvPr/>
          </p:nvGrpSpPr>
          <p:grpSpPr>
            <a:xfrm>
              <a:off x="840979" y="3647185"/>
              <a:ext cx="2624921" cy="523220"/>
              <a:chOff x="6071029" y="4166235"/>
              <a:chExt cx="2624921" cy="523220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6280319" y="4297013"/>
                <a:ext cx="30970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>
                    <a:solidFill>
                      <a:srgbClr val="FFFF00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×</a:t>
                </a:r>
                <a:endParaRPr lang="en-US" dirty="0">
                  <a:solidFill>
                    <a:srgbClr val="FFFF00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Rectangle 113"/>
                  <p:cNvSpPr/>
                  <p:nvPr/>
                </p:nvSpPr>
                <p:spPr>
                  <a:xfrm>
                    <a:off x="6071029" y="4175530"/>
                    <a:ext cx="343363" cy="50327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400" b="1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sz="1400" b="1">
                                  <a:solidFill>
                                    <a:srgbClr val="FFFF00"/>
                                  </a:solidFill>
                                  <a:latin typeface="Bookman Old Style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sz="1400" b="1">
                                  <a:solidFill>
                                    <a:srgbClr val="FFFF00"/>
                                  </a:solidFill>
                                  <a:latin typeface="Bookman Old Style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US" dirty="0">
                      <a:solidFill>
                        <a:srgbClr val="FFFF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9" name="Rectangle 14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71029" y="4175530"/>
                    <a:ext cx="343363" cy="503279"/>
                  </a:xfrm>
                  <a:prstGeom prst="rect">
                    <a:avLst/>
                  </a:prstGeom>
                  <a:blipFill rotWithShape="1">
                    <a:blip r:embed="rId11"/>
                    <a:stretch>
                      <a:fillRect b="-241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5" name="Rectangle 114"/>
              <p:cNvSpPr/>
              <p:nvPr/>
            </p:nvSpPr>
            <p:spPr>
              <a:xfrm>
                <a:off x="6512330" y="4166235"/>
                <a:ext cx="1938976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tabLst>
                    <a:tab pos="2974975" algn="l"/>
                  </a:tabLst>
                </a:pPr>
                <a:r>
                  <a:rPr lang="en-US" sz="1400" b="1" dirty="0">
                    <a:solidFill>
                      <a:srgbClr val="FFFF00"/>
                    </a:solidFill>
                    <a:latin typeface="Bookman Old Style" pitchFamily="18" charset="0"/>
                  </a:rPr>
                  <a:t>sum of lengths of   </a:t>
                </a:r>
              </a:p>
              <a:p>
                <a:pPr>
                  <a:tabLst>
                    <a:tab pos="2974975" algn="l"/>
                  </a:tabLst>
                </a:pPr>
                <a:r>
                  <a:rPr lang="en-US" sz="1400" b="1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parallel </a:t>
                </a:r>
                <a:r>
                  <a:rPr lang="en-US" sz="1400" b="1" dirty="0">
                    <a:solidFill>
                      <a:srgbClr val="FFFF00"/>
                    </a:solidFill>
                    <a:latin typeface="Bookman Old Style" pitchFamily="18" charset="0"/>
                  </a:rPr>
                  <a:t>sides</a:t>
                </a:r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8227016" y="4297013"/>
                <a:ext cx="30970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>
                    <a:solidFill>
                      <a:srgbClr val="FFFF00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×</a:t>
                </a:r>
                <a:endParaRPr lang="en-US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8389456" y="4297013"/>
                <a:ext cx="30649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tabLst>
                    <a:tab pos="2974975" algn="l"/>
                  </a:tabLst>
                </a:pPr>
                <a:r>
                  <a:rPr lang="en-US" sz="1400" b="1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h</a:t>
                </a:r>
                <a:endParaRPr lang="en-US" sz="1400" b="1" dirty="0">
                  <a:solidFill>
                    <a:srgbClr val="FFFF00"/>
                  </a:solidFill>
                  <a:latin typeface="Bookman Old Style" pitchFamily="18" charset="0"/>
                </a:endParaRPr>
              </a:p>
            </p:txBody>
          </p:sp>
        </p:grpSp>
        <p:sp>
          <p:nvSpPr>
            <p:cNvPr id="111" name="Left Bracket 110"/>
            <p:cNvSpPr/>
            <p:nvPr/>
          </p:nvSpPr>
          <p:spPr>
            <a:xfrm>
              <a:off x="1292694" y="3630626"/>
              <a:ext cx="73152" cy="529005"/>
            </a:xfrm>
            <a:prstGeom prst="leftBracket">
              <a:avLst>
                <a:gd name="adj" fmla="val 57162"/>
              </a:avLst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112" name="Left Bracket 111"/>
            <p:cNvSpPr/>
            <p:nvPr/>
          </p:nvSpPr>
          <p:spPr>
            <a:xfrm flipH="1">
              <a:off x="2993741" y="3630626"/>
              <a:ext cx="73152" cy="529005"/>
            </a:xfrm>
            <a:prstGeom prst="leftBracket">
              <a:avLst>
                <a:gd name="adj" fmla="val 57162"/>
              </a:avLst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118" name="TextBox 117"/>
          <p:cNvSpPr txBox="1"/>
          <p:nvPr/>
        </p:nvSpPr>
        <p:spPr>
          <a:xfrm>
            <a:off x="618920" y="2218824"/>
            <a:ext cx="2700808" cy="646986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What </a:t>
            </a:r>
            <a:r>
              <a:rPr lang="en-US" sz="1600" b="1" dirty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is the formula for area of </a:t>
            </a: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trapezium?</a:t>
            </a:r>
            <a:endParaRPr lang="en-US" sz="1600" b="1" dirty="0">
              <a:solidFill>
                <a:schemeClr val="bg1"/>
              </a:solidFill>
              <a:latin typeface="Bookman Old Style" pitchFamily="18" charset="0"/>
              <a:ea typeface="Cambria Math" pitchFamily="18" charset="0"/>
            </a:endParaRPr>
          </a:p>
        </p:txBody>
      </p:sp>
      <p:pic>
        <p:nvPicPr>
          <p:cNvPr id="119" name="Picture 9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31235" y="1966680"/>
            <a:ext cx="447619" cy="957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24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500"/>
                            </p:stCondLst>
                            <p:childTnLst>
                              <p:par>
                                <p:cTn id="17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500"/>
                            </p:stCondLst>
                            <p:childTnLst>
                              <p:par>
                                <p:cTn id="2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1000"/>
                            </p:stCondLst>
                            <p:childTnLst>
                              <p:par>
                                <p:cTn id="2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35" presetClass="emph" presetSubtype="0" repeatCount="3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4" dur="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35" presetClass="emph" presetSubtype="0" repeatCount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0" dur="4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500"/>
                            </p:stCondLst>
                            <p:childTnLst>
                              <p:par>
                                <p:cTn id="2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1000"/>
                            </p:stCondLst>
                            <p:childTnLst>
                              <p:par>
                                <p:cTn id="2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1500"/>
                            </p:stCondLst>
                            <p:childTnLst>
                              <p:par>
                                <p:cTn id="23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0" animBg="1"/>
      <p:bldP spid="203" grpId="1" animBg="1"/>
      <p:bldP spid="123" grpId="0" animBg="1"/>
      <p:bldP spid="123" grpId="1" animBg="1"/>
      <p:bldP spid="135" grpId="0" animBg="1"/>
      <p:bldP spid="135" grpId="1" animBg="1"/>
      <p:bldP spid="136" grpId="0" animBg="1"/>
      <p:bldP spid="136" grpId="1" animBg="1"/>
      <p:bldP spid="152" grpId="0"/>
      <p:bldP spid="153" grpId="0" animBg="1"/>
      <p:bldP spid="154" grpId="0"/>
      <p:bldP spid="155" grpId="0"/>
      <p:bldP spid="162" grpId="0"/>
      <p:bldP spid="164" grpId="0"/>
      <p:bldP spid="165" grpId="0"/>
      <p:bldP spid="182" grpId="0"/>
      <p:bldP spid="184" grpId="0"/>
      <p:bldP spid="188" grpId="0"/>
      <p:bldP spid="191" grpId="0"/>
      <p:bldP spid="197" grpId="0"/>
      <p:bldP spid="198" grpId="0"/>
      <p:bldP spid="199" grpId="0"/>
      <p:bldP spid="200" grpId="0"/>
      <p:bldP spid="210" grpId="0" animBg="1"/>
      <p:bldP spid="211" grpId="0"/>
      <p:bldP spid="132" grpId="0" animBg="1"/>
      <p:bldP spid="133" grpId="0"/>
      <p:bldP spid="130" grpId="0" animBg="1"/>
      <p:bldP spid="130" grpId="1" animBg="1"/>
      <p:bldP spid="206" grpId="0" animBg="1"/>
      <p:bldP spid="206" grpId="1" animBg="1"/>
      <p:bldP spid="180" grpId="0" animBg="1"/>
      <p:bldP spid="180" grpId="1" animBg="1"/>
      <p:bldP spid="230" grpId="0" animBg="1"/>
      <p:bldP spid="230" grpId="1" animBg="1"/>
      <p:bldP spid="234" grpId="0" animBg="1"/>
      <p:bldP spid="107" grpId="0" animBg="1"/>
      <p:bldP spid="107" grpId="1" animBg="1"/>
      <p:bldP spid="118" grpId="0"/>
      <p:bldP spid="118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ounded Rectangle 101"/>
          <p:cNvSpPr/>
          <p:nvPr/>
        </p:nvSpPr>
        <p:spPr>
          <a:xfrm>
            <a:off x="4777260" y="2411137"/>
            <a:ext cx="180393" cy="18921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4267958" y="2416387"/>
            <a:ext cx="180393" cy="18921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3337474" y="2411127"/>
            <a:ext cx="180393" cy="18921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82" name="Rounded Rectangle 181"/>
          <p:cNvSpPr/>
          <p:nvPr/>
        </p:nvSpPr>
        <p:spPr>
          <a:xfrm>
            <a:off x="5184887" y="2419432"/>
            <a:ext cx="198432" cy="208135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81" name="Rounded Rectangle 180"/>
          <p:cNvSpPr/>
          <p:nvPr/>
        </p:nvSpPr>
        <p:spPr>
          <a:xfrm>
            <a:off x="3795424" y="2398028"/>
            <a:ext cx="240103" cy="208135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77" name="Rounded Rectangle 176"/>
          <p:cNvSpPr/>
          <p:nvPr/>
        </p:nvSpPr>
        <p:spPr>
          <a:xfrm>
            <a:off x="916700" y="1756774"/>
            <a:ext cx="1131819" cy="228949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76" name="Rounded Rectangle 175"/>
          <p:cNvSpPr/>
          <p:nvPr/>
        </p:nvSpPr>
        <p:spPr>
          <a:xfrm>
            <a:off x="950767" y="1480918"/>
            <a:ext cx="1120613" cy="228949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75" name="Rounded Rectangle 174"/>
          <p:cNvSpPr/>
          <p:nvPr/>
        </p:nvSpPr>
        <p:spPr>
          <a:xfrm>
            <a:off x="1003639" y="1199734"/>
            <a:ext cx="1055668" cy="228949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74" name="Rounded Rectangle 173"/>
          <p:cNvSpPr/>
          <p:nvPr/>
        </p:nvSpPr>
        <p:spPr>
          <a:xfrm>
            <a:off x="2974874" y="2416377"/>
            <a:ext cx="180393" cy="18921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31" name="Rounded Rectangle 130"/>
          <p:cNvSpPr/>
          <p:nvPr/>
        </p:nvSpPr>
        <p:spPr>
          <a:xfrm rot="5400000">
            <a:off x="6876395" y="1291906"/>
            <a:ext cx="454131" cy="129235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29" name="Rounded Rectangle 128"/>
          <p:cNvSpPr/>
          <p:nvPr/>
        </p:nvSpPr>
        <p:spPr>
          <a:xfrm rot="18900000">
            <a:off x="6598152" y="1832208"/>
            <a:ext cx="467892" cy="129235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5752790" y="2056463"/>
            <a:ext cx="467892" cy="156375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15" name="Cube 114"/>
          <p:cNvSpPr/>
          <p:nvPr/>
        </p:nvSpPr>
        <p:spPr>
          <a:xfrm>
            <a:off x="5494506" y="1122494"/>
            <a:ext cx="1388652" cy="828540"/>
          </a:xfrm>
          <a:prstGeom prst="cube">
            <a:avLst>
              <a:gd name="adj" fmla="val 45665"/>
            </a:avLst>
          </a:prstGeom>
          <a:solidFill>
            <a:srgbClr val="FFC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753669" y="272798"/>
            <a:ext cx="6565213" cy="809330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chemeClr val="bg1">
                  <a:alpha val="78000"/>
                </a:schemeClr>
              </a:gs>
            </a:gsLst>
            <a:lin ang="8100000" scaled="1"/>
            <a:tileRect/>
          </a:gra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46663" y="350344"/>
            <a:ext cx="687003" cy="624548"/>
            <a:chOff x="508513" y="-702286"/>
            <a:chExt cx="687003" cy="624548"/>
          </a:xfrm>
        </p:grpSpPr>
        <p:sp>
          <p:nvSpPr>
            <p:cNvPr id="4" name="Plaque 3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prstClr val="white"/>
                  </a:solidFill>
                  <a:latin typeface="Bookman Old Style" pitchFamily="18" charset="0"/>
                </a:rPr>
                <a:t>Q.</a:t>
              </a:r>
              <a:endParaRPr lang="en-US" sz="18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466292" y="1012937"/>
            <a:ext cx="1764575" cy="1518651"/>
            <a:chOff x="5231624" y="1303981"/>
            <a:chExt cx="1764575" cy="1518651"/>
          </a:xfrm>
        </p:grpSpPr>
        <p:grpSp>
          <p:nvGrpSpPr>
            <p:cNvPr id="13" name="Group 12"/>
            <p:cNvGrpSpPr/>
            <p:nvPr/>
          </p:nvGrpSpPr>
          <p:grpSpPr>
            <a:xfrm>
              <a:off x="5259838" y="1303981"/>
              <a:ext cx="1736361" cy="1518651"/>
              <a:chOff x="5172286" y="1167789"/>
              <a:chExt cx="1736361" cy="1518651"/>
            </a:xfrm>
          </p:grpSpPr>
          <p:sp>
            <p:nvSpPr>
              <p:cNvPr id="73" name="Cube 72"/>
              <p:cNvSpPr/>
              <p:nvPr/>
            </p:nvSpPr>
            <p:spPr>
              <a:xfrm>
                <a:off x="5172286" y="1278558"/>
                <a:ext cx="1388652" cy="828540"/>
              </a:xfrm>
              <a:prstGeom prst="cube">
                <a:avLst>
                  <a:gd name="adj" fmla="val 45665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>
              <a:xfrm rot="16200000">
                <a:off x="6432066" y="1382760"/>
                <a:ext cx="691552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50" b="1" dirty="0" smtClean="0">
                    <a:solidFill>
                      <a:prstClr val="black"/>
                    </a:solidFill>
                    <a:latin typeface="Bookman Old Style" pitchFamily="18" charset="0"/>
                    <a:ea typeface="Cambria Math" pitchFamily="18" charset="0"/>
                  </a:rPr>
                  <a:t>50 cm</a:t>
                </a:r>
                <a:endParaRPr lang="en-US" sz="105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 rot="18922644">
                <a:off x="6154191" y="1913440"/>
                <a:ext cx="688797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50" b="1" dirty="0" smtClean="0">
                    <a:solidFill>
                      <a:prstClr val="black"/>
                    </a:solidFill>
                    <a:latin typeface="Bookman Old Style" pitchFamily="18" charset="0"/>
                    <a:ea typeface="Cambria Math" pitchFamily="18" charset="0"/>
                  </a:rPr>
                  <a:t>40 cm</a:t>
                </a:r>
                <a:endParaRPr lang="en-US" sz="105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5314268" y="2158575"/>
                <a:ext cx="712951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50" b="1" dirty="0" smtClean="0">
                    <a:solidFill>
                      <a:prstClr val="black"/>
                    </a:solidFill>
                    <a:latin typeface="Bookman Old Style" pitchFamily="18" charset="0"/>
                    <a:ea typeface="Cambria Math" pitchFamily="18" charset="0"/>
                  </a:rPr>
                  <a:t>60 cm</a:t>
                </a:r>
                <a:endParaRPr lang="en-US" sz="105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440101" y="2347886"/>
                <a:ext cx="44916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 smtClean="0">
                    <a:solidFill>
                      <a:prstClr val="black"/>
                    </a:solidFill>
                    <a:latin typeface="Bookman Old Style" pitchFamily="18" charset="0"/>
                    <a:ea typeface="Cambria Math" pitchFamily="18" charset="0"/>
                  </a:rPr>
                  <a:t>(a)</a:t>
                </a:r>
                <a:endParaRPr lang="en-US" sz="1600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p:grpSp>
        <p:cxnSp>
          <p:nvCxnSpPr>
            <p:cNvPr id="46" name="Straight Arrow Connector 45"/>
            <p:cNvCxnSpPr/>
            <p:nvPr/>
          </p:nvCxnSpPr>
          <p:spPr>
            <a:xfrm>
              <a:off x="5231624" y="2316491"/>
              <a:ext cx="100584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 rot="18900000">
              <a:off x="6232560" y="2108782"/>
              <a:ext cx="56777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>
            <a:xfrm rot="16200000">
              <a:off x="6501647" y="1634047"/>
              <a:ext cx="4572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7318882" y="902451"/>
            <a:ext cx="1358905" cy="1671594"/>
            <a:chOff x="7157042" y="1169219"/>
            <a:chExt cx="1358905" cy="1671594"/>
          </a:xfrm>
        </p:grpSpPr>
        <p:grpSp>
          <p:nvGrpSpPr>
            <p:cNvPr id="28" name="Group 27"/>
            <p:cNvGrpSpPr/>
            <p:nvPr/>
          </p:nvGrpSpPr>
          <p:grpSpPr>
            <a:xfrm>
              <a:off x="7169878" y="1179227"/>
              <a:ext cx="1346069" cy="1661586"/>
              <a:chOff x="7169878" y="1179227"/>
              <a:chExt cx="1346069" cy="1661586"/>
            </a:xfrm>
          </p:grpSpPr>
          <p:sp>
            <p:nvSpPr>
              <p:cNvPr id="91" name="Cube 90"/>
              <p:cNvSpPr/>
              <p:nvPr/>
            </p:nvSpPr>
            <p:spPr>
              <a:xfrm>
                <a:off x="7169878" y="1189772"/>
                <a:ext cx="1056449" cy="1097535"/>
              </a:xfrm>
              <a:prstGeom prst="cube">
                <a:avLst>
                  <a:gd name="adj" fmla="val 32570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>
              <a:xfrm rot="16200000">
                <a:off x="8030364" y="1403200"/>
                <a:ext cx="709555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50" b="1" dirty="0" smtClean="0">
                    <a:solidFill>
                      <a:prstClr val="black"/>
                    </a:solidFill>
                    <a:latin typeface="Bookman Old Style" pitchFamily="18" charset="0"/>
                    <a:ea typeface="Cambria Math" pitchFamily="18" charset="0"/>
                  </a:rPr>
                  <a:t>50 cm</a:t>
                </a:r>
                <a:endParaRPr lang="en-US" sz="105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98" name="Rectangle 97"/>
              <p:cNvSpPr/>
              <p:nvPr/>
            </p:nvSpPr>
            <p:spPr>
              <a:xfrm rot="18718706">
                <a:off x="7864319" y="2141879"/>
                <a:ext cx="637568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50" b="1" dirty="0" smtClean="0">
                    <a:solidFill>
                      <a:prstClr val="black"/>
                    </a:solidFill>
                    <a:latin typeface="Bookman Old Style" pitchFamily="18" charset="0"/>
                    <a:ea typeface="Cambria Math" pitchFamily="18" charset="0"/>
                  </a:rPr>
                  <a:t>50 cm</a:t>
                </a:r>
                <a:endParaRPr lang="en-US" sz="105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7204338" y="2324122"/>
                <a:ext cx="620307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50" b="1" dirty="0" smtClean="0">
                    <a:solidFill>
                      <a:prstClr val="black"/>
                    </a:solidFill>
                    <a:latin typeface="Bookman Old Style" pitchFamily="18" charset="0"/>
                    <a:ea typeface="Cambria Math" pitchFamily="18" charset="0"/>
                  </a:rPr>
                  <a:t>50 cm</a:t>
                </a:r>
                <a:endParaRPr lang="en-US" sz="105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7335571" y="2502259"/>
                <a:ext cx="43954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 smtClean="0">
                    <a:solidFill>
                      <a:prstClr val="black"/>
                    </a:solidFill>
                    <a:latin typeface="Bookman Old Style" pitchFamily="18" charset="0"/>
                    <a:ea typeface="Cambria Math" pitchFamily="18" charset="0"/>
                  </a:rPr>
                  <a:t>(b)</a:t>
                </a:r>
                <a:endParaRPr lang="en-US" sz="1600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p:grpSp>
        <p:cxnSp>
          <p:nvCxnSpPr>
            <p:cNvPr id="112" name="Straight Arrow Connector 111"/>
            <p:cNvCxnSpPr/>
            <p:nvPr/>
          </p:nvCxnSpPr>
          <p:spPr>
            <a:xfrm>
              <a:off x="7157042" y="2365043"/>
              <a:ext cx="71489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 rot="18900000">
              <a:off x="7876251" y="2179120"/>
              <a:ext cx="4572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 rot="16200000">
              <a:off x="7929429" y="1534979"/>
              <a:ext cx="73152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Straight Connector 50"/>
          <p:cNvCxnSpPr/>
          <p:nvPr/>
        </p:nvCxnSpPr>
        <p:spPr>
          <a:xfrm>
            <a:off x="5487610" y="1952246"/>
            <a:ext cx="1019273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/>
          <p:cNvSpPr/>
          <p:nvPr>
            <p:custDataLst>
              <p:tags r:id="rId1"/>
            </p:custDataLst>
          </p:nvPr>
        </p:nvSpPr>
        <p:spPr>
          <a:xfrm>
            <a:off x="495297" y="1144931"/>
            <a:ext cx="60576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en-US" sz="1600" b="1" dirty="0">
                <a:latin typeface="Bookman Old Style" pitchFamily="18" charset="0"/>
              </a:rPr>
              <a:t>Sol.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927531" y="1144931"/>
            <a:ext cx="12650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 smtClean="0">
                <a:latin typeface="Bookman Old Style" panose="02050604050505020204" pitchFamily="18" charset="0"/>
                <a:ea typeface="Cambria Math" pitchFamily="18" charset="0"/>
              </a:rPr>
              <a:t>l</a:t>
            </a:r>
            <a:r>
              <a:rPr lang="en-US" sz="1600" b="1" dirty="0" smtClean="0">
                <a:latin typeface="Bookman Old Style" pitchFamily="18" charset="0"/>
                <a:ea typeface="Cambria Math" pitchFamily="18" charset="0"/>
              </a:rPr>
              <a:t> = 60 cm,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879918" y="1421446"/>
            <a:ext cx="13099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 smtClean="0">
                <a:latin typeface="Bookman Old Style" pitchFamily="18" charset="0"/>
                <a:ea typeface="Cambria Math" pitchFamily="18" charset="0"/>
              </a:rPr>
              <a:t>b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 = 40 cm,</a:t>
            </a:r>
            <a:endParaRPr lang="en-US" sz="1600" b="1" dirty="0">
              <a:latin typeface="Bookman Old Style" panose="02050604050505020204" pitchFamily="18" charset="0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850773" y="1693060"/>
            <a:ext cx="13533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 smtClean="0">
                <a:latin typeface="Bookman Old Style" pitchFamily="18" charset="0"/>
                <a:ea typeface="Cambria Math" pitchFamily="18" charset="0"/>
              </a:rPr>
              <a:t>h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 = 50 cm</a:t>
            </a:r>
            <a:endParaRPr lang="en-US" sz="1600" b="1" dirty="0">
              <a:latin typeface="Bookman Old Style" panose="02050604050505020204" pitchFamily="18" charset="0"/>
            </a:endParaRPr>
          </a:p>
        </p:txBody>
      </p:sp>
      <p:cxnSp>
        <p:nvCxnSpPr>
          <p:cNvPr id="130" name="Straight Connector 129"/>
          <p:cNvCxnSpPr/>
          <p:nvPr/>
        </p:nvCxnSpPr>
        <p:spPr>
          <a:xfrm rot="18900000">
            <a:off x="6424065" y="1762272"/>
            <a:ext cx="542009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rot="5400000" flipV="1">
            <a:off x="6649986" y="1348674"/>
            <a:ext cx="466344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488798" y="2198911"/>
            <a:ext cx="5129870" cy="584775"/>
            <a:chOff x="2128358" y="2261971"/>
            <a:chExt cx="5129870" cy="584775"/>
          </a:xfrm>
        </p:grpSpPr>
        <p:sp>
          <p:nvSpPr>
            <p:cNvPr id="141" name="Rectangle 140"/>
            <p:cNvSpPr/>
            <p:nvPr/>
          </p:nvSpPr>
          <p:spPr>
            <a:xfrm>
              <a:off x="2128358" y="2261971"/>
              <a:ext cx="217399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prstClr val="black"/>
                  </a:solidFill>
                  <a:latin typeface="Bookman Old Style" panose="02050604050505020204" pitchFamily="18" charset="0"/>
                  <a:ea typeface="Cambria Math" pitchFamily="18" charset="0"/>
                </a:rPr>
                <a:t>Total surface area </a:t>
              </a:r>
            </a:p>
            <a:p>
              <a:pPr algn="ctr"/>
              <a:r>
                <a:rPr lang="en-US" sz="1600" b="1" dirty="0" smtClean="0">
                  <a:solidFill>
                    <a:prstClr val="black"/>
                  </a:solidFill>
                  <a:latin typeface="Bookman Old Style" panose="02050604050505020204" pitchFamily="18" charset="0"/>
                  <a:ea typeface="Cambria Math" pitchFamily="18" charset="0"/>
                </a:rPr>
                <a:t>of </a:t>
              </a:r>
              <a:r>
                <a:rPr lang="en-US" sz="1600" b="1" dirty="0">
                  <a:solidFill>
                    <a:prstClr val="black"/>
                  </a:solidFill>
                  <a:latin typeface="Bookman Old Style" panose="02050604050505020204" pitchFamily="18" charset="0"/>
                  <a:ea typeface="Cambria Math" pitchFamily="18" charset="0"/>
                </a:rPr>
                <a:t>the </a:t>
              </a:r>
              <a:r>
                <a:rPr lang="en-US" sz="1600" b="1" dirty="0" smtClean="0">
                  <a:solidFill>
                    <a:prstClr val="black"/>
                  </a:solidFill>
                  <a:latin typeface="Bookman Old Style" panose="02050604050505020204" pitchFamily="18" charset="0"/>
                  <a:ea typeface="Cambria Math" pitchFamily="18" charset="0"/>
                </a:rPr>
                <a:t>cuboid (a)</a:t>
              </a:r>
              <a:endParaRPr lang="en-US" sz="16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4107199" y="2395998"/>
              <a:ext cx="30809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</a:rPr>
                <a:t>=</a:t>
              </a:r>
              <a:endParaRPr lang="en-US" sz="16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4294329" y="2395998"/>
              <a:ext cx="32092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</a:rPr>
                <a:t>2</a:t>
              </a:r>
              <a:endParaRPr lang="en-US" sz="16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4475094" y="2395998"/>
              <a:ext cx="278313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latin typeface="Bookman Old Style" pitchFamily="18" charset="0"/>
                  <a:ea typeface="Cambria Math" pitchFamily="18" charset="0"/>
                </a:rPr>
                <a:t>[</a:t>
              </a:r>
              <a:r>
                <a:rPr lang="en-US" sz="1600" b="1" i="1" dirty="0" smtClean="0">
                  <a:latin typeface="Bookman Old Style" panose="02050604050505020204" pitchFamily="18" charset="0"/>
                  <a:ea typeface="Cambria Math" pitchFamily="18" charset="0"/>
                </a:rPr>
                <a:t>l </a:t>
              </a:r>
              <a:r>
                <a:rPr lang="en-US" sz="1600" b="1" dirty="0" smtClean="0">
                  <a:latin typeface="Bookman Old Style" panose="02050604050505020204" pitchFamily="18" charset="0"/>
                  <a:ea typeface="Cambria Math" pitchFamily="18" charset="0"/>
                </a:rPr>
                <a:t>× </a:t>
              </a:r>
              <a:r>
                <a:rPr lang="en-US" sz="1600" b="1" i="1" dirty="0" smtClean="0">
                  <a:latin typeface="Bookman Old Style" panose="02050604050505020204" pitchFamily="18" charset="0"/>
                  <a:ea typeface="Cambria Math" pitchFamily="18" charset="0"/>
                </a:rPr>
                <a:t>b</a:t>
              </a:r>
              <a:r>
                <a:rPr lang="en-US" sz="1600" b="1" dirty="0" smtClean="0">
                  <a:latin typeface="Bookman Old Style" panose="02050604050505020204" pitchFamily="18" charset="0"/>
                  <a:ea typeface="Cambria Math" pitchFamily="18" charset="0"/>
                </a:rPr>
                <a:t>)</a:t>
              </a:r>
              <a:r>
                <a:rPr lang="en-US" sz="1600" b="1" i="1" dirty="0" smtClean="0">
                  <a:latin typeface="Bookman Old Style" panose="02050604050505020204" pitchFamily="18" charset="0"/>
                  <a:ea typeface="Cambria Math" pitchFamily="18" charset="0"/>
                </a:rPr>
                <a:t> </a:t>
              </a:r>
              <a:r>
                <a:rPr lang="en-US" sz="1600" b="1" dirty="0">
                  <a:latin typeface="Bookman Old Style" pitchFamily="18" charset="0"/>
                  <a:ea typeface="Cambria Math" panose="02040503050406030204" pitchFamily="18" charset="0"/>
                </a:rPr>
                <a:t>+ </a:t>
              </a:r>
              <a:r>
                <a:rPr lang="en-US" sz="1600" b="1" dirty="0" smtClean="0">
                  <a:latin typeface="Bookman Old Style" pitchFamily="18" charset="0"/>
                  <a:ea typeface="Cambria Math" panose="02040503050406030204" pitchFamily="18" charset="0"/>
                </a:rPr>
                <a:t>(</a:t>
              </a:r>
              <a:r>
                <a:rPr lang="en-US" sz="1600" b="1" i="1" dirty="0" smtClean="0">
                  <a:latin typeface="Bookman Old Style" panose="02050604050505020204" pitchFamily="18" charset="0"/>
                  <a:ea typeface="Cambria Math" panose="02040503050406030204" pitchFamily="18" charset="0"/>
                </a:rPr>
                <a:t>b </a:t>
              </a:r>
              <a:r>
                <a:rPr lang="en-US" sz="1600" b="1" dirty="0" smtClean="0">
                  <a:latin typeface="Bookman Old Style" panose="02050604050505020204" pitchFamily="18" charset="0"/>
                  <a:ea typeface="Cambria Math" panose="02040503050406030204" pitchFamily="18" charset="0"/>
                </a:rPr>
                <a:t>×</a:t>
              </a:r>
              <a:r>
                <a:rPr lang="en-US" sz="1600" b="1" i="1" dirty="0" smtClean="0">
                  <a:latin typeface="Bookman Old Style" panose="02050604050505020204" pitchFamily="18" charset="0"/>
                  <a:ea typeface="Cambria Math" panose="02040503050406030204" pitchFamily="18" charset="0"/>
                </a:rPr>
                <a:t> h</a:t>
              </a:r>
              <a:r>
                <a:rPr lang="en-US" sz="1600" b="1" dirty="0" smtClean="0">
                  <a:latin typeface="Bookman Old Style" panose="02050604050505020204" pitchFamily="18" charset="0"/>
                  <a:ea typeface="Cambria Math" panose="02040503050406030204" pitchFamily="18" charset="0"/>
                </a:rPr>
                <a:t>) </a:t>
              </a:r>
              <a:r>
                <a:rPr lang="en-US" sz="1600" b="1" dirty="0">
                  <a:latin typeface="Bookman Old Style" panose="02050604050505020204" pitchFamily="18" charset="0"/>
                  <a:ea typeface="Cambria Math" panose="02040503050406030204" pitchFamily="18" charset="0"/>
                </a:rPr>
                <a:t>+ </a:t>
              </a:r>
              <a:r>
                <a:rPr lang="en-US" sz="1600" b="1" dirty="0" smtClean="0">
                  <a:latin typeface="Bookman Old Style" panose="02050604050505020204" pitchFamily="18" charset="0"/>
                  <a:ea typeface="Cambria Math" panose="02040503050406030204" pitchFamily="18" charset="0"/>
                </a:rPr>
                <a:t>(</a:t>
              </a:r>
              <a:r>
                <a:rPr lang="en-US" sz="1600" b="1" i="1" dirty="0" smtClean="0">
                  <a:latin typeface="Bookman Old Style" panose="02050604050505020204" pitchFamily="18" charset="0"/>
                  <a:ea typeface="Cambria Math" panose="02040503050406030204" pitchFamily="18" charset="0"/>
                </a:rPr>
                <a:t>l </a:t>
              </a:r>
              <a:r>
                <a:rPr lang="en-US" sz="1600" b="1" dirty="0" smtClean="0">
                  <a:latin typeface="Bookman Old Style" panose="02050604050505020204" pitchFamily="18" charset="0"/>
                  <a:ea typeface="Cambria Math" panose="02040503050406030204" pitchFamily="18" charset="0"/>
                </a:rPr>
                <a:t>×</a:t>
              </a:r>
              <a:r>
                <a:rPr lang="en-US" sz="1600" b="1" i="1" dirty="0" smtClean="0">
                  <a:latin typeface="Bookman Old Style" panose="02050604050505020204" pitchFamily="18" charset="0"/>
                  <a:ea typeface="Cambria Math" panose="02040503050406030204" pitchFamily="18" charset="0"/>
                </a:rPr>
                <a:t> h</a:t>
              </a:r>
              <a:r>
                <a:rPr lang="en-US" sz="1600" b="1" dirty="0" smtClean="0">
                  <a:latin typeface="Bookman Old Style" pitchFamily="18" charset="0"/>
                  <a:ea typeface="Cambria Math" panose="02040503050406030204" pitchFamily="18" charset="0"/>
                </a:rPr>
                <a:t>)]</a:t>
              </a:r>
              <a:r>
                <a:rPr lang="en-US" sz="1600" b="1" i="1" dirty="0" smtClean="0">
                  <a:latin typeface="Bookman Old Style" panose="02050604050505020204" pitchFamily="18" charset="0"/>
                  <a:ea typeface="Cambria Math" pitchFamily="18" charset="0"/>
                </a:rPr>
                <a:t> </a:t>
              </a:r>
              <a:endParaRPr lang="en-US" sz="1600" b="1" i="1" dirty="0">
                <a:latin typeface="Bookman Old Style" panose="02050604050505020204" pitchFamily="18" charset="0"/>
              </a:endParaRPr>
            </a:p>
          </p:txBody>
        </p:sp>
      </p:grpSp>
      <p:sp>
        <p:nvSpPr>
          <p:cNvPr id="150" name="Rectangle 149"/>
          <p:cNvSpPr/>
          <p:nvPr/>
        </p:nvSpPr>
        <p:spPr>
          <a:xfrm>
            <a:off x="2472022" y="2770265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2659152" y="2770265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2845813" y="2770265"/>
            <a:ext cx="5838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[(60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3889771" y="2770265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+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4059743" y="2770265"/>
            <a:ext cx="5229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(40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5041479" y="2770265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+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5228640" y="2770265"/>
            <a:ext cx="5229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(60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2472022" y="3186441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2659152" y="3186441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2845813" y="3186441"/>
            <a:ext cx="7906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[2400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3480685" y="3186441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+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3688231" y="3186441"/>
            <a:ext cx="7296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2000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4291789" y="3186441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+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4489287" y="3186441"/>
            <a:ext cx="7906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3000]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2472022" y="3567089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2659152" y="3567089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2865909" y="3567089"/>
            <a:ext cx="9444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× 7400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71" name="Straight Connector 170"/>
          <p:cNvCxnSpPr/>
          <p:nvPr/>
        </p:nvCxnSpPr>
        <p:spPr>
          <a:xfrm>
            <a:off x="3119625" y="3094521"/>
            <a:ext cx="705528" cy="0"/>
          </a:xfrm>
          <a:prstGeom prst="line">
            <a:avLst/>
          </a:prstGeom>
          <a:ln w="1270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4245617" y="3084473"/>
            <a:ext cx="745798" cy="0"/>
          </a:xfrm>
          <a:prstGeom prst="line">
            <a:avLst/>
          </a:prstGeom>
          <a:ln w="1270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5418159" y="3084473"/>
            <a:ext cx="753256" cy="0"/>
          </a:xfrm>
          <a:prstGeom prst="line">
            <a:avLst/>
          </a:prstGeom>
          <a:ln w="1270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/>
          <p:cNvSpPr/>
          <p:nvPr/>
        </p:nvSpPr>
        <p:spPr>
          <a:xfrm>
            <a:off x="393498" y="3891711"/>
            <a:ext cx="41520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Symbol" pitchFamily="18" charset="2"/>
                <a:ea typeface="Cambria Math" pitchFamily="18" charset="0"/>
              </a:rPr>
              <a:t>\</a:t>
            </a: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 Total surface area of </a:t>
            </a:r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the </a:t>
            </a: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cuboid (a)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4380779" y="3891711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4596078" y="3891711"/>
            <a:ext cx="13500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14800 cm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2</a:t>
            </a:r>
            <a:endParaRPr lang="en-US" sz="1600" b="1" baseline="30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83" name="Straight Connector 182"/>
          <p:cNvCxnSpPr/>
          <p:nvPr/>
        </p:nvCxnSpPr>
        <p:spPr>
          <a:xfrm>
            <a:off x="3053308" y="3512891"/>
            <a:ext cx="2011680" cy="0"/>
          </a:xfrm>
          <a:prstGeom prst="line">
            <a:avLst/>
          </a:prstGeom>
          <a:ln w="1270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82"/>
          <p:cNvSpPr/>
          <p:nvPr/>
        </p:nvSpPr>
        <p:spPr>
          <a:xfrm flipV="1">
            <a:off x="1881568" y="553903"/>
            <a:ext cx="5331291" cy="236886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1080263" y="820334"/>
            <a:ext cx="1092995" cy="203707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034819" y="268667"/>
            <a:ext cx="62840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There are two cuboidal boxes as shown in the adjoining figure. Which 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box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requires the lesser amount of 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material</a:t>
            </a:r>
          </a:p>
          <a:p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to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make?</a:t>
            </a:r>
          </a:p>
        </p:txBody>
      </p:sp>
      <p:grpSp>
        <p:nvGrpSpPr>
          <p:cNvPr id="86" name="Group 85"/>
          <p:cNvGrpSpPr/>
          <p:nvPr/>
        </p:nvGrpSpPr>
        <p:grpSpPr>
          <a:xfrm>
            <a:off x="3076346" y="1207633"/>
            <a:ext cx="2389946" cy="777763"/>
            <a:chOff x="6478845" y="1631582"/>
            <a:chExt cx="1651466" cy="560616"/>
          </a:xfrm>
        </p:grpSpPr>
        <p:grpSp>
          <p:nvGrpSpPr>
            <p:cNvPr id="87" name="Group 86"/>
            <p:cNvGrpSpPr/>
            <p:nvPr/>
          </p:nvGrpSpPr>
          <p:grpSpPr>
            <a:xfrm>
              <a:off x="6478845" y="1676067"/>
              <a:ext cx="1475026" cy="516131"/>
              <a:chOff x="6478845" y="1676067"/>
              <a:chExt cx="1475026" cy="516131"/>
            </a:xfrm>
          </p:grpSpPr>
          <p:sp>
            <p:nvSpPr>
              <p:cNvPr id="90" name="Rounded Rectangle 89"/>
              <p:cNvSpPr/>
              <p:nvPr/>
            </p:nvSpPr>
            <p:spPr>
              <a:xfrm>
                <a:off x="6539895" y="1676067"/>
                <a:ext cx="1413976" cy="516131"/>
              </a:xfrm>
              <a:prstGeom prst="roundRect">
                <a:avLst/>
              </a:prstGeom>
              <a:gradFill flip="none" rotWithShape="1">
                <a:gsLst>
                  <a:gs pos="0">
                    <a:srgbClr val="FFFF00">
                      <a:alpha val="65000"/>
                    </a:srgb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 smtClean="0">
                  <a:solidFill>
                    <a:srgbClr val="0000FF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478845" y="1692530"/>
                <a:ext cx="1466227" cy="4658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 smtClean="0">
                    <a:latin typeface="Bookman Old Style" panose="02050604050505020204" pitchFamily="18" charset="0"/>
                  </a:rPr>
                  <a:t>So we are suppose to</a:t>
                </a:r>
              </a:p>
              <a:p>
                <a:pPr algn="ctr"/>
                <a:r>
                  <a:rPr lang="en-US" sz="1200" b="1" dirty="0" smtClean="0">
                    <a:latin typeface="Bookman Old Style" panose="02050604050505020204" pitchFamily="18" charset="0"/>
                  </a:rPr>
                  <a:t> find </a:t>
                </a:r>
                <a:r>
                  <a:rPr lang="en-US" sz="1200" b="1" dirty="0">
                    <a:solidFill>
                      <a:srgbClr val="FF0000"/>
                    </a:solidFill>
                    <a:effectLst>
                      <a:glow rad="101600">
                        <a:srgbClr val="FFFF00">
                          <a:alpha val="60000"/>
                        </a:srgbClr>
                      </a:glow>
                    </a:effectLst>
                    <a:latin typeface="Bookman Old Style" panose="02050604050505020204" pitchFamily="18" charset="0"/>
                  </a:rPr>
                  <a:t>total surface area</a:t>
                </a:r>
              </a:p>
              <a:p>
                <a:pPr algn="ctr"/>
                <a:r>
                  <a:rPr lang="en-US" sz="1200" b="1" dirty="0" smtClean="0">
                    <a:solidFill>
                      <a:srgbClr val="FF0000"/>
                    </a:solidFill>
                    <a:effectLst>
                      <a:glow rad="635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  <a:latin typeface="Bookman Old Style" panose="02050604050505020204" pitchFamily="18" charset="0"/>
                  </a:rPr>
                  <a:t> </a:t>
                </a:r>
                <a:r>
                  <a:rPr lang="en-US" sz="1200" b="1" dirty="0" smtClean="0">
                    <a:latin typeface="Bookman Old Style" panose="02050604050505020204" pitchFamily="18" charset="0"/>
                  </a:rPr>
                  <a:t>of both the cuboids</a:t>
                </a:r>
                <a:endParaRPr lang="en-US" sz="12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p:grpSp>
        <p:pic>
          <p:nvPicPr>
            <p:cNvPr id="89" name="Picture 2" descr="D:\Roshan\Roshan\Mthas 8th\VIII STD STB\clipart\4988727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791930" y="1631582"/>
              <a:ext cx="338381" cy="523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4" name="Rectangle 93"/>
          <p:cNvSpPr/>
          <p:nvPr/>
        </p:nvSpPr>
        <p:spPr>
          <a:xfrm>
            <a:off x="3501705" y="2756429"/>
            <a:ext cx="5229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40)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00519" y="2756429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×</a:t>
            </a:r>
            <a:endParaRPr lang="en-US" dirty="0"/>
          </a:p>
        </p:txBody>
      </p:sp>
      <p:sp>
        <p:nvSpPr>
          <p:cNvPr id="95" name="Rectangle 94"/>
          <p:cNvSpPr/>
          <p:nvPr/>
        </p:nvSpPr>
        <p:spPr>
          <a:xfrm>
            <a:off x="4641315" y="2757727"/>
            <a:ext cx="5229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50)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4440129" y="2757727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×</a:t>
            </a:r>
            <a:endParaRPr lang="en-US" dirty="0"/>
          </a:p>
        </p:txBody>
      </p:sp>
      <p:sp>
        <p:nvSpPr>
          <p:cNvPr id="97" name="Rectangle 96"/>
          <p:cNvSpPr/>
          <p:nvPr/>
        </p:nvSpPr>
        <p:spPr>
          <a:xfrm>
            <a:off x="5810485" y="2770265"/>
            <a:ext cx="5838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50)]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5609299" y="2770265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×</a:t>
            </a:r>
            <a:endParaRPr lang="en-US" dirty="0"/>
          </a:p>
        </p:txBody>
      </p:sp>
      <p:sp>
        <p:nvSpPr>
          <p:cNvPr id="133" name="Rounded Rectangle 59"/>
          <p:cNvSpPr/>
          <p:nvPr/>
        </p:nvSpPr>
        <p:spPr>
          <a:xfrm>
            <a:off x="973835" y="3014457"/>
            <a:ext cx="2806903" cy="667266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CC00FF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Book Antiqua" pitchFamily="18" charset="0"/>
            </a:endParaRPr>
          </a:p>
        </p:txBody>
      </p:sp>
      <p:pic>
        <p:nvPicPr>
          <p:cNvPr id="134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92422" y="2842871"/>
            <a:ext cx="491495" cy="102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" name="TextBox 134"/>
          <p:cNvSpPr txBox="1"/>
          <p:nvPr/>
        </p:nvSpPr>
        <p:spPr>
          <a:xfrm>
            <a:off x="926958" y="3061796"/>
            <a:ext cx="2900827" cy="578882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What is the formula for </a:t>
            </a:r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total surface area of cuboid ?</a:t>
            </a:r>
            <a:endParaRPr lang="en-US" b="1" dirty="0">
              <a:solidFill>
                <a:schemeClr val="bg1"/>
              </a:solidFill>
              <a:latin typeface="Bookman Old Style" pitchFamily="18" charset="0"/>
              <a:ea typeface="Cambria Math" pitchFamily="18" charset="0"/>
            </a:endParaRPr>
          </a:p>
        </p:txBody>
      </p:sp>
      <p:pic>
        <p:nvPicPr>
          <p:cNvPr id="136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21381" y="2830771"/>
            <a:ext cx="443188" cy="9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TextBox 136"/>
          <p:cNvSpPr txBox="1"/>
          <p:nvPr/>
        </p:nvSpPr>
        <p:spPr>
          <a:xfrm>
            <a:off x="1599262" y="3197486"/>
            <a:ext cx="1601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rPr>
              <a:t>2 </a:t>
            </a:r>
            <a:r>
              <a:rPr lang="en-US" b="1" dirty="0" smtClean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rPr>
              <a:t>(</a:t>
            </a:r>
            <a:r>
              <a:rPr lang="en-US" b="1" i="1" dirty="0" err="1" smtClean="0">
                <a:solidFill>
                  <a:srgbClr val="FFFF0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lb</a:t>
            </a:r>
            <a:r>
              <a:rPr lang="en-US" b="1" dirty="0" smtClean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rPr>
              <a:t> </a:t>
            </a:r>
            <a:r>
              <a:rPr lang="en-US" b="1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rPr>
              <a:t>+ </a:t>
            </a:r>
            <a:r>
              <a:rPr lang="en-US" b="1" i="1" dirty="0" err="1">
                <a:solidFill>
                  <a:srgbClr val="FFFF0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bh</a:t>
            </a:r>
            <a:r>
              <a:rPr lang="en-US" b="1" dirty="0">
                <a:solidFill>
                  <a:srgbClr val="FFFF0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 + </a:t>
            </a:r>
            <a:r>
              <a:rPr lang="en-US" b="1" i="1" dirty="0" err="1">
                <a:solidFill>
                  <a:srgbClr val="FFFF0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lh</a:t>
            </a:r>
            <a:r>
              <a:rPr lang="en-US" b="1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rPr>
              <a:t>)</a:t>
            </a:r>
            <a:endParaRPr lang="en-US" b="1" baseline="30000" dirty="0">
              <a:solidFill>
                <a:srgbClr val="FFFF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26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5" presetClass="emph" presetSubtype="0" repeatCount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7" dur="4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500"/>
                            </p:stCondLst>
                            <p:childTnLst>
                              <p:par>
                                <p:cTn id="18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0"/>
                            </p:stCondLst>
                            <p:childTnLst>
                              <p:par>
                                <p:cTn id="20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500"/>
                            </p:stCondLst>
                            <p:childTnLst>
                              <p:par>
                                <p:cTn id="235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500"/>
                            </p:stCondLst>
                            <p:childTnLst>
                              <p:par>
                                <p:cTn id="26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500"/>
                            </p:stCondLst>
                            <p:childTnLst>
                              <p:par>
                                <p:cTn id="28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4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500"/>
                            </p:stCondLst>
                            <p:childTnLst>
                              <p:par>
                                <p:cTn id="31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2" fill="hold">
                            <p:stCondLst>
                              <p:cond delay="500"/>
                            </p:stCondLst>
                            <p:childTnLst>
                              <p:par>
                                <p:cTn id="34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1" fill="hold">
                            <p:stCondLst>
                              <p:cond delay="500"/>
                            </p:stCondLst>
                            <p:childTnLst>
                              <p:par>
                                <p:cTn id="36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4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500"/>
                            </p:stCondLst>
                            <p:childTnLst>
                              <p:par>
                                <p:cTn id="38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9" fill="hold">
                      <p:stCondLst>
                        <p:cond delay="indefinite"/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fill="hold">
                      <p:stCondLst>
                        <p:cond delay="indefinite"/>
                      </p:stCondLst>
                      <p:childTnLst>
                        <p:par>
                          <p:cTn id="395" fill="hold">
                            <p:stCondLst>
                              <p:cond delay="0"/>
                            </p:stCondLst>
                            <p:childTnLst>
                              <p:par>
                                <p:cTn id="3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8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500"/>
                            </p:stCondLst>
                            <p:childTnLst>
                              <p:par>
                                <p:cTn id="40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8" fill="hold">
                      <p:stCondLst>
                        <p:cond delay="indefinite"/>
                      </p:stCondLst>
                      <p:childTnLst>
                        <p:par>
                          <p:cTn id="409" fill="hold">
                            <p:stCondLst>
                              <p:cond delay="0"/>
                            </p:stCondLst>
                            <p:childTnLst>
                              <p:par>
                                <p:cTn id="4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8" fill="hold">
                      <p:stCondLst>
                        <p:cond delay="indefinite"/>
                      </p:stCondLst>
                      <p:childTnLst>
                        <p:par>
                          <p:cTn id="419" fill="hold">
                            <p:stCondLst>
                              <p:cond delay="0"/>
                            </p:stCondLst>
                            <p:childTnLst>
                              <p:par>
                                <p:cTn id="4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2" grpId="1" animBg="1"/>
      <p:bldP spid="101" grpId="0" animBg="1"/>
      <p:bldP spid="101" grpId="1" animBg="1"/>
      <p:bldP spid="100" grpId="0" animBg="1"/>
      <p:bldP spid="100" grpId="1" animBg="1"/>
      <p:bldP spid="182" grpId="0" animBg="1"/>
      <p:bldP spid="182" grpId="1" animBg="1"/>
      <p:bldP spid="181" grpId="0" animBg="1"/>
      <p:bldP spid="181" grpId="1" animBg="1"/>
      <p:bldP spid="177" grpId="0" animBg="1"/>
      <p:bldP spid="177" grpId="1" animBg="1"/>
      <p:bldP spid="177" grpId="2" animBg="1"/>
      <p:bldP spid="177" grpId="3" animBg="1"/>
      <p:bldP spid="176" grpId="0" animBg="1"/>
      <p:bldP spid="176" grpId="1" animBg="1"/>
      <p:bldP spid="176" grpId="2" animBg="1"/>
      <p:bldP spid="176" grpId="3" animBg="1"/>
      <p:bldP spid="175" grpId="0" animBg="1"/>
      <p:bldP spid="175" grpId="1" animBg="1"/>
      <p:bldP spid="175" grpId="2" animBg="1"/>
      <p:bldP spid="175" grpId="3" animBg="1"/>
      <p:bldP spid="174" grpId="0" animBg="1"/>
      <p:bldP spid="174" grpId="1" animBg="1"/>
      <p:bldP spid="131" grpId="0" animBg="1"/>
      <p:bldP spid="131" grpId="1" animBg="1"/>
      <p:bldP spid="129" grpId="0" animBg="1"/>
      <p:bldP spid="129" grpId="1" animBg="1"/>
      <p:bldP spid="128" grpId="0" animBg="1"/>
      <p:bldP spid="128" grpId="1" animBg="1"/>
      <p:bldP spid="115" grpId="0" animBg="1"/>
      <p:bldP spid="115" grpId="1" animBg="1"/>
      <p:bldP spid="2" grpId="0" animBg="1"/>
      <p:bldP spid="124" grpId="0"/>
      <p:bldP spid="125" grpId="0"/>
      <p:bldP spid="126" grpId="0"/>
      <p:bldP spid="127" grpId="0"/>
      <p:bldP spid="150" grpId="0"/>
      <p:bldP spid="151" grpId="0"/>
      <p:bldP spid="152" grpId="0"/>
      <p:bldP spid="153" grpId="0"/>
      <p:bldP spid="154" grpId="0"/>
      <p:bldP spid="155" grpId="0"/>
      <p:bldP spid="156" grpId="0"/>
      <p:bldP spid="158" grpId="0"/>
      <p:bldP spid="159" grpId="0"/>
      <p:bldP spid="160" grpId="0"/>
      <p:bldP spid="161" grpId="0"/>
      <p:bldP spid="162" grpId="0"/>
      <p:bldP spid="163" grpId="0"/>
      <p:bldP spid="164" grpId="0"/>
      <p:bldP spid="166" grpId="0"/>
      <p:bldP spid="167" grpId="0"/>
      <p:bldP spid="168" grpId="0"/>
      <p:bldP spid="178" grpId="0"/>
      <p:bldP spid="179" grpId="0"/>
      <p:bldP spid="180" grpId="0"/>
      <p:bldP spid="83" grpId="0" animBg="1"/>
      <p:bldP spid="84" grpId="0" animBg="1"/>
      <p:bldP spid="25" grpId="0"/>
      <p:bldP spid="94" grpId="0"/>
      <p:bldP spid="7" grpId="0"/>
      <p:bldP spid="95" grpId="0"/>
      <p:bldP spid="96" grpId="0"/>
      <p:bldP spid="97" grpId="0"/>
      <p:bldP spid="99" grpId="0"/>
      <p:bldP spid="133" grpId="0" animBg="1"/>
      <p:bldP spid="133" grpId="1" animBg="1"/>
      <p:bldP spid="135" grpId="0"/>
      <p:bldP spid="135" grpId="1"/>
      <p:bldP spid="137" grpId="0"/>
      <p:bldP spid="137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 rot="16200000">
            <a:off x="8321317" y="1190022"/>
            <a:ext cx="467892" cy="156375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74" name="Rounded Rectangle 73"/>
          <p:cNvSpPr/>
          <p:nvPr/>
        </p:nvSpPr>
        <p:spPr>
          <a:xfrm rot="18914631">
            <a:off x="8111043" y="1920832"/>
            <a:ext cx="467892" cy="156375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98" name="Rounded Rectangle 197"/>
          <p:cNvSpPr/>
          <p:nvPr/>
        </p:nvSpPr>
        <p:spPr>
          <a:xfrm>
            <a:off x="976779" y="1777244"/>
            <a:ext cx="1074778" cy="225620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97" name="Rounded Rectangle 196"/>
          <p:cNvSpPr/>
          <p:nvPr/>
        </p:nvSpPr>
        <p:spPr>
          <a:xfrm>
            <a:off x="4908633" y="2086968"/>
            <a:ext cx="218275" cy="228949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38" name="Rounded Rectangle 137"/>
          <p:cNvSpPr/>
          <p:nvPr/>
        </p:nvSpPr>
        <p:spPr>
          <a:xfrm>
            <a:off x="7442385" y="2098275"/>
            <a:ext cx="467892" cy="156375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03" name="Rounded Rectangle 102"/>
          <p:cNvSpPr/>
          <p:nvPr/>
        </p:nvSpPr>
        <p:spPr>
          <a:xfrm>
            <a:off x="1018566" y="1195190"/>
            <a:ext cx="3500226" cy="506580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02" name="Rounded Rectangle 101"/>
          <p:cNvSpPr/>
          <p:nvPr/>
        </p:nvSpPr>
        <p:spPr>
          <a:xfrm>
            <a:off x="761944" y="3070136"/>
            <a:ext cx="4959389" cy="261416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15" name="Cube 114"/>
          <p:cNvSpPr/>
          <p:nvPr/>
        </p:nvSpPr>
        <p:spPr>
          <a:xfrm>
            <a:off x="7344444" y="923783"/>
            <a:ext cx="1057923" cy="1111300"/>
          </a:xfrm>
          <a:custGeom>
            <a:avLst/>
            <a:gdLst>
              <a:gd name="connsiteX0" fmla="*/ 0 w 876615"/>
              <a:gd name="connsiteY0" fmla="*/ 219154 h 997527"/>
              <a:gd name="connsiteX1" fmla="*/ 657461 w 876615"/>
              <a:gd name="connsiteY1" fmla="*/ 219154 h 997527"/>
              <a:gd name="connsiteX2" fmla="*/ 657461 w 876615"/>
              <a:gd name="connsiteY2" fmla="*/ 997527 h 997527"/>
              <a:gd name="connsiteX3" fmla="*/ 0 w 876615"/>
              <a:gd name="connsiteY3" fmla="*/ 997527 h 997527"/>
              <a:gd name="connsiteX4" fmla="*/ 0 w 876615"/>
              <a:gd name="connsiteY4" fmla="*/ 219154 h 997527"/>
              <a:gd name="connsiteX0" fmla="*/ 657461 w 876615"/>
              <a:gd name="connsiteY0" fmla="*/ 219154 h 997527"/>
              <a:gd name="connsiteX1" fmla="*/ 876615 w 876615"/>
              <a:gd name="connsiteY1" fmla="*/ 0 h 997527"/>
              <a:gd name="connsiteX2" fmla="*/ 876615 w 876615"/>
              <a:gd name="connsiteY2" fmla="*/ 778373 h 997527"/>
              <a:gd name="connsiteX3" fmla="*/ 657461 w 876615"/>
              <a:gd name="connsiteY3" fmla="*/ 997527 h 997527"/>
              <a:gd name="connsiteX4" fmla="*/ 657461 w 876615"/>
              <a:gd name="connsiteY4" fmla="*/ 219154 h 997527"/>
              <a:gd name="connsiteX0" fmla="*/ 0 w 876615"/>
              <a:gd name="connsiteY0" fmla="*/ 219154 h 997527"/>
              <a:gd name="connsiteX1" fmla="*/ 219154 w 876615"/>
              <a:gd name="connsiteY1" fmla="*/ 0 h 997527"/>
              <a:gd name="connsiteX2" fmla="*/ 876615 w 876615"/>
              <a:gd name="connsiteY2" fmla="*/ 0 h 997527"/>
              <a:gd name="connsiteX3" fmla="*/ 657461 w 876615"/>
              <a:gd name="connsiteY3" fmla="*/ 219154 h 997527"/>
              <a:gd name="connsiteX4" fmla="*/ 0 w 876615"/>
              <a:gd name="connsiteY4" fmla="*/ 219154 h 997527"/>
              <a:gd name="connsiteX0" fmla="*/ 0 w 876615"/>
              <a:gd name="connsiteY0" fmla="*/ 219154 h 997527"/>
              <a:gd name="connsiteX1" fmla="*/ 219154 w 876615"/>
              <a:gd name="connsiteY1" fmla="*/ 0 h 997527"/>
              <a:gd name="connsiteX2" fmla="*/ 876615 w 876615"/>
              <a:gd name="connsiteY2" fmla="*/ 0 h 997527"/>
              <a:gd name="connsiteX3" fmla="*/ 876615 w 876615"/>
              <a:gd name="connsiteY3" fmla="*/ 778373 h 997527"/>
              <a:gd name="connsiteX4" fmla="*/ 657461 w 876615"/>
              <a:gd name="connsiteY4" fmla="*/ 997527 h 997527"/>
              <a:gd name="connsiteX5" fmla="*/ 0 w 876615"/>
              <a:gd name="connsiteY5" fmla="*/ 997527 h 997527"/>
              <a:gd name="connsiteX6" fmla="*/ 0 w 876615"/>
              <a:gd name="connsiteY6" fmla="*/ 219154 h 997527"/>
              <a:gd name="connsiteX7" fmla="*/ 0 w 876615"/>
              <a:gd name="connsiteY7" fmla="*/ 219154 h 997527"/>
              <a:gd name="connsiteX8" fmla="*/ 657461 w 876615"/>
              <a:gd name="connsiteY8" fmla="*/ 219154 h 997527"/>
              <a:gd name="connsiteX9" fmla="*/ 876615 w 876615"/>
              <a:gd name="connsiteY9" fmla="*/ 0 h 997527"/>
              <a:gd name="connsiteX10" fmla="*/ 657461 w 876615"/>
              <a:gd name="connsiteY10" fmla="*/ 219154 h 997527"/>
              <a:gd name="connsiteX11" fmla="*/ 657461 w 876615"/>
              <a:gd name="connsiteY11" fmla="*/ 997527 h 997527"/>
              <a:gd name="connsiteX0" fmla="*/ 0 w 876615"/>
              <a:gd name="connsiteY0" fmla="*/ 316072 h 1094445"/>
              <a:gd name="connsiteX1" fmla="*/ 657461 w 876615"/>
              <a:gd name="connsiteY1" fmla="*/ 316072 h 1094445"/>
              <a:gd name="connsiteX2" fmla="*/ 657461 w 876615"/>
              <a:gd name="connsiteY2" fmla="*/ 1094445 h 1094445"/>
              <a:gd name="connsiteX3" fmla="*/ 0 w 876615"/>
              <a:gd name="connsiteY3" fmla="*/ 1094445 h 1094445"/>
              <a:gd name="connsiteX4" fmla="*/ 0 w 876615"/>
              <a:gd name="connsiteY4" fmla="*/ 316072 h 1094445"/>
              <a:gd name="connsiteX0" fmla="*/ 657461 w 876615"/>
              <a:gd name="connsiteY0" fmla="*/ 316072 h 1094445"/>
              <a:gd name="connsiteX1" fmla="*/ 876615 w 876615"/>
              <a:gd name="connsiteY1" fmla="*/ 96918 h 1094445"/>
              <a:gd name="connsiteX2" fmla="*/ 876615 w 876615"/>
              <a:gd name="connsiteY2" fmla="*/ 875291 h 1094445"/>
              <a:gd name="connsiteX3" fmla="*/ 657461 w 876615"/>
              <a:gd name="connsiteY3" fmla="*/ 1094445 h 1094445"/>
              <a:gd name="connsiteX4" fmla="*/ 657461 w 876615"/>
              <a:gd name="connsiteY4" fmla="*/ 316072 h 1094445"/>
              <a:gd name="connsiteX0" fmla="*/ 0 w 876615"/>
              <a:gd name="connsiteY0" fmla="*/ 316072 h 1094445"/>
              <a:gd name="connsiteX1" fmla="*/ 219154 w 876615"/>
              <a:gd name="connsiteY1" fmla="*/ 96918 h 1094445"/>
              <a:gd name="connsiteX2" fmla="*/ 876615 w 876615"/>
              <a:gd name="connsiteY2" fmla="*/ 96918 h 1094445"/>
              <a:gd name="connsiteX3" fmla="*/ 657461 w 876615"/>
              <a:gd name="connsiteY3" fmla="*/ 316072 h 1094445"/>
              <a:gd name="connsiteX4" fmla="*/ 0 w 876615"/>
              <a:gd name="connsiteY4" fmla="*/ 316072 h 1094445"/>
              <a:gd name="connsiteX0" fmla="*/ 0 w 876615"/>
              <a:gd name="connsiteY0" fmla="*/ 316072 h 1094445"/>
              <a:gd name="connsiteX1" fmla="*/ 345568 w 876615"/>
              <a:gd name="connsiteY1" fmla="*/ 0 h 1094445"/>
              <a:gd name="connsiteX2" fmla="*/ 876615 w 876615"/>
              <a:gd name="connsiteY2" fmla="*/ 96918 h 1094445"/>
              <a:gd name="connsiteX3" fmla="*/ 876615 w 876615"/>
              <a:gd name="connsiteY3" fmla="*/ 875291 h 1094445"/>
              <a:gd name="connsiteX4" fmla="*/ 657461 w 876615"/>
              <a:gd name="connsiteY4" fmla="*/ 1094445 h 1094445"/>
              <a:gd name="connsiteX5" fmla="*/ 0 w 876615"/>
              <a:gd name="connsiteY5" fmla="*/ 1094445 h 1094445"/>
              <a:gd name="connsiteX6" fmla="*/ 0 w 876615"/>
              <a:gd name="connsiteY6" fmla="*/ 316072 h 1094445"/>
              <a:gd name="connsiteX7" fmla="*/ 0 w 876615"/>
              <a:gd name="connsiteY7" fmla="*/ 316072 h 1094445"/>
              <a:gd name="connsiteX8" fmla="*/ 657461 w 876615"/>
              <a:gd name="connsiteY8" fmla="*/ 316072 h 1094445"/>
              <a:gd name="connsiteX9" fmla="*/ 876615 w 876615"/>
              <a:gd name="connsiteY9" fmla="*/ 96918 h 1094445"/>
              <a:gd name="connsiteX10" fmla="*/ 657461 w 876615"/>
              <a:gd name="connsiteY10" fmla="*/ 316072 h 1094445"/>
              <a:gd name="connsiteX11" fmla="*/ 657461 w 876615"/>
              <a:gd name="connsiteY11" fmla="*/ 1094445 h 1094445"/>
              <a:gd name="connsiteX0" fmla="*/ 0 w 876615"/>
              <a:gd name="connsiteY0" fmla="*/ 316072 h 1094445"/>
              <a:gd name="connsiteX1" fmla="*/ 657461 w 876615"/>
              <a:gd name="connsiteY1" fmla="*/ 316072 h 1094445"/>
              <a:gd name="connsiteX2" fmla="*/ 657461 w 876615"/>
              <a:gd name="connsiteY2" fmla="*/ 1094445 h 1094445"/>
              <a:gd name="connsiteX3" fmla="*/ 0 w 876615"/>
              <a:gd name="connsiteY3" fmla="*/ 1094445 h 1094445"/>
              <a:gd name="connsiteX4" fmla="*/ 0 w 876615"/>
              <a:gd name="connsiteY4" fmla="*/ 316072 h 1094445"/>
              <a:gd name="connsiteX0" fmla="*/ 657461 w 876615"/>
              <a:gd name="connsiteY0" fmla="*/ 316072 h 1094445"/>
              <a:gd name="connsiteX1" fmla="*/ 876615 w 876615"/>
              <a:gd name="connsiteY1" fmla="*/ 96918 h 1094445"/>
              <a:gd name="connsiteX2" fmla="*/ 876615 w 876615"/>
              <a:gd name="connsiteY2" fmla="*/ 875291 h 1094445"/>
              <a:gd name="connsiteX3" fmla="*/ 657461 w 876615"/>
              <a:gd name="connsiteY3" fmla="*/ 1094445 h 1094445"/>
              <a:gd name="connsiteX4" fmla="*/ 657461 w 876615"/>
              <a:gd name="connsiteY4" fmla="*/ 316072 h 1094445"/>
              <a:gd name="connsiteX0" fmla="*/ 0 w 876615"/>
              <a:gd name="connsiteY0" fmla="*/ 316072 h 1094445"/>
              <a:gd name="connsiteX1" fmla="*/ 219154 w 876615"/>
              <a:gd name="connsiteY1" fmla="*/ 96918 h 1094445"/>
              <a:gd name="connsiteX2" fmla="*/ 876615 w 876615"/>
              <a:gd name="connsiteY2" fmla="*/ 96918 h 1094445"/>
              <a:gd name="connsiteX3" fmla="*/ 657461 w 876615"/>
              <a:gd name="connsiteY3" fmla="*/ 316072 h 1094445"/>
              <a:gd name="connsiteX4" fmla="*/ 0 w 876615"/>
              <a:gd name="connsiteY4" fmla="*/ 316072 h 1094445"/>
              <a:gd name="connsiteX0" fmla="*/ 0 w 876615"/>
              <a:gd name="connsiteY0" fmla="*/ 316072 h 1094445"/>
              <a:gd name="connsiteX1" fmla="*/ 345568 w 876615"/>
              <a:gd name="connsiteY1" fmla="*/ 0 h 1094445"/>
              <a:gd name="connsiteX2" fmla="*/ 876615 w 876615"/>
              <a:gd name="connsiteY2" fmla="*/ 96918 h 1094445"/>
              <a:gd name="connsiteX3" fmla="*/ 876615 w 876615"/>
              <a:gd name="connsiteY3" fmla="*/ 875291 h 1094445"/>
              <a:gd name="connsiteX4" fmla="*/ 657461 w 876615"/>
              <a:gd name="connsiteY4" fmla="*/ 1094445 h 1094445"/>
              <a:gd name="connsiteX5" fmla="*/ 0 w 876615"/>
              <a:gd name="connsiteY5" fmla="*/ 1094445 h 1094445"/>
              <a:gd name="connsiteX6" fmla="*/ 0 w 876615"/>
              <a:gd name="connsiteY6" fmla="*/ 316072 h 1094445"/>
              <a:gd name="connsiteX7" fmla="*/ 0 w 876615"/>
              <a:gd name="connsiteY7" fmla="*/ 316072 h 1094445"/>
              <a:gd name="connsiteX8" fmla="*/ 657461 w 876615"/>
              <a:gd name="connsiteY8" fmla="*/ 316072 h 1094445"/>
              <a:gd name="connsiteX9" fmla="*/ 876615 w 876615"/>
              <a:gd name="connsiteY9" fmla="*/ 96918 h 1094445"/>
              <a:gd name="connsiteX10" fmla="*/ 657461 w 876615"/>
              <a:gd name="connsiteY10" fmla="*/ 316072 h 1094445"/>
              <a:gd name="connsiteX11" fmla="*/ 657461 w 876615"/>
              <a:gd name="connsiteY11" fmla="*/ 1094445 h 1094445"/>
              <a:gd name="connsiteX0" fmla="*/ 0 w 876615"/>
              <a:gd name="connsiteY0" fmla="*/ 320286 h 1098659"/>
              <a:gd name="connsiteX1" fmla="*/ 657461 w 876615"/>
              <a:gd name="connsiteY1" fmla="*/ 320286 h 1098659"/>
              <a:gd name="connsiteX2" fmla="*/ 657461 w 876615"/>
              <a:gd name="connsiteY2" fmla="*/ 1098659 h 1098659"/>
              <a:gd name="connsiteX3" fmla="*/ 0 w 876615"/>
              <a:gd name="connsiteY3" fmla="*/ 1098659 h 1098659"/>
              <a:gd name="connsiteX4" fmla="*/ 0 w 876615"/>
              <a:gd name="connsiteY4" fmla="*/ 320286 h 1098659"/>
              <a:gd name="connsiteX0" fmla="*/ 657461 w 876615"/>
              <a:gd name="connsiteY0" fmla="*/ 320286 h 1098659"/>
              <a:gd name="connsiteX1" fmla="*/ 876615 w 876615"/>
              <a:gd name="connsiteY1" fmla="*/ 101132 h 1098659"/>
              <a:gd name="connsiteX2" fmla="*/ 876615 w 876615"/>
              <a:gd name="connsiteY2" fmla="*/ 879505 h 1098659"/>
              <a:gd name="connsiteX3" fmla="*/ 657461 w 876615"/>
              <a:gd name="connsiteY3" fmla="*/ 1098659 h 1098659"/>
              <a:gd name="connsiteX4" fmla="*/ 657461 w 876615"/>
              <a:gd name="connsiteY4" fmla="*/ 320286 h 1098659"/>
              <a:gd name="connsiteX0" fmla="*/ 0 w 876615"/>
              <a:gd name="connsiteY0" fmla="*/ 320286 h 1098659"/>
              <a:gd name="connsiteX1" fmla="*/ 345569 w 876615"/>
              <a:gd name="connsiteY1" fmla="*/ 0 h 1098659"/>
              <a:gd name="connsiteX2" fmla="*/ 876615 w 876615"/>
              <a:gd name="connsiteY2" fmla="*/ 101132 h 1098659"/>
              <a:gd name="connsiteX3" fmla="*/ 657461 w 876615"/>
              <a:gd name="connsiteY3" fmla="*/ 320286 h 1098659"/>
              <a:gd name="connsiteX4" fmla="*/ 0 w 876615"/>
              <a:gd name="connsiteY4" fmla="*/ 320286 h 1098659"/>
              <a:gd name="connsiteX0" fmla="*/ 0 w 876615"/>
              <a:gd name="connsiteY0" fmla="*/ 320286 h 1098659"/>
              <a:gd name="connsiteX1" fmla="*/ 345568 w 876615"/>
              <a:gd name="connsiteY1" fmla="*/ 4214 h 1098659"/>
              <a:gd name="connsiteX2" fmla="*/ 876615 w 876615"/>
              <a:gd name="connsiteY2" fmla="*/ 101132 h 1098659"/>
              <a:gd name="connsiteX3" fmla="*/ 876615 w 876615"/>
              <a:gd name="connsiteY3" fmla="*/ 879505 h 1098659"/>
              <a:gd name="connsiteX4" fmla="*/ 657461 w 876615"/>
              <a:gd name="connsiteY4" fmla="*/ 1098659 h 1098659"/>
              <a:gd name="connsiteX5" fmla="*/ 0 w 876615"/>
              <a:gd name="connsiteY5" fmla="*/ 1098659 h 1098659"/>
              <a:gd name="connsiteX6" fmla="*/ 0 w 876615"/>
              <a:gd name="connsiteY6" fmla="*/ 320286 h 1098659"/>
              <a:gd name="connsiteX7" fmla="*/ 0 w 876615"/>
              <a:gd name="connsiteY7" fmla="*/ 320286 h 1098659"/>
              <a:gd name="connsiteX8" fmla="*/ 657461 w 876615"/>
              <a:gd name="connsiteY8" fmla="*/ 320286 h 1098659"/>
              <a:gd name="connsiteX9" fmla="*/ 876615 w 876615"/>
              <a:gd name="connsiteY9" fmla="*/ 101132 h 1098659"/>
              <a:gd name="connsiteX10" fmla="*/ 657461 w 876615"/>
              <a:gd name="connsiteY10" fmla="*/ 320286 h 1098659"/>
              <a:gd name="connsiteX11" fmla="*/ 657461 w 876615"/>
              <a:gd name="connsiteY11" fmla="*/ 1098659 h 1098659"/>
              <a:gd name="connsiteX0" fmla="*/ 0 w 1045168"/>
              <a:gd name="connsiteY0" fmla="*/ 320286 h 1098659"/>
              <a:gd name="connsiteX1" fmla="*/ 657461 w 1045168"/>
              <a:gd name="connsiteY1" fmla="*/ 320286 h 1098659"/>
              <a:gd name="connsiteX2" fmla="*/ 657461 w 1045168"/>
              <a:gd name="connsiteY2" fmla="*/ 1098659 h 1098659"/>
              <a:gd name="connsiteX3" fmla="*/ 0 w 1045168"/>
              <a:gd name="connsiteY3" fmla="*/ 1098659 h 1098659"/>
              <a:gd name="connsiteX4" fmla="*/ 0 w 1045168"/>
              <a:gd name="connsiteY4" fmla="*/ 320286 h 1098659"/>
              <a:gd name="connsiteX0" fmla="*/ 657461 w 1045168"/>
              <a:gd name="connsiteY0" fmla="*/ 320286 h 1098659"/>
              <a:gd name="connsiteX1" fmla="*/ 876615 w 1045168"/>
              <a:gd name="connsiteY1" fmla="*/ 101132 h 1098659"/>
              <a:gd name="connsiteX2" fmla="*/ 876615 w 1045168"/>
              <a:gd name="connsiteY2" fmla="*/ 879505 h 1098659"/>
              <a:gd name="connsiteX3" fmla="*/ 657461 w 1045168"/>
              <a:gd name="connsiteY3" fmla="*/ 1098659 h 1098659"/>
              <a:gd name="connsiteX4" fmla="*/ 657461 w 1045168"/>
              <a:gd name="connsiteY4" fmla="*/ 320286 h 1098659"/>
              <a:gd name="connsiteX0" fmla="*/ 0 w 1045168"/>
              <a:gd name="connsiteY0" fmla="*/ 320286 h 1098659"/>
              <a:gd name="connsiteX1" fmla="*/ 345569 w 1045168"/>
              <a:gd name="connsiteY1" fmla="*/ 0 h 1098659"/>
              <a:gd name="connsiteX2" fmla="*/ 876615 w 1045168"/>
              <a:gd name="connsiteY2" fmla="*/ 101132 h 1098659"/>
              <a:gd name="connsiteX3" fmla="*/ 657461 w 1045168"/>
              <a:gd name="connsiteY3" fmla="*/ 320286 h 1098659"/>
              <a:gd name="connsiteX4" fmla="*/ 0 w 1045168"/>
              <a:gd name="connsiteY4" fmla="*/ 320286 h 1098659"/>
              <a:gd name="connsiteX0" fmla="*/ 0 w 1045168"/>
              <a:gd name="connsiteY0" fmla="*/ 320286 h 1098659"/>
              <a:gd name="connsiteX1" fmla="*/ 345568 w 1045168"/>
              <a:gd name="connsiteY1" fmla="*/ 4214 h 1098659"/>
              <a:gd name="connsiteX2" fmla="*/ 876615 w 1045168"/>
              <a:gd name="connsiteY2" fmla="*/ 101132 h 1098659"/>
              <a:gd name="connsiteX3" fmla="*/ 876615 w 1045168"/>
              <a:gd name="connsiteY3" fmla="*/ 879505 h 1098659"/>
              <a:gd name="connsiteX4" fmla="*/ 657461 w 1045168"/>
              <a:gd name="connsiteY4" fmla="*/ 1098659 h 1098659"/>
              <a:gd name="connsiteX5" fmla="*/ 0 w 1045168"/>
              <a:gd name="connsiteY5" fmla="*/ 1098659 h 1098659"/>
              <a:gd name="connsiteX6" fmla="*/ 0 w 1045168"/>
              <a:gd name="connsiteY6" fmla="*/ 320286 h 1098659"/>
              <a:gd name="connsiteX7" fmla="*/ 0 w 1045168"/>
              <a:gd name="connsiteY7" fmla="*/ 320286 h 1098659"/>
              <a:gd name="connsiteX8" fmla="*/ 657461 w 1045168"/>
              <a:gd name="connsiteY8" fmla="*/ 320286 h 1098659"/>
              <a:gd name="connsiteX9" fmla="*/ 1045168 w 1045168"/>
              <a:gd name="connsiteY9" fmla="*/ 0 h 1098659"/>
              <a:gd name="connsiteX10" fmla="*/ 657461 w 1045168"/>
              <a:gd name="connsiteY10" fmla="*/ 320286 h 1098659"/>
              <a:gd name="connsiteX11" fmla="*/ 657461 w 1045168"/>
              <a:gd name="connsiteY11" fmla="*/ 1098659 h 1098659"/>
              <a:gd name="connsiteX0" fmla="*/ 0 w 1057923"/>
              <a:gd name="connsiteY0" fmla="*/ 320286 h 1098659"/>
              <a:gd name="connsiteX1" fmla="*/ 657461 w 1057923"/>
              <a:gd name="connsiteY1" fmla="*/ 320286 h 1098659"/>
              <a:gd name="connsiteX2" fmla="*/ 657461 w 1057923"/>
              <a:gd name="connsiteY2" fmla="*/ 1098659 h 1098659"/>
              <a:gd name="connsiteX3" fmla="*/ 0 w 1057923"/>
              <a:gd name="connsiteY3" fmla="*/ 1098659 h 1098659"/>
              <a:gd name="connsiteX4" fmla="*/ 0 w 1057923"/>
              <a:gd name="connsiteY4" fmla="*/ 320286 h 1098659"/>
              <a:gd name="connsiteX0" fmla="*/ 657461 w 1057923"/>
              <a:gd name="connsiteY0" fmla="*/ 320286 h 1098659"/>
              <a:gd name="connsiteX1" fmla="*/ 876615 w 1057923"/>
              <a:gd name="connsiteY1" fmla="*/ 101132 h 1098659"/>
              <a:gd name="connsiteX2" fmla="*/ 876615 w 1057923"/>
              <a:gd name="connsiteY2" fmla="*/ 879505 h 1098659"/>
              <a:gd name="connsiteX3" fmla="*/ 657461 w 1057923"/>
              <a:gd name="connsiteY3" fmla="*/ 1098659 h 1098659"/>
              <a:gd name="connsiteX4" fmla="*/ 657461 w 1057923"/>
              <a:gd name="connsiteY4" fmla="*/ 320286 h 1098659"/>
              <a:gd name="connsiteX0" fmla="*/ 0 w 1057923"/>
              <a:gd name="connsiteY0" fmla="*/ 320286 h 1098659"/>
              <a:gd name="connsiteX1" fmla="*/ 345569 w 1057923"/>
              <a:gd name="connsiteY1" fmla="*/ 0 h 1098659"/>
              <a:gd name="connsiteX2" fmla="*/ 876615 w 1057923"/>
              <a:gd name="connsiteY2" fmla="*/ 101132 h 1098659"/>
              <a:gd name="connsiteX3" fmla="*/ 657461 w 1057923"/>
              <a:gd name="connsiteY3" fmla="*/ 320286 h 1098659"/>
              <a:gd name="connsiteX4" fmla="*/ 0 w 1057923"/>
              <a:gd name="connsiteY4" fmla="*/ 320286 h 1098659"/>
              <a:gd name="connsiteX0" fmla="*/ 0 w 1057923"/>
              <a:gd name="connsiteY0" fmla="*/ 320286 h 1098659"/>
              <a:gd name="connsiteX1" fmla="*/ 345568 w 1057923"/>
              <a:gd name="connsiteY1" fmla="*/ 4214 h 1098659"/>
              <a:gd name="connsiteX2" fmla="*/ 1057923 w 1057923"/>
              <a:gd name="connsiteY2" fmla="*/ 11687 h 1098659"/>
              <a:gd name="connsiteX3" fmla="*/ 876615 w 1057923"/>
              <a:gd name="connsiteY3" fmla="*/ 101132 h 1098659"/>
              <a:gd name="connsiteX4" fmla="*/ 876615 w 1057923"/>
              <a:gd name="connsiteY4" fmla="*/ 879505 h 1098659"/>
              <a:gd name="connsiteX5" fmla="*/ 657461 w 1057923"/>
              <a:gd name="connsiteY5" fmla="*/ 1098659 h 1098659"/>
              <a:gd name="connsiteX6" fmla="*/ 0 w 1057923"/>
              <a:gd name="connsiteY6" fmla="*/ 1098659 h 1098659"/>
              <a:gd name="connsiteX7" fmla="*/ 0 w 1057923"/>
              <a:gd name="connsiteY7" fmla="*/ 320286 h 1098659"/>
              <a:gd name="connsiteX8" fmla="*/ 0 w 1057923"/>
              <a:gd name="connsiteY8" fmla="*/ 320286 h 1098659"/>
              <a:gd name="connsiteX9" fmla="*/ 657461 w 1057923"/>
              <a:gd name="connsiteY9" fmla="*/ 320286 h 1098659"/>
              <a:gd name="connsiteX10" fmla="*/ 1045168 w 1057923"/>
              <a:gd name="connsiteY10" fmla="*/ 0 h 1098659"/>
              <a:gd name="connsiteX11" fmla="*/ 657461 w 1057923"/>
              <a:gd name="connsiteY11" fmla="*/ 320286 h 1098659"/>
              <a:gd name="connsiteX12" fmla="*/ 657461 w 1057923"/>
              <a:gd name="connsiteY12" fmla="*/ 1098659 h 1098659"/>
              <a:gd name="connsiteX0" fmla="*/ 0 w 1057923"/>
              <a:gd name="connsiteY0" fmla="*/ 320286 h 1098659"/>
              <a:gd name="connsiteX1" fmla="*/ 657461 w 1057923"/>
              <a:gd name="connsiteY1" fmla="*/ 320286 h 1098659"/>
              <a:gd name="connsiteX2" fmla="*/ 657461 w 1057923"/>
              <a:gd name="connsiteY2" fmla="*/ 1098659 h 1098659"/>
              <a:gd name="connsiteX3" fmla="*/ 0 w 1057923"/>
              <a:gd name="connsiteY3" fmla="*/ 1098659 h 1098659"/>
              <a:gd name="connsiteX4" fmla="*/ 0 w 1057923"/>
              <a:gd name="connsiteY4" fmla="*/ 320286 h 1098659"/>
              <a:gd name="connsiteX0" fmla="*/ 657461 w 1057923"/>
              <a:gd name="connsiteY0" fmla="*/ 320286 h 1098659"/>
              <a:gd name="connsiteX1" fmla="*/ 876615 w 1057923"/>
              <a:gd name="connsiteY1" fmla="*/ 101132 h 1098659"/>
              <a:gd name="connsiteX2" fmla="*/ 876615 w 1057923"/>
              <a:gd name="connsiteY2" fmla="*/ 879505 h 1098659"/>
              <a:gd name="connsiteX3" fmla="*/ 657461 w 1057923"/>
              <a:gd name="connsiteY3" fmla="*/ 1098659 h 1098659"/>
              <a:gd name="connsiteX4" fmla="*/ 657461 w 1057923"/>
              <a:gd name="connsiteY4" fmla="*/ 320286 h 1098659"/>
              <a:gd name="connsiteX0" fmla="*/ 0 w 1057923"/>
              <a:gd name="connsiteY0" fmla="*/ 320286 h 1098659"/>
              <a:gd name="connsiteX1" fmla="*/ 345569 w 1057923"/>
              <a:gd name="connsiteY1" fmla="*/ 0 h 1098659"/>
              <a:gd name="connsiteX2" fmla="*/ 876615 w 1057923"/>
              <a:gd name="connsiteY2" fmla="*/ 101132 h 1098659"/>
              <a:gd name="connsiteX3" fmla="*/ 657461 w 1057923"/>
              <a:gd name="connsiteY3" fmla="*/ 320286 h 1098659"/>
              <a:gd name="connsiteX4" fmla="*/ 0 w 1057923"/>
              <a:gd name="connsiteY4" fmla="*/ 320286 h 1098659"/>
              <a:gd name="connsiteX0" fmla="*/ 0 w 1057923"/>
              <a:gd name="connsiteY0" fmla="*/ 320286 h 1098659"/>
              <a:gd name="connsiteX1" fmla="*/ 345568 w 1057923"/>
              <a:gd name="connsiteY1" fmla="*/ 4214 h 1098659"/>
              <a:gd name="connsiteX2" fmla="*/ 1057923 w 1057923"/>
              <a:gd name="connsiteY2" fmla="*/ 11687 h 1098659"/>
              <a:gd name="connsiteX3" fmla="*/ 1032526 w 1057923"/>
              <a:gd name="connsiteY3" fmla="*/ 46352 h 1098659"/>
              <a:gd name="connsiteX4" fmla="*/ 876615 w 1057923"/>
              <a:gd name="connsiteY4" fmla="*/ 879505 h 1098659"/>
              <a:gd name="connsiteX5" fmla="*/ 657461 w 1057923"/>
              <a:gd name="connsiteY5" fmla="*/ 1098659 h 1098659"/>
              <a:gd name="connsiteX6" fmla="*/ 0 w 1057923"/>
              <a:gd name="connsiteY6" fmla="*/ 1098659 h 1098659"/>
              <a:gd name="connsiteX7" fmla="*/ 0 w 1057923"/>
              <a:gd name="connsiteY7" fmla="*/ 320286 h 1098659"/>
              <a:gd name="connsiteX8" fmla="*/ 0 w 1057923"/>
              <a:gd name="connsiteY8" fmla="*/ 320286 h 1098659"/>
              <a:gd name="connsiteX9" fmla="*/ 657461 w 1057923"/>
              <a:gd name="connsiteY9" fmla="*/ 320286 h 1098659"/>
              <a:gd name="connsiteX10" fmla="*/ 1045168 w 1057923"/>
              <a:gd name="connsiteY10" fmla="*/ 0 h 1098659"/>
              <a:gd name="connsiteX11" fmla="*/ 657461 w 1057923"/>
              <a:gd name="connsiteY11" fmla="*/ 320286 h 1098659"/>
              <a:gd name="connsiteX12" fmla="*/ 657461 w 1057923"/>
              <a:gd name="connsiteY12" fmla="*/ 1098659 h 1098659"/>
              <a:gd name="connsiteX0" fmla="*/ 0 w 1057923"/>
              <a:gd name="connsiteY0" fmla="*/ 320286 h 1098659"/>
              <a:gd name="connsiteX1" fmla="*/ 657461 w 1057923"/>
              <a:gd name="connsiteY1" fmla="*/ 320286 h 1098659"/>
              <a:gd name="connsiteX2" fmla="*/ 657461 w 1057923"/>
              <a:gd name="connsiteY2" fmla="*/ 1098659 h 1098659"/>
              <a:gd name="connsiteX3" fmla="*/ 0 w 1057923"/>
              <a:gd name="connsiteY3" fmla="*/ 1098659 h 1098659"/>
              <a:gd name="connsiteX4" fmla="*/ 0 w 1057923"/>
              <a:gd name="connsiteY4" fmla="*/ 320286 h 1098659"/>
              <a:gd name="connsiteX0" fmla="*/ 657461 w 1057923"/>
              <a:gd name="connsiteY0" fmla="*/ 320286 h 1098659"/>
              <a:gd name="connsiteX1" fmla="*/ 876615 w 1057923"/>
              <a:gd name="connsiteY1" fmla="*/ 101132 h 1098659"/>
              <a:gd name="connsiteX2" fmla="*/ 876615 w 1057923"/>
              <a:gd name="connsiteY2" fmla="*/ 879505 h 1098659"/>
              <a:gd name="connsiteX3" fmla="*/ 657461 w 1057923"/>
              <a:gd name="connsiteY3" fmla="*/ 1098659 h 1098659"/>
              <a:gd name="connsiteX4" fmla="*/ 657461 w 1057923"/>
              <a:gd name="connsiteY4" fmla="*/ 320286 h 1098659"/>
              <a:gd name="connsiteX0" fmla="*/ 0 w 1057923"/>
              <a:gd name="connsiteY0" fmla="*/ 320286 h 1098659"/>
              <a:gd name="connsiteX1" fmla="*/ 345569 w 1057923"/>
              <a:gd name="connsiteY1" fmla="*/ 0 h 1098659"/>
              <a:gd name="connsiteX2" fmla="*/ 1040954 w 1057923"/>
              <a:gd name="connsiteY2" fmla="*/ 8428 h 1098659"/>
              <a:gd name="connsiteX3" fmla="*/ 657461 w 1057923"/>
              <a:gd name="connsiteY3" fmla="*/ 320286 h 1098659"/>
              <a:gd name="connsiteX4" fmla="*/ 0 w 1057923"/>
              <a:gd name="connsiteY4" fmla="*/ 320286 h 1098659"/>
              <a:gd name="connsiteX0" fmla="*/ 0 w 1057923"/>
              <a:gd name="connsiteY0" fmla="*/ 320286 h 1098659"/>
              <a:gd name="connsiteX1" fmla="*/ 345568 w 1057923"/>
              <a:gd name="connsiteY1" fmla="*/ 4214 h 1098659"/>
              <a:gd name="connsiteX2" fmla="*/ 1057923 w 1057923"/>
              <a:gd name="connsiteY2" fmla="*/ 11687 h 1098659"/>
              <a:gd name="connsiteX3" fmla="*/ 1032526 w 1057923"/>
              <a:gd name="connsiteY3" fmla="*/ 46352 h 1098659"/>
              <a:gd name="connsiteX4" fmla="*/ 876615 w 1057923"/>
              <a:gd name="connsiteY4" fmla="*/ 879505 h 1098659"/>
              <a:gd name="connsiteX5" fmla="*/ 657461 w 1057923"/>
              <a:gd name="connsiteY5" fmla="*/ 1098659 h 1098659"/>
              <a:gd name="connsiteX6" fmla="*/ 0 w 1057923"/>
              <a:gd name="connsiteY6" fmla="*/ 1098659 h 1098659"/>
              <a:gd name="connsiteX7" fmla="*/ 0 w 1057923"/>
              <a:gd name="connsiteY7" fmla="*/ 320286 h 1098659"/>
              <a:gd name="connsiteX8" fmla="*/ 0 w 1057923"/>
              <a:gd name="connsiteY8" fmla="*/ 320286 h 1098659"/>
              <a:gd name="connsiteX9" fmla="*/ 657461 w 1057923"/>
              <a:gd name="connsiteY9" fmla="*/ 320286 h 1098659"/>
              <a:gd name="connsiteX10" fmla="*/ 1045168 w 1057923"/>
              <a:gd name="connsiteY10" fmla="*/ 0 h 1098659"/>
              <a:gd name="connsiteX11" fmla="*/ 657461 w 1057923"/>
              <a:gd name="connsiteY11" fmla="*/ 320286 h 1098659"/>
              <a:gd name="connsiteX12" fmla="*/ 657461 w 1057923"/>
              <a:gd name="connsiteY12" fmla="*/ 1098659 h 1098659"/>
              <a:gd name="connsiteX0" fmla="*/ 0 w 1057923"/>
              <a:gd name="connsiteY0" fmla="*/ 320286 h 1098659"/>
              <a:gd name="connsiteX1" fmla="*/ 657461 w 1057923"/>
              <a:gd name="connsiteY1" fmla="*/ 320286 h 1098659"/>
              <a:gd name="connsiteX2" fmla="*/ 657461 w 1057923"/>
              <a:gd name="connsiteY2" fmla="*/ 1098659 h 1098659"/>
              <a:gd name="connsiteX3" fmla="*/ 0 w 1057923"/>
              <a:gd name="connsiteY3" fmla="*/ 1098659 h 1098659"/>
              <a:gd name="connsiteX4" fmla="*/ 0 w 1057923"/>
              <a:gd name="connsiteY4" fmla="*/ 320286 h 1098659"/>
              <a:gd name="connsiteX0" fmla="*/ 657461 w 1057923"/>
              <a:gd name="connsiteY0" fmla="*/ 320286 h 1098659"/>
              <a:gd name="connsiteX1" fmla="*/ 876615 w 1057923"/>
              <a:gd name="connsiteY1" fmla="*/ 101132 h 1098659"/>
              <a:gd name="connsiteX2" fmla="*/ 876615 w 1057923"/>
              <a:gd name="connsiteY2" fmla="*/ 879505 h 1098659"/>
              <a:gd name="connsiteX3" fmla="*/ 657461 w 1057923"/>
              <a:gd name="connsiteY3" fmla="*/ 1098659 h 1098659"/>
              <a:gd name="connsiteX4" fmla="*/ 657461 w 1057923"/>
              <a:gd name="connsiteY4" fmla="*/ 320286 h 1098659"/>
              <a:gd name="connsiteX0" fmla="*/ 0 w 1057923"/>
              <a:gd name="connsiteY0" fmla="*/ 320286 h 1098659"/>
              <a:gd name="connsiteX1" fmla="*/ 345569 w 1057923"/>
              <a:gd name="connsiteY1" fmla="*/ 0 h 1098659"/>
              <a:gd name="connsiteX2" fmla="*/ 1040954 w 1057923"/>
              <a:gd name="connsiteY2" fmla="*/ 8428 h 1098659"/>
              <a:gd name="connsiteX3" fmla="*/ 657461 w 1057923"/>
              <a:gd name="connsiteY3" fmla="*/ 320286 h 1098659"/>
              <a:gd name="connsiteX4" fmla="*/ 0 w 1057923"/>
              <a:gd name="connsiteY4" fmla="*/ 320286 h 1098659"/>
              <a:gd name="connsiteX0" fmla="*/ 0 w 1057923"/>
              <a:gd name="connsiteY0" fmla="*/ 320286 h 1098659"/>
              <a:gd name="connsiteX1" fmla="*/ 345568 w 1057923"/>
              <a:gd name="connsiteY1" fmla="*/ 4214 h 1098659"/>
              <a:gd name="connsiteX2" fmla="*/ 1057923 w 1057923"/>
              <a:gd name="connsiteY2" fmla="*/ 11687 h 1098659"/>
              <a:gd name="connsiteX3" fmla="*/ 1032526 w 1057923"/>
              <a:gd name="connsiteY3" fmla="*/ 46352 h 1098659"/>
              <a:gd name="connsiteX4" fmla="*/ 876615 w 1057923"/>
              <a:gd name="connsiteY4" fmla="*/ 879505 h 1098659"/>
              <a:gd name="connsiteX5" fmla="*/ 657461 w 1057923"/>
              <a:gd name="connsiteY5" fmla="*/ 1098659 h 1098659"/>
              <a:gd name="connsiteX6" fmla="*/ 0 w 1057923"/>
              <a:gd name="connsiteY6" fmla="*/ 1098659 h 1098659"/>
              <a:gd name="connsiteX7" fmla="*/ 0 w 1057923"/>
              <a:gd name="connsiteY7" fmla="*/ 320286 h 1098659"/>
              <a:gd name="connsiteX8" fmla="*/ 0 w 1057923"/>
              <a:gd name="connsiteY8" fmla="*/ 320286 h 1098659"/>
              <a:gd name="connsiteX9" fmla="*/ 657461 w 1057923"/>
              <a:gd name="connsiteY9" fmla="*/ 320286 h 1098659"/>
              <a:gd name="connsiteX10" fmla="*/ 1045168 w 1057923"/>
              <a:gd name="connsiteY10" fmla="*/ 0 h 1098659"/>
              <a:gd name="connsiteX11" fmla="*/ 716455 w 1057923"/>
              <a:gd name="connsiteY11" fmla="*/ 345569 h 1098659"/>
              <a:gd name="connsiteX12" fmla="*/ 657461 w 1057923"/>
              <a:gd name="connsiteY12" fmla="*/ 1098659 h 1098659"/>
              <a:gd name="connsiteX0" fmla="*/ 0 w 1057923"/>
              <a:gd name="connsiteY0" fmla="*/ 320286 h 1098659"/>
              <a:gd name="connsiteX1" fmla="*/ 657461 w 1057923"/>
              <a:gd name="connsiteY1" fmla="*/ 320286 h 1098659"/>
              <a:gd name="connsiteX2" fmla="*/ 657461 w 1057923"/>
              <a:gd name="connsiteY2" fmla="*/ 1098659 h 1098659"/>
              <a:gd name="connsiteX3" fmla="*/ 0 w 1057923"/>
              <a:gd name="connsiteY3" fmla="*/ 1098659 h 1098659"/>
              <a:gd name="connsiteX4" fmla="*/ 0 w 1057923"/>
              <a:gd name="connsiteY4" fmla="*/ 320286 h 1098659"/>
              <a:gd name="connsiteX0" fmla="*/ 657461 w 1057923"/>
              <a:gd name="connsiteY0" fmla="*/ 320286 h 1098659"/>
              <a:gd name="connsiteX1" fmla="*/ 876615 w 1057923"/>
              <a:gd name="connsiteY1" fmla="*/ 101132 h 1098659"/>
              <a:gd name="connsiteX2" fmla="*/ 876615 w 1057923"/>
              <a:gd name="connsiteY2" fmla="*/ 879505 h 1098659"/>
              <a:gd name="connsiteX3" fmla="*/ 657461 w 1057923"/>
              <a:gd name="connsiteY3" fmla="*/ 1098659 h 1098659"/>
              <a:gd name="connsiteX4" fmla="*/ 657461 w 1057923"/>
              <a:gd name="connsiteY4" fmla="*/ 320286 h 1098659"/>
              <a:gd name="connsiteX0" fmla="*/ 0 w 1057923"/>
              <a:gd name="connsiteY0" fmla="*/ 320286 h 1098659"/>
              <a:gd name="connsiteX1" fmla="*/ 345569 w 1057923"/>
              <a:gd name="connsiteY1" fmla="*/ 0 h 1098659"/>
              <a:gd name="connsiteX2" fmla="*/ 1040954 w 1057923"/>
              <a:gd name="connsiteY2" fmla="*/ 8428 h 1098659"/>
              <a:gd name="connsiteX3" fmla="*/ 657461 w 1057923"/>
              <a:gd name="connsiteY3" fmla="*/ 320286 h 1098659"/>
              <a:gd name="connsiteX4" fmla="*/ 0 w 1057923"/>
              <a:gd name="connsiteY4" fmla="*/ 320286 h 1098659"/>
              <a:gd name="connsiteX0" fmla="*/ 0 w 1057923"/>
              <a:gd name="connsiteY0" fmla="*/ 320286 h 1098659"/>
              <a:gd name="connsiteX1" fmla="*/ 345568 w 1057923"/>
              <a:gd name="connsiteY1" fmla="*/ 4214 h 1098659"/>
              <a:gd name="connsiteX2" fmla="*/ 1057923 w 1057923"/>
              <a:gd name="connsiteY2" fmla="*/ 11687 h 1098659"/>
              <a:gd name="connsiteX3" fmla="*/ 1032526 w 1057923"/>
              <a:gd name="connsiteY3" fmla="*/ 46352 h 1098659"/>
              <a:gd name="connsiteX4" fmla="*/ 876615 w 1057923"/>
              <a:gd name="connsiteY4" fmla="*/ 879505 h 1098659"/>
              <a:gd name="connsiteX5" fmla="*/ 657461 w 1057923"/>
              <a:gd name="connsiteY5" fmla="*/ 1098659 h 1098659"/>
              <a:gd name="connsiteX6" fmla="*/ 0 w 1057923"/>
              <a:gd name="connsiteY6" fmla="*/ 1098659 h 1098659"/>
              <a:gd name="connsiteX7" fmla="*/ 0 w 1057923"/>
              <a:gd name="connsiteY7" fmla="*/ 320286 h 1098659"/>
              <a:gd name="connsiteX8" fmla="*/ 0 w 1057923"/>
              <a:gd name="connsiteY8" fmla="*/ 320286 h 1098659"/>
              <a:gd name="connsiteX9" fmla="*/ 712241 w 1057923"/>
              <a:gd name="connsiteY9" fmla="*/ 353996 h 1098659"/>
              <a:gd name="connsiteX10" fmla="*/ 1045168 w 1057923"/>
              <a:gd name="connsiteY10" fmla="*/ 0 h 1098659"/>
              <a:gd name="connsiteX11" fmla="*/ 716455 w 1057923"/>
              <a:gd name="connsiteY11" fmla="*/ 345569 h 1098659"/>
              <a:gd name="connsiteX12" fmla="*/ 657461 w 1057923"/>
              <a:gd name="connsiteY12" fmla="*/ 1098659 h 1098659"/>
              <a:gd name="connsiteX0" fmla="*/ 0 w 1057923"/>
              <a:gd name="connsiteY0" fmla="*/ 320286 h 1098659"/>
              <a:gd name="connsiteX1" fmla="*/ 657461 w 1057923"/>
              <a:gd name="connsiteY1" fmla="*/ 320286 h 1098659"/>
              <a:gd name="connsiteX2" fmla="*/ 657461 w 1057923"/>
              <a:gd name="connsiteY2" fmla="*/ 1098659 h 1098659"/>
              <a:gd name="connsiteX3" fmla="*/ 0 w 1057923"/>
              <a:gd name="connsiteY3" fmla="*/ 1098659 h 1098659"/>
              <a:gd name="connsiteX4" fmla="*/ 0 w 1057923"/>
              <a:gd name="connsiteY4" fmla="*/ 320286 h 1098659"/>
              <a:gd name="connsiteX0" fmla="*/ 657461 w 1057923"/>
              <a:gd name="connsiteY0" fmla="*/ 320286 h 1098659"/>
              <a:gd name="connsiteX1" fmla="*/ 876615 w 1057923"/>
              <a:gd name="connsiteY1" fmla="*/ 101132 h 1098659"/>
              <a:gd name="connsiteX2" fmla="*/ 876615 w 1057923"/>
              <a:gd name="connsiteY2" fmla="*/ 879505 h 1098659"/>
              <a:gd name="connsiteX3" fmla="*/ 657461 w 1057923"/>
              <a:gd name="connsiteY3" fmla="*/ 1098659 h 1098659"/>
              <a:gd name="connsiteX4" fmla="*/ 657461 w 1057923"/>
              <a:gd name="connsiteY4" fmla="*/ 320286 h 1098659"/>
              <a:gd name="connsiteX0" fmla="*/ 0 w 1057923"/>
              <a:gd name="connsiteY0" fmla="*/ 320286 h 1098659"/>
              <a:gd name="connsiteX1" fmla="*/ 345569 w 1057923"/>
              <a:gd name="connsiteY1" fmla="*/ 0 h 1098659"/>
              <a:gd name="connsiteX2" fmla="*/ 1040954 w 1057923"/>
              <a:gd name="connsiteY2" fmla="*/ 8428 h 1098659"/>
              <a:gd name="connsiteX3" fmla="*/ 712241 w 1057923"/>
              <a:gd name="connsiteY3" fmla="*/ 349782 h 1098659"/>
              <a:gd name="connsiteX4" fmla="*/ 0 w 1057923"/>
              <a:gd name="connsiteY4" fmla="*/ 320286 h 1098659"/>
              <a:gd name="connsiteX0" fmla="*/ 0 w 1057923"/>
              <a:gd name="connsiteY0" fmla="*/ 320286 h 1098659"/>
              <a:gd name="connsiteX1" fmla="*/ 345568 w 1057923"/>
              <a:gd name="connsiteY1" fmla="*/ 4214 h 1098659"/>
              <a:gd name="connsiteX2" fmla="*/ 1057923 w 1057923"/>
              <a:gd name="connsiteY2" fmla="*/ 11687 h 1098659"/>
              <a:gd name="connsiteX3" fmla="*/ 1032526 w 1057923"/>
              <a:gd name="connsiteY3" fmla="*/ 46352 h 1098659"/>
              <a:gd name="connsiteX4" fmla="*/ 876615 w 1057923"/>
              <a:gd name="connsiteY4" fmla="*/ 879505 h 1098659"/>
              <a:gd name="connsiteX5" fmla="*/ 657461 w 1057923"/>
              <a:gd name="connsiteY5" fmla="*/ 1098659 h 1098659"/>
              <a:gd name="connsiteX6" fmla="*/ 0 w 1057923"/>
              <a:gd name="connsiteY6" fmla="*/ 1098659 h 1098659"/>
              <a:gd name="connsiteX7" fmla="*/ 0 w 1057923"/>
              <a:gd name="connsiteY7" fmla="*/ 320286 h 1098659"/>
              <a:gd name="connsiteX8" fmla="*/ 0 w 1057923"/>
              <a:gd name="connsiteY8" fmla="*/ 320286 h 1098659"/>
              <a:gd name="connsiteX9" fmla="*/ 712241 w 1057923"/>
              <a:gd name="connsiteY9" fmla="*/ 353996 h 1098659"/>
              <a:gd name="connsiteX10" fmla="*/ 1045168 w 1057923"/>
              <a:gd name="connsiteY10" fmla="*/ 0 h 1098659"/>
              <a:gd name="connsiteX11" fmla="*/ 716455 w 1057923"/>
              <a:gd name="connsiteY11" fmla="*/ 345569 h 1098659"/>
              <a:gd name="connsiteX12" fmla="*/ 657461 w 1057923"/>
              <a:gd name="connsiteY12" fmla="*/ 1098659 h 1098659"/>
              <a:gd name="connsiteX0" fmla="*/ 0 w 1057923"/>
              <a:gd name="connsiteY0" fmla="*/ 320286 h 1102873"/>
              <a:gd name="connsiteX1" fmla="*/ 657461 w 1057923"/>
              <a:gd name="connsiteY1" fmla="*/ 320286 h 1102873"/>
              <a:gd name="connsiteX2" fmla="*/ 657461 w 1057923"/>
              <a:gd name="connsiteY2" fmla="*/ 1098659 h 1102873"/>
              <a:gd name="connsiteX3" fmla="*/ 0 w 1057923"/>
              <a:gd name="connsiteY3" fmla="*/ 1098659 h 1102873"/>
              <a:gd name="connsiteX4" fmla="*/ 0 w 1057923"/>
              <a:gd name="connsiteY4" fmla="*/ 320286 h 1102873"/>
              <a:gd name="connsiteX0" fmla="*/ 657461 w 1057923"/>
              <a:gd name="connsiteY0" fmla="*/ 320286 h 1102873"/>
              <a:gd name="connsiteX1" fmla="*/ 876615 w 1057923"/>
              <a:gd name="connsiteY1" fmla="*/ 101132 h 1102873"/>
              <a:gd name="connsiteX2" fmla="*/ 876615 w 1057923"/>
              <a:gd name="connsiteY2" fmla="*/ 879505 h 1102873"/>
              <a:gd name="connsiteX3" fmla="*/ 657461 w 1057923"/>
              <a:gd name="connsiteY3" fmla="*/ 1098659 h 1102873"/>
              <a:gd name="connsiteX4" fmla="*/ 657461 w 1057923"/>
              <a:gd name="connsiteY4" fmla="*/ 320286 h 1102873"/>
              <a:gd name="connsiteX0" fmla="*/ 0 w 1057923"/>
              <a:gd name="connsiteY0" fmla="*/ 320286 h 1102873"/>
              <a:gd name="connsiteX1" fmla="*/ 345569 w 1057923"/>
              <a:gd name="connsiteY1" fmla="*/ 0 h 1102873"/>
              <a:gd name="connsiteX2" fmla="*/ 1040954 w 1057923"/>
              <a:gd name="connsiteY2" fmla="*/ 8428 h 1102873"/>
              <a:gd name="connsiteX3" fmla="*/ 712241 w 1057923"/>
              <a:gd name="connsiteY3" fmla="*/ 349782 h 1102873"/>
              <a:gd name="connsiteX4" fmla="*/ 0 w 1057923"/>
              <a:gd name="connsiteY4" fmla="*/ 320286 h 1102873"/>
              <a:gd name="connsiteX0" fmla="*/ 0 w 1057923"/>
              <a:gd name="connsiteY0" fmla="*/ 320286 h 1102873"/>
              <a:gd name="connsiteX1" fmla="*/ 345568 w 1057923"/>
              <a:gd name="connsiteY1" fmla="*/ 4214 h 1102873"/>
              <a:gd name="connsiteX2" fmla="*/ 1057923 w 1057923"/>
              <a:gd name="connsiteY2" fmla="*/ 11687 h 1102873"/>
              <a:gd name="connsiteX3" fmla="*/ 1032526 w 1057923"/>
              <a:gd name="connsiteY3" fmla="*/ 46352 h 1102873"/>
              <a:gd name="connsiteX4" fmla="*/ 876615 w 1057923"/>
              <a:gd name="connsiteY4" fmla="*/ 879505 h 1102873"/>
              <a:gd name="connsiteX5" fmla="*/ 657461 w 1057923"/>
              <a:gd name="connsiteY5" fmla="*/ 1098659 h 1102873"/>
              <a:gd name="connsiteX6" fmla="*/ 0 w 1057923"/>
              <a:gd name="connsiteY6" fmla="*/ 1098659 h 1102873"/>
              <a:gd name="connsiteX7" fmla="*/ 0 w 1057923"/>
              <a:gd name="connsiteY7" fmla="*/ 320286 h 1102873"/>
              <a:gd name="connsiteX8" fmla="*/ 0 w 1057923"/>
              <a:gd name="connsiteY8" fmla="*/ 320286 h 1102873"/>
              <a:gd name="connsiteX9" fmla="*/ 712241 w 1057923"/>
              <a:gd name="connsiteY9" fmla="*/ 353996 h 1102873"/>
              <a:gd name="connsiteX10" fmla="*/ 1045168 w 1057923"/>
              <a:gd name="connsiteY10" fmla="*/ 0 h 1102873"/>
              <a:gd name="connsiteX11" fmla="*/ 716455 w 1057923"/>
              <a:gd name="connsiteY11" fmla="*/ 345569 h 1102873"/>
              <a:gd name="connsiteX12" fmla="*/ 716454 w 1057923"/>
              <a:gd name="connsiteY12" fmla="*/ 1102873 h 1102873"/>
              <a:gd name="connsiteX0" fmla="*/ 0 w 1057923"/>
              <a:gd name="connsiteY0" fmla="*/ 320286 h 1102873"/>
              <a:gd name="connsiteX1" fmla="*/ 657461 w 1057923"/>
              <a:gd name="connsiteY1" fmla="*/ 320286 h 1102873"/>
              <a:gd name="connsiteX2" fmla="*/ 657461 w 1057923"/>
              <a:gd name="connsiteY2" fmla="*/ 1098659 h 1102873"/>
              <a:gd name="connsiteX3" fmla="*/ 0 w 1057923"/>
              <a:gd name="connsiteY3" fmla="*/ 1098659 h 1102873"/>
              <a:gd name="connsiteX4" fmla="*/ 0 w 1057923"/>
              <a:gd name="connsiteY4" fmla="*/ 320286 h 1102873"/>
              <a:gd name="connsiteX0" fmla="*/ 657461 w 1057923"/>
              <a:gd name="connsiteY0" fmla="*/ 320286 h 1102873"/>
              <a:gd name="connsiteX1" fmla="*/ 876615 w 1057923"/>
              <a:gd name="connsiteY1" fmla="*/ 101132 h 1102873"/>
              <a:gd name="connsiteX2" fmla="*/ 876615 w 1057923"/>
              <a:gd name="connsiteY2" fmla="*/ 879505 h 1102873"/>
              <a:gd name="connsiteX3" fmla="*/ 657461 w 1057923"/>
              <a:gd name="connsiteY3" fmla="*/ 1098659 h 1102873"/>
              <a:gd name="connsiteX4" fmla="*/ 657461 w 1057923"/>
              <a:gd name="connsiteY4" fmla="*/ 320286 h 1102873"/>
              <a:gd name="connsiteX0" fmla="*/ 0 w 1057923"/>
              <a:gd name="connsiteY0" fmla="*/ 320286 h 1102873"/>
              <a:gd name="connsiteX1" fmla="*/ 345569 w 1057923"/>
              <a:gd name="connsiteY1" fmla="*/ 0 h 1102873"/>
              <a:gd name="connsiteX2" fmla="*/ 1040954 w 1057923"/>
              <a:gd name="connsiteY2" fmla="*/ 8428 h 1102873"/>
              <a:gd name="connsiteX3" fmla="*/ 712241 w 1057923"/>
              <a:gd name="connsiteY3" fmla="*/ 349782 h 1102873"/>
              <a:gd name="connsiteX4" fmla="*/ 0 w 1057923"/>
              <a:gd name="connsiteY4" fmla="*/ 320286 h 1102873"/>
              <a:gd name="connsiteX0" fmla="*/ 0 w 1057923"/>
              <a:gd name="connsiteY0" fmla="*/ 320286 h 1102873"/>
              <a:gd name="connsiteX1" fmla="*/ 345568 w 1057923"/>
              <a:gd name="connsiteY1" fmla="*/ 4214 h 1102873"/>
              <a:gd name="connsiteX2" fmla="*/ 1057923 w 1057923"/>
              <a:gd name="connsiteY2" fmla="*/ 11687 h 1102873"/>
              <a:gd name="connsiteX3" fmla="*/ 1032526 w 1057923"/>
              <a:gd name="connsiteY3" fmla="*/ 46352 h 1102873"/>
              <a:gd name="connsiteX4" fmla="*/ 876615 w 1057923"/>
              <a:gd name="connsiteY4" fmla="*/ 879505 h 1102873"/>
              <a:gd name="connsiteX5" fmla="*/ 720668 w 1057923"/>
              <a:gd name="connsiteY5" fmla="*/ 1102873 h 1102873"/>
              <a:gd name="connsiteX6" fmla="*/ 0 w 1057923"/>
              <a:gd name="connsiteY6" fmla="*/ 1098659 h 1102873"/>
              <a:gd name="connsiteX7" fmla="*/ 0 w 1057923"/>
              <a:gd name="connsiteY7" fmla="*/ 320286 h 1102873"/>
              <a:gd name="connsiteX8" fmla="*/ 0 w 1057923"/>
              <a:gd name="connsiteY8" fmla="*/ 320286 h 1102873"/>
              <a:gd name="connsiteX9" fmla="*/ 712241 w 1057923"/>
              <a:gd name="connsiteY9" fmla="*/ 353996 h 1102873"/>
              <a:gd name="connsiteX10" fmla="*/ 1045168 w 1057923"/>
              <a:gd name="connsiteY10" fmla="*/ 0 h 1102873"/>
              <a:gd name="connsiteX11" fmla="*/ 716455 w 1057923"/>
              <a:gd name="connsiteY11" fmla="*/ 345569 h 1102873"/>
              <a:gd name="connsiteX12" fmla="*/ 716454 w 1057923"/>
              <a:gd name="connsiteY12" fmla="*/ 1102873 h 1102873"/>
              <a:gd name="connsiteX0" fmla="*/ 0 w 1057923"/>
              <a:gd name="connsiteY0" fmla="*/ 320286 h 1111300"/>
              <a:gd name="connsiteX1" fmla="*/ 657461 w 1057923"/>
              <a:gd name="connsiteY1" fmla="*/ 320286 h 1111300"/>
              <a:gd name="connsiteX2" fmla="*/ 657461 w 1057923"/>
              <a:gd name="connsiteY2" fmla="*/ 1098659 h 1111300"/>
              <a:gd name="connsiteX3" fmla="*/ 0 w 1057923"/>
              <a:gd name="connsiteY3" fmla="*/ 1098659 h 1111300"/>
              <a:gd name="connsiteX4" fmla="*/ 0 w 1057923"/>
              <a:gd name="connsiteY4" fmla="*/ 320286 h 1111300"/>
              <a:gd name="connsiteX0" fmla="*/ 657461 w 1057923"/>
              <a:gd name="connsiteY0" fmla="*/ 320286 h 1111300"/>
              <a:gd name="connsiteX1" fmla="*/ 876615 w 1057923"/>
              <a:gd name="connsiteY1" fmla="*/ 101132 h 1111300"/>
              <a:gd name="connsiteX2" fmla="*/ 876615 w 1057923"/>
              <a:gd name="connsiteY2" fmla="*/ 879505 h 1111300"/>
              <a:gd name="connsiteX3" fmla="*/ 703813 w 1057923"/>
              <a:gd name="connsiteY3" fmla="*/ 1111300 h 1111300"/>
              <a:gd name="connsiteX4" fmla="*/ 657461 w 1057923"/>
              <a:gd name="connsiteY4" fmla="*/ 320286 h 1111300"/>
              <a:gd name="connsiteX0" fmla="*/ 0 w 1057923"/>
              <a:gd name="connsiteY0" fmla="*/ 320286 h 1111300"/>
              <a:gd name="connsiteX1" fmla="*/ 345569 w 1057923"/>
              <a:gd name="connsiteY1" fmla="*/ 0 h 1111300"/>
              <a:gd name="connsiteX2" fmla="*/ 1040954 w 1057923"/>
              <a:gd name="connsiteY2" fmla="*/ 8428 h 1111300"/>
              <a:gd name="connsiteX3" fmla="*/ 712241 w 1057923"/>
              <a:gd name="connsiteY3" fmla="*/ 349782 h 1111300"/>
              <a:gd name="connsiteX4" fmla="*/ 0 w 1057923"/>
              <a:gd name="connsiteY4" fmla="*/ 320286 h 1111300"/>
              <a:gd name="connsiteX0" fmla="*/ 0 w 1057923"/>
              <a:gd name="connsiteY0" fmla="*/ 320286 h 1111300"/>
              <a:gd name="connsiteX1" fmla="*/ 345568 w 1057923"/>
              <a:gd name="connsiteY1" fmla="*/ 4214 h 1111300"/>
              <a:gd name="connsiteX2" fmla="*/ 1057923 w 1057923"/>
              <a:gd name="connsiteY2" fmla="*/ 11687 h 1111300"/>
              <a:gd name="connsiteX3" fmla="*/ 1032526 w 1057923"/>
              <a:gd name="connsiteY3" fmla="*/ 46352 h 1111300"/>
              <a:gd name="connsiteX4" fmla="*/ 876615 w 1057923"/>
              <a:gd name="connsiteY4" fmla="*/ 879505 h 1111300"/>
              <a:gd name="connsiteX5" fmla="*/ 720668 w 1057923"/>
              <a:gd name="connsiteY5" fmla="*/ 1102873 h 1111300"/>
              <a:gd name="connsiteX6" fmla="*/ 0 w 1057923"/>
              <a:gd name="connsiteY6" fmla="*/ 1098659 h 1111300"/>
              <a:gd name="connsiteX7" fmla="*/ 0 w 1057923"/>
              <a:gd name="connsiteY7" fmla="*/ 320286 h 1111300"/>
              <a:gd name="connsiteX8" fmla="*/ 0 w 1057923"/>
              <a:gd name="connsiteY8" fmla="*/ 320286 h 1111300"/>
              <a:gd name="connsiteX9" fmla="*/ 712241 w 1057923"/>
              <a:gd name="connsiteY9" fmla="*/ 353996 h 1111300"/>
              <a:gd name="connsiteX10" fmla="*/ 1045168 w 1057923"/>
              <a:gd name="connsiteY10" fmla="*/ 0 h 1111300"/>
              <a:gd name="connsiteX11" fmla="*/ 716455 w 1057923"/>
              <a:gd name="connsiteY11" fmla="*/ 345569 h 1111300"/>
              <a:gd name="connsiteX12" fmla="*/ 716454 w 1057923"/>
              <a:gd name="connsiteY12" fmla="*/ 1102873 h 1111300"/>
              <a:gd name="connsiteX0" fmla="*/ 0 w 1057923"/>
              <a:gd name="connsiteY0" fmla="*/ 320286 h 1111300"/>
              <a:gd name="connsiteX1" fmla="*/ 657461 w 1057923"/>
              <a:gd name="connsiteY1" fmla="*/ 320286 h 1111300"/>
              <a:gd name="connsiteX2" fmla="*/ 716454 w 1057923"/>
              <a:gd name="connsiteY2" fmla="*/ 1094445 h 1111300"/>
              <a:gd name="connsiteX3" fmla="*/ 0 w 1057923"/>
              <a:gd name="connsiteY3" fmla="*/ 1098659 h 1111300"/>
              <a:gd name="connsiteX4" fmla="*/ 0 w 1057923"/>
              <a:gd name="connsiteY4" fmla="*/ 320286 h 1111300"/>
              <a:gd name="connsiteX0" fmla="*/ 657461 w 1057923"/>
              <a:gd name="connsiteY0" fmla="*/ 320286 h 1111300"/>
              <a:gd name="connsiteX1" fmla="*/ 876615 w 1057923"/>
              <a:gd name="connsiteY1" fmla="*/ 101132 h 1111300"/>
              <a:gd name="connsiteX2" fmla="*/ 876615 w 1057923"/>
              <a:gd name="connsiteY2" fmla="*/ 879505 h 1111300"/>
              <a:gd name="connsiteX3" fmla="*/ 703813 w 1057923"/>
              <a:gd name="connsiteY3" fmla="*/ 1111300 h 1111300"/>
              <a:gd name="connsiteX4" fmla="*/ 657461 w 1057923"/>
              <a:gd name="connsiteY4" fmla="*/ 320286 h 1111300"/>
              <a:gd name="connsiteX0" fmla="*/ 0 w 1057923"/>
              <a:gd name="connsiteY0" fmla="*/ 320286 h 1111300"/>
              <a:gd name="connsiteX1" fmla="*/ 345569 w 1057923"/>
              <a:gd name="connsiteY1" fmla="*/ 0 h 1111300"/>
              <a:gd name="connsiteX2" fmla="*/ 1040954 w 1057923"/>
              <a:gd name="connsiteY2" fmla="*/ 8428 h 1111300"/>
              <a:gd name="connsiteX3" fmla="*/ 712241 w 1057923"/>
              <a:gd name="connsiteY3" fmla="*/ 349782 h 1111300"/>
              <a:gd name="connsiteX4" fmla="*/ 0 w 1057923"/>
              <a:gd name="connsiteY4" fmla="*/ 320286 h 1111300"/>
              <a:gd name="connsiteX0" fmla="*/ 0 w 1057923"/>
              <a:gd name="connsiteY0" fmla="*/ 320286 h 1111300"/>
              <a:gd name="connsiteX1" fmla="*/ 345568 w 1057923"/>
              <a:gd name="connsiteY1" fmla="*/ 4214 h 1111300"/>
              <a:gd name="connsiteX2" fmla="*/ 1057923 w 1057923"/>
              <a:gd name="connsiteY2" fmla="*/ 11687 h 1111300"/>
              <a:gd name="connsiteX3" fmla="*/ 1032526 w 1057923"/>
              <a:gd name="connsiteY3" fmla="*/ 46352 h 1111300"/>
              <a:gd name="connsiteX4" fmla="*/ 876615 w 1057923"/>
              <a:gd name="connsiteY4" fmla="*/ 879505 h 1111300"/>
              <a:gd name="connsiteX5" fmla="*/ 720668 w 1057923"/>
              <a:gd name="connsiteY5" fmla="*/ 1102873 h 1111300"/>
              <a:gd name="connsiteX6" fmla="*/ 0 w 1057923"/>
              <a:gd name="connsiteY6" fmla="*/ 1098659 h 1111300"/>
              <a:gd name="connsiteX7" fmla="*/ 0 w 1057923"/>
              <a:gd name="connsiteY7" fmla="*/ 320286 h 1111300"/>
              <a:gd name="connsiteX8" fmla="*/ 0 w 1057923"/>
              <a:gd name="connsiteY8" fmla="*/ 320286 h 1111300"/>
              <a:gd name="connsiteX9" fmla="*/ 712241 w 1057923"/>
              <a:gd name="connsiteY9" fmla="*/ 353996 h 1111300"/>
              <a:gd name="connsiteX10" fmla="*/ 1045168 w 1057923"/>
              <a:gd name="connsiteY10" fmla="*/ 0 h 1111300"/>
              <a:gd name="connsiteX11" fmla="*/ 716455 w 1057923"/>
              <a:gd name="connsiteY11" fmla="*/ 345569 h 1111300"/>
              <a:gd name="connsiteX12" fmla="*/ 716454 w 1057923"/>
              <a:gd name="connsiteY12" fmla="*/ 1102873 h 1111300"/>
              <a:gd name="connsiteX0" fmla="*/ 0 w 1057923"/>
              <a:gd name="connsiteY0" fmla="*/ 320286 h 1111300"/>
              <a:gd name="connsiteX1" fmla="*/ 657461 w 1057923"/>
              <a:gd name="connsiteY1" fmla="*/ 320286 h 1111300"/>
              <a:gd name="connsiteX2" fmla="*/ 716454 w 1057923"/>
              <a:gd name="connsiteY2" fmla="*/ 1094445 h 1111300"/>
              <a:gd name="connsiteX3" fmla="*/ 0 w 1057923"/>
              <a:gd name="connsiteY3" fmla="*/ 1098659 h 1111300"/>
              <a:gd name="connsiteX4" fmla="*/ 0 w 1057923"/>
              <a:gd name="connsiteY4" fmla="*/ 320286 h 1111300"/>
              <a:gd name="connsiteX0" fmla="*/ 712240 w 1057923"/>
              <a:gd name="connsiteY0" fmla="*/ 349783 h 1111300"/>
              <a:gd name="connsiteX1" fmla="*/ 876615 w 1057923"/>
              <a:gd name="connsiteY1" fmla="*/ 101132 h 1111300"/>
              <a:gd name="connsiteX2" fmla="*/ 876615 w 1057923"/>
              <a:gd name="connsiteY2" fmla="*/ 879505 h 1111300"/>
              <a:gd name="connsiteX3" fmla="*/ 703813 w 1057923"/>
              <a:gd name="connsiteY3" fmla="*/ 1111300 h 1111300"/>
              <a:gd name="connsiteX4" fmla="*/ 712240 w 1057923"/>
              <a:gd name="connsiteY4" fmla="*/ 349783 h 1111300"/>
              <a:gd name="connsiteX0" fmla="*/ 0 w 1057923"/>
              <a:gd name="connsiteY0" fmla="*/ 320286 h 1111300"/>
              <a:gd name="connsiteX1" fmla="*/ 345569 w 1057923"/>
              <a:gd name="connsiteY1" fmla="*/ 0 h 1111300"/>
              <a:gd name="connsiteX2" fmla="*/ 1040954 w 1057923"/>
              <a:gd name="connsiteY2" fmla="*/ 8428 h 1111300"/>
              <a:gd name="connsiteX3" fmla="*/ 712241 w 1057923"/>
              <a:gd name="connsiteY3" fmla="*/ 349782 h 1111300"/>
              <a:gd name="connsiteX4" fmla="*/ 0 w 1057923"/>
              <a:gd name="connsiteY4" fmla="*/ 320286 h 1111300"/>
              <a:gd name="connsiteX0" fmla="*/ 0 w 1057923"/>
              <a:gd name="connsiteY0" fmla="*/ 320286 h 1111300"/>
              <a:gd name="connsiteX1" fmla="*/ 345568 w 1057923"/>
              <a:gd name="connsiteY1" fmla="*/ 4214 h 1111300"/>
              <a:gd name="connsiteX2" fmla="*/ 1057923 w 1057923"/>
              <a:gd name="connsiteY2" fmla="*/ 11687 h 1111300"/>
              <a:gd name="connsiteX3" fmla="*/ 1032526 w 1057923"/>
              <a:gd name="connsiteY3" fmla="*/ 46352 h 1111300"/>
              <a:gd name="connsiteX4" fmla="*/ 876615 w 1057923"/>
              <a:gd name="connsiteY4" fmla="*/ 879505 h 1111300"/>
              <a:gd name="connsiteX5" fmla="*/ 720668 w 1057923"/>
              <a:gd name="connsiteY5" fmla="*/ 1102873 h 1111300"/>
              <a:gd name="connsiteX6" fmla="*/ 0 w 1057923"/>
              <a:gd name="connsiteY6" fmla="*/ 1098659 h 1111300"/>
              <a:gd name="connsiteX7" fmla="*/ 0 w 1057923"/>
              <a:gd name="connsiteY7" fmla="*/ 320286 h 1111300"/>
              <a:gd name="connsiteX8" fmla="*/ 0 w 1057923"/>
              <a:gd name="connsiteY8" fmla="*/ 320286 h 1111300"/>
              <a:gd name="connsiteX9" fmla="*/ 712241 w 1057923"/>
              <a:gd name="connsiteY9" fmla="*/ 353996 h 1111300"/>
              <a:gd name="connsiteX10" fmla="*/ 1045168 w 1057923"/>
              <a:gd name="connsiteY10" fmla="*/ 0 h 1111300"/>
              <a:gd name="connsiteX11" fmla="*/ 716455 w 1057923"/>
              <a:gd name="connsiteY11" fmla="*/ 345569 h 1111300"/>
              <a:gd name="connsiteX12" fmla="*/ 716454 w 1057923"/>
              <a:gd name="connsiteY12" fmla="*/ 1102873 h 1111300"/>
              <a:gd name="connsiteX0" fmla="*/ 0 w 1057923"/>
              <a:gd name="connsiteY0" fmla="*/ 320286 h 1111300"/>
              <a:gd name="connsiteX1" fmla="*/ 716454 w 1057923"/>
              <a:gd name="connsiteY1" fmla="*/ 353997 h 1111300"/>
              <a:gd name="connsiteX2" fmla="*/ 716454 w 1057923"/>
              <a:gd name="connsiteY2" fmla="*/ 1094445 h 1111300"/>
              <a:gd name="connsiteX3" fmla="*/ 0 w 1057923"/>
              <a:gd name="connsiteY3" fmla="*/ 1098659 h 1111300"/>
              <a:gd name="connsiteX4" fmla="*/ 0 w 1057923"/>
              <a:gd name="connsiteY4" fmla="*/ 320286 h 1111300"/>
              <a:gd name="connsiteX0" fmla="*/ 712240 w 1057923"/>
              <a:gd name="connsiteY0" fmla="*/ 349783 h 1111300"/>
              <a:gd name="connsiteX1" fmla="*/ 876615 w 1057923"/>
              <a:gd name="connsiteY1" fmla="*/ 101132 h 1111300"/>
              <a:gd name="connsiteX2" fmla="*/ 876615 w 1057923"/>
              <a:gd name="connsiteY2" fmla="*/ 879505 h 1111300"/>
              <a:gd name="connsiteX3" fmla="*/ 703813 w 1057923"/>
              <a:gd name="connsiteY3" fmla="*/ 1111300 h 1111300"/>
              <a:gd name="connsiteX4" fmla="*/ 712240 w 1057923"/>
              <a:gd name="connsiteY4" fmla="*/ 349783 h 1111300"/>
              <a:gd name="connsiteX0" fmla="*/ 0 w 1057923"/>
              <a:gd name="connsiteY0" fmla="*/ 320286 h 1111300"/>
              <a:gd name="connsiteX1" fmla="*/ 345569 w 1057923"/>
              <a:gd name="connsiteY1" fmla="*/ 0 h 1111300"/>
              <a:gd name="connsiteX2" fmla="*/ 1040954 w 1057923"/>
              <a:gd name="connsiteY2" fmla="*/ 8428 h 1111300"/>
              <a:gd name="connsiteX3" fmla="*/ 712241 w 1057923"/>
              <a:gd name="connsiteY3" fmla="*/ 349782 h 1111300"/>
              <a:gd name="connsiteX4" fmla="*/ 0 w 1057923"/>
              <a:gd name="connsiteY4" fmla="*/ 320286 h 1111300"/>
              <a:gd name="connsiteX0" fmla="*/ 0 w 1057923"/>
              <a:gd name="connsiteY0" fmla="*/ 320286 h 1111300"/>
              <a:gd name="connsiteX1" fmla="*/ 345568 w 1057923"/>
              <a:gd name="connsiteY1" fmla="*/ 4214 h 1111300"/>
              <a:gd name="connsiteX2" fmla="*/ 1057923 w 1057923"/>
              <a:gd name="connsiteY2" fmla="*/ 11687 h 1111300"/>
              <a:gd name="connsiteX3" fmla="*/ 1032526 w 1057923"/>
              <a:gd name="connsiteY3" fmla="*/ 46352 h 1111300"/>
              <a:gd name="connsiteX4" fmla="*/ 876615 w 1057923"/>
              <a:gd name="connsiteY4" fmla="*/ 879505 h 1111300"/>
              <a:gd name="connsiteX5" fmla="*/ 720668 w 1057923"/>
              <a:gd name="connsiteY5" fmla="*/ 1102873 h 1111300"/>
              <a:gd name="connsiteX6" fmla="*/ 0 w 1057923"/>
              <a:gd name="connsiteY6" fmla="*/ 1098659 h 1111300"/>
              <a:gd name="connsiteX7" fmla="*/ 0 w 1057923"/>
              <a:gd name="connsiteY7" fmla="*/ 320286 h 1111300"/>
              <a:gd name="connsiteX8" fmla="*/ 0 w 1057923"/>
              <a:gd name="connsiteY8" fmla="*/ 320286 h 1111300"/>
              <a:gd name="connsiteX9" fmla="*/ 712241 w 1057923"/>
              <a:gd name="connsiteY9" fmla="*/ 353996 h 1111300"/>
              <a:gd name="connsiteX10" fmla="*/ 1045168 w 1057923"/>
              <a:gd name="connsiteY10" fmla="*/ 0 h 1111300"/>
              <a:gd name="connsiteX11" fmla="*/ 716455 w 1057923"/>
              <a:gd name="connsiteY11" fmla="*/ 345569 h 1111300"/>
              <a:gd name="connsiteX12" fmla="*/ 716454 w 1057923"/>
              <a:gd name="connsiteY12" fmla="*/ 1102873 h 1111300"/>
              <a:gd name="connsiteX0" fmla="*/ 0 w 1057923"/>
              <a:gd name="connsiteY0" fmla="*/ 320286 h 1111300"/>
              <a:gd name="connsiteX1" fmla="*/ 716454 w 1057923"/>
              <a:gd name="connsiteY1" fmla="*/ 353997 h 1111300"/>
              <a:gd name="connsiteX2" fmla="*/ 716454 w 1057923"/>
              <a:gd name="connsiteY2" fmla="*/ 1094445 h 1111300"/>
              <a:gd name="connsiteX3" fmla="*/ 0 w 1057923"/>
              <a:gd name="connsiteY3" fmla="*/ 1098659 h 1111300"/>
              <a:gd name="connsiteX4" fmla="*/ 0 w 1057923"/>
              <a:gd name="connsiteY4" fmla="*/ 320286 h 1111300"/>
              <a:gd name="connsiteX0" fmla="*/ 712240 w 1057923"/>
              <a:gd name="connsiteY0" fmla="*/ 349783 h 1111300"/>
              <a:gd name="connsiteX1" fmla="*/ 876615 w 1057923"/>
              <a:gd name="connsiteY1" fmla="*/ 101132 h 1111300"/>
              <a:gd name="connsiteX2" fmla="*/ 876615 w 1057923"/>
              <a:gd name="connsiteY2" fmla="*/ 879505 h 1111300"/>
              <a:gd name="connsiteX3" fmla="*/ 703813 w 1057923"/>
              <a:gd name="connsiteY3" fmla="*/ 1111300 h 1111300"/>
              <a:gd name="connsiteX4" fmla="*/ 712240 w 1057923"/>
              <a:gd name="connsiteY4" fmla="*/ 349783 h 1111300"/>
              <a:gd name="connsiteX0" fmla="*/ 0 w 1057923"/>
              <a:gd name="connsiteY0" fmla="*/ 320286 h 1111300"/>
              <a:gd name="connsiteX1" fmla="*/ 345569 w 1057923"/>
              <a:gd name="connsiteY1" fmla="*/ 0 h 1111300"/>
              <a:gd name="connsiteX2" fmla="*/ 1040954 w 1057923"/>
              <a:gd name="connsiteY2" fmla="*/ 8428 h 1111300"/>
              <a:gd name="connsiteX3" fmla="*/ 712241 w 1057923"/>
              <a:gd name="connsiteY3" fmla="*/ 349782 h 1111300"/>
              <a:gd name="connsiteX4" fmla="*/ 0 w 1057923"/>
              <a:gd name="connsiteY4" fmla="*/ 320286 h 1111300"/>
              <a:gd name="connsiteX0" fmla="*/ 0 w 1057923"/>
              <a:gd name="connsiteY0" fmla="*/ 320286 h 1111300"/>
              <a:gd name="connsiteX1" fmla="*/ 345568 w 1057923"/>
              <a:gd name="connsiteY1" fmla="*/ 4214 h 1111300"/>
              <a:gd name="connsiteX2" fmla="*/ 1057923 w 1057923"/>
              <a:gd name="connsiteY2" fmla="*/ 11687 h 1111300"/>
              <a:gd name="connsiteX3" fmla="*/ 1032526 w 1057923"/>
              <a:gd name="connsiteY3" fmla="*/ 46352 h 1111300"/>
              <a:gd name="connsiteX4" fmla="*/ 872515 w 1057923"/>
              <a:gd name="connsiteY4" fmla="*/ 677470 h 1111300"/>
              <a:gd name="connsiteX5" fmla="*/ 876615 w 1057923"/>
              <a:gd name="connsiteY5" fmla="*/ 879505 h 1111300"/>
              <a:gd name="connsiteX6" fmla="*/ 720668 w 1057923"/>
              <a:gd name="connsiteY6" fmla="*/ 1102873 h 1111300"/>
              <a:gd name="connsiteX7" fmla="*/ 0 w 1057923"/>
              <a:gd name="connsiteY7" fmla="*/ 1098659 h 1111300"/>
              <a:gd name="connsiteX8" fmla="*/ 0 w 1057923"/>
              <a:gd name="connsiteY8" fmla="*/ 320286 h 1111300"/>
              <a:gd name="connsiteX9" fmla="*/ 0 w 1057923"/>
              <a:gd name="connsiteY9" fmla="*/ 320286 h 1111300"/>
              <a:gd name="connsiteX10" fmla="*/ 712241 w 1057923"/>
              <a:gd name="connsiteY10" fmla="*/ 353996 h 1111300"/>
              <a:gd name="connsiteX11" fmla="*/ 1045168 w 1057923"/>
              <a:gd name="connsiteY11" fmla="*/ 0 h 1111300"/>
              <a:gd name="connsiteX12" fmla="*/ 716455 w 1057923"/>
              <a:gd name="connsiteY12" fmla="*/ 345569 h 1111300"/>
              <a:gd name="connsiteX13" fmla="*/ 716454 w 1057923"/>
              <a:gd name="connsiteY13" fmla="*/ 1102873 h 1111300"/>
              <a:gd name="connsiteX0" fmla="*/ 0 w 1057923"/>
              <a:gd name="connsiteY0" fmla="*/ 320286 h 1111300"/>
              <a:gd name="connsiteX1" fmla="*/ 716454 w 1057923"/>
              <a:gd name="connsiteY1" fmla="*/ 353997 h 1111300"/>
              <a:gd name="connsiteX2" fmla="*/ 716454 w 1057923"/>
              <a:gd name="connsiteY2" fmla="*/ 1094445 h 1111300"/>
              <a:gd name="connsiteX3" fmla="*/ 0 w 1057923"/>
              <a:gd name="connsiteY3" fmla="*/ 1098659 h 1111300"/>
              <a:gd name="connsiteX4" fmla="*/ 0 w 1057923"/>
              <a:gd name="connsiteY4" fmla="*/ 320286 h 1111300"/>
              <a:gd name="connsiteX0" fmla="*/ 712240 w 1057923"/>
              <a:gd name="connsiteY0" fmla="*/ 349783 h 1111300"/>
              <a:gd name="connsiteX1" fmla="*/ 876615 w 1057923"/>
              <a:gd name="connsiteY1" fmla="*/ 101132 h 1111300"/>
              <a:gd name="connsiteX2" fmla="*/ 876615 w 1057923"/>
              <a:gd name="connsiteY2" fmla="*/ 879505 h 1111300"/>
              <a:gd name="connsiteX3" fmla="*/ 703813 w 1057923"/>
              <a:gd name="connsiteY3" fmla="*/ 1111300 h 1111300"/>
              <a:gd name="connsiteX4" fmla="*/ 712240 w 1057923"/>
              <a:gd name="connsiteY4" fmla="*/ 349783 h 1111300"/>
              <a:gd name="connsiteX0" fmla="*/ 0 w 1057923"/>
              <a:gd name="connsiteY0" fmla="*/ 320286 h 1111300"/>
              <a:gd name="connsiteX1" fmla="*/ 345569 w 1057923"/>
              <a:gd name="connsiteY1" fmla="*/ 0 h 1111300"/>
              <a:gd name="connsiteX2" fmla="*/ 1040954 w 1057923"/>
              <a:gd name="connsiteY2" fmla="*/ 8428 h 1111300"/>
              <a:gd name="connsiteX3" fmla="*/ 712241 w 1057923"/>
              <a:gd name="connsiteY3" fmla="*/ 349782 h 1111300"/>
              <a:gd name="connsiteX4" fmla="*/ 0 w 1057923"/>
              <a:gd name="connsiteY4" fmla="*/ 320286 h 1111300"/>
              <a:gd name="connsiteX0" fmla="*/ 0 w 1057923"/>
              <a:gd name="connsiteY0" fmla="*/ 320286 h 1111300"/>
              <a:gd name="connsiteX1" fmla="*/ 345568 w 1057923"/>
              <a:gd name="connsiteY1" fmla="*/ 4214 h 1111300"/>
              <a:gd name="connsiteX2" fmla="*/ 1057923 w 1057923"/>
              <a:gd name="connsiteY2" fmla="*/ 11687 h 1111300"/>
              <a:gd name="connsiteX3" fmla="*/ 1032526 w 1057923"/>
              <a:gd name="connsiteY3" fmla="*/ 46352 h 1111300"/>
              <a:gd name="connsiteX4" fmla="*/ 872515 w 1057923"/>
              <a:gd name="connsiteY4" fmla="*/ 677470 h 1111300"/>
              <a:gd name="connsiteX5" fmla="*/ 1049381 w 1057923"/>
              <a:gd name="connsiteY5" fmla="*/ 748877 h 1111300"/>
              <a:gd name="connsiteX6" fmla="*/ 720668 w 1057923"/>
              <a:gd name="connsiteY6" fmla="*/ 1102873 h 1111300"/>
              <a:gd name="connsiteX7" fmla="*/ 0 w 1057923"/>
              <a:gd name="connsiteY7" fmla="*/ 1098659 h 1111300"/>
              <a:gd name="connsiteX8" fmla="*/ 0 w 1057923"/>
              <a:gd name="connsiteY8" fmla="*/ 320286 h 1111300"/>
              <a:gd name="connsiteX9" fmla="*/ 0 w 1057923"/>
              <a:gd name="connsiteY9" fmla="*/ 320286 h 1111300"/>
              <a:gd name="connsiteX10" fmla="*/ 712241 w 1057923"/>
              <a:gd name="connsiteY10" fmla="*/ 353996 h 1111300"/>
              <a:gd name="connsiteX11" fmla="*/ 1045168 w 1057923"/>
              <a:gd name="connsiteY11" fmla="*/ 0 h 1111300"/>
              <a:gd name="connsiteX12" fmla="*/ 716455 w 1057923"/>
              <a:gd name="connsiteY12" fmla="*/ 345569 h 1111300"/>
              <a:gd name="connsiteX13" fmla="*/ 716454 w 1057923"/>
              <a:gd name="connsiteY13" fmla="*/ 1102873 h 1111300"/>
              <a:gd name="connsiteX0" fmla="*/ 0 w 1057923"/>
              <a:gd name="connsiteY0" fmla="*/ 320286 h 1111300"/>
              <a:gd name="connsiteX1" fmla="*/ 716454 w 1057923"/>
              <a:gd name="connsiteY1" fmla="*/ 353997 h 1111300"/>
              <a:gd name="connsiteX2" fmla="*/ 716454 w 1057923"/>
              <a:gd name="connsiteY2" fmla="*/ 1094445 h 1111300"/>
              <a:gd name="connsiteX3" fmla="*/ 0 w 1057923"/>
              <a:gd name="connsiteY3" fmla="*/ 1098659 h 1111300"/>
              <a:gd name="connsiteX4" fmla="*/ 0 w 1057923"/>
              <a:gd name="connsiteY4" fmla="*/ 320286 h 1111300"/>
              <a:gd name="connsiteX0" fmla="*/ 712240 w 1057923"/>
              <a:gd name="connsiteY0" fmla="*/ 349783 h 1111300"/>
              <a:gd name="connsiteX1" fmla="*/ 876615 w 1057923"/>
              <a:gd name="connsiteY1" fmla="*/ 101132 h 1111300"/>
              <a:gd name="connsiteX2" fmla="*/ 1040955 w 1057923"/>
              <a:gd name="connsiteY2" fmla="*/ 757304 h 1111300"/>
              <a:gd name="connsiteX3" fmla="*/ 703813 w 1057923"/>
              <a:gd name="connsiteY3" fmla="*/ 1111300 h 1111300"/>
              <a:gd name="connsiteX4" fmla="*/ 712240 w 1057923"/>
              <a:gd name="connsiteY4" fmla="*/ 349783 h 1111300"/>
              <a:gd name="connsiteX0" fmla="*/ 0 w 1057923"/>
              <a:gd name="connsiteY0" fmla="*/ 320286 h 1111300"/>
              <a:gd name="connsiteX1" fmla="*/ 345569 w 1057923"/>
              <a:gd name="connsiteY1" fmla="*/ 0 h 1111300"/>
              <a:gd name="connsiteX2" fmla="*/ 1040954 w 1057923"/>
              <a:gd name="connsiteY2" fmla="*/ 8428 h 1111300"/>
              <a:gd name="connsiteX3" fmla="*/ 712241 w 1057923"/>
              <a:gd name="connsiteY3" fmla="*/ 349782 h 1111300"/>
              <a:gd name="connsiteX4" fmla="*/ 0 w 1057923"/>
              <a:gd name="connsiteY4" fmla="*/ 320286 h 1111300"/>
              <a:gd name="connsiteX0" fmla="*/ 0 w 1057923"/>
              <a:gd name="connsiteY0" fmla="*/ 320286 h 1111300"/>
              <a:gd name="connsiteX1" fmla="*/ 345568 w 1057923"/>
              <a:gd name="connsiteY1" fmla="*/ 4214 h 1111300"/>
              <a:gd name="connsiteX2" fmla="*/ 1057923 w 1057923"/>
              <a:gd name="connsiteY2" fmla="*/ 11687 h 1111300"/>
              <a:gd name="connsiteX3" fmla="*/ 1032526 w 1057923"/>
              <a:gd name="connsiteY3" fmla="*/ 46352 h 1111300"/>
              <a:gd name="connsiteX4" fmla="*/ 872515 w 1057923"/>
              <a:gd name="connsiteY4" fmla="*/ 677470 h 1111300"/>
              <a:gd name="connsiteX5" fmla="*/ 1049381 w 1057923"/>
              <a:gd name="connsiteY5" fmla="*/ 748877 h 1111300"/>
              <a:gd name="connsiteX6" fmla="*/ 720668 w 1057923"/>
              <a:gd name="connsiteY6" fmla="*/ 1102873 h 1111300"/>
              <a:gd name="connsiteX7" fmla="*/ 0 w 1057923"/>
              <a:gd name="connsiteY7" fmla="*/ 1098659 h 1111300"/>
              <a:gd name="connsiteX8" fmla="*/ 0 w 1057923"/>
              <a:gd name="connsiteY8" fmla="*/ 320286 h 1111300"/>
              <a:gd name="connsiteX9" fmla="*/ 0 w 1057923"/>
              <a:gd name="connsiteY9" fmla="*/ 320286 h 1111300"/>
              <a:gd name="connsiteX10" fmla="*/ 712241 w 1057923"/>
              <a:gd name="connsiteY10" fmla="*/ 353996 h 1111300"/>
              <a:gd name="connsiteX11" fmla="*/ 1045168 w 1057923"/>
              <a:gd name="connsiteY11" fmla="*/ 0 h 1111300"/>
              <a:gd name="connsiteX12" fmla="*/ 716455 w 1057923"/>
              <a:gd name="connsiteY12" fmla="*/ 345569 h 1111300"/>
              <a:gd name="connsiteX13" fmla="*/ 716454 w 1057923"/>
              <a:gd name="connsiteY13" fmla="*/ 1102873 h 1111300"/>
              <a:gd name="connsiteX0" fmla="*/ 0 w 1057923"/>
              <a:gd name="connsiteY0" fmla="*/ 320286 h 1111300"/>
              <a:gd name="connsiteX1" fmla="*/ 716454 w 1057923"/>
              <a:gd name="connsiteY1" fmla="*/ 353997 h 1111300"/>
              <a:gd name="connsiteX2" fmla="*/ 716454 w 1057923"/>
              <a:gd name="connsiteY2" fmla="*/ 1094445 h 1111300"/>
              <a:gd name="connsiteX3" fmla="*/ 0 w 1057923"/>
              <a:gd name="connsiteY3" fmla="*/ 1098659 h 1111300"/>
              <a:gd name="connsiteX4" fmla="*/ 0 w 1057923"/>
              <a:gd name="connsiteY4" fmla="*/ 320286 h 1111300"/>
              <a:gd name="connsiteX0" fmla="*/ 712240 w 1057923"/>
              <a:gd name="connsiteY0" fmla="*/ 349783 h 1111300"/>
              <a:gd name="connsiteX1" fmla="*/ 1040954 w 1057923"/>
              <a:gd name="connsiteY1" fmla="*/ 4214 h 1111300"/>
              <a:gd name="connsiteX2" fmla="*/ 1040955 w 1057923"/>
              <a:gd name="connsiteY2" fmla="*/ 757304 h 1111300"/>
              <a:gd name="connsiteX3" fmla="*/ 703813 w 1057923"/>
              <a:gd name="connsiteY3" fmla="*/ 1111300 h 1111300"/>
              <a:gd name="connsiteX4" fmla="*/ 712240 w 1057923"/>
              <a:gd name="connsiteY4" fmla="*/ 349783 h 1111300"/>
              <a:gd name="connsiteX0" fmla="*/ 0 w 1057923"/>
              <a:gd name="connsiteY0" fmla="*/ 320286 h 1111300"/>
              <a:gd name="connsiteX1" fmla="*/ 345569 w 1057923"/>
              <a:gd name="connsiteY1" fmla="*/ 0 h 1111300"/>
              <a:gd name="connsiteX2" fmla="*/ 1040954 w 1057923"/>
              <a:gd name="connsiteY2" fmla="*/ 8428 h 1111300"/>
              <a:gd name="connsiteX3" fmla="*/ 712241 w 1057923"/>
              <a:gd name="connsiteY3" fmla="*/ 349782 h 1111300"/>
              <a:gd name="connsiteX4" fmla="*/ 0 w 1057923"/>
              <a:gd name="connsiteY4" fmla="*/ 320286 h 1111300"/>
              <a:gd name="connsiteX0" fmla="*/ 0 w 1057923"/>
              <a:gd name="connsiteY0" fmla="*/ 320286 h 1111300"/>
              <a:gd name="connsiteX1" fmla="*/ 345568 w 1057923"/>
              <a:gd name="connsiteY1" fmla="*/ 4214 h 1111300"/>
              <a:gd name="connsiteX2" fmla="*/ 1057923 w 1057923"/>
              <a:gd name="connsiteY2" fmla="*/ 11687 h 1111300"/>
              <a:gd name="connsiteX3" fmla="*/ 1032526 w 1057923"/>
              <a:gd name="connsiteY3" fmla="*/ 46352 h 1111300"/>
              <a:gd name="connsiteX4" fmla="*/ 872515 w 1057923"/>
              <a:gd name="connsiteY4" fmla="*/ 677470 h 1111300"/>
              <a:gd name="connsiteX5" fmla="*/ 1049381 w 1057923"/>
              <a:gd name="connsiteY5" fmla="*/ 748877 h 1111300"/>
              <a:gd name="connsiteX6" fmla="*/ 720668 w 1057923"/>
              <a:gd name="connsiteY6" fmla="*/ 1102873 h 1111300"/>
              <a:gd name="connsiteX7" fmla="*/ 0 w 1057923"/>
              <a:gd name="connsiteY7" fmla="*/ 1098659 h 1111300"/>
              <a:gd name="connsiteX8" fmla="*/ 0 w 1057923"/>
              <a:gd name="connsiteY8" fmla="*/ 320286 h 1111300"/>
              <a:gd name="connsiteX9" fmla="*/ 0 w 1057923"/>
              <a:gd name="connsiteY9" fmla="*/ 320286 h 1111300"/>
              <a:gd name="connsiteX10" fmla="*/ 712241 w 1057923"/>
              <a:gd name="connsiteY10" fmla="*/ 353996 h 1111300"/>
              <a:gd name="connsiteX11" fmla="*/ 1045168 w 1057923"/>
              <a:gd name="connsiteY11" fmla="*/ 0 h 1111300"/>
              <a:gd name="connsiteX12" fmla="*/ 716455 w 1057923"/>
              <a:gd name="connsiteY12" fmla="*/ 345569 h 1111300"/>
              <a:gd name="connsiteX13" fmla="*/ 716454 w 1057923"/>
              <a:gd name="connsiteY13" fmla="*/ 1102873 h 11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57923" h="1111300" stroke="0" extrusionOk="0">
                <a:moveTo>
                  <a:pt x="0" y="320286"/>
                </a:moveTo>
                <a:lnTo>
                  <a:pt x="716454" y="353997"/>
                </a:lnTo>
                <a:lnTo>
                  <a:pt x="716454" y="1094445"/>
                </a:lnTo>
                <a:lnTo>
                  <a:pt x="0" y="1098659"/>
                </a:lnTo>
                <a:lnTo>
                  <a:pt x="0" y="320286"/>
                </a:lnTo>
                <a:close/>
              </a:path>
              <a:path w="1057923" h="1111300" fill="darkenLess" stroke="0" extrusionOk="0">
                <a:moveTo>
                  <a:pt x="712240" y="349783"/>
                </a:moveTo>
                <a:lnTo>
                  <a:pt x="1040954" y="4214"/>
                </a:lnTo>
                <a:cubicBezTo>
                  <a:pt x="1040954" y="255244"/>
                  <a:pt x="1040955" y="506274"/>
                  <a:pt x="1040955" y="757304"/>
                </a:cubicBezTo>
                <a:lnTo>
                  <a:pt x="703813" y="1111300"/>
                </a:lnTo>
                <a:lnTo>
                  <a:pt x="712240" y="349783"/>
                </a:lnTo>
                <a:close/>
              </a:path>
              <a:path w="1057923" h="1111300" fill="lightenLess" stroke="0" extrusionOk="0">
                <a:moveTo>
                  <a:pt x="0" y="320286"/>
                </a:moveTo>
                <a:lnTo>
                  <a:pt x="345569" y="0"/>
                </a:lnTo>
                <a:lnTo>
                  <a:pt x="1040954" y="8428"/>
                </a:lnTo>
                <a:lnTo>
                  <a:pt x="712241" y="349782"/>
                </a:lnTo>
                <a:lnTo>
                  <a:pt x="0" y="320286"/>
                </a:lnTo>
                <a:close/>
              </a:path>
              <a:path w="1057923" h="1111300" fill="none" extrusionOk="0">
                <a:moveTo>
                  <a:pt x="0" y="320286"/>
                </a:moveTo>
                <a:cubicBezTo>
                  <a:pt x="115189" y="214929"/>
                  <a:pt x="323083" y="12653"/>
                  <a:pt x="345568" y="4214"/>
                </a:cubicBezTo>
                <a:cubicBezTo>
                  <a:pt x="515598" y="33393"/>
                  <a:pt x="887893" y="-17492"/>
                  <a:pt x="1057923" y="11687"/>
                </a:cubicBezTo>
                <a:lnTo>
                  <a:pt x="1032526" y="46352"/>
                </a:lnTo>
                <a:cubicBezTo>
                  <a:pt x="980593" y="317123"/>
                  <a:pt x="924448" y="406699"/>
                  <a:pt x="872515" y="677470"/>
                </a:cubicBezTo>
                <a:cubicBezTo>
                  <a:pt x="873882" y="744815"/>
                  <a:pt x="1048014" y="681532"/>
                  <a:pt x="1049381" y="748877"/>
                </a:cubicBezTo>
                <a:lnTo>
                  <a:pt x="720668" y="1102873"/>
                </a:lnTo>
                <a:lnTo>
                  <a:pt x="0" y="1098659"/>
                </a:lnTo>
                <a:lnTo>
                  <a:pt x="0" y="320286"/>
                </a:lnTo>
                <a:close/>
                <a:moveTo>
                  <a:pt x="0" y="320286"/>
                </a:moveTo>
                <a:lnTo>
                  <a:pt x="712241" y="353996"/>
                </a:lnTo>
                <a:lnTo>
                  <a:pt x="1045168" y="0"/>
                </a:lnTo>
                <a:moveTo>
                  <a:pt x="716455" y="345569"/>
                </a:moveTo>
                <a:cubicBezTo>
                  <a:pt x="716455" y="598004"/>
                  <a:pt x="716454" y="850438"/>
                  <a:pt x="716454" y="1102873"/>
                </a:cubicBezTo>
              </a:path>
            </a:pathLst>
          </a:custGeom>
          <a:solidFill>
            <a:srgbClr val="FFC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5466292" y="1012937"/>
            <a:ext cx="1764575" cy="1518651"/>
            <a:chOff x="5231624" y="1303981"/>
            <a:chExt cx="1764575" cy="1518651"/>
          </a:xfrm>
        </p:grpSpPr>
        <p:grpSp>
          <p:nvGrpSpPr>
            <p:cNvPr id="13" name="Group 12"/>
            <p:cNvGrpSpPr/>
            <p:nvPr/>
          </p:nvGrpSpPr>
          <p:grpSpPr>
            <a:xfrm>
              <a:off x="5259838" y="1303981"/>
              <a:ext cx="1736361" cy="1518651"/>
              <a:chOff x="5172286" y="1167789"/>
              <a:chExt cx="1736361" cy="1518651"/>
            </a:xfrm>
          </p:grpSpPr>
          <p:sp>
            <p:nvSpPr>
              <p:cNvPr id="73" name="Cube 72"/>
              <p:cNvSpPr/>
              <p:nvPr/>
            </p:nvSpPr>
            <p:spPr>
              <a:xfrm>
                <a:off x="5172286" y="1278558"/>
                <a:ext cx="1388652" cy="828540"/>
              </a:xfrm>
              <a:prstGeom prst="cube">
                <a:avLst>
                  <a:gd name="adj" fmla="val 45665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>
              <a:xfrm rot="16200000">
                <a:off x="6432066" y="1382760"/>
                <a:ext cx="691552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50" b="1" dirty="0" smtClean="0">
                    <a:solidFill>
                      <a:prstClr val="black"/>
                    </a:solidFill>
                    <a:latin typeface="Bookman Old Style" pitchFamily="18" charset="0"/>
                    <a:ea typeface="Cambria Math" pitchFamily="18" charset="0"/>
                  </a:rPr>
                  <a:t>50 cm</a:t>
                </a:r>
                <a:endParaRPr lang="en-US" sz="105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 rot="18922644">
                <a:off x="6154191" y="1913440"/>
                <a:ext cx="688797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50" b="1" dirty="0" smtClean="0">
                    <a:solidFill>
                      <a:prstClr val="black"/>
                    </a:solidFill>
                    <a:latin typeface="Bookman Old Style" pitchFamily="18" charset="0"/>
                    <a:ea typeface="Cambria Math" pitchFamily="18" charset="0"/>
                  </a:rPr>
                  <a:t>40 cm</a:t>
                </a:r>
                <a:endParaRPr lang="en-US" sz="105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5314268" y="2158575"/>
                <a:ext cx="712951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50" b="1" dirty="0" smtClean="0">
                    <a:solidFill>
                      <a:prstClr val="black"/>
                    </a:solidFill>
                    <a:latin typeface="Bookman Old Style" pitchFamily="18" charset="0"/>
                    <a:ea typeface="Cambria Math" pitchFamily="18" charset="0"/>
                  </a:rPr>
                  <a:t>60 cm</a:t>
                </a:r>
                <a:endParaRPr lang="en-US" sz="105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440101" y="2347886"/>
                <a:ext cx="44916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 smtClean="0">
                    <a:solidFill>
                      <a:prstClr val="black"/>
                    </a:solidFill>
                    <a:latin typeface="Bookman Old Style" pitchFamily="18" charset="0"/>
                    <a:ea typeface="Cambria Math" pitchFamily="18" charset="0"/>
                  </a:rPr>
                  <a:t>(a)</a:t>
                </a:r>
                <a:endParaRPr lang="en-US" sz="1600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p:grpSp>
        <p:cxnSp>
          <p:nvCxnSpPr>
            <p:cNvPr id="46" name="Straight Arrow Connector 45"/>
            <p:cNvCxnSpPr/>
            <p:nvPr/>
          </p:nvCxnSpPr>
          <p:spPr>
            <a:xfrm>
              <a:off x="5231624" y="2316491"/>
              <a:ext cx="100584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 rot="18900000">
              <a:off x="6232560" y="2108782"/>
              <a:ext cx="56777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>
            <a:xfrm rot="16200000">
              <a:off x="6501647" y="1634047"/>
              <a:ext cx="4572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7318882" y="902451"/>
            <a:ext cx="1358905" cy="1671594"/>
            <a:chOff x="7157042" y="1169219"/>
            <a:chExt cx="1358905" cy="1671594"/>
          </a:xfrm>
        </p:grpSpPr>
        <p:grpSp>
          <p:nvGrpSpPr>
            <p:cNvPr id="28" name="Group 27"/>
            <p:cNvGrpSpPr/>
            <p:nvPr/>
          </p:nvGrpSpPr>
          <p:grpSpPr>
            <a:xfrm>
              <a:off x="7169878" y="1179227"/>
              <a:ext cx="1346069" cy="1661586"/>
              <a:chOff x="7169878" y="1179227"/>
              <a:chExt cx="1346069" cy="1661586"/>
            </a:xfrm>
          </p:grpSpPr>
          <p:sp>
            <p:nvSpPr>
              <p:cNvPr id="91" name="Cube 90"/>
              <p:cNvSpPr/>
              <p:nvPr/>
            </p:nvSpPr>
            <p:spPr>
              <a:xfrm>
                <a:off x="7169878" y="1189772"/>
                <a:ext cx="1056449" cy="1097535"/>
              </a:xfrm>
              <a:prstGeom prst="cube">
                <a:avLst>
                  <a:gd name="adj" fmla="val 32570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>
              <a:xfrm rot="16200000">
                <a:off x="8030364" y="1403200"/>
                <a:ext cx="709555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50" b="1" dirty="0" smtClean="0">
                    <a:solidFill>
                      <a:prstClr val="black"/>
                    </a:solidFill>
                    <a:latin typeface="Bookman Old Style" pitchFamily="18" charset="0"/>
                    <a:ea typeface="Cambria Math" pitchFamily="18" charset="0"/>
                  </a:rPr>
                  <a:t>50 cm</a:t>
                </a:r>
                <a:endParaRPr lang="en-US" sz="105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98" name="Rectangle 97"/>
              <p:cNvSpPr/>
              <p:nvPr/>
            </p:nvSpPr>
            <p:spPr>
              <a:xfrm rot="18718706">
                <a:off x="7864319" y="2141879"/>
                <a:ext cx="637568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50" b="1" dirty="0" smtClean="0">
                    <a:solidFill>
                      <a:prstClr val="black"/>
                    </a:solidFill>
                    <a:latin typeface="Bookman Old Style" pitchFamily="18" charset="0"/>
                    <a:ea typeface="Cambria Math" pitchFamily="18" charset="0"/>
                  </a:rPr>
                  <a:t>50 cm</a:t>
                </a:r>
                <a:endParaRPr lang="en-US" sz="105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7204338" y="2324122"/>
                <a:ext cx="620307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50" b="1" dirty="0" smtClean="0">
                    <a:solidFill>
                      <a:prstClr val="black"/>
                    </a:solidFill>
                    <a:latin typeface="Bookman Old Style" pitchFamily="18" charset="0"/>
                    <a:ea typeface="Cambria Math" pitchFamily="18" charset="0"/>
                  </a:rPr>
                  <a:t>50 cm</a:t>
                </a:r>
                <a:endParaRPr lang="en-US" sz="105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7335571" y="2502259"/>
                <a:ext cx="43954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 smtClean="0">
                    <a:solidFill>
                      <a:prstClr val="black"/>
                    </a:solidFill>
                    <a:latin typeface="Bookman Old Style" pitchFamily="18" charset="0"/>
                    <a:ea typeface="Cambria Math" pitchFamily="18" charset="0"/>
                  </a:rPr>
                  <a:t>(b)</a:t>
                </a:r>
                <a:endParaRPr lang="en-US" sz="1600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p:grpSp>
        <p:cxnSp>
          <p:nvCxnSpPr>
            <p:cNvPr id="112" name="Straight Arrow Connector 111"/>
            <p:cNvCxnSpPr/>
            <p:nvPr/>
          </p:nvCxnSpPr>
          <p:spPr>
            <a:xfrm>
              <a:off x="7157042" y="2365043"/>
              <a:ext cx="71489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 rot="18900000">
              <a:off x="7876251" y="2179120"/>
              <a:ext cx="4572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 rot="16200000">
              <a:off x="7929429" y="1534979"/>
              <a:ext cx="73152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Rectangle 123"/>
          <p:cNvSpPr/>
          <p:nvPr>
            <p:custDataLst>
              <p:tags r:id="rId1"/>
            </p:custDataLst>
          </p:nvPr>
        </p:nvSpPr>
        <p:spPr>
          <a:xfrm>
            <a:off x="507654" y="1144931"/>
            <a:ext cx="60576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en-US" sz="1600" b="1" dirty="0">
                <a:latin typeface="Bookman Old Style" pitchFamily="18" charset="0"/>
              </a:rPr>
              <a:t>Sol.</a:t>
            </a:r>
          </a:p>
        </p:txBody>
      </p:sp>
      <p:sp>
        <p:nvSpPr>
          <p:cNvPr id="96" name="Rectangle 95"/>
          <p:cNvSpPr/>
          <p:nvPr/>
        </p:nvSpPr>
        <p:spPr>
          <a:xfrm>
            <a:off x="701170" y="3399668"/>
            <a:ext cx="8659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  <a:tab pos="143510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14800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1448190" y="3399668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&lt;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1663372" y="3399668"/>
            <a:ext cx="8659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  <a:tab pos="143510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15000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463308" y="3725051"/>
            <a:ext cx="56343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97497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Symbol" pitchFamily="18" charset="2"/>
                <a:ea typeface="Cambria Math" pitchFamily="18" charset="0"/>
              </a:rPr>
              <a:t>\</a:t>
            </a:r>
            <a:r>
              <a:rPr lang="en-US" sz="1600" b="1" dirty="0" smtClean="0">
                <a:solidFill>
                  <a:prstClr val="black"/>
                </a:solidFill>
                <a:latin typeface="Symbol" pitchFamily="18" charset="2"/>
                <a:ea typeface="Cambria Math" pitchFamily="18" charset="0"/>
              </a:rPr>
              <a:t> </a:t>
            </a:r>
            <a:r>
              <a:rPr lang="en-US" sz="1600" b="1" dirty="0" smtClean="0">
                <a:latin typeface="Bookman Old Style" pitchFamily="18" charset="0"/>
              </a:rPr>
              <a:t>Surface </a:t>
            </a:r>
            <a:r>
              <a:rPr lang="en-US" sz="1600" b="1" dirty="0">
                <a:latin typeface="Bookman Old Style" pitchFamily="18" charset="0"/>
              </a:rPr>
              <a:t>area of box </a:t>
            </a:r>
            <a:r>
              <a:rPr lang="en-US" sz="1600" b="1" dirty="0" smtClean="0">
                <a:latin typeface="Bookman Old Style" pitchFamily="18" charset="0"/>
              </a:rPr>
              <a:t>(a) </a:t>
            </a:r>
            <a:r>
              <a:rPr lang="en-US" sz="1600" b="1" dirty="0">
                <a:latin typeface="Bookman Old Style" pitchFamily="18" charset="0"/>
              </a:rPr>
              <a:t>is less than that of box </a:t>
            </a:r>
            <a:r>
              <a:rPr lang="en-US" sz="1600" b="1" dirty="0" smtClean="0">
                <a:latin typeface="Bookman Old Style" pitchFamily="18" charset="0"/>
              </a:rPr>
              <a:t>(b)</a:t>
            </a:r>
            <a:endParaRPr 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698998" y="2031439"/>
            <a:ext cx="4494895" cy="338554"/>
            <a:chOff x="2015970" y="2261971"/>
            <a:chExt cx="4494895" cy="338554"/>
          </a:xfrm>
        </p:grpSpPr>
        <p:sp>
          <p:nvSpPr>
            <p:cNvPr id="120" name="Rectangle 119"/>
            <p:cNvSpPr/>
            <p:nvPr/>
          </p:nvSpPr>
          <p:spPr>
            <a:xfrm>
              <a:off x="2015970" y="2261971"/>
              <a:ext cx="39374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man Old Style" panose="02050604050505020204" pitchFamily="18" charset="0"/>
                  <a:ea typeface="Cambria Math" pitchFamily="18" charset="0"/>
                </a:rPr>
                <a:t>Total surface area of </a:t>
              </a:r>
              <a:r>
                <a:rPr lang="en-US" sz="1600" b="1" dirty="0">
                  <a:solidFill>
                    <a:prstClr val="black"/>
                  </a:solidFill>
                  <a:latin typeface="Bookman Old Style" panose="02050604050505020204" pitchFamily="18" charset="0"/>
                  <a:ea typeface="Cambria Math" pitchFamily="18" charset="0"/>
                </a:rPr>
                <a:t>the </a:t>
              </a:r>
              <a:r>
                <a:rPr lang="en-US" sz="1600" b="1" dirty="0" smtClean="0">
                  <a:solidFill>
                    <a:prstClr val="black"/>
                  </a:solidFill>
                  <a:latin typeface="Bookman Old Style" panose="02050604050505020204" pitchFamily="18" charset="0"/>
                  <a:ea typeface="Cambria Math" pitchFamily="18" charset="0"/>
                </a:rPr>
                <a:t>cube (b)</a:t>
              </a:r>
              <a:endParaRPr lang="en-US" sz="16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5515539" y="2261971"/>
              <a:ext cx="30809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</a:rPr>
                <a:t>=</a:t>
              </a:r>
              <a:endParaRPr lang="en-US" sz="16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5736294" y="2261971"/>
              <a:ext cx="77457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latin typeface="Bookman Old Style" pitchFamily="18" charset="0"/>
                  <a:ea typeface="Cambria Math" pitchFamily="18" charset="0"/>
                </a:rPr>
                <a:t>6 × </a:t>
              </a:r>
              <a:r>
                <a:rPr lang="en-US" sz="1600" b="1" i="1" dirty="0" smtClean="0">
                  <a:latin typeface="Bookman Old Style" pitchFamily="18" charset="0"/>
                  <a:ea typeface="Cambria Math" pitchFamily="18" charset="0"/>
                </a:rPr>
                <a:t>l</a:t>
              </a:r>
              <a:r>
                <a:rPr lang="en-US" sz="1600" b="1" baseline="30000" dirty="0" smtClean="0">
                  <a:latin typeface="Bookman Old Style" pitchFamily="18" charset="0"/>
                  <a:ea typeface="Cambria Math" pitchFamily="18" charset="0"/>
                </a:rPr>
                <a:t>2</a:t>
              </a:r>
              <a:endParaRPr lang="en-US" sz="1600" b="1" baseline="30000" dirty="0">
                <a:latin typeface="Bookman Old Style" panose="02050604050505020204" pitchFamily="18" charset="0"/>
              </a:endParaRPr>
            </a:p>
          </p:txBody>
        </p:sp>
      </p:grpSp>
      <p:cxnSp>
        <p:nvCxnSpPr>
          <p:cNvPr id="139" name="Straight Connector 138"/>
          <p:cNvCxnSpPr/>
          <p:nvPr/>
        </p:nvCxnSpPr>
        <p:spPr>
          <a:xfrm>
            <a:off x="7334348" y="2024665"/>
            <a:ext cx="696177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angle 139"/>
          <p:cNvSpPr/>
          <p:nvPr/>
        </p:nvSpPr>
        <p:spPr>
          <a:xfrm>
            <a:off x="927531" y="1713159"/>
            <a:ext cx="1194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 smtClean="0">
                <a:latin typeface="Bookman Old Style" panose="02050604050505020204" pitchFamily="18" charset="0"/>
                <a:ea typeface="Cambria Math" pitchFamily="18" charset="0"/>
              </a:rPr>
              <a:t>l</a:t>
            </a:r>
            <a:r>
              <a:rPr lang="en-US" sz="1600" b="1" dirty="0" smtClean="0">
                <a:latin typeface="Bookman Old Style" pitchFamily="18" charset="0"/>
                <a:ea typeface="Cambria Math" pitchFamily="18" charset="0"/>
              </a:rPr>
              <a:t> = 50 cm</a:t>
            </a:r>
            <a:endParaRPr lang="en-US" sz="1600" b="1" dirty="0">
              <a:latin typeface="Bookman Old Style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4199349" y="2367795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4386479" y="2367795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6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4573140" y="2367795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×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4775606" y="2367795"/>
            <a:ext cx="6783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(50)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2</a:t>
            </a:r>
            <a:endParaRPr lang="en-US" baseline="30000" dirty="0"/>
          </a:p>
        </p:txBody>
      </p:sp>
      <p:sp>
        <p:nvSpPr>
          <p:cNvPr id="188" name="Rectangle 187"/>
          <p:cNvSpPr/>
          <p:nvPr/>
        </p:nvSpPr>
        <p:spPr>
          <a:xfrm>
            <a:off x="4209869" y="2715167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9" name="Rectangle 188"/>
          <p:cNvSpPr/>
          <p:nvPr/>
        </p:nvSpPr>
        <p:spPr>
          <a:xfrm>
            <a:off x="4396999" y="2715167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6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0" name="Rectangle 189"/>
          <p:cNvSpPr/>
          <p:nvPr/>
        </p:nvSpPr>
        <p:spPr>
          <a:xfrm>
            <a:off x="4583660" y="2715167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×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1" name="Rectangle 190"/>
          <p:cNvSpPr/>
          <p:nvPr/>
        </p:nvSpPr>
        <p:spPr>
          <a:xfrm>
            <a:off x="4786126" y="2715167"/>
            <a:ext cx="7296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2500</a:t>
            </a:r>
            <a:endParaRPr lang="en-US" baseline="30000" dirty="0"/>
          </a:p>
        </p:txBody>
      </p:sp>
      <p:sp>
        <p:nvSpPr>
          <p:cNvPr id="70" name="Horizontal Scroll 69"/>
          <p:cNvSpPr/>
          <p:nvPr/>
        </p:nvSpPr>
        <p:spPr>
          <a:xfrm>
            <a:off x="461374" y="4068521"/>
            <a:ext cx="5946650" cy="523964"/>
          </a:xfrm>
          <a:prstGeom prst="horizontalScroll">
            <a:avLst/>
          </a:prstGeom>
          <a:gradFill flip="none" rotWithShape="1">
            <a:gsLst>
              <a:gs pos="0">
                <a:srgbClr val="9900FF">
                  <a:lumMod val="84000"/>
                  <a:lumOff val="16000"/>
                  <a:alpha val="59000"/>
                </a:srgbClr>
              </a:gs>
              <a:gs pos="100000">
                <a:schemeClr val="bg1">
                  <a:lumMod val="97000"/>
                </a:schemeClr>
              </a:gs>
              <a:gs pos="81000">
                <a:schemeClr val="bg1"/>
              </a:gs>
            </a:gsLst>
            <a:lin ang="8100000" scaled="1"/>
            <a:tileRect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3308" y="4159563"/>
            <a:ext cx="59894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97497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Symbol" pitchFamily="18" charset="2"/>
                <a:ea typeface="Cambria Math" pitchFamily="18" charset="0"/>
              </a:rPr>
              <a:t>\</a:t>
            </a:r>
            <a:r>
              <a:rPr lang="en-US" sz="1600" b="1" dirty="0" smtClean="0">
                <a:solidFill>
                  <a:prstClr val="black"/>
                </a:solidFill>
                <a:latin typeface="Symbol" pitchFamily="18" charset="2"/>
                <a:ea typeface="Cambria Math" pitchFamily="18" charset="0"/>
              </a:rPr>
              <a:t> </a:t>
            </a:r>
            <a:r>
              <a:rPr lang="en-US" sz="1600" b="1" dirty="0" smtClean="0">
                <a:latin typeface="Bookman Old Style" pitchFamily="18" charset="0"/>
              </a:rPr>
              <a:t>Box (a) requires lesser amount of material to make.</a:t>
            </a:r>
            <a:endParaRPr 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pic>
        <p:nvPicPr>
          <p:cNvPr id="72" name="Picture 5" descr="D:\Roshan\Roshan\Mthas 8th\VIII STD STB\clipart\28264926-little-boy-student-holding-a-big-penci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3076" y="3999351"/>
            <a:ext cx="670560" cy="66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6" name="Straight Connector 75"/>
          <p:cNvCxnSpPr/>
          <p:nvPr/>
        </p:nvCxnSpPr>
        <p:spPr>
          <a:xfrm rot="18900000">
            <a:off x="7988205" y="1840223"/>
            <a:ext cx="475498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rot="16200000">
            <a:off x="8000014" y="1312393"/>
            <a:ext cx="765795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4499244" y="3067516"/>
            <a:ext cx="1219964" cy="26141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3290232" y="1351992"/>
            <a:ext cx="1218740" cy="26141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974467" y="1146562"/>
            <a:ext cx="21739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Total surface area </a:t>
            </a:r>
          </a:p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of </a:t>
            </a:r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the </a:t>
            </a: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cuboid (a)</a:t>
            </a:r>
            <a:endParaRPr lang="en-US" sz="1600" b="1" baseline="30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472783" y="3035811"/>
            <a:ext cx="39374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Symbol" pitchFamily="18" charset="2"/>
                <a:ea typeface="Cambria Math" pitchFamily="18" charset="0"/>
              </a:rPr>
              <a:t>\ </a:t>
            </a: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Total surface area of </a:t>
            </a:r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the </a:t>
            </a: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cube (b)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3" name="Rectangle 192"/>
          <p:cNvSpPr/>
          <p:nvPr/>
        </p:nvSpPr>
        <p:spPr>
          <a:xfrm>
            <a:off x="4226421" y="3046237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4413551" y="3046237"/>
            <a:ext cx="13965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15000 cm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2</a:t>
            </a:r>
            <a:endParaRPr lang="en-US" sz="1600" b="1" baseline="30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11736" y="1311938"/>
            <a:ext cx="15440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= 14800 cm</a:t>
            </a:r>
            <a:r>
              <a:rPr lang="en-US" sz="1600" b="1" baseline="30000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2</a:t>
            </a:r>
            <a:endParaRPr lang="en-US" sz="1600" b="1" baseline="30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753669" y="272798"/>
            <a:ext cx="6565213" cy="809330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chemeClr val="bg1">
                  <a:alpha val="78000"/>
                </a:schemeClr>
              </a:gs>
            </a:gsLst>
            <a:lin ang="8100000" scaled="1"/>
            <a:tileRect/>
          </a:gra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92" name="Group 91"/>
          <p:cNvGrpSpPr/>
          <p:nvPr/>
        </p:nvGrpSpPr>
        <p:grpSpPr>
          <a:xfrm>
            <a:off x="346663" y="350344"/>
            <a:ext cx="687003" cy="624548"/>
            <a:chOff x="508513" y="-702286"/>
            <a:chExt cx="687003" cy="624548"/>
          </a:xfrm>
        </p:grpSpPr>
        <p:sp>
          <p:nvSpPr>
            <p:cNvPr id="94" name="Plaque 93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prstClr val="white"/>
                  </a:solidFill>
                  <a:latin typeface="Bookman Old Style" pitchFamily="18" charset="0"/>
                </a:rPr>
                <a:t>Q.</a:t>
              </a:r>
              <a:endParaRPr lang="en-US" sz="18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sp>
        <p:nvSpPr>
          <p:cNvPr id="125" name="Rounded Rectangle 124"/>
          <p:cNvSpPr/>
          <p:nvPr/>
        </p:nvSpPr>
        <p:spPr>
          <a:xfrm flipV="1">
            <a:off x="1881568" y="553903"/>
            <a:ext cx="5331291" cy="236886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Rounded Rectangle 125"/>
          <p:cNvSpPr/>
          <p:nvPr/>
        </p:nvSpPr>
        <p:spPr>
          <a:xfrm>
            <a:off x="1080263" y="820334"/>
            <a:ext cx="1092995" cy="203707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1034819" y="268667"/>
            <a:ext cx="62840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There are two cuboidal boxes as shown in the adjoining figure. Which 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box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requires the lesser amount of 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material</a:t>
            </a:r>
          </a:p>
          <a:p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to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make?</a:t>
            </a:r>
          </a:p>
        </p:txBody>
      </p:sp>
      <p:sp>
        <p:nvSpPr>
          <p:cNvPr id="100" name="Rounded Rectangle 59"/>
          <p:cNvSpPr/>
          <p:nvPr/>
        </p:nvSpPr>
        <p:spPr>
          <a:xfrm>
            <a:off x="1514168" y="4056987"/>
            <a:ext cx="2648597" cy="667266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CC00FF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Book Antiqua" pitchFamily="18" charset="0"/>
            </a:endParaRPr>
          </a:p>
        </p:txBody>
      </p:sp>
      <p:pic>
        <p:nvPicPr>
          <p:cNvPr id="10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97920" y="3839230"/>
            <a:ext cx="491495" cy="102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" name="TextBox 115"/>
          <p:cNvSpPr txBox="1"/>
          <p:nvPr/>
        </p:nvSpPr>
        <p:spPr>
          <a:xfrm>
            <a:off x="1452505" y="4094052"/>
            <a:ext cx="2767798" cy="578882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What is the formula for </a:t>
            </a:r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total surface area of cube ?</a:t>
            </a:r>
            <a:endParaRPr lang="en-US" b="1" dirty="0">
              <a:solidFill>
                <a:schemeClr val="bg1"/>
              </a:solidFill>
              <a:latin typeface="Bookman Old Style" pitchFamily="18" charset="0"/>
              <a:ea typeface="Cambria Math" pitchFamily="18" charset="0"/>
            </a:endParaRPr>
          </a:p>
        </p:txBody>
      </p:sp>
      <p:pic>
        <p:nvPicPr>
          <p:cNvPr id="117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26879" y="3827130"/>
            <a:ext cx="443188" cy="9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TextBox 117"/>
          <p:cNvSpPr txBox="1"/>
          <p:nvPr/>
        </p:nvSpPr>
        <p:spPr>
          <a:xfrm>
            <a:off x="2593374" y="4216228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rPr>
              <a:t>6</a:t>
            </a:r>
            <a:r>
              <a:rPr lang="en-US" sz="1800" b="1" i="1" dirty="0" smtClean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rPr>
              <a:t>l</a:t>
            </a:r>
            <a:r>
              <a:rPr lang="en-US" sz="1800" b="1" baseline="30000" dirty="0" smtClean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800" b="1" baseline="30000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751787" y="2371887"/>
            <a:ext cx="2066721" cy="646494"/>
          </a:xfrm>
          <a:prstGeom prst="roundRect">
            <a:avLst/>
          </a:prstGeom>
          <a:gradFill flip="none" rotWithShape="1">
            <a:gsLst>
              <a:gs pos="0">
                <a:srgbClr val="FFFF00">
                  <a:alpha val="65000"/>
                </a:srgbClr>
              </a:gs>
              <a:gs pos="100000">
                <a:schemeClr val="bg1"/>
              </a:gs>
            </a:gsLst>
            <a:lin ang="8100000" scaled="1"/>
            <a:tileRect/>
          </a:gra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 smtClean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18757" y="2349026"/>
            <a:ext cx="19289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 smtClean="0">
                <a:latin typeface="Bookman Old Style" panose="02050604050505020204" pitchFamily="18" charset="0"/>
              </a:rPr>
              <a:t>Since, Dimensions of cuboid are equal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810534" y="2745944"/>
            <a:ext cx="19289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 smtClean="0">
                <a:latin typeface="Bookman Old Style" panose="02050604050505020204" pitchFamily="18" charset="0"/>
              </a:rPr>
              <a:t>Therefore it is a </a:t>
            </a:r>
            <a:r>
              <a:rPr lang="en-US" sz="1200" b="1" dirty="0">
                <a:solidFill>
                  <a:srgbClr val="FF0000"/>
                </a:solidFill>
                <a:effectLst>
                  <a:glow rad="101600">
                    <a:srgbClr val="FFFF00">
                      <a:alpha val="60000"/>
                    </a:srgbClr>
                  </a:glow>
                </a:effectLst>
                <a:latin typeface="Bookman Old Style" panose="02050604050505020204" pitchFamily="18" charset="0"/>
              </a:rPr>
              <a:t>cube </a:t>
            </a:r>
          </a:p>
        </p:txBody>
      </p:sp>
    </p:spTree>
    <p:extLst>
      <p:ext uri="{BB962C8B-B14F-4D97-AF65-F5344CB8AC3E}">
        <p14:creationId xmlns:p14="http://schemas.microsoft.com/office/powerpoint/2010/main" val="140807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4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35" presetClass="emph" presetSubtype="0" repeatCount="3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0" dur="4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35" presetClass="emph" presetSubtype="0" repeatCount="3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2" dur="4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500"/>
                            </p:stCondLst>
                            <p:childTnLst>
                              <p:par>
                                <p:cTn id="22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500"/>
                            </p:stCondLst>
                            <p:childTnLst>
                              <p:par>
                                <p:cTn id="2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1000"/>
                            </p:stCondLst>
                            <p:childTnLst>
                              <p:par>
                                <p:cTn id="2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1500"/>
                            </p:stCondLst>
                            <p:childTnLst>
                              <p:par>
                                <p:cTn id="260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7" grpId="1" animBg="1"/>
      <p:bldP spid="74" grpId="0" animBg="1"/>
      <p:bldP spid="74" grpId="1" animBg="1"/>
      <p:bldP spid="198" grpId="0" animBg="1"/>
      <p:bldP spid="198" grpId="1" animBg="1"/>
      <p:bldP spid="197" grpId="0" animBg="1"/>
      <p:bldP spid="197" grpId="1" animBg="1"/>
      <p:bldP spid="138" grpId="0" animBg="1"/>
      <p:bldP spid="138" grpId="1" animBg="1"/>
      <p:bldP spid="103" grpId="0" animBg="1"/>
      <p:bldP spid="103" grpId="1" animBg="1"/>
      <p:bldP spid="102" grpId="0" animBg="1"/>
      <p:bldP spid="102" grpId="1" animBg="1"/>
      <p:bldP spid="115" grpId="0" animBg="1"/>
      <p:bldP spid="115" grpId="1" animBg="1"/>
      <p:bldP spid="96" grpId="0"/>
      <p:bldP spid="97" grpId="0"/>
      <p:bldP spid="99" grpId="0"/>
      <p:bldP spid="106" grpId="0"/>
      <p:bldP spid="140" grpId="0"/>
      <p:bldP spid="149" grpId="0"/>
      <p:bldP spid="157" grpId="0"/>
      <p:bldP spid="165" grpId="0"/>
      <p:bldP spid="169" grpId="0"/>
      <p:bldP spid="188" grpId="0"/>
      <p:bldP spid="189" grpId="0"/>
      <p:bldP spid="190" grpId="0"/>
      <p:bldP spid="191" grpId="0"/>
      <p:bldP spid="70" grpId="0" animBg="1"/>
      <p:bldP spid="71" grpId="0"/>
      <p:bldP spid="87" grpId="0" animBg="1"/>
      <p:bldP spid="87" grpId="1" animBg="1"/>
      <p:bldP spid="87" grpId="2" animBg="1"/>
      <p:bldP spid="89" grpId="0" animBg="1"/>
      <p:bldP spid="89" grpId="1" animBg="1"/>
      <p:bldP spid="89" grpId="2" animBg="1"/>
      <p:bldP spid="192" grpId="0"/>
      <p:bldP spid="193" grpId="0"/>
      <p:bldP spid="194" grpId="0"/>
      <p:bldP spid="125" grpId="0" animBg="1"/>
      <p:bldP spid="126" grpId="0" animBg="1"/>
      <p:bldP spid="100" grpId="0" animBg="1"/>
      <p:bldP spid="100" grpId="1" animBg="1"/>
      <p:bldP spid="116" grpId="0"/>
      <p:bldP spid="116" grpId="1"/>
      <p:bldP spid="118" grpId="0"/>
      <p:bldP spid="118" grpId="1"/>
      <p:bldP spid="82" grpId="0" animBg="1"/>
      <p:bldP spid="82" grpId="1" animBg="1"/>
      <p:bldP spid="83" grpId="0"/>
      <p:bldP spid="83" grpId="1"/>
      <p:bldP spid="86" grpId="0"/>
      <p:bldP spid="86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753669" y="262821"/>
            <a:ext cx="6664273" cy="1051943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chemeClr val="bg1">
                  <a:alpha val="78000"/>
                </a:schemeClr>
              </a:gs>
            </a:gsLst>
            <a:lin ang="8100000" scaled="1"/>
            <a:tileRect/>
          </a:gra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08307" y="463358"/>
            <a:ext cx="687003" cy="624548"/>
            <a:chOff x="508513" y="-702286"/>
            <a:chExt cx="687003" cy="624548"/>
          </a:xfrm>
        </p:grpSpPr>
        <p:sp>
          <p:nvSpPr>
            <p:cNvPr id="4" name="Plaque 3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prstClr val="white"/>
                  </a:solidFill>
                  <a:latin typeface="Bookman Old Style" pitchFamily="18" charset="0"/>
                </a:rPr>
                <a:t>Q.</a:t>
              </a:r>
              <a:endParaRPr lang="en-US" sz="18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sp>
        <p:nvSpPr>
          <p:cNvPr id="6" name="Rectangle 5"/>
          <p:cNvSpPr/>
          <p:nvPr>
            <p:custDataLst>
              <p:tags r:id="rId1"/>
            </p:custDataLst>
          </p:nvPr>
        </p:nvSpPr>
        <p:spPr>
          <a:xfrm>
            <a:off x="502283" y="1299041"/>
            <a:ext cx="55069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en-US" sz="1600" b="1" dirty="0">
                <a:latin typeface="Bookman Old Style" pitchFamily="18" charset="0"/>
              </a:rPr>
              <a:t>Sol.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0" t="1399" r="35410" b="68610"/>
          <a:stretch/>
        </p:blipFill>
        <p:spPr bwMode="auto">
          <a:xfrm flipH="1">
            <a:off x="510966" y="2609638"/>
            <a:ext cx="2352783" cy="1542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143" b="95286" l="0" r="10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426" y="2522684"/>
            <a:ext cx="2759054" cy="193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1095309" y="333657"/>
            <a:ext cx="6178793" cy="224078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109908" y="588464"/>
            <a:ext cx="3302354" cy="224078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340219" y="330771"/>
            <a:ext cx="5153048" cy="224078"/>
          </a:xfrm>
          <a:prstGeom prst="round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18246" y="3416435"/>
            <a:ext cx="1241379" cy="600761"/>
          </a:xfrm>
          <a:prstGeom prst="line">
            <a:avLst/>
          </a:prstGeom>
          <a:ln w="28575"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 rot="1620000">
            <a:off x="493179" y="3733105"/>
            <a:ext cx="1304228" cy="276999"/>
            <a:chOff x="7004511" y="2089157"/>
            <a:chExt cx="539953" cy="276999"/>
          </a:xfrm>
        </p:grpSpPr>
        <p:cxnSp>
          <p:nvCxnSpPr>
            <p:cNvPr id="16" name="Straight Connector 15"/>
            <p:cNvCxnSpPr/>
            <p:nvPr/>
          </p:nvCxnSpPr>
          <p:spPr>
            <a:xfrm flipV="1">
              <a:off x="7004511" y="2241855"/>
              <a:ext cx="139915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7408661" y="2263776"/>
              <a:ext cx="135803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</p:spPr>
        </p:cxnSp>
        <p:sp>
          <p:nvSpPr>
            <p:cNvPr id="18" name="TextBox 17"/>
            <p:cNvSpPr txBox="1"/>
            <p:nvPr/>
          </p:nvSpPr>
          <p:spPr>
            <a:xfrm>
              <a:off x="7125963" y="2089157"/>
              <a:ext cx="297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rPr>
                <a:t>80 cm</a:t>
              </a:r>
            </a:p>
          </p:txBody>
        </p:sp>
      </p:grpSp>
      <p:cxnSp>
        <p:nvCxnSpPr>
          <p:cNvPr id="19" name="Straight Connector 18"/>
          <p:cNvCxnSpPr/>
          <p:nvPr/>
        </p:nvCxnSpPr>
        <p:spPr>
          <a:xfrm rot="18600000">
            <a:off x="1870329" y="3641877"/>
            <a:ext cx="873570" cy="380523"/>
          </a:xfrm>
          <a:prstGeom prst="line">
            <a:avLst/>
          </a:prstGeom>
          <a:ln w="28575"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 rot="19974515">
            <a:off x="1805507" y="3824305"/>
            <a:ext cx="1104370" cy="276999"/>
            <a:chOff x="7041921" y="2089157"/>
            <a:chExt cx="457211" cy="276999"/>
          </a:xfrm>
        </p:grpSpPr>
        <p:cxnSp>
          <p:nvCxnSpPr>
            <p:cNvPr id="21" name="Straight Connector 20"/>
            <p:cNvCxnSpPr/>
            <p:nvPr/>
          </p:nvCxnSpPr>
          <p:spPr>
            <a:xfrm flipV="1">
              <a:off x="7041921" y="2237598"/>
              <a:ext cx="95564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/>
            <p:nvPr/>
          </p:nvCxnSpPr>
          <p:spPr>
            <a:xfrm flipH="1" flipV="1">
              <a:off x="7397101" y="2240171"/>
              <a:ext cx="102031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</p:spPr>
        </p:cxnSp>
        <p:sp>
          <p:nvSpPr>
            <p:cNvPr id="23" name="TextBox 22"/>
            <p:cNvSpPr txBox="1"/>
            <p:nvPr/>
          </p:nvSpPr>
          <p:spPr>
            <a:xfrm>
              <a:off x="7133176" y="2089157"/>
              <a:ext cx="282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rPr>
                <a:t>48 cm</a:t>
              </a:r>
            </a:p>
          </p:txBody>
        </p:sp>
      </p:grpSp>
      <p:cxnSp>
        <p:nvCxnSpPr>
          <p:cNvPr id="24" name="Straight Connector 23"/>
          <p:cNvCxnSpPr/>
          <p:nvPr/>
        </p:nvCxnSpPr>
        <p:spPr>
          <a:xfrm flipV="1">
            <a:off x="2745286" y="3107749"/>
            <a:ext cx="1" cy="505465"/>
          </a:xfrm>
          <a:prstGeom prst="line">
            <a:avLst/>
          </a:prstGeom>
          <a:ln w="28575"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 rot="19974515">
            <a:off x="2700850" y="3102928"/>
            <a:ext cx="683200" cy="535823"/>
            <a:chOff x="7021017" y="2235818"/>
            <a:chExt cx="282846" cy="535823"/>
          </a:xfrm>
        </p:grpSpPr>
        <p:cxnSp>
          <p:nvCxnSpPr>
            <p:cNvPr id="26" name="Straight Connector 25"/>
            <p:cNvCxnSpPr/>
            <p:nvPr/>
          </p:nvCxnSpPr>
          <p:spPr>
            <a:xfrm rot="7200000" flipV="1">
              <a:off x="7102935" y="2331202"/>
              <a:ext cx="190768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/>
            <p:nvPr/>
          </p:nvCxnSpPr>
          <p:spPr>
            <a:xfrm rot="7200000" flipH="1" flipV="1">
              <a:off x="7012493" y="2669802"/>
              <a:ext cx="203678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 rot="1475331">
              <a:off x="7021017" y="2366723"/>
              <a:ext cx="2828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rPr>
                <a:t>24 cm</a:t>
              </a:r>
            </a:p>
          </p:txBody>
        </p:sp>
      </p:grpSp>
      <p:sp>
        <p:nvSpPr>
          <p:cNvPr id="30" name="Rounded Rectangle 29"/>
          <p:cNvSpPr/>
          <p:nvPr/>
        </p:nvSpPr>
        <p:spPr>
          <a:xfrm>
            <a:off x="4426968" y="568009"/>
            <a:ext cx="2291261" cy="224078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104132" y="825120"/>
            <a:ext cx="5874625" cy="219662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1063294" y="1065242"/>
            <a:ext cx="1273201" cy="203707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530606" y="589938"/>
            <a:ext cx="1871582" cy="203707"/>
          </a:xfrm>
          <a:prstGeom prst="round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2130870" y="817777"/>
            <a:ext cx="1661302" cy="209996"/>
          </a:xfrm>
          <a:prstGeom prst="round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rot="17040000">
            <a:off x="5208171" y="3646512"/>
            <a:ext cx="1067590" cy="469687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 rot="18414515">
            <a:off x="5345067" y="3832195"/>
            <a:ext cx="974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rPr>
              <a:t>b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rPr>
              <a:t> = 96 cm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3496158" y="3437366"/>
            <a:ext cx="1864740" cy="902432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 rot="1461771">
            <a:off x="4081004" y="3882151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rPr>
              <a:t>l = ?</a:t>
            </a:r>
            <a:endParaRPr kumimoji="0" lang="en-US" sz="1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34819" y="268667"/>
            <a:ext cx="662970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A suitcase with measures 80 cm × 48 cm × 24 cm is to be covered with a tarpaulin cloth. How many </a:t>
            </a:r>
            <a:r>
              <a:rPr lang="en-US" sz="1600" b="1" dirty="0" err="1">
                <a:latin typeface="Bookman Old Style" panose="02050604050505020204" pitchFamily="18" charset="0"/>
                <a:ea typeface="Cambria Math" pitchFamily="18" charset="0"/>
              </a:rPr>
              <a:t>metres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 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of tarpaulin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of width 96 cm is required to cover 100 such 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suitcases ? </a:t>
            </a:r>
            <a:endParaRPr lang="en-US" sz="1600" b="1" dirty="0"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1011910" y="1380739"/>
            <a:ext cx="6605889" cy="287059"/>
          </a:xfrm>
          <a:prstGeom prst="roundRect">
            <a:avLst/>
          </a:prstGeom>
          <a:solidFill>
            <a:srgbClr val="48D1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74754" y="1376800"/>
            <a:ext cx="40071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latin typeface="Bookman Old Style" panose="02050604050505020204" pitchFamily="18" charset="0"/>
              </a:rPr>
              <a:t>Total area of tarpaulin required =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097938" y="1376800"/>
            <a:ext cx="35317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  <a:tab pos="1435100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Total surface area of suitcase × 100</a:t>
            </a:r>
            <a:endParaRPr lang="en-US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907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500"/>
                            </p:stCondLst>
                            <p:childTnLst>
                              <p:par>
                                <p:cTn id="10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41" grpId="0"/>
      <p:bldP spid="52" grpId="0"/>
      <p:bldP spid="7" grpId="0"/>
      <p:bldP spid="69" grpId="0" animBg="1"/>
      <p:bldP spid="70" grpId="0"/>
      <p:bldP spid="7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753669" y="262821"/>
            <a:ext cx="6664273" cy="1051943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chemeClr val="bg1">
                  <a:alpha val="78000"/>
                </a:schemeClr>
              </a:gs>
            </a:gsLst>
            <a:lin ang="8100000" scaled="1"/>
            <a:tileRect/>
          </a:gra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08307" y="463358"/>
            <a:ext cx="687003" cy="624548"/>
            <a:chOff x="508513" y="-702286"/>
            <a:chExt cx="687003" cy="624548"/>
          </a:xfrm>
        </p:grpSpPr>
        <p:sp>
          <p:nvSpPr>
            <p:cNvPr id="4" name="Plaque 3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prstClr val="white"/>
                  </a:solidFill>
                  <a:latin typeface="Bookman Old Style" pitchFamily="18" charset="0"/>
                </a:rPr>
                <a:t>Q.</a:t>
              </a:r>
              <a:endParaRPr lang="en-US" sz="18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sp>
        <p:nvSpPr>
          <p:cNvPr id="6" name="Rectangle 5"/>
          <p:cNvSpPr/>
          <p:nvPr>
            <p:custDataLst>
              <p:tags r:id="rId1"/>
            </p:custDataLst>
          </p:nvPr>
        </p:nvSpPr>
        <p:spPr>
          <a:xfrm>
            <a:off x="502283" y="1299041"/>
            <a:ext cx="55069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en-US" sz="1600" b="1" dirty="0">
                <a:latin typeface="Bookman Old Style" pitchFamily="18" charset="0"/>
              </a:rPr>
              <a:t>Sol.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668537" y="3982532"/>
            <a:ext cx="2863322" cy="667266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CC00FF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Book Antiqua" pitchFamily="18" charset="0"/>
            </a:endParaRPr>
          </a:p>
        </p:txBody>
      </p:sp>
      <p:pic>
        <p:nvPicPr>
          <p:cNvPr id="64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2596" y="3706288"/>
            <a:ext cx="540645" cy="1132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TextBox 64"/>
          <p:cNvSpPr txBox="1"/>
          <p:nvPr/>
        </p:nvSpPr>
        <p:spPr>
          <a:xfrm>
            <a:off x="641495" y="4020612"/>
            <a:ext cx="2917576" cy="578882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What is the formula for </a:t>
            </a:r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total surface area of cuboid ?</a:t>
            </a:r>
            <a:endParaRPr lang="en-US" b="1" dirty="0">
              <a:solidFill>
                <a:schemeClr val="bg1"/>
              </a:solidFill>
              <a:latin typeface="Bookman Old Style" pitchFamily="18" charset="0"/>
              <a:ea typeface="Cambria Math" pitchFamily="18" charset="0"/>
            </a:endParaRPr>
          </a:p>
        </p:txBody>
      </p:sp>
      <p:pic>
        <p:nvPicPr>
          <p:cNvPr id="72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2596" y="3706288"/>
            <a:ext cx="487507" cy="104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/>
          <p:cNvSpPr txBox="1"/>
          <p:nvPr/>
        </p:nvSpPr>
        <p:spPr>
          <a:xfrm>
            <a:off x="1263865" y="4142788"/>
            <a:ext cx="17443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rPr>
              <a:t>2 (</a:t>
            </a:r>
            <a:r>
              <a:rPr lang="en-US" sz="1600" b="1" i="1" dirty="0" err="1">
                <a:solidFill>
                  <a:srgbClr val="FFFF0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lb</a:t>
            </a:r>
            <a:r>
              <a:rPr lang="en-US" sz="1600" b="1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rPr>
              <a:t> + </a:t>
            </a:r>
            <a:r>
              <a:rPr lang="en-US" sz="1600" b="1" i="1" dirty="0" err="1">
                <a:solidFill>
                  <a:srgbClr val="FFFF0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bh</a:t>
            </a:r>
            <a:r>
              <a:rPr lang="en-US" sz="1600" b="1" dirty="0">
                <a:solidFill>
                  <a:srgbClr val="FFFF0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 + </a:t>
            </a:r>
            <a:r>
              <a:rPr lang="en-US" sz="1600" b="1" i="1" dirty="0" err="1">
                <a:solidFill>
                  <a:srgbClr val="FFFF0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lh</a:t>
            </a:r>
            <a:r>
              <a:rPr lang="en-US" sz="1600" b="1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rPr>
              <a:t>)</a:t>
            </a:r>
            <a:endParaRPr lang="en-US" sz="1600" b="1" baseline="30000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4343370" y="1940709"/>
            <a:ext cx="180393" cy="18921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3944596" y="1945959"/>
            <a:ext cx="180393" cy="18921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3114592" y="1930651"/>
            <a:ext cx="180393" cy="18921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4710805" y="1938956"/>
            <a:ext cx="198432" cy="208135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3492158" y="1927600"/>
            <a:ext cx="240103" cy="208135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6601484" y="2076557"/>
            <a:ext cx="423532" cy="142159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 rot="20040000">
            <a:off x="6142545" y="2466171"/>
            <a:ext cx="432045" cy="142159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81" name="Rounded Rectangle 80"/>
          <p:cNvSpPr/>
          <p:nvPr/>
        </p:nvSpPr>
        <p:spPr>
          <a:xfrm rot="1800000">
            <a:off x="5359574" y="2389914"/>
            <a:ext cx="407005" cy="142159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2762040" y="1935901"/>
            <a:ext cx="180393" cy="18921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87" name="Group 86"/>
          <p:cNvGrpSpPr/>
          <p:nvPr/>
        </p:nvGrpSpPr>
        <p:grpSpPr>
          <a:xfrm>
            <a:off x="558112" y="1780550"/>
            <a:ext cx="4559728" cy="523220"/>
            <a:chOff x="2360266" y="2292115"/>
            <a:chExt cx="4559728" cy="523220"/>
          </a:xfrm>
        </p:grpSpPr>
        <p:sp>
          <p:nvSpPr>
            <p:cNvPr id="88" name="Rectangle 87"/>
            <p:cNvSpPr/>
            <p:nvPr/>
          </p:nvSpPr>
          <p:spPr>
            <a:xfrm>
              <a:off x="2360266" y="2292115"/>
              <a:ext cx="192392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black"/>
                  </a:solidFill>
                  <a:latin typeface="Bookman Old Style" panose="02050604050505020204" pitchFamily="18" charset="0"/>
                  <a:ea typeface="Cambria Math" pitchFamily="18" charset="0"/>
                </a:rPr>
                <a:t>Total surface area </a:t>
              </a:r>
            </a:p>
            <a:p>
              <a:pPr algn="ctr"/>
              <a:r>
                <a:rPr lang="en-US" b="1" dirty="0" smtClean="0">
                  <a:solidFill>
                    <a:prstClr val="black"/>
                  </a:solidFill>
                  <a:latin typeface="Bookman Old Style" panose="02050604050505020204" pitchFamily="18" charset="0"/>
                  <a:ea typeface="Cambria Math" pitchFamily="18" charset="0"/>
                </a:rPr>
                <a:t>of </a:t>
              </a:r>
              <a:r>
                <a:rPr lang="en-US" b="1" dirty="0">
                  <a:solidFill>
                    <a:prstClr val="black"/>
                  </a:solidFill>
                  <a:latin typeface="Bookman Old Style" panose="02050604050505020204" pitchFamily="18" charset="0"/>
                  <a:ea typeface="Cambria Math" pitchFamily="18" charset="0"/>
                </a:rPr>
                <a:t>the </a:t>
              </a:r>
              <a:r>
                <a:rPr lang="en-US" b="1" dirty="0" smtClean="0">
                  <a:solidFill>
                    <a:prstClr val="black"/>
                  </a:solidFill>
                  <a:latin typeface="Bookman Old Style" panose="02050604050505020204" pitchFamily="18" charset="0"/>
                  <a:ea typeface="Cambria Math" pitchFamily="18" charset="0"/>
                </a:rPr>
                <a:t>suitcase</a:t>
              </a:r>
              <a:endParaRPr lang="en-US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4107199" y="2395998"/>
              <a:ext cx="29206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</a:rPr>
                <a:t>=</a:t>
              </a:r>
              <a:endParaRPr lang="en-US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4294329" y="2395998"/>
              <a:ext cx="30328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</a:rPr>
                <a:t>2</a:t>
              </a:r>
              <a:endParaRPr lang="en-US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4475094" y="2395998"/>
              <a:ext cx="244490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latin typeface="Bookman Old Style" pitchFamily="18" charset="0"/>
                  <a:ea typeface="Cambria Math" pitchFamily="18" charset="0"/>
                </a:rPr>
                <a:t>[</a:t>
              </a:r>
              <a:r>
                <a:rPr lang="en-US" b="1" i="1" dirty="0" smtClean="0">
                  <a:latin typeface="Bookman Old Style" panose="02050604050505020204" pitchFamily="18" charset="0"/>
                  <a:ea typeface="Cambria Math" pitchFamily="18" charset="0"/>
                </a:rPr>
                <a:t>l </a:t>
              </a:r>
              <a:r>
                <a:rPr lang="en-US" b="1" dirty="0" smtClean="0">
                  <a:latin typeface="Bookman Old Style" panose="02050604050505020204" pitchFamily="18" charset="0"/>
                  <a:ea typeface="Cambria Math" pitchFamily="18" charset="0"/>
                </a:rPr>
                <a:t>× </a:t>
              </a:r>
              <a:r>
                <a:rPr lang="en-US" b="1" i="1" dirty="0" smtClean="0">
                  <a:latin typeface="Bookman Old Style" panose="02050604050505020204" pitchFamily="18" charset="0"/>
                  <a:ea typeface="Cambria Math" pitchFamily="18" charset="0"/>
                </a:rPr>
                <a:t>b</a:t>
              </a:r>
              <a:r>
                <a:rPr lang="en-US" b="1" dirty="0" smtClean="0">
                  <a:latin typeface="Bookman Old Style" panose="02050604050505020204" pitchFamily="18" charset="0"/>
                  <a:ea typeface="Cambria Math" pitchFamily="18" charset="0"/>
                </a:rPr>
                <a:t>)</a:t>
              </a:r>
              <a:r>
                <a:rPr lang="en-US" b="1" i="1" dirty="0" smtClean="0">
                  <a:latin typeface="Bookman Old Style" panose="02050604050505020204" pitchFamily="18" charset="0"/>
                  <a:ea typeface="Cambria Math" pitchFamily="18" charset="0"/>
                </a:rPr>
                <a:t> </a:t>
              </a:r>
              <a:r>
                <a:rPr lang="en-US" b="1" dirty="0">
                  <a:latin typeface="Bookman Old Style" pitchFamily="18" charset="0"/>
                  <a:ea typeface="Cambria Math" panose="02040503050406030204" pitchFamily="18" charset="0"/>
                </a:rPr>
                <a:t>+ </a:t>
              </a:r>
              <a:r>
                <a:rPr lang="en-US" b="1" dirty="0" smtClean="0">
                  <a:latin typeface="Bookman Old Style" pitchFamily="18" charset="0"/>
                  <a:ea typeface="Cambria Math" panose="02040503050406030204" pitchFamily="18" charset="0"/>
                </a:rPr>
                <a:t>(</a:t>
              </a:r>
              <a:r>
                <a:rPr lang="en-US" b="1" i="1" dirty="0" smtClean="0">
                  <a:latin typeface="Bookman Old Style" panose="02050604050505020204" pitchFamily="18" charset="0"/>
                  <a:ea typeface="Cambria Math" panose="02040503050406030204" pitchFamily="18" charset="0"/>
                </a:rPr>
                <a:t>b </a:t>
              </a:r>
              <a:r>
                <a:rPr lang="en-US" b="1" dirty="0" smtClean="0">
                  <a:latin typeface="Bookman Old Style" panose="02050604050505020204" pitchFamily="18" charset="0"/>
                  <a:ea typeface="Cambria Math" panose="02040503050406030204" pitchFamily="18" charset="0"/>
                </a:rPr>
                <a:t>×</a:t>
              </a:r>
              <a:r>
                <a:rPr lang="en-US" b="1" i="1" dirty="0" smtClean="0">
                  <a:latin typeface="Bookman Old Style" panose="02050604050505020204" pitchFamily="18" charset="0"/>
                  <a:ea typeface="Cambria Math" panose="02040503050406030204" pitchFamily="18" charset="0"/>
                </a:rPr>
                <a:t> h</a:t>
              </a:r>
              <a:r>
                <a:rPr lang="en-US" b="1" dirty="0" smtClean="0">
                  <a:latin typeface="Bookman Old Style" panose="02050604050505020204" pitchFamily="18" charset="0"/>
                  <a:ea typeface="Cambria Math" panose="02040503050406030204" pitchFamily="18" charset="0"/>
                </a:rPr>
                <a:t>) </a:t>
              </a:r>
              <a:r>
                <a:rPr lang="en-US" b="1" dirty="0">
                  <a:latin typeface="Bookman Old Style" panose="02050604050505020204" pitchFamily="18" charset="0"/>
                  <a:ea typeface="Cambria Math" panose="02040503050406030204" pitchFamily="18" charset="0"/>
                </a:rPr>
                <a:t>+ </a:t>
              </a:r>
              <a:r>
                <a:rPr lang="en-US" b="1" dirty="0" smtClean="0">
                  <a:latin typeface="Bookman Old Style" panose="02050604050505020204" pitchFamily="18" charset="0"/>
                  <a:ea typeface="Cambria Math" panose="02040503050406030204" pitchFamily="18" charset="0"/>
                </a:rPr>
                <a:t>(</a:t>
              </a:r>
              <a:r>
                <a:rPr lang="en-US" b="1" i="1" dirty="0" smtClean="0">
                  <a:latin typeface="Bookman Old Style" panose="02050604050505020204" pitchFamily="18" charset="0"/>
                  <a:ea typeface="Cambria Math" panose="02040503050406030204" pitchFamily="18" charset="0"/>
                </a:rPr>
                <a:t>l </a:t>
              </a:r>
              <a:r>
                <a:rPr lang="en-US" b="1" dirty="0" smtClean="0">
                  <a:latin typeface="Bookman Old Style" panose="02050604050505020204" pitchFamily="18" charset="0"/>
                  <a:ea typeface="Cambria Math" panose="02040503050406030204" pitchFamily="18" charset="0"/>
                </a:rPr>
                <a:t>×</a:t>
              </a:r>
              <a:r>
                <a:rPr lang="en-US" b="1" i="1" dirty="0" smtClean="0">
                  <a:latin typeface="Bookman Old Style" panose="02050604050505020204" pitchFamily="18" charset="0"/>
                  <a:ea typeface="Cambria Math" panose="02040503050406030204" pitchFamily="18" charset="0"/>
                </a:rPr>
                <a:t> h</a:t>
              </a:r>
              <a:r>
                <a:rPr lang="en-US" b="1" dirty="0" smtClean="0">
                  <a:latin typeface="Bookman Old Style" pitchFamily="18" charset="0"/>
                  <a:ea typeface="Cambria Math" panose="02040503050406030204" pitchFamily="18" charset="0"/>
                </a:rPr>
                <a:t>)]</a:t>
              </a:r>
              <a:r>
                <a:rPr lang="en-US" b="1" i="1" dirty="0" smtClean="0">
                  <a:latin typeface="Bookman Old Style" panose="02050604050505020204" pitchFamily="18" charset="0"/>
                  <a:ea typeface="Cambria Math" pitchFamily="18" charset="0"/>
                </a:rPr>
                <a:t> </a:t>
              </a:r>
              <a:endParaRPr lang="en-US" b="1" i="1" dirty="0">
                <a:latin typeface="Bookman Old Style" panose="02050604050505020204" pitchFamily="18" charset="0"/>
              </a:endParaRPr>
            </a:p>
          </p:txBody>
        </p:sp>
      </p:grpSp>
      <p:sp>
        <p:nvSpPr>
          <p:cNvPr id="92" name="Rectangle 91"/>
          <p:cNvSpPr/>
          <p:nvPr/>
        </p:nvSpPr>
        <p:spPr>
          <a:xfrm>
            <a:off x="1683707" y="2422240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1870837" y="2422240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2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2057498" y="2422240"/>
            <a:ext cx="5341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[(80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2994581" y="2422240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+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3164553" y="2422240"/>
            <a:ext cx="479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(48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110664" y="2422240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+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4285950" y="2422240"/>
            <a:ext cx="479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(80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1683707" y="2767166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1870837" y="2767166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2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2057498" y="2767166"/>
            <a:ext cx="7136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[3840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692370" y="2767166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+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2899916" y="2767166"/>
            <a:ext cx="6591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1152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3503474" y="2767166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+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3700972" y="2767166"/>
            <a:ext cx="7136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1920]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1683707" y="3124064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1870837" y="3124064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2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2077594" y="3124064"/>
            <a:ext cx="8451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× 6912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09" name="Straight Connector 108"/>
          <p:cNvCxnSpPr/>
          <p:nvPr/>
        </p:nvCxnSpPr>
        <p:spPr>
          <a:xfrm>
            <a:off x="2248185" y="2710871"/>
            <a:ext cx="705528" cy="0"/>
          </a:xfrm>
          <a:prstGeom prst="line">
            <a:avLst/>
          </a:prstGeom>
          <a:ln w="1270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3350427" y="2736448"/>
            <a:ext cx="745798" cy="0"/>
          </a:xfrm>
          <a:prstGeom prst="line">
            <a:avLst/>
          </a:prstGeom>
          <a:ln w="1270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4475469" y="2736448"/>
            <a:ext cx="753256" cy="0"/>
          </a:xfrm>
          <a:prstGeom prst="line">
            <a:avLst/>
          </a:prstGeom>
          <a:ln w="1270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2264993" y="3093616"/>
            <a:ext cx="2011680" cy="0"/>
          </a:xfrm>
          <a:prstGeom prst="line">
            <a:avLst/>
          </a:prstGeom>
          <a:ln w="1270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2642140" y="2408404"/>
            <a:ext cx="479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48)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2476579" y="2408404"/>
            <a:ext cx="309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×</a:t>
            </a:r>
            <a:endParaRPr lang="en-US" sz="1200" dirty="0"/>
          </a:p>
        </p:txBody>
      </p:sp>
      <p:sp>
        <p:nvSpPr>
          <p:cNvPr id="118" name="Rectangle 117"/>
          <p:cNvSpPr/>
          <p:nvPr/>
        </p:nvSpPr>
        <p:spPr>
          <a:xfrm>
            <a:off x="3722375" y="2409702"/>
            <a:ext cx="479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24)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3521189" y="2409702"/>
            <a:ext cx="309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×</a:t>
            </a:r>
            <a:endParaRPr lang="en-US" sz="1200" dirty="0"/>
          </a:p>
        </p:txBody>
      </p:sp>
      <p:sp>
        <p:nvSpPr>
          <p:cNvPr id="120" name="Rectangle 119"/>
          <p:cNvSpPr/>
          <p:nvPr/>
        </p:nvSpPr>
        <p:spPr>
          <a:xfrm>
            <a:off x="4867795" y="2422240"/>
            <a:ext cx="5341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24)]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4666609" y="2422240"/>
            <a:ext cx="309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×</a:t>
            </a:r>
            <a:endParaRPr lang="en-US" sz="1200" dirty="0"/>
          </a:p>
        </p:txBody>
      </p:sp>
      <p:grpSp>
        <p:nvGrpSpPr>
          <p:cNvPr id="122" name="Group 121"/>
          <p:cNvGrpSpPr/>
          <p:nvPr/>
        </p:nvGrpSpPr>
        <p:grpSpPr>
          <a:xfrm>
            <a:off x="5164624" y="1701705"/>
            <a:ext cx="1903691" cy="957829"/>
            <a:chOff x="487247" y="2609638"/>
            <a:chExt cx="3065901" cy="1542593"/>
          </a:xfrm>
        </p:grpSpPr>
        <p:pic>
          <p:nvPicPr>
            <p:cNvPr id="123" name="Picture 2"/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667" b="31111" l="9091" r="6452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20" t="1399" r="35410" b="68610"/>
            <a:stretch/>
          </p:blipFill>
          <p:spPr bwMode="auto">
            <a:xfrm flipH="1">
              <a:off x="533541" y="2609638"/>
              <a:ext cx="2352783" cy="15425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24" name="Group 123"/>
            <p:cNvGrpSpPr/>
            <p:nvPr/>
          </p:nvGrpSpPr>
          <p:grpSpPr>
            <a:xfrm rot="1620000">
              <a:off x="487247" y="3644692"/>
              <a:ext cx="1335528" cy="371757"/>
              <a:chOff x="6993900" y="2000806"/>
              <a:chExt cx="552911" cy="371757"/>
            </a:xfrm>
          </p:grpSpPr>
          <p:cxnSp>
            <p:nvCxnSpPr>
              <p:cNvPr id="133" name="Straight Connector 132"/>
              <p:cNvCxnSpPr/>
              <p:nvPr/>
            </p:nvCxnSpPr>
            <p:spPr>
              <a:xfrm flipV="1">
                <a:off x="6993900" y="2208451"/>
                <a:ext cx="147052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headEnd type="arrow" w="med" len="med"/>
                <a:tailEnd type="none" w="med" len="med"/>
              </a:ln>
              <a:effectLst/>
            </p:spPr>
          </p:cxnSp>
          <p:cxnSp>
            <p:nvCxnSpPr>
              <p:cNvPr id="134" name="Straight Connector 133"/>
              <p:cNvCxnSpPr/>
              <p:nvPr/>
            </p:nvCxnSpPr>
            <p:spPr>
              <a:xfrm flipH="1" flipV="1">
                <a:off x="7404080" y="2223080"/>
                <a:ext cx="142731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headEnd type="arrow" w="med" len="med"/>
                <a:tailEnd type="none" w="med" len="med"/>
              </a:ln>
              <a:effectLst/>
            </p:spPr>
          </p:cxnSp>
          <p:sp>
            <p:nvSpPr>
              <p:cNvPr id="135" name="TextBox 134"/>
              <p:cNvSpPr txBox="1"/>
              <p:nvPr/>
            </p:nvSpPr>
            <p:spPr>
              <a:xfrm>
                <a:off x="7092220" y="2000806"/>
                <a:ext cx="392266" cy="3717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ookman Old Style" pitchFamily="18" charset="0"/>
                  </a:rPr>
                  <a:t>80 cm</a:t>
                </a:r>
              </a:p>
            </p:txBody>
          </p:sp>
        </p:grpSp>
        <p:grpSp>
          <p:nvGrpSpPr>
            <p:cNvPr id="125" name="Group 124"/>
            <p:cNvGrpSpPr/>
            <p:nvPr/>
          </p:nvGrpSpPr>
          <p:grpSpPr>
            <a:xfrm rot="19974515">
              <a:off x="1829160" y="3765653"/>
              <a:ext cx="1144953" cy="371757"/>
              <a:chOff x="7051837" y="2051752"/>
              <a:chExt cx="474012" cy="371757"/>
            </a:xfrm>
          </p:grpSpPr>
          <p:cxnSp>
            <p:nvCxnSpPr>
              <p:cNvPr id="130" name="Straight Connector 129"/>
              <p:cNvCxnSpPr/>
              <p:nvPr/>
            </p:nvCxnSpPr>
            <p:spPr>
              <a:xfrm flipV="1">
                <a:off x="7051837" y="2237820"/>
                <a:ext cx="95564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headEnd type="arrow" w="med" len="med"/>
                <a:tailEnd type="none" w="med" len="med"/>
              </a:ln>
              <a:effectLst/>
            </p:spPr>
          </p:cxnSp>
          <p:cxnSp>
            <p:nvCxnSpPr>
              <p:cNvPr id="131" name="Straight Connector 130"/>
              <p:cNvCxnSpPr/>
              <p:nvPr/>
            </p:nvCxnSpPr>
            <p:spPr>
              <a:xfrm flipH="1" flipV="1">
                <a:off x="7423818" y="2255134"/>
                <a:ext cx="102031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headEnd type="arrow" w="med" len="med"/>
                <a:tailEnd type="none" w="med" len="med"/>
              </a:ln>
              <a:effectLst/>
            </p:spPr>
          </p:cxnSp>
          <p:sp>
            <p:nvSpPr>
              <p:cNvPr id="132" name="TextBox 131"/>
              <p:cNvSpPr txBox="1"/>
              <p:nvPr/>
            </p:nvSpPr>
            <p:spPr>
              <a:xfrm>
                <a:off x="7105797" y="2051752"/>
                <a:ext cx="373227" cy="3717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ookman Old Style" pitchFamily="18" charset="0"/>
                  </a:rPr>
                  <a:t>48 cm</a:t>
                </a:r>
              </a:p>
            </p:txBody>
          </p:sp>
        </p:grpSp>
        <p:grpSp>
          <p:nvGrpSpPr>
            <p:cNvPr id="126" name="Group 125"/>
            <p:cNvGrpSpPr/>
            <p:nvPr/>
          </p:nvGrpSpPr>
          <p:grpSpPr>
            <a:xfrm rot="19974515">
              <a:off x="2651637" y="2967967"/>
              <a:ext cx="901511" cy="566142"/>
              <a:chOff x="7020504" y="2141305"/>
              <a:chExt cx="373227" cy="566142"/>
            </a:xfrm>
          </p:grpSpPr>
          <p:cxnSp>
            <p:nvCxnSpPr>
              <p:cNvPr id="127" name="Straight Connector 126"/>
              <p:cNvCxnSpPr/>
              <p:nvPr/>
            </p:nvCxnSpPr>
            <p:spPr>
              <a:xfrm rot="7200000" flipV="1">
                <a:off x="7075668" y="2236689"/>
                <a:ext cx="190768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headEnd type="arrow" w="med" len="med"/>
                <a:tailEnd type="none" w="med" len="med"/>
              </a:ln>
              <a:effectLst/>
            </p:spPr>
          </p:cxnSp>
          <p:cxnSp>
            <p:nvCxnSpPr>
              <p:cNvPr id="128" name="Straight Connector 127"/>
              <p:cNvCxnSpPr/>
              <p:nvPr/>
            </p:nvCxnSpPr>
            <p:spPr>
              <a:xfrm rot="7200000" flipH="1" flipV="1">
                <a:off x="6991415" y="2605608"/>
                <a:ext cx="203678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headEnd type="arrow" w="med" len="med"/>
                <a:tailEnd type="none" w="med" len="med"/>
              </a:ln>
              <a:effectLst/>
            </p:spPr>
          </p:cxnSp>
          <p:sp>
            <p:nvSpPr>
              <p:cNvPr id="129" name="TextBox 128"/>
              <p:cNvSpPr txBox="1"/>
              <p:nvPr/>
            </p:nvSpPr>
            <p:spPr>
              <a:xfrm rot="1475331">
                <a:off x="7020504" y="2319299"/>
                <a:ext cx="373227" cy="371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ookman Old Style" pitchFamily="18" charset="0"/>
                  </a:rPr>
                  <a:t>24 cm</a:t>
                </a:r>
              </a:p>
            </p:txBody>
          </p:sp>
        </p:grpSp>
      </p:grpSp>
      <p:grpSp>
        <p:nvGrpSpPr>
          <p:cNvPr id="136" name="Group 135"/>
          <p:cNvGrpSpPr/>
          <p:nvPr/>
        </p:nvGrpSpPr>
        <p:grpSpPr>
          <a:xfrm>
            <a:off x="6952987" y="1563710"/>
            <a:ext cx="1713155" cy="1276337"/>
            <a:chOff x="3414426" y="2522684"/>
            <a:chExt cx="2759054" cy="2055555"/>
          </a:xfrm>
        </p:grpSpPr>
        <p:pic>
          <p:nvPicPr>
            <p:cNvPr id="137" name="Picture 4" descr="Related image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143" b="95286" l="0" r="10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4426" y="2522684"/>
              <a:ext cx="2759054" cy="1931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8" name="TextBox 137"/>
            <p:cNvSpPr txBox="1"/>
            <p:nvPr/>
          </p:nvSpPr>
          <p:spPr>
            <a:xfrm rot="18414515">
              <a:off x="5208813" y="3768633"/>
              <a:ext cx="1247455" cy="371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1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rPr>
                <a:t>b</a:t>
              </a:r>
              <a:r>
                <a:rPr kumimoji="0" 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rPr>
                <a:t> = 96 cm</a:t>
              </a:r>
            </a:p>
          </p:txBody>
        </p:sp>
        <p:sp>
          <p:nvSpPr>
            <p:cNvPr id="139" name="TextBox 138"/>
            <p:cNvSpPr txBox="1"/>
            <p:nvPr/>
          </p:nvSpPr>
          <p:spPr>
            <a:xfrm rot="1461771">
              <a:off x="3951544" y="3785057"/>
              <a:ext cx="537327" cy="277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1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rPr>
                <a:t>l = ?</a:t>
              </a:r>
              <a:endPara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sp>
        <p:nvSpPr>
          <p:cNvPr id="112" name="Rectangle 111"/>
          <p:cNvSpPr/>
          <p:nvPr/>
        </p:nvSpPr>
        <p:spPr>
          <a:xfrm>
            <a:off x="463112" y="3727774"/>
            <a:ext cx="36411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ymbol" pitchFamily="18" charset="2"/>
                <a:ea typeface="Cambria Math" pitchFamily="18" charset="0"/>
              </a:rPr>
              <a:t>\</a:t>
            </a:r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Total surface area </a:t>
            </a:r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of </a:t>
            </a:r>
            <a:r>
              <a:rPr lang="en-US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the suitcase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3856456" y="3727774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4083630" y="3727774"/>
            <a:ext cx="12009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13824 cm</a:t>
            </a:r>
            <a:r>
              <a:rPr lang="en-US" b="1" baseline="30000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2</a:t>
            </a:r>
            <a:endParaRPr lang="en-US" b="1" baseline="30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4" name="Rounded Rectangle 173"/>
          <p:cNvSpPr/>
          <p:nvPr/>
        </p:nvSpPr>
        <p:spPr>
          <a:xfrm>
            <a:off x="1011910" y="1380739"/>
            <a:ext cx="6605889" cy="287059"/>
          </a:xfrm>
          <a:prstGeom prst="roundRect">
            <a:avLst/>
          </a:prstGeom>
          <a:solidFill>
            <a:srgbClr val="48D1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974754" y="1376800"/>
            <a:ext cx="40071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latin typeface="Bookman Old Style" panose="02050604050505020204" pitchFamily="18" charset="0"/>
              </a:rPr>
              <a:t>Total area of tarpaulin required =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4097938" y="1376800"/>
            <a:ext cx="35317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  <a:tab pos="1435100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Total surface area of suitcase × 100</a:t>
            </a:r>
            <a:endParaRPr lang="en-US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59" name="Rounded Rectangle 58"/>
          <p:cNvSpPr/>
          <p:nvPr>
            <p:custDataLst>
              <p:tags r:id="rId2"/>
            </p:custDataLst>
          </p:nvPr>
        </p:nvSpPr>
        <p:spPr>
          <a:xfrm>
            <a:off x="4142564" y="1388699"/>
            <a:ext cx="2820520" cy="284882"/>
          </a:xfrm>
          <a:prstGeom prst="roundRect">
            <a:avLst/>
          </a:prstGeom>
          <a:noFill/>
          <a:ln w="19050">
            <a:solidFill>
              <a:srgbClr val="FFFF00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Rounded Rectangle 176"/>
          <p:cNvSpPr/>
          <p:nvPr/>
        </p:nvSpPr>
        <p:spPr>
          <a:xfrm>
            <a:off x="4426968" y="568009"/>
            <a:ext cx="2291261" cy="224078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8" name="Rounded Rectangle 177"/>
          <p:cNvSpPr/>
          <p:nvPr/>
        </p:nvSpPr>
        <p:spPr>
          <a:xfrm>
            <a:off x="1104132" y="825120"/>
            <a:ext cx="5874625" cy="219662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9" name="Rounded Rectangle 178"/>
          <p:cNvSpPr/>
          <p:nvPr/>
        </p:nvSpPr>
        <p:spPr>
          <a:xfrm>
            <a:off x="1063294" y="1065242"/>
            <a:ext cx="1273201" cy="203707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34819" y="268667"/>
            <a:ext cx="662970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A suitcase with measures 80 cm × 48 cm × 24 cm is to be covered with a tarpaulin cloth. How many </a:t>
            </a:r>
            <a:r>
              <a:rPr lang="en-US" sz="1600" b="1" dirty="0" err="1">
                <a:latin typeface="Bookman Old Style" panose="02050604050505020204" pitchFamily="18" charset="0"/>
                <a:ea typeface="Cambria Math" pitchFamily="18" charset="0"/>
              </a:rPr>
              <a:t>metres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 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of tarpaulin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of width 96 cm is required to cover 100 such 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suitcases ? </a:t>
            </a:r>
            <a:endParaRPr lang="en-US" sz="1600" b="1" dirty="0">
              <a:latin typeface="Bookman Old Style" panose="02050604050505020204" pitchFamily="18" charset="0"/>
              <a:ea typeface="Cambria Math" pitchFamily="18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678061" y="3411932"/>
            <a:ext cx="1428175" cy="307777"/>
            <a:chOff x="1678061" y="3400643"/>
            <a:chExt cx="1428175" cy="307777"/>
          </a:xfrm>
        </p:grpSpPr>
        <p:sp>
          <p:nvSpPr>
            <p:cNvPr id="83" name="Rectangle 82"/>
            <p:cNvSpPr/>
            <p:nvPr/>
          </p:nvSpPr>
          <p:spPr>
            <a:xfrm>
              <a:off x="1678061" y="3400643"/>
              <a:ext cx="29206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prstClr val="black"/>
                  </a:solidFill>
                  <a:latin typeface="Bookman Old Style" panose="02050604050505020204" pitchFamily="18" charset="0"/>
                  <a:ea typeface="Cambria Math" pitchFamily="18" charset="0"/>
                </a:rPr>
                <a:t>=</a:t>
              </a:r>
              <a:endParaRPr lang="en-US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865191" y="3400643"/>
              <a:ext cx="124104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prstClr val="black"/>
                  </a:solidFill>
                  <a:latin typeface="Bookman Old Style" panose="02050604050505020204" pitchFamily="18" charset="0"/>
                  <a:ea typeface="Cambria Math" pitchFamily="18" charset="0"/>
                </a:rPr>
                <a:t>13824 cm</a:t>
              </a:r>
              <a:r>
                <a:rPr lang="en-US" b="1" baseline="30000" dirty="0" smtClean="0">
                  <a:solidFill>
                    <a:prstClr val="black"/>
                  </a:solidFill>
                  <a:latin typeface="Bookman Old Style" panose="02050604050505020204" pitchFamily="18" charset="0"/>
                  <a:ea typeface="Cambria Math" pitchFamily="18" charset="0"/>
                </a:rPr>
                <a:t>2</a:t>
              </a:r>
              <a:endParaRPr lang="en-US" b="1" baseline="300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874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500"/>
                            </p:stCondLst>
                            <p:childTnLst>
                              <p:par>
                                <p:cTn id="17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500"/>
                            </p:stCondLst>
                            <p:childTnLst>
                              <p:par>
                                <p:cTn id="20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500"/>
                            </p:stCondLst>
                            <p:childTnLst>
                              <p:par>
                                <p:cTn id="23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500"/>
                            </p:stCondLst>
                            <p:childTnLst>
                              <p:par>
                                <p:cTn id="25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500"/>
                            </p:stCondLst>
                            <p:childTnLst>
                              <p:par>
                                <p:cTn id="27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500"/>
                            </p:stCondLst>
                            <p:childTnLst>
                              <p:par>
                                <p:cTn id="29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0" grpId="1" animBg="1"/>
      <p:bldP spid="65" grpId="0"/>
      <p:bldP spid="65" grpId="1"/>
      <p:bldP spid="73" grpId="0"/>
      <p:bldP spid="73" grpId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79" grpId="2" animBg="1"/>
      <p:bldP spid="79" grpId="3" animBg="1"/>
      <p:bldP spid="80" grpId="0" animBg="1"/>
      <p:bldP spid="80" grpId="1" animBg="1"/>
      <p:bldP spid="80" grpId="2" animBg="1"/>
      <p:bldP spid="80" grpId="3" animBg="1"/>
      <p:bldP spid="81" grpId="0" animBg="1"/>
      <p:bldP spid="81" grpId="1" animBg="1"/>
      <p:bldP spid="81" grpId="2" animBg="1"/>
      <p:bldP spid="81" grpId="3" animBg="1"/>
      <p:bldP spid="82" grpId="0" animBg="1"/>
      <p:bldP spid="82" grpId="1" animBg="1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16" grpId="0"/>
      <p:bldP spid="117" grpId="0"/>
      <p:bldP spid="118" grpId="0"/>
      <p:bldP spid="119" grpId="0"/>
      <p:bldP spid="120" grpId="0"/>
      <p:bldP spid="121" grpId="0"/>
      <p:bldP spid="112" grpId="0"/>
      <p:bldP spid="113" grpId="0"/>
      <p:bldP spid="114" grpId="0"/>
      <p:bldP spid="59" grpId="0" animBg="1"/>
      <p:bldP spid="59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422780" y="1849239"/>
            <a:ext cx="5258278" cy="2487930"/>
          </a:xfrm>
          <a:custGeom>
            <a:avLst/>
            <a:gdLst>
              <a:gd name="connsiteX0" fmla="*/ 0 w 2482850"/>
              <a:gd name="connsiteY0" fmla="*/ 606425 h 1174750"/>
              <a:gd name="connsiteX1" fmla="*/ 1508125 w 2482850"/>
              <a:gd name="connsiteY1" fmla="*/ 1174750 h 1174750"/>
              <a:gd name="connsiteX2" fmla="*/ 2482850 w 2482850"/>
              <a:gd name="connsiteY2" fmla="*/ 568325 h 1174750"/>
              <a:gd name="connsiteX3" fmla="*/ 981075 w 2482850"/>
              <a:gd name="connsiteY3" fmla="*/ 0 h 1174750"/>
              <a:gd name="connsiteX4" fmla="*/ 0 w 2482850"/>
              <a:gd name="connsiteY4" fmla="*/ 606425 h 117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2850" h="1174750">
                <a:moveTo>
                  <a:pt x="0" y="606425"/>
                </a:moveTo>
                <a:lnTo>
                  <a:pt x="1508125" y="1174750"/>
                </a:lnTo>
                <a:lnTo>
                  <a:pt x="2482850" y="568325"/>
                </a:lnTo>
                <a:lnTo>
                  <a:pt x="981075" y="0"/>
                </a:lnTo>
                <a:lnTo>
                  <a:pt x="0" y="606425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2222992" y="2660063"/>
            <a:ext cx="1759455" cy="866282"/>
          </a:xfrm>
          <a:custGeom>
            <a:avLst/>
            <a:gdLst>
              <a:gd name="connsiteX0" fmla="*/ 0 w 2482850"/>
              <a:gd name="connsiteY0" fmla="*/ 606425 h 1174750"/>
              <a:gd name="connsiteX1" fmla="*/ 1508125 w 2482850"/>
              <a:gd name="connsiteY1" fmla="*/ 1174750 h 1174750"/>
              <a:gd name="connsiteX2" fmla="*/ 2482850 w 2482850"/>
              <a:gd name="connsiteY2" fmla="*/ 568325 h 1174750"/>
              <a:gd name="connsiteX3" fmla="*/ 981075 w 2482850"/>
              <a:gd name="connsiteY3" fmla="*/ 0 h 1174750"/>
              <a:gd name="connsiteX4" fmla="*/ 0 w 2482850"/>
              <a:gd name="connsiteY4" fmla="*/ 606425 h 117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2850" h="1174750">
                <a:moveTo>
                  <a:pt x="0" y="606425"/>
                </a:moveTo>
                <a:lnTo>
                  <a:pt x="1508125" y="1174750"/>
                </a:lnTo>
                <a:lnTo>
                  <a:pt x="2482850" y="568325"/>
                </a:lnTo>
                <a:lnTo>
                  <a:pt x="981075" y="0"/>
                </a:lnTo>
                <a:lnTo>
                  <a:pt x="0" y="60642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 rot="21480000">
            <a:off x="3630067" y="3209472"/>
            <a:ext cx="2211095" cy="1275335"/>
            <a:chOff x="3800402" y="3145705"/>
            <a:chExt cx="2211095" cy="1402870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3800402" y="3145705"/>
              <a:ext cx="2211095" cy="1402870"/>
            </a:xfrm>
            <a:prstGeom prst="line">
              <a:avLst/>
            </a:prstGeom>
            <a:ln w="190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 rot="19712045">
              <a:off x="4577085" y="3688577"/>
              <a:ext cx="60032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Bookman Old Style" pitchFamily="18" charset="0"/>
                </a:rPr>
                <a:t>25m</a:t>
              </a:r>
              <a:endParaRPr lang="en-US" b="1" dirty="0">
                <a:latin typeface="Bookman Old Style" pitchFamily="18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97715" y="3329352"/>
            <a:ext cx="3142442" cy="1179742"/>
            <a:chOff x="128765" y="3383142"/>
            <a:chExt cx="3142442" cy="1179742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128765" y="3383142"/>
              <a:ext cx="3142442" cy="1179742"/>
            </a:xfrm>
            <a:prstGeom prst="line">
              <a:avLst/>
            </a:prstGeom>
            <a:ln w="190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 rot="1290310">
              <a:off x="1214676" y="3754911"/>
              <a:ext cx="62996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Bookman Old Style" pitchFamily="18" charset="0"/>
                </a:rPr>
                <a:t>25m</a:t>
              </a:r>
              <a:endParaRPr lang="en-US" b="1" dirty="0">
                <a:latin typeface="Bookman Old Style" pitchFamily="18" charset="0"/>
              </a:endParaRPr>
            </a:p>
          </p:txBody>
        </p:sp>
      </p:grp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5" y="1564315"/>
            <a:ext cx="5972175" cy="329565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6">
                <a:lumMod val="75000"/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2" name="Group 31"/>
          <p:cNvGrpSpPr/>
          <p:nvPr/>
        </p:nvGrpSpPr>
        <p:grpSpPr>
          <a:xfrm rot="180000">
            <a:off x="2091944" y="3227075"/>
            <a:ext cx="1146446" cy="430401"/>
            <a:chOff x="2157266" y="3386751"/>
            <a:chExt cx="1146446" cy="430401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2157266" y="3386751"/>
              <a:ext cx="1146446" cy="430401"/>
            </a:xfrm>
            <a:prstGeom prst="line">
              <a:avLst/>
            </a:prstGeom>
            <a:ln w="190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 rot="1290310">
              <a:off x="2495279" y="3400083"/>
              <a:ext cx="43506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 smtClean="0">
                  <a:solidFill>
                    <a:srgbClr val="FFFF00"/>
                  </a:solidFill>
                  <a:latin typeface="Bookman Old Style" pitchFamily="18" charset="0"/>
                </a:rPr>
                <a:t>20m</a:t>
              </a:r>
              <a:endParaRPr lang="en-US" sz="800" b="1" dirty="0">
                <a:solidFill>
                  <a:srgbClr val="FFFF00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371340" y="3160931"/>
            <a:ext cx="723766" cy="520903"/>
            <a:chOff x="3480210" y="3287946"/>
            <a:chExt cx="723766" cy="520903"/>
          </a:xfrm>
        </p:grpSpPr>
        <p:cxnSp>
          <p:nvCxnSpPr>
            <p:cNvPr id="11" name="Straight Connector 10"/>
            <p:cNvCxnSpPr/>
            <p:nvPr/>
          </p:nvCxnSpPr>
          <p:spPr>
            <a:xfrm rot="60000" flipV="1">
              <a:off x="3480210" y="3287946"/>
              <a:ext cx="723766" cy="520903"/>
            </a:xfrm>
            <a:prstGeom prst="line">
              <a:avLst/>
            </a:prstGeom>
            <a:ln w="190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 rot="19571095">
              <a:off x="3552162" y="3384208"/>
              <a:ext cx="43506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 smtClean="0">
                  <a:solidFill>
                    <a:srgbClr val="FFFF00"/>
                  </a:solidFill>
                  <a:latin typeface="Bookman Old Style" pitchFamily="18" charset="0"/>
                </a:rPr>
                <a:t>15m</a:t>
              </a:r>
              <a:endParaRPr lang="en-US" sz="800" b="1" dirty="0">
                <a:solidFill>
                  <a:srgbClr val="FFFF00"/>
                </a:solidFill>
                <a:latin typeface="Bookman Old Style" pitchFamily="18" charset="0"/>
              </a:endParaRPr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891506" y="277833"/>
            <a:ext cx="6699228" cy="986745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chemeClr val="bg1">
                  <a:alpha val="78000"/>
                </a:schemeClr>
              </a:gs>
            </a:gsLst>
            <a:lin ang="8100000" scaled="1"/>
            <a:tileRect/>
          </a:gra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406367" y="457680"/>
            <a:ext cx="687003" cy="624548"/>
            <a:chOff x="508513" y="-702286"/>
            <a:chExt cx="687003" cy="624548"/>
          </a:xfrm>
        </p:grpSpPr>
        <p:sp>
          <p:nvSpPr>
            <p:cNvPr id="16" name="Plaque 15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bg1"/>
                  </a:solidFill>
                  <a:latin typeface="Bookman Old Style" pitchFamily="18" charset="0"/>
                </a:rPr>
                <a:t>Q.</a:t>
              </a:r>
              <a:endParaRPr lang="en-US" sz="18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sp>
        <p:nvSpPr>
          <p:cNvPr id="25" name="Rounded Rectangle 24"/>
          <p:cNvSpPr/>
          <p:nvPr>
            <p:custDataLst>
              <p:tags r:id="rId1"/>
            </p:custDataLst>
          </p:nvPr>
        </p:nvSpPr>
        <p:spPr>
          <a:xfrm>
            <a:off x="1145116" y="341153"/>
            <a:ext cx="6015848" cy="21101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Rounded Rectangle 25"/>
          <p:cNvSpPr/>
          <p:nvPr>
            <p:custDataLst>
              <p:tags r:id="rId2"/>
            </p:custDataLst>
          </p:nvPr>
        </p:nvSpPr>
        <p:spPr>
          <a:xfrm>
            <a:off x="1157363" y="550812"/>
            <a:ext cx="1215028" cy="21101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9" name="Rounded Rectangle 28"/>
          <p:cNvSpPr/>
          <p:nvPr>
            <p:custDataLst>
              <p:tags r:id="rId3"/>
            </p:custDataLst>
          </p:nvPr>
        </p:nvSpPr>
        <p:spPr>
          <a:xfrm>
            <a:off x="2413014" y="549169"/>
            <a:ext cx="4873812" cy="21101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0" name="Rounded Rectangle 29"/>
          <p:cNvSpPr/>
          <p:nvPr>
            <p:custDataLst>
              <p:tags r:id="rId4"/>
            </p:custDataLst>
          </p:nvPr>
        </p:nvSpPr>
        <p:spPr>
          <a:xfrm>
            <a:off x="1146618" y="756028"/>
            <a:ext cx="440970" cy="21101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3" name="Rounded Rectangle 32"/>
          <p:cNvSpPr/>
          <p:nvPr>
            <p:custDataLst>
              <p:tags r:id="rId5"/>
            </p:custDataLst>
          </p:nvPr>
        </p:nvSpPr>
        <p:spPr>
          <a:xfrm>
            <a:off x="1653157" y="766873"/>
            <a:ext cx="3756936" cy="19764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5" name="Rounded Rectangle 34"/>
          <p:cNvSpPr/>
          <p:nvPr>
            <p:custDataLst>
              <p:tags r:id="rId6"/>
            </p:custDataLst>
          </p:nvPr>
        </p:nvSpPr>
        <p:spPr>
          <a:xfrm>
            <a:off x="5451559" y="766873"/>
            <a:ext cx="2058323" cy="19764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6" name="Rounded Rectangle 35"/>
          <p:cNvSpPr/>
          <p:nvPr>
            <p:custDataLst>
              <p:tags r:id="rId7"/>
            </p:custDataLst>
          </p:nvPr>
        </p:nvSpPr>
        <p:spPr>
          <a:xfrm>
            <a:off x="1157673" y="983404"/>
            <a:ext cx="6243679" cy="19764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7" name="Rounded Rectangle 59"/>
          <p:cNvSpPr/>
          <p:nvPr/>
        </p:nvSpPr>
        <p:spPr>
          <a:xfrm>
            <a:off x="2945262" y="1384815"/>
            <a:ext cx="4836333" cy="366578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>
            <a:gsLst>
              <a:gs pos="100000">
                <a:schemeClr val="bg1"/>
              </a:gs>
              <a:gs pos="0">
                <a:srgbClr val="66FF33"/>
              </a:gs>
            </a:gsLst>
            <a:lin ang="5400000" scaled="0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 dirty="0">
              <a:solidFill>
                <a:prstClr val="black"/>
              </a:solidFill>
              <a:latin typeface="Book Antiqua" pitchFamily="18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6313326" y="1469338"/>
            <a:ext cx="1425945" cy="211435"/>
          </a:xfrm>
          <a:prstGeom prst="round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just">
              <a:tabLst>
                <a:tab pos="693738" algn="l"/>
                <a:tab pos="1025525" algn="l"/>
                <a:tab pos="1377950" algn="l"/>
              </a:tabLst>
            </a:pP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5646826" y="1463900"/>
            <a:ext cx="539141" cy="203185"/>
          </a:xfrm>
          <a:prstGeom prst="round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just">
              <a:tabLst>
                <a:tab pos="693738" algn="l"/>
                <a:tab pos="1025525" algn="l"/>
                <a:tab pos="1377950" algn="l"/>
              </a:tabLst>
            </a:pP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576689" y="1130484"/>
            <a:ext cx="2689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82625" algn="l"/>
                <a:tab pos="2974975" algn="l"/>
                <a:tab pos="3033713" algn="l"/>
              </a:tabLst>
            </a:pPr>
            <a:r>
              <a:rPr lang="en-US" sz="2400" b="1" dirty="0" smtClean="0">
                <a:solidFill>
                  <a:srgbClr val="0000FF"/>
                </a:solidFill>
                <a:latin typeface="Bookman Old Style" pitchFamily="18" charset="0"/>
              </a:rPr>
              <a:t>?</a:t>
            </a:r>
            <a:endParaRPr lang="en-US" sz="24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945263" y="1396019"/>
            <a:ext cx="2820106" cy="340519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Cost of developing garden 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591795" y="1407224"/>
            <a:ext cx="22188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Rate × Area of garden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713840" y="1112269"/>
            <a:ext cx="268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  <a:tabLst>
                <a:tab pos="682625" algn="l"/>
                <a:tab pos="2974975" algn="l"/>
                <a:tab pos="3033713" algn="l"/>
              </a:tabLst>
            </a:pPr>
            <a:r>
              <a:rPr lang="en-US" sz="3200" b="1" dirty="0" smtClean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endParaRPr lang="en-US" sz="32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346500" y="987420"/>
            <a:ext cx="2042939" cy="184668"/>
          </a:xfrm>
          <a:prstGeom prst="round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just">
              <a:tabLst>
                <a:tab pos="693738" algn="l"/>
                <a:tab pos="1025525" algn="l"/>
                <a:tab pos="1377950" algn="l"/>
              </a:tabLst>
            </a:pP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4" name="Rectangle 23"/>
          <p:cNvSpPr/>
          <p:nvPr>
            <p:custDataLst>
              <p:tags r:id="rId8"/>
            </p:custDataLst>
          </p:nvPr>
        </p:nvSpPr>
        <p:spPr>
          <a:xfrm>
            <a:off x="1104932" y="297010"/>
            <a:ext cx="6474671" cy="93102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tabLst>
                <a:tab pos="342900" algn="l"/>
                <a:tab pos="400050" algn="l"/>
              </a:tabLst>
            </a:pPr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Mrs</a:t>
            </a:r>
            <a:r>
              <a:rPr lang="en-US" b="1" dirty="0">
                <a:latin typeface="Bookman Old Style" panose="02050604050505020204" pitchFamily="18" charset="0"/>
                <a:ea typeface="Cambria Math" pitchFamily="18" charset="0"/>
              </a:rPr>
              <a:t>. </a:t>
            </a:r>
            <a:r>
              <a:rPr lang="en-US" b="1" dirty="0" err="1">
                <a:latin typeface="Bookman Old Style" panose="02050604050505020204" pitchFamily="18" charset="0"/>
                <a:ea typeface="Cambria Math" pitchFamily="18" charset="0"/>
              </a:rPr>
              <a:t>Kaushik</a:t>
            </a:r>
            <a:r>
              <a:rPr lang="en-US" b="1" dirty="0">
                <a:latin typeface="Bookman Old Style" panose="02050604050505020204" pitchFamily="18" charset="0"/>
                <a:ea typeface="Cambria Math" pitchFamily="18" charset="0"/>
              </a:rPr>
              <a:t> has </a:t>
            </a:r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a </a:t>
            </a:r>
            <a:r>
              <a:rPr lang="en-US" b="1" dirty="0">
                <a:latin typeface="Bookman Old Style" panose="02050604050505020204" pitchFamily="18" charset="0"/>
                <a:ea typeface="Cambria Math" pitchFamily="18" charset="0"/>
              </a:rPr>
              <a:t>square plot with the measurement as </a:t>
            </a:r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shown</a:t>
            </a:r>
          </a:p>
          <a:p>
            <a:pPr>
              <a:tabLst>
                <a:tab pos="342900" algn="l"/>
                <a:tab pos="400050" algn="l"/>
              </a:tabLst>
            </a:pPr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in </a:t>
            </a:r>
            <a:r>
              <a:rPr lang="en-US" b="1" dirty="0">
                <a:latin typeface="Bookman Old Style" panose="02050604050505020204" pitchFamily="18" charset="0"/>
                <a:ea typeface="Cambria Math" pitchFamily="18" charset="0"/>
              </a:rPr>
              <a:t>the figure. She wants to construct a house in the middle of the plot. A garden is developed around the house. Find the total cost of developing a garden around the house at the rate of </a:t>
            </a:r>
            <a:r>
              <a:rPr lang="en-US" b="1" dirty="0" err="1">
                <a:latin typeface="Bookman Old Style" panose="02050604050505020204" pitchFamily="18" charset="0"/>
                <a:ea typeface="Cambria Math" pitchFamily="18" charset="0"/>
              </a:rPr>
              <a:t>Rs</a:t>
            </a:r>
            <a:r>
              <a:rPr lang="en-US" b="1" dirty="0">
                <a:latin typeface="Bookman Old Style" panose="02050604050505020204" pitchFamily="18" charset="0"/>
                <a:ea typeface="Cambria Math" pitchFamily="18" charset="0"/>
              </a:rPr>
              <a:t>. 55 per m</a:t>
            </a:r>
            <a:r>
              <a:rPr lang="en-US" b="1" baseline="30000" dirty="0">
                <a:latin typeface="Bookman Old Style" panose="02050604050505020204" pitchFamily="18" charset="0"/>
                <a:ea typeface="Cambria Math" pitchFamily="18" charset="0"/>
              </a:rPr>
              <a:t>2</a:t>
            </a:r>
            <a:r>
              <a:rPr lang="en-US" b="1" dirty="0">
                <a:latin typeface="Bookman Old Style" panose="02050604050505020204" pitchFamily="18" charset="0"/>
                <a:ea typeface="Cambria Math" pitchFamily="18" charset="0"/>
              </a:rPr>
              <a:t>.</a:t>
            </a:r>
          </a:p>
        </p:txBody>
      </p:sp>
      <p:sp>
        <p:nvSpPr>
          <p:cNvPr id="46" name="Rounded Rectangular Callout 45"/>
          <p:cNvSpPr/>
          <p:nvPr/>
        </p:nvSpPr>
        <p:spPr>
          <a:xfrm>
            <a:off x="5446414" y="1851506"/>
            <a:ext cx="3267357" cy="328425"/>
          </a:xfrm>
          <a:prstGeom prst="wedgeRoundRectCallout">
            <a:avLst>
              <a:gd name="adj1" fmla="val -11979"/>
              <a:gd name="adj2" fmla="val -99333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433240" y="1862094"/>
            <a:ext cx="12779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Area of plot</a:t>
            </a:r>
            <a:endParaRPr lang="en-US" b="1" dirty="0">
              <a:latin typeface="Bookman Old Style" panose="020506040505050202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573673" y="1862094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–</a:t>
            </a:r>
            <a:endParaRPr lang="en-US" b="1" dirty="0">
              <a:latin typeface="Bookman Old Style" panose="020506040505050202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791450" y="1862094"/>
            <a:ext cx="19223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Base area of house</a:t>
            </a:r>
            <a:endParaRPr lang="en-US" b="1" dirty="0">
              <a:latin typeface="Bookman Old Style" panose="02050604050505020204" pitchFamily="18" charset="0"/>
            </a:endParaRPr>
          </a:p>
        </p:txBody>
      </p:sp>
      <p:sp>
        <p:nvSpPr>
          <p:cNvPr id="53" name="Freeform 52"/>
          <p:cNvSpPr/>
          <p:nvPr/>
        </p:nvSpPr>
        <p:spPr>
          <a:xfrm>
            <a:off x="2260313" y="2640084"/>
            <a:ext cx="1759455" cy="866282"/>
          </a:xfrm>
          <a:custGeom>
            <a:avLst/>
            <a:gdLst>
              <a:gd name="connsiteX0" fmla="*/ 0 w 2482850"/>
              <a:gd name="connsiteY0" fmla="*/ 606425 h 1174750"/>
              <a:gd name="connsiteX1" fmla="*/ 1508125 w 2482850"/>
              <a:gd name="connsiteY1" fmla="*/ 1174750 h 1174750"/>
              <a:gd name="connsiteX2" fmla="*/ 2482850 w 2482850"/>
              <a:gd name="connsiteY2" fmla="*/ 568325 h 1174750"/>
              <a:gd name="connsiteX3" fmla="*/ 981075 w 2482850"/>
              <a:gd name="connsiteY3" fmla="*/ 0 h 1174750"/>
              <a:gd name="connsiteX4" fmla="*/ 0 w 2482850"/>
              <a:gd name="connsiteY4" fmla="*/ 606425 h 117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2850" h="1174750">
                <a:moveTo>
                  <a:pt x="0" y="606425"/>
                </a:moveTo>
                <a:lnTo>
                  <a:pt x="1508125" y="1174750"/>
                </a:lnTo>
                <a:lnTo>
                  <a:pt x="2482850" y="568325"/>
                </a:lnTo>
                <a:lnTo>
                  <a:pt x="981075" y="0"/>
                </a:lnTo>
                <a:lnTo>
                  <a:pt x="0" y="606425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40404" y="1867900"/>
            <a:ext cx="5231713" cy="2495062"/>
          </a:xfrm>
          <a:custGeom>
            <a:avLst/>
            <a:gdLst>
              <a:gd name="connsiteX0" fmla="*/ 0 w 4198650"/>
              <a:gd name="connsiteY0" fmla="*/ 0 h 1685365"/>
              <a:gd name="connsiteX1" fmla="*/ 4198650 w 4198650"/>
              <a:gd name="connsiteY1" fmla="*/ 0 h 1685365"/>
              <a:gd name="connsiteX2" fmla="*/ 4198650 w 4198650"/>
              <a:gd name="connsiteY2" fmla="*/ 1685365 h 1685365"/>
              <a:gd name="connsiteX3" fmla="*/ 0 w 4198650"/>
              <a:gd name="connsiteY3" fmla="*/ 1685365 h 1685365"/>
              <a:gd name="connsiteX4" fmla="*/ 0 w 4198650"/>
              <a:gd name="connsiteY4" fmla="*/ 0 h 1685365"/>
              <a:gd name="connsiteX0" fmla="*/ 1340190 w 4198650"/>
              <a:gd name="connsiteY0" fmla="*/ 0 h 1985511"/>
              <a:gd name="connsiteX1" fmla="*/ 4198650 w 4198650"/>
              <a:gd name="connsiteY1" fmla="*/ 300146 h 1985511"/>
              <a:gd name="connsiteX2" fmla="*/ 4198650 w 4198650"/>
              <a:gd name="connsiteY2" fmla="*/ 1985511 h 1985511"/>
              <a:gd name="connsiteX3" fmla="*/ 0 w 4198650"/>
              <a:gd name="connsiteY3" fmla="*/ 1985511 h 1985511"/>
              <a:gd name="connsiteX4" fmla="*/ 1340190 w 4198650"/>
              <a:gd name="connsiteY4" fmla="*/ 0 h 1985511"/>
              <a:gd name="connsiteX0" fmla="*/ 2066126 w 4924586"/>
              <a:gd name="connsiteY0" fmla="*/ 0 h 1985511"/>
              <a:gd name="connsiteX1" fmla="*/ 4924586 w 4924586"/>
              <a:gd name="connsiteY1" fmla="*/ 300146 h 1985511"/>
              <a:gd name="connsiteX2" fmla="*/ 4924586 w 4924586"/>
              <a:gd name="connsiteY2" fmla="*/ 1985511 h 1985511"/>
              <a:gd name="connsiteX3" fmla="*/ 0 w 4924586"/>
              <a:gd name="connsiteY3" fmla="*/ 1280516 h 1985511"/>
              <a:gd name="connsiteX4" fmla="*/ 2066126 w 4924586"/>
              <a:gd name="connsiteY4" fmla="*/ 0 h 1985511"/>
              <a:gd name="connsiteX0" fmla="*/ 2066126 w 4924586"/>
              <a:gd name="connsiteY0" fmla="*/ 0 h 2495062"/>
              <a:gd name="connsiteX1" fmla="*/ 4924586 w 4924586"/>
              <a:gd name="connsiteY1" fmla="*/ 300146 h 2495062"/>
              <a:gd name="connsiteX2" fmla="*/ 3200489 w 4924586"/>
              <a:gd name="connsiteY2" fmla="*/ 2495062 h 2495062"/>
              <a:gd name="connsiteX3" fmla="*/ 0 w 4924586"/>
              <a:gd name="connsiteY3" fmla="*/ 1280516 h 2495062"/>
              <a:gd name="connsiteX4" fmla="*/ 2066126 w 4924586"/>
              <a:gd name="connsiteY4" fmla="*/ 0 h 2495062"/>
              <a:gd name="connsiteX0" fmla="*/ 2066126 w 5231713"/>
              <a:gd name="connsiteY0" fmla="*/ 0 h 2495062"/>
              <a:gd name="connsiteX1" fmla="*/ 5231713 w 5231713"/>
              <a:gd name="connsiteY1" fmla="*/ 1207566 h 2495062"/>
              <a:gd name="connsiteX2" fmla="*/ 3200489 w 5231713"/>
              <a:gd name="connsiteY2" fmla="*/ 2495062 h 2495062"/>
              <a:gd name="connsiteX3" fmla="*/ 0 w 5231713"/>
              <a:gd name="connsiteY3" fmla="*/ 1280516 h 2495062"/>
              <a:gd name="connsiteX4" fmla="*/ 2066126 w 5231713"/>
              <a:gd name="connsiteY4" fmla="*/ 0 h 2495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31713" h="2495062">
                <a:moveTo>
                  <a:pt x="2066126" y="0"/>
                </a:moveTo>
                <a:lnTo>
                  <a:pt x="5231713" y="1207566"/>
                </a:lnTo>
                <a:lnTo>
                  <a:pt x="3200489" y="2495062"/>
                </a:lnTo>
                <a:lnTo>
                  <a:pt x="0" y="1280516"/>
                </a:lnTo>
                <a:lnTo>
                  <a:pt x="2066126" y="0"/>
                </a:lnTo>
                <a:close/>
              </a:path>
            </a:pathLst>
          </a:cu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2260313" y="2637185"/>
            <a:ext cx="1759455" cy="866282"/>
          </a:xfrm>
          <a:custGeom>
            <a:avLst/>
            <a:gdLst>
              <a:gd name="connsiteX0" fmla="*/ 0 w 2482850"/>
              <a:gd name="connsiteY0" fmla="*/ 606425 h 1174750"/>
              <a:gd name="connsiteX1" fmla="*/ 1508125 w 2482850"/>
              <a:gd name="connsiteY1" fmla="*/ 1174750 h 1174750"/>
              <a:gd name="connsiteX2" fmla="*/ 2482850 w 2482850"/>
              <a:gd name="connsiteY2" fmla="*/ 568325 h 1174750"/>
              <a:gd name="connsiteX3" fmla="*/ 981075 w 2482850"/>
              <a:gd name="connsiteY3" fmla="*/ 0 h 1174750"/>
              <a:gd name="connsiteX4" fmla="*/ 0 w 2482850"/>
              <a:gd name="connsiteY4" fmla="*/ 606425 h 117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2850" h="1174750">
                <a:moveTo>
                  <a:pt x="0" y="606425"/>
                </a:moveTo>
                <a:lnTo>
                  <a:pt x="1508125" y="1174750"/>
                </a:lnTo>
                <a:lnTo>
                  <a:pt x="2482850" y="568325"/>
                </a:lnTo>
                <a:lnTo>
                  <a:pt x="981075" y="0"/>
                </a:lnTo>
                <a:lnTo>
                  <a:pt x="0" y="6064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Image result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916" y="1796249"/>
            <a:ext cx="1756038" cy="175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49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6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0"/>
                            </p:stCondLst>
                            <p:childTnLst>
                              <p:par>
                                <p:cTn id="8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3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3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500"/>
                            </p:stCondLst>
                            <p:childTnLst>
                              <p:par>
                                <p:cTn id="19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4" grpId="0" animBg="1"/>
      <p:bldP spid="25" grpId="0" animBg="1"/>
      <p:bldP spid="25" grpId="1" animBg="1"/>
      <p:bldP spid="26" grpId="0" animBg="1"/>
      <p:bldP spid="26" grpId="1" animBg="1"/>
      <p:bldP spid="29" grpId="0" animBg="1"/>
      <p:bldP spid="29" grpId="1" animBg="1"/>
      <p:bldP spid="30" grpId="0" animBg="1"/>
      <p:bldP spid="30" grpId="1" animBg="1"/>
      <p:bldP spid="33" grpId="0" animBg="1"/>
      <p:bldP spid="33" grpId="1" animBg="1"/>
      <p:bldP spid="35" grpId="0" animBg="1"/>
      <p:bldP spid="36" grpId="0" animBg="1"/>
      <p:bldP spid="37" grpId="0" animBg="1"/>
      <p:bldP spid="38" grpId="0" animBg="1"/>
      <p:bldP spid="39" grpId="0" animBg="1"/>
      <p:bldP spid="39" grpId="1" animBg="1"/>
      <p:bldP spid="40" grpId="0"/>
      <p:bldP spid="41" grpId="0"/>
      <p:bldP spid="43" grpId="0"/>
      <p:bldP spid="44" grpId="0"/>
      <p:bldP spid="45" grpId="0" animBg="1"/>
      <p:bldP spid="45" grpId="1" animBg="1"/>
      <p:bldP spid="24" grpId="0"/>
      <p:bldP spid="46" grpId="0" animBg="1"/>
      <p:bldP spid="47" grpId="0"/>
      <p:bldP spid="48" grpId="0"/>
      <p:bldP spid="49" grpId="0"/>
      <p:bldP spid="53" grpId="0" animBg="1"/>
      <p:bldP spid="53" grpId="1" animBg="1"/>
      <p:bldP spid="51" grpId="0" animBg="1"/>
      <p:bldP spid="51" grpId="1" animBg="1"/>
      <p:bldP spid="52" grpId="0" animBg="1"/>
      <p:bldP spid="52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ounded Rectangle 183"/>
          <p:cNvSpPr/>
          <p:nvPr/>
        </p:nvSpPr>
        <p:spPr>
          <a:xfrm rot="18458342">
            <a:off x="8133986" y="2372472"/>
            <a:ext cx="673150" cy="16940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40" name="Rounded Rectangle 139"/>
          <p:cNvSpPr/>
          <p:nvPr/>
        </p:nvSpPr>
        <p:spPr>
          <a:xfrm>
            <a:off x="634005" y="1754594"/>
            <a:ext cx="4432191" cy="24802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753669" y="262821"/>
            <a:ext cx="6664273" cy="1051943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chemeClr val="bg1">
                  <a:alpha val="78000"/>
                </a:schemeClr>
              </a:gs>
            </a:gsLst>
            <a:lin ang="8100000" scaled="1"/>
            <a:tileRect/>
          </a:gra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08307" y="463358"/>
            <a:ext cx="687003" cy="624548"/>
            <a:chOff x="508513" y="-702286"/>
            <a:chExt cx="687003" cy="624548"/>
          </a:xfrm>
        </p:grpSpPr>
        <p:sp>
          <p:nvSpPr>
            <p:cNvPr id="4" name="Plaque 3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prstClr val="white"/>
                  </a:solidFill>
                  <a:latin typeface="Bookman Old Style" pitchFamily="18" charset="0"/>
                </a:rPr>
                <a:t>Q.</a:t>
              </a:r>
              <a:endParaRPr lang="en-US" sz="18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sp>
        <p:nvSpPr>
          <p:cNvPr id="6" name="Rectangle 5"/>
          <p:cNvSpPr/>
          <p:nvPr>
            <p:custDataLst>
              <p:tags r:id="rId1"/>
            </p:custDataLst>
          </p:nvPr>
        </p:nvSpPr>
        <p:spPr>
          <a:xfrm>
            <a:off x="502283" y="1299041"/>
            <a:ext cx="55069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en-US" sz="1600" b="1" dirty="0">
                <a:latin typeface="Bookman Old Style" pitchFamily="18" charset="0"/>
              </a:rPr>
              <a:t>Sol.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5164624" y="1701705"/>
            <a:ext cx="1903691" cy="957829"/>
            <a:chOff x="487247" y="2609638"/>
            <a:chExt cx="3065901" cy="1542593"/>
          </a:xfrm>
        </p:grpSpPr>
        <p:pic>
          <p:nvPicPr>
            <p:cNvPr id="123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67" b="31111" l="9091" r="6452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20" t="1399" r="35410" b="68610"/>
            <a:stretch/>
          </p:blipFill>
          <p:spPr bwMode="auto">
            <a:xfrm flipH="1">
              <a:off x="533541" y="2609638"/>
              <a:ext cx="2352783" cy="15425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24" name="Group 123"/>
            <p:cNvGrpSpPr/>
            <p:nvPr/>
          </p:nvGrpSpPr>
          <p:grpSpPr>
            <a:xfrm rot="1620000">
              <a:off x="487247" y="3644692"/>
              <a:ext cx="1335528" cy="371757"/>
              <a:chOff x="6993900" y="2000806"/>
              <a:chExt cx="552911" cy="371757"/>
            </a:xfrm>
          </p:grpSpPr>
          <p:cxnSp>
            <p:nvCxnSpPr>
              <p:cNvPr id="133" name="Straight Connector 132"/>
              <p:cNvCxnSpPr/>
              <p:nvPr/>
            </p:nvCxnSpPr>
            <p:spPr>
              <a:xfrm flipV="1">
                <a:off x="6993900" y="2208451"/>
                <a:ext cx="147052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headEnd type="arrow" w="med" len="med"/>
                <a:tailEnd type="none" w="med" len="med"/>
              </a:ln>
              <a:effectLst/>
            </p:spPr>
          </p:cxnSp>
          <p:cxnSp>
            <p:nvCxnSpPr>
              <p:cNvPr id="134" name="Straight Connector 133"/>
              <p:cNvCxnSpPr/>
              <p:nvPr/>
            </p:nvCxnSpPr>
            <p:spPr>
              <a:xfrm flipH="1" flipV="1">
                <a:off x="7404080" y="2223080"/>
                <a:ext cx="142731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headEnd type="arrow" w="med" len="med"/>
                <a:tailEnd type="none" w="med" len="med"/>
              </a:ln>
              <a:effectLst/>
            </p:spPr>
          </p:cxnSp>
          <p:sp>
            <p:nvSpPr>
              <p:cNvPr id="135" name="TextBox 134"/>
              <p:cNvSpPr txBox="1"/>
              <p:nvPr/>
            </p:nvSpPr>
            <p:spPr>
              <a:xfrm>
                <a:off x="7092220" y="2000806"/>
                <a:ext cx="392266" cy="3717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ookman Old Style" pitchFamily="18" charset="0"/>
                  </a:rPr>
                  <a:t>80 cm</a:t>
                </a:r>
              </a:p>
            </p:txBody>
          </p:sp>
        </p:grpSp>
        <p:grpSp>
          <p:nvGrpSpPr>
            <p:cNvPr id="125" name="Group 124"/>
            <p:cNvGrpSpPr/>
            <p:nvPr/>
          </p:nvGrpSpPr>
          <p:grpSpPr>
            <a:xfrm rot="19974515">
              <a:off x="1829160" y="3765653"/>
              <a:ext cx="1144953" cy="371757"/>
              <a:chOff x="7051837" y="2051752"/>
              <a:chExt cx="474012" cy="371757"/>
            </a:xfrm>
          </p:grpSpPr>
          <p:cxnSp>
            <p:nvCxnSpPr>
              <p:cNvPr id="130" name="Straight Connector 129"/>
              <p:cNvCxnSpPr/>
              <p:nvPr/>
            </p:nvCxnSpPr>
            <p:spPr>
              <a:xfrm flipV="1">
                <a:off x="7051837" y="2237820"/>
                <a:ext cx="95564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headEnd type="arrow" w="med" len="med"/>
                <a:tailEnd type="none" w="med" len="med"/>
              </a:ln>
              <a:effectLst/>
            </p:spPr>
          </p:cxnSp>
          <p:cxnSp>
            <p:nvCxnSpPr>
              <p:cNvPr id="131" name="Straight Connector 130"/>
              <p:cNvCxnSpPr/>
              <p:nvPr/>
            </p:nvCxnSpPr>
            <p:spPr>
              <a:xfrm flipH="1" flipV="1">
                <a:off x="7423818" y="2255134"/>
                <a:ext cx="102031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headEnd type="arrow" w="med" len="med"/>
                <a:tailEnd type="none" w="med" len="med"/>
              </a:ln>
              <a:effectLst/>
            </p:spPr>
          </p:cxnSp>
          <p:sp>
            <p:nvSpPr>
              <p:cNvPr id="132" name="TextBox 131"/>
              <p:cNvSpPr txBox="1"/>
              <p:nvPr/>
            </p:nvSpPr>
            <p:spPr>
              <a:xfrm>
                <a:off x="7105797" y="2051752"/>
                <a:ext cx="373227" cy="3717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ookman Old Style" pitchFamily="18" charset="0"/>
                  </a:rPr>
                  <a:t>48 cm</a:t>
                </a:r>
              </a:p>
            </p:txBody>
          </p:sp>
        </p:grpSp>
        <p:grpSp>
          <p:nvGrpSpPr>
            <p:cNvPr id="126" name="Group 125"/>
            <p:cNvGrpSpPr/>
            <p:nvPr/>
          </p:nvGrpSpPr>
          <p:grpSpPr>
            <a:xfrm rot="19974515">
              <a:off x="2651637" y="2967967"/>
              <a:ext cx="901511" cy="566142"/>
              <a:chOff x="7020504" y="2141305"/>
              <a:chExt cx="373227" cy="566142"/>
            </a:xfrm>
          </p:grpSpPr>
          <p:cxnSp>
            <p:nvCxnSpPr>
              <p:cNvPr id="127" name="Straight Connector 126"/>
              <p:cNvCxnSpPr/>
              <p:nvPr/>
            </p:nvCxnSpPr>
            <p:spPr>
              <a:xfrm rot="7200000" flipV="1">
                <a:off x="7075668" y="2236689"/>
                <a:ext cx="190768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headEnd type="arrow" w="med" len="med"/>
                <a:tailEnd type="none" w="med" len="med"/>
              </a:ln>
              <a:effectLst/>
            </p:spPr>
          </p:cxnSp>
          <p:cxnSp>
            <p:nvCxnSpPr>
              <p:cNvPr id="128" name="Straight Connector 127"/>
              <p:cNvCxnSpPr/>
              <p:nvPr/>
            </p:nvCxnSpPr>
            <p:spPr>
              <a:xfrm rot="7200000" flipH="1" flipV="1">
                <a:off x="6991415" y="2605608"/>
                <a:ext cx="203678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headEnd type="arrow" w="med" len="med"/>
                <a:tailEnd type="none" w="med" len="med"/>
              </a:ln>
              <a:effectLst/>
            </p:spPr>
          </p:cxnSp>
          <p:sp>
            <p:nvSpPr>
              <p:cNvPr id="129" name="TextBox 128"/>
              <p:cNvSpPr txBox="1"/>
              <p:nvPr/>
            </p:nvSpPr>
            <p:spPr>
              <a:xfrm rot="1475331">
                <a:off x="7020504" y="2319299"/>
                <a:ext cx="373227" cy="371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ookman Old Style" pitchFamily="18" charset="0"/>
                  </a:rPr>
                  <a:t>24 cm</a:t>
                </a:r>
              </a:p>
            </p:txBody>
          </p:sp>
        </p:grpSp>
      </p:grpSp>
      <p:grpSp>
        <p:nvGrpSpPr>
          <p:cNvPr id="136" name="Group 135"/>
          <p:cNvGrpSpPr/>
          <p:nvPr/>
        </p:nvGrpSpPr>
        <p:grpSpPr>
          <a:xfrm>
            <a:off x="6952987" y="1563710"/>
            <a:ext cx="1713155" cy="1276337"/>
            <a:chOff x="3414426" y="2522684"/>
            <a:chExt cx="2759054" cy="2055555"/>
          </a:xfrm>
        </p:grpSpPr>
        <p:pic>
          <p:nvPicPr>
            <p:cNvPr id="137" name="Picture 4" descr="Related imag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143" b="95286" l="0" r="10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4426" y="2522684"/>
              <a:ext cx="2759054" cy="1931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8" name="TextBox 137"/>
            <p:cNvSpPr txBox="1"/>
            <p:nvPr/>
          </p:nvSpPr>
          <p:spPr>
            <a:xfrm rot="18414515">
              <a:off x="5208813" y="3768633"/>
              <a:ext cx="1247455" cy="371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1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rPr>
                <a:t>b</a:t>
              </a:r>
              <a:r>
                <a:rPr kumimoji="0" 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rPr>
                <a:t> = 96 cm</a:t>
              </a:r>
            </a:p>
          </p:txBody>
        </p:sp>
        <p:sp>
          <p:nvSpPr>
            <p:cNvPr id="139" name="TextBox 138"/>
            <p:cNvSpPr txBox="1"/>
            <p:nvPr/>
          </p:nvSpPr>
          <p:spPr>
            <a:xfrm rot="1461771">
              <a:off x="3951544" y="3785057"/>
              <a:ext cx="537327" cy="277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1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rPr>
                <a:t>l = ?</a:t>
              </a:r>
              <a:endPara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sp>
        <p:nvSpPr>
          <p:cNvPr id="174" name="Rounded Rectangle 173"/>
          <p:cNvSpPr/>
          <p:nvPr/>
        </p:nvSpPr>
        <p:spPr>
          <a:xfrm>
            <a:off x="1011910" y="1380739"/>
            <a:ext cx="6605889" cy="287059"/>
          </a:xfrm>
          <a:prstGeom prst="roundRect">
            <a:avLst/>
          </a:prstGeom>
          <a:solidFill>
            <a:srgbClr val="48D1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974754" y="1376800"/>
            <a:ext cx="40071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latin typeface="Bookman Old Style" panose="02050604050505020204" pitchFamily="18" charset="0"/>
              </a:rPr>
              <a:t>Total area of tarpaulin required =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4097938" y="1376800"/>
            <a:ext cx="35317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  <a:tab pos="1435100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Total surface area of suitcase × 100</a:t>
            </a:r>
            <a:endParaRPr lang="en-US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591453" y="1724718"/>
            <a:ext cx="45187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Total </a:t>
            </a:r>
            <a:r>
              <a:rPr lang="en-US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surface area </a:t>
            </a:r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of </a:t>
            </a:r>
            <a:r>
              <a:rPr lang="en-US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the suitcase = 13824 </a:t>
            </a:r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cm</a:t>
            </a:r>
            <a:r>
              <a:rPr lang="en-US" b="1" baseline="30000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2</a:t>
            </a:r>
            <a:endParaRPr lang="en-US" b="1" baseline="30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2258585" y="2742693"/>
            <a:ext cx="178888" cy="214553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41" name="Rounded Rectangle 140"/>
          <p:cNvSpPr/>
          <p:nvPr/>
        </p:nvSpPr>
        <p:spPr>
          <a:xfrm>
            <a:off x="2746507" y="2127783"/>
            <a:ext cx="1536135" cy="491805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42" name="Rounded Rectangle 141"/>
          <p:cNvSpPr/>
          <p:nvPr/>
        </p:nvSpPr>
        <p:spPr>
          <a:xfrm>
            <a:off x="693412" y="2132154"/>
            <a:ext cx="1796705" cy="457029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143" name="Group 142"/>
          <p:cNvGrpSpPr/>
          <p:nvPr/>
        </p:nvGrpSpPr>
        <p:grpSpPr>
          <a:xfrm>
            <a:off x="647010" y="2104910"/>
            <a:ext cx="4358643" cy="523220"/>
            <a:chOff x="812236" y="3566729"/>
            <a:chExt cx="4358643" cy="523220"/>
          </a:xfrm>
        </p:grpSpPr>
        <p:sp>
          <p:nvSpPr>
            <p:cNvPr id="144" name="Rectangle 143"/>
            <p:cNvSpPr/>
            <p:nvPr/>
          </p:nvSpPr>
          <p:spPr>
            <a:xfrm>
              <a:off x="812236" y="3566729"/>
              <a:ext cx="188283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tabLst>
                  <a:tab pos="693721" algn="l"/>
                  <a:tab pos="1025499" algn="l"/>
                  <a:tab pos="1377916" algn="l"/>
                </a:tabLst>
              </a:pPr>
              <a:r>
                <a:rPr lang="en-US" b="1" dirty="0">
                  <a:latin typeface="Bookman Old Style" panose="02050604050505020204" pitchFamily="18" charset="0"/>
                </a:rPr>
                <a:t>Total area of tarpaulin required </a:t>
              </a:r>
              <a:endParaRPr lang="en-US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2868152" y="3566729"/>
              <a:ext cx="164660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tabLst>
                  <a:tab pos="693738" algn="l"/>
                  <a:tab pos="1025525" algn="l"/>
                  <a:tab pos="1377950" algn="l"/>
                  <a:tab pos="1435100" algn="l"/>
                </a:tabLst>
              </a:pPr>
              <a:r>
                <a:rPr lang="en-US" b="1" dirty="0">
                  <a:solidFill>
                    <a:srgbClr val="000000"/>
                  </a:solidFill>
                  <a:latin typeface="Bookman Old Style" pitchFamily="18" charset="0"/>
                  <a:ea typeface="Cambria Math" pitchFamily="18" charset="0"/>
                </a:rPr>
                <a:t>Total surface </a:t>
              </a:r>
              <a:endParaRPr lang="en-US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endParaRPr>
            </a:p>
            <a:p>
              <a:pPr>
                <a:tabLst>
                  <a:tab pos="693738" algn="l"/>
                  <a:tab pos="1025525" algn="l"/>
                  <a:tab pos="1377950" algn="l"/>
                  <a:tab pos="1435100" algn="l"/>
                </a:tabLst>
              </a:pPr>
              <a:r>
                <a:rPr lang="en-US" b="1" dirty="0" smtClean="0">
                  <a:solidFill>
                    <a:srgbClr val="000000"/>
                  </a:solidFill>
                  <a:latin typeface="Bookman Old Style" pitchFamily="18" charset="0"/>
                  <a:ea typeface="Cambria Math" pitchFamily="18" charset="0"/>
                </a:rPr>
                <a:t>area </a:t>
              </a:r>
              <a:r>
                <a:rPr lang="en-US" b="1" dirty="0">
                  <a:solidFill>
                    <a:srgbClr val="000000"/>
                  </a:solidFill>
                  <a:latin typeface="Bookman Old Style" pitchFamily="18" charset="0"/>
                  <a:ea typeface="Cambria Math" pitchFamily="18" charset="0"/>
                </a:rPr>
                <a:t>of </a:t>
              </a:r>
              <a:r>
                <a:rPr lang="en-US" b="1" dirty="0" smtClean="0">
                  <a:solidFill>
                    <a:srgbClr val="000000"/>
                  </a:solidFill>
                  <a:latin typeface="Bookman Old Style" pitchFamily="18" charset="0"/>
                  <a:ea typeface="Cambria Math" pitchFamily="18" charset="0"/>
                </a:rPr>
                <a:t>suitcase</a:t>
              </a:r>
              <a:endParaRPr lang="en-US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2600524" y="3661191"/>
              <a:ext cx="37250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tabLst>
                  <a:tab pos="693721" algn="l"/>
                  <a:tab pos="1025499" algn="l"/>
                  <a:tab pos="1377916" algn="l"/>
                </a:tabLst>
              </a:pPr>
              <a:r>
                <a:rPr lang="en-US" b="1" dirty="0" smtClean="0">
                  <a:latin typeface="Bookman Old Style" panose="02050604050505020204" pitchFamily="18" charset="0"/>
                </a:rPr>
                <a:t>=</a:t>
              </a:r>
              <a:endParaRPr lang="en-US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4423641" y="3637441"/>
              <a:ext cx="74723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tabLst>
                  <a:tab pos="693721" algn="l"/>
                  <a:tab pos="1025499" algn="l"/>
                  <a:tab pos="1377916" algn="l"/>
                </a:tabLst>
              </a:pPr>
              <a:r>
                <a:rPr lang="en-US" b="1" dirty="0" smtClean="0">
                  <a:latin typeface="Bookman Old Style" panose="02050604050505020204" pitchFamily="18" charset="0"/>
                </a:rPr>
                <a:t>× 100</a:t>
              </a:r>
              <a:endParaRPr lang="en-US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146" name="Rectangle 145"/>
          <p:cNvSpPr/>
          <p:nvPr/>
        </p:nvSpPr>
        <p:spPr>
          <a:xfrm>
            <a:off x="1854038" y="2708118"/>
            <a:ext cx="2535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l</a:t>
            </a:r>
            <a:endParaRPr lang="en-US" b="1" i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2198110" y="270811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b</a:t>
            </a:r>
            <a:endParaRPr lang="en-US" b="1" i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1996924" y="2708118"/>
            <a:ext cx="309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×</a:t>
            </a:r>
            <a:endParaRPr lang="en-US" sz="1200" dirty="0"/>
          </a:p>
        </p:txBody>
      </p:sp>
      <p:sp>
        <p:nvSpPr>
          <p:cNvPr id="149" name="Rectangle 148"/>
          <p:cNvSpPr/>
          <p:nvPr/>
        </p:nvSpPr>
        <p:spPr>
          <a:xfrm>
            <a:off x="2474050" y="270811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200" dirty="0"/>
          </a:p>
        </p:txBody>
      </p:sp>
      <p:sp>
        <p:nvSpPr>
          <p:cNvPr id="150" name="Rectangle 149"/>
          <p:cNvSpPr/>
          <p:nvPr/>
        </p:nvSpPr>
        <p:spPr>
          <a:xfrm>
            <a:off x="2709575" y="2708118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13824</a:t>
            </a:r>
            <a:endParaRPr lang="en-US" sz="1200" dirty="0"/>
          </a:p>
        </p:txBody>
      </p:sp>
      <p:sp>
        <p:nvSpPr>
          <p:cNvPr id="152" name="Rectangle 151"/>
          <p:cNvSpPr/>
          <p:nvPr/>
        </p:nvSpPr>
        <p:spPr>
          <a:xfrm>
            <a:off x="1792688" y="2991143"/>
            <a:ext cx="2535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l</a:t>
            </a:r>
            <a:endParaRPr lang="en-US" b="1" i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2136760" y="2991143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96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1935574" y="2991143"/>
            <a:ext cx="309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×</a:t>
            </a:r>
            <a:endParaRPr lang="en-US" sz="1200" dirty="0"/>
          </a:p>
        </p:txBody>
      </p:sp>
      <p:sp>
        <p:nvSpPr>
          <p:cNvPr id="155" name="Rectangle 154"/>
          <p:cNvSpPr/>
          <p:nvPr/>
        </p:nvSpPr>
        <p:spPr>
          <a:xfrm>
            <a:off x="2472075" y="299114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200" dirty="0"/>
          </a:p>
        </p:txBody>
      </p:sp>
      <p:sp>
        <p:nvSpPr>
          <p:cNvPr id="156" name="Rectangle 155"/>
          <p:cNvSpPr/>
          <p:nvPr/>
        </p:nvSpPr>
        <p:spPr>
          <a:xfrm>
            <a:off x="2707600" y="2991143"/>
            <a:ext cx="777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13824</a:t>
            </a:r>
            <a:endParaRPr lang="en-US" sz="1200" dirty="0"/>
          </a:p>
        </p:txBody>
      </p:sp>
      <p:sp>
        <p:nvSpPr>
          <p:cNvPr id="157" name="Rectangle 156"/>
          <p:cNvSpPr/>
          <p:nvPr/>
        </p:nvSpPr>
        <p:spPr>
          <a:xfrm>
            <a:off x="2277504" y="3594886"/>
            <a:ext cx="2535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>
                <a:solidFill>
                  <a:prstClr val="black"/>
                </a:solidFill>
                <a:latin typeface="Bookman Old Style" pitchFamily="18" charset="0"/>
              </a:rPr>
              <a:t>l</a:t>
            </a:r>
            <a:endParaRPr lang="en-US" b="1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2460247" y="360769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9" name="TextBox 158"/>
          <p:cNvSpPr txBox="1">
            <a:spLocks noChangeArrowheads="1"/>
          </p:cNvSpPr>
          <p:nvPr/>
        </p:nvSpPr>
        <p:spPr bwMode="auto">
          <a:xfrm>
            <a:off x="2676549" y="3520379"/>
            <a:ext cx="80600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13824</a:t>
            </a:r>
          </a:p>
        </p:txBody>
      </p:sp>
      <p:cxnSp>
        <p:nvCxnSpPr>
          <p:cNvPr id="160" name="Straight Connector 159"/>
          <p:cNvCxnSpPr/>
          <p:nvPr/>
        </p:nvCxnSpPr>
        <p:spPr>
          <a:xfrm rot="16200000">
            <a:off x="3399393" y="3163790"/>
            <a:ext cx="0" cy="128016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61" name="TextBox 160"/>
          <p:cNvSpPr txBox="1">
            <a:spLocks noChangeArrowheads="1"/>
          </p:cNvSpPr>
          <p:nvPr/>
        </p:nvSpPr>
        <p:spPr bwMode="auto">
          <a:xfrm>
            <a:off x="3158151" y="3786095"/>
            <a:ext cx="50014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96</a:t>
            </a:r>
          </a:p>
        </p:txBody>
      </p:sp>
      <p:cxnSp>
        <p:nvCxnSpPr>
          <p:cNvPr id="162" name="Straight Connector 161"/>
          <p:cNvCxnSpPr/>
          <p:nvPr/>
        </p:nvCxnSpPr>
        <p:spPr>
          <a:xfrm flipV="1">
            <a:off x="3262674" y="3899154"/>
            <a:ext cx="298278" cy="73604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63" name="Straight Connector 162"/>
          <p:cNvCxnSpPr/>
          <p:nvPr/>
        </p:nvCxnSpPr>
        <p:spPr>
          <a:xfrm flipV="1">
            <a:off x="2809524" y="3614540"/>
            <a:ext cx="528419" cy="73604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179" name="Rectangle 178"/>
          <p:cNvSpPr/>
          <p:nvPr/>
        </p:nvSpPr>
        <p:spPr>
          <a:xfrm>
            <a:off x="3374450" y="2708117"/>
            <a:ext cx="7472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latin typeface="Bookman Old Style" panose="02050604050505020204" pitchFamily="18" charset="0"/>
              </a:rPr>
              <a:t>× 100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3400477" y="3000670"/>
            <a:ext cx="7472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latin typeface="Bookman Old Style" panose="02050604050505020204" pitchFamily="18" charset="0"/>
              </a:rPr>
              <a:t>× 100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1217271" y="2702365"/>
            <a:ext cx="3360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Symbol" pitchFamily="18" charset="2"/>
                <a:ea typeface="Cambria Math" pitchFamily="18" charset="0"/>
              </a:rPr>
              <a:t>\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2" name="Rectangle 181"/>
          <p:cNvSpPr/>
          <p:nvPr/>
        </p:nvSpPr>
        <p:spPr>
          <a:xfrm>
            <a:off x="1217271" y="2951620"/>
            <a:ext cx="3360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Symbol" pitchFamily="18" charset="2"/>
                <a:ea typeface="Cambria Math" pitchFamily="18" charset="0"/>
              </a:rPr>
              <a:t>\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3" name="Rectangle 182"/>
          <p:cNvSpPr/>
          <p:nvPr/>
        </p:nvSpPr>
        <p:spPr>
          <a:xfrm>
            <a:off x="1217271" y="3583940"/>
            <a:ext cx="3360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Symbol" pitchFamily="18" charset="2"/>
                <a:ea typeface="Cambria Math" pitchFamily="18" charset="0"/>
              </a:rPr>
              <a:t>\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3374450" y="3520647"/>
            <a:ext cx="7472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latin typeface="Bookman Old Style" panose="02050604050505020204" pitchFamily="18" charset="0"/>
              </a:rPr>
              <a:t>× 100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3497252" y="3881577"/>
            <a:ext cx="2380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tabLst>
                <a:tab pos="693721" algn="l"/>
                <a:tab pos="1025499" algn="l"/>
                <a:tab pos="1377916" algn="l"/>
              </a:tabLst>
            </a:pPr>
            <a:r>
              <a:rPr lang="en-US" sz="1200" b="1" dirty="0" smtClean="0">
                <a:solidFill>
                  <a:srgbClr val="FF0000"/>
                </a:solidFill>
                <a:latin typeface="Bookman Old Style" panose="02050604050505020204" pitchFamily="18" charset="0"/>
              </a:rPr>
              <a:t>8</a:t>
            </a:r>
            <a:endParaRPr lang="en-US" sz="1200" b="1" dirty="0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7" name="Rectangle 186"/>
          <p:cNvSpPr/>
          <p:nvPr/>
        </p:nvSpPr>
        <p:spPr>
          <a:xfrm>
            <a:off x="2558670" y="3372899"/>
            <a:ext cx="6550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tabLst>
                <a:tab pos="693721" algn="l"/>
                <a:tab pos="1025499" algn="l"/>
                <a:tab pos="1377916" algn="l"/>
              </a:tabLst>
            </a:pPr>
            <a:r>
              <a:rPr lang="en-US" sz="1200" b="1" dirty="0" smtClean="0">
                <a:solidFill>
                  <a:srgbClr val="FF0000"/>
                </a:solidFill>
                <a:latin typeface="Bookman Old Style" panose="02050604050505020204" pitchFamily="18" charset="0"/>
              </a:rPr>
              <a:t>1152</a:t>
            </a:r>
            <a:endParaRPr lang="en-US" sz="1200" b="1" dirty="0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88" name="Straight Connector 187"/>
          <p:cNvCxnSpPr/>
          <p:nvPr/>
        </p:nvCxnSpPr>
        <p:spPr>
          <a:xfrm flipV="1">
            <a:off x="3523389" y="3995149"/>
            <a:ext cx="185207" cy="73604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89" name="Straight Connector 188"/>
          <p:cNvCxnSpPr/>
          <p:nvPr/>
        </p:nvCxnSpPr>
        <p:spPr>
          <a:xfrm flipV="1">
            <a:off x="2675586" y="3461790"/>
            <a:ext cx="436710" cy="73604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190" name="Rectangle 189"/>
          <p:cNvSpPr/>
          <p:nvPr/>
        </p:nvSpPr>
        <p:spPr>
          <a:xfrm>
            <a:off x="2500817" y="3246749"/>
            <a:ext cx="6550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tabLst>
                <a:tab pos="693721" algn="l"/>
                <a:tab pos="1025499" algn="l"/>
                <a:tab pos="1377916" algn="l"/>
              </a:tabLst>
            </a:pPr>
            <a:r>
              <a:rPr lang="en-US" sz="1200" b="1" dirty="0" smtClean="0">
                <a:solidFill>
                  <a:srgbClr val="FF0000"/>
                </a:solidFill>
                <a:latin typeface="Bookman Old Style" panose="02050604050505020204" pitchFamily="18" charset="0"/>
              </a:rPr>
              <a:t>144</a:t>
            </a:r>
            <a:endParaRPr lang="en-US" sz="1200" b="1" dirty="0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3" name="Rectangle 192"/>
          <p:cNvSpPr/>
          <p:nvPr/>
        </p:nvSpPr>
        <p:spPr>
          <a:xfrm>
            <a:off x="2299279" y="4128214"/>
            <a:ext cx="2535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>
                <a:solidFill>
                  <a:prstClr val="black"/>
                </a:solidFill>
                <a:latin typeface="Bookman Old Style" pitchFamily="18" charset="0"/>
              </a:rPr>
              <a:t>l</a:t>
            </a:r>
            <a:endParaRPr lang="en-US" b="1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2482022" y="4128214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95" name="Rectangle 194"/>
          <p:cNvSpPr/>
          <p:nvPr/>
        </p:nvSpPr>
        <p:spPr>
          <a:xfrm>
            <a:off x="1217271" y="4128214"/>
            <a:ext cx="3360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Symbol" pitchFamily="18" charset="2"/>
                <a:ea typeface="Cambria Math" pitchFamily="18" charset="0"/>
              </a:rPr>
              <a:t>\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0" name="TextBox 199"/>
          <p:cNvSpPr txBox="1">
            <a:spLocks noChangeArrowheads="1"/>
          </p:cNvSpPr>
          <p:nvPr/>
        </p:nvSpPr>
        <p:spPr bwMode="auto">
          <a:xfrm>
            <a:off x="2659629" y="4128214"/>
            <a:ext cx="120608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457200" algn="l"/>
              </a:tabLst>
            </a:pPr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144 × 100</a:t>
            </a:r>
            <a:endParaRPr lang="en-US" b="1" baseline="30000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01" name="Rectangle 200"/>
          <p:cNvSpPr/>
          <p:nvPr/>
        </p:nvSpPr>
        <p:spPr>
          <a:xfrm>
            <a:off x="2309179" y="4482489"/>
            <a:ext cx="2535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>
                <a:solidFill>
                  <a:prstClr val="black"/>
                </a:solidFill>
                <a:latin typeface="Bookman Old Style" pitchFamily="18" charset="0"/>
              </a:rPr>
              <a:t>l</a:t>
            </a:r>
            <a:endParaRPr lang="en-US" b="1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02" name="Rectangle 201"/>
          <p:cNvSpPr/>
          <p:nvPr/>
        </p:nvSpPr>
        <p:spPr>
          <a:xfrm>
            <a:off x="2491922" y="448248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03" name="Rectangle 202"/>
          <p:cNvSpPr/>
          <p:nvPr/>
        </p:nvSpPr>
        <p:spPr>
          <a:xfrm>
            <a:off x="1217271" y="4482489"/>
            <a:ext cx="3360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Symbol" pitchFamily="18" charset="2"/>
                <a:ea typeface="Cambria Math" pitchFamily="18" charset="0"/>
              </a:rPr>
              <a:t>\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4" name="TextBox 203"/>
          <p:cNvSpPr txBox="1">
            <a:spLocks noChangeArrowheads="1"/>
          </p:cNvSpPr>
          <p:nvPr/>
        </p:nvSpPr>
        <p:spPr bwMode="auto">
          <a:xfrm>
            <a:off x="2669529" y="4482489"/>
            <a:ext cx="120608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457200" algn="l"/>
              </a:tabLst>
            </a:pPr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1400 cm</a:t>
            </a:r>
            <a:endParaRPr lang="en-US" b="1" baseline="30000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05" name="Rounded Rectangle 204"/>
          <p:cNvSpPr/>
          <p:nvPr/>
        </p:nvSpPr>
        <p:spPr>
          <a:xfrm>
            <a:off x="4426968" y="568009"/>
            <a:ext cx="2291261" cy="224078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6" name="Rounded Rectangle 205"/>
          <p:cNvSpPr/>
          <p:nvPr/>
        </p:nvSpPr>
        <p:spPr>
          <a:xfrm>
            <a:off x="1104132" y="825120"/>
            <a:ext cx="5874625" cy="219662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7" name="Rounded Rectangle 206"/>
          <p:cNvSpPr/>
          <p:nvPr/>
        </p:nvSpPr>
        <p:spPr>
          <a:xfrm>
            <a:off x="1063294" y="1065242"/>
            <a:ext cx="1273201" cy="203707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34819" y="268667"/>
            <a:ext cx="662970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A suitcase with measures 80 cm × 48 cm × 24 cm is to be covered with a tarpaulin cloth. How many </a:t>
            </a:r>
            <a:r>
              <a:rPr lang="en-US" sz="1600" b="1" dirty="0" err="1">
                <a:latin typeface="Bookman Old Style" panose="02050604050505020204" pitchFamily="18" charset="0"/>
                <a:ea typeface="Cambria Math" pitchFamily="18" charset="0"/>
              </a:rPr>
              <a:t>metres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 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of tarpaulin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of width 96 cm is required to cover 100 such 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suitcases ? </a:t>
            </a:r>
            <a:endParaRPr lang="en-US" sz="1600" b="1" dirty="0"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71" name="Rounded Rectangle 59"/>
          <p:cNvSpPr/>
          <p:nvPr/>
        </p:nvSpPr>
        <p:spPr>
          <a:xfrm>
            <a:off x="569756" y="3995149"/>
            <a:ext cx="2462466" cy="691306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 algn="ctr">
            <a:solidFill>
              <a:srgbClr val="CC00FF"/>
            </a:solidFill>
            <a:prstDash val="solid"/>
            <a:miter lim="800000"/>
          </a:ln>
          <a:effectLst>
            <a:glow rad="63500">
              <a:srgbClr val="ED7D31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itchFamily="18" charset="0"/>
              <a:ea typeface="+mn-ea"/>
              <a:cs typeface="+mn-cs"/>
            </a:endParaRPr>
          </a:p>
        </p:txBody>
      </p:sp>
      <p:pic>
        <p:nvPicPr>
          <p:cNvPr id="172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15713" y="3948694"/>
            <a:ext cx="396620" cy="84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TextBox 172"/>
          <p:cNvSpPr txBox="1"/>
          <p:nvPr/>
        </p:nvSpPr>
        <p:spPr>
          <a:xfrm>
            <a:off x="572177" y="4200703"/>
            <a:ext cx="2390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Area of tarpaulin = </a:t>
            </a:r>
            <a:r>
              <a:rPr lang="en-US" b="1" i="1" dirty="0" smtClean="0">
                <a:solidFill>
                  <a:schemeClr val="bg1"/>
                </a:solidFill>
                <a:latin typeface="Bookman Old Style" pitchFamily="18" charset="0"/>
              </a:rPr>
              <a:t>l</a:t>
            </a:r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 × </a:t>
            </a:r>
            <a:r>
              <a:rPr lang="en-US" b="1" i="1" dirty="0" smtClean="0">
                <a:solidFill>
                  <a:schemeClr val="bg1"/>
                </a:solidFill>
                <a:latin typeface="Bookman Old Style" pitchFamily="18" charset="0"/>
              </a:rPr>
              <a:t>b</a:t>
            </a:r>
            <a:endParaRPr lang="en-US" b="1" i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grpSp>
        <p:nvGrpSpPr>
          <p:cNvPr id="166" name="Group 165"/>
          <p:cNvGrpSpPr/>
          <p:nvPr/>
        </p:nvGrpSpPr>
        <p:grpSpPr>
          <a:xfrm>
            <a:off x="591453" y="3183291"/>
            <a:ext cx="2353051" cy="726202"/>
            <a:chOff x="6498532" y="1526144"/>
            <a:chExt cx="1625971" cy="523449"/>
          </a:xfrm>
        </p:grpSpPr>
        <p:grpSp>
          <p:nvGrpSpPr>
            <p:cNvPr id="167" name="Group 166"/>
            <p:cNvGrpSpPr/>
            <p:nvPr/>
          </p:nvGrpSpPr>
          <p:grpSpPr>
            <a:xfrm>
              <a:off x="6498532" y="1575040"/>
              <a:ext cx="1505949" cy="453972"/>
              <a:chOff x="6498532" y="1575040"/>
              <a:chExt cx="1505949" cy="453972"/>
            </a:xfrm>
          </p:grpSpPr>
          <p:sp>
            <p:nvSpPr>
              <p:cNvPr id="169" name="Rounded Rectangle 168"/>
              <p:cNvSpPr/>
              <p:nvPr/>
            </p:nvSpPr>
            <p:spPr>
              <a:xfrm>
                <a:off x="6525542" y="1575040"/>
                <a:ext cx="1478939" cy="453972"/>
              </a:xfrm>
              <a:prstGeom prst="roundRect">
                <a:avLst/>
              </a:prstGeom>
              <a:gradFill flip="none" rotWithShape="1">
                <a:gsLst>
                  <a:gs pos="0">
                    <a:srgbClr val="FFFF00">
                      <a:alpha val="65000"/>
                    </a:srgb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 smtClean="0">
                  <a:solidFill>
                    <a:srgbClr val="0000FF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6498532" y="1599298"/>
                <a:ext cx="1456780" cy="37714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en-US" b="1" dirty="0" smtClean="0">
                    <a:latin typeface="Bookman Old Style" panose="02050604050505020204" pitchFamily="18" charset="0"/>
                  </a:rPr>
                  <a:t>Tarpaulin is in the form of </a:t>
                </a:r>
                <a:r>
                  <a:rPr lang="en-US" b="1" dirty="0">
                    <a:solidFill>
                      <a:srgbClr val="FF0000"/>
                    </a:solidFill>
                    <a:effectLst>
                      <a:glow rad="101600">
                        <a:srgbClr val="FFFF00">
                          <a:alpha val="60000"/>
                        </a:srgbClr>
                      </a:glow>
                    </a:effectLst>
                    <a:latin typeface="Bookman Old Style" panose="02050604050505020204" pitchFamily="18" charset="0"/>
                  </a:rPr>
                  <a:t>rectangle</a:t>
                </a:r>
              </a:p>
            </p:txBody>
          </p:sp>
        </p:grpSp>
        <p:pic>
          <p:nvPicPr>
            <p:cNvPr id="168" name="Picture 2" descr="D:\Roshan\Roshan\Mthas 8th\VIII STD STB\clipart\4988727.jpg"/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786122" y="1526144"/>
              <a:ext cx="338381" cy="523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3834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emph" presetSubtype="0" repeatCount="3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4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0"/>
                            </p:stCondLst>
                            <p:childTnLst>
                              <p:par>
                                <p:cTn id="20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500"/>
                            </p:stCondLst>
                            <p:childTnLst>
                              <p:par>
                                <p:cTn id="2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500"/>
                            </p:stCondLst>
                            <p:childTnLst>
                              <p:par>
                                <p:cTn id="2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" grpId="0" animBg="1"/>
      <p:bldP spid="184" grpId="1" animBg="1"/>
      <p:bldP spid="140" grpId="0" animBg="1"/>
      <p:bldP spid="140" grpId="1" animBg="1"/>
      <p:bldP spid="174" grpId="0" animBg="1"/>
      <p:bldP spid="174" grpId="1" animBg="1"/>
      <p:bldP spid="174" grpId="2" animBg="1"/>
      <p:bldP spid="175" grpId="0"/>
      <p:bldP spid="176" grpId="0"/>
      <p:bldP spid="86" grpId="0" animBg="1"/>
      <p:bldP spid="86" grpId="1" animBg="1"/>
      <p:bldP spid="141" grpId="0" animBg="1"/>
      <p:bldP spid="141" grpId="1" animBg="1"/>
      <p:bldP spid="142" grpId="0" animBg="1"/>
      <p:bldP spid="142" grpId="1" animBg="1"/>
      <p:bldP spid="146" grpId="0"/>
      <p:bldP spid="147" grpId="0"/>
      <p:bldP spid="148" grpId="0"/>
      <p:bldP spid="149" grpId="0"/>
      <p:bldP spid="150" grpId="0"/>
      <p:bldP spid="152" grpId="0"/>
      <p:bldP spid="153" grpId="0"/>
      <p:bldP spid="154" grpId="0"/>
      <p:bldP spid="155" grpId="0"/>
      <p:bldP spid="156" grpId="0"/>
      <p:bldP spid="157" grpId="0"/>
      <p:bldP spid="158" grpId="0"/>
      <p:bldP spid="159" grpId="0"/>
      <p:bldP spid="161" grpId="0"/>
      <p:bldP spid="179" grpId="0"/>
      <p:bldP spid="180" grpId="0"/>
      <p:bldP spid="181" grpId="0"/>
      <p:bldP spid="182" grpId="0"/>
      <p:bldP spid="183" grpId="0"/>
      <p:bldP spid="185" grpId="0"/>
      <p:bldP spid="186" grpId="0"/>
      <p:bldP spid="187" grpId="0"/>
      <p:bldP spid="190" grpId="0"/>
      <p:bldP spid="193" grpId="0"/>
      <p:bldP spid="194" grpId="0"/>
      <p:bldP spid="195" grpId="0"/>
      <p:bldP spid="200" grpId="0"/>
      <p:bldP spid="201" grpId="0"/>
      <p:bldP spid="202" grpId="0"/>
      <p:bldP spid="203" grpId="0"/>
      <p:bldP spid="204" grpId="0"/>
      <p:bldP spid="171" grpId="0" animBg="1"/>
      <p:bldP spid="171" grpId="1" animBg="1"/>
      <p:bldP spid="173" grpId="0"/>
      <p:bldP spid="173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753669" y="262821"/>
            <a:ext cx="6664273" cy="1051943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chemeClr val="bg1">
                  <a:alpha val="78000"/>
                </a:schemeClr>
              </a:gs>
            </a:gsLst>
            <a:lin ang="8100000" scaled="1"/>
            <a:tileRect/>
          </a:gra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08307" y="463358"/>
            <a:ext cx="687003" cy="624548"/>
            <a:chOff x="508513" y="-702286"/>
            <a:chExt cx="687003" cy="624548"/>
          </a:xfrm>
        </p:grpSpPr>
        <p:sp>
          <p:nvSpPr>
            <p:cNvPr id="4" name="Plaque 3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prstClr val="white"/>
                  </a:solidFill>
                  <a:latin typeface="Bookman Old Style" pitchFamily="18" charset="0"/>
                </a:rPr>
                <a:t>Q.</a:t>
              </a:r>
              <a:endParaRPr lang="en-US" sz="18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sp>
        <p:nvSpPr>
          <p:cNvPr id="6" name="Rectangle 5"/>
          <p:cNvSpPr/>
          <p:nvPr>
            <p:custDataLst>
              <p:tags r:id="rId1"/>
            </p:custDataLst>
          </p:nvPr>
        </p:nvSpPr>
        <p:spPr>
          <a:xfrm>
            <a:off x="502283" y="1299041"/>
            <a:ext cx="55069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en-US" sz="1600" b="1" dirty="0">
                <a:latin typeface="Bookman Old Style" pitchFamily="18" charset="0"/>
              </a:rPr>
              <a:t>Sol.</a:t>
            </a:r>
          </a:p>
        </p:txBody>
      </p:sp>
      <p:grpSp>
        <p:nvGrpSpPr>
          <p:cNvPr id="122" name="Group 121"/>
          <p:cNvGrpSpPr/>
          <p:nvPr/>
        </p:nvGrpSpPr>
        <p:grpSpPr>
          <a:xfrm>
            <a:off x="5164624" y="1297955"/>
            <a:ext cx="1903691" cy="957829"/>
            <a:chOff x="487247" y="2609638"/>
            <a:chExt cx="3065901" cy="1542593"/>
          </a:xfrm>
        </p:grpSpPr>
        <p:pic>
          <p:nvPicPr>
            <p:cNvPr id="123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67" b="31111" l="9091" r="6452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20" t="1399" r="35410" b="68610"/>
            <a:stretch/>
          </p:blipFill>
          <p:spPr bwMode="auto">
            <a:xfrm flipH="1">
              <a:off x="533541" y="2609638"/>
              <a:ext cx="2352783" cy="15425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24" name="Group 123"/>
            <p:cNvGrpSpPr/>
            <p:nvPr/>
          </p:nvGrpSpPr>
          <p:grpSpPr>
            <a:xfrm rot="1620000">
              <a:off x="487247" y="3644692"/>
              <a:ext cx="1335528" cy="371757"/>
              <a:chOff x="6993900" y="2000806"/>
              <a:chExt cx="552911" cy="371757"/>
            </a:xfrm>
          </p:grpSpPr>
          <p:cxnSp>
            <p:nvCxnSpPr>
              <p:cNvPr id="133" name="Straight Connector 132"/>
              <p:cNvCxnSpPr/>
              <p:nvPr/>
            </p:nvCxnSpPr>
            <p:spPr>
              <a:xfrm flipV="1">
                <a:off x="6993900" y="2208451"/>
                <a:ext cx="147052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headEnd type="arrow" w="med" len="med"/>
                <a:tailEnd type="none" w="med" len="med"/>
              </a:ln>
              <a:effectLst/>
            </p:spPr>
          </p:cxnSp>
          <p:cxnSp>
            <p:nvCxnSpPr>
              <p:cNvPr id="134" name="Straight Connector 133"/>
              <p:cNvCxnSpPr/>
              <p:nvPr/>
            </p:nvCxnSpPr>
            <p:spPr>
              <a:xfrm flipH="1" flipV="1">
                <a:off x="7404080" y="2223080"/>
                <a:ext cx="142731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headEnd type="arrow" w="med" len="med"/>
                <a:tailEnd type="none" w="med" len="med"/>
              </a:ln>
              <a:effectLst/>
            </p:spPr>
          </p:cxnSp>
          <p:sp>
            <p:nvSpPr>
              <p:cNvPr id="135" name="TextBox 134"/>
              <p:cNvSpPr txBox="1"/>
              <p:nvPr/>
            </p:nvSpPr>
            <p:spPr>
              <a:xfrm>
                <a:off x="7092220" y="2000806"/>
                <a:ext cx="392266" cy="3717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ookman Old Style" pitchFamily="18" charset="0"/>
                  </a:rPr>
                  <a:t>80 cm</a:t>
                </a:r>
              </a:p>
            </p:txBody>
          </p:sp>
        </p:grpSp>
        <p:grpSp>
          <p:nvGrpSpPr>
            <p:cNvPr id="125" name="Group 124"/>
            <p:cNvGrpSpPr/>
            <p:nvPr/>
          </p:nvGrpSpPr>
          <p:grpSpPr>
            <a:xfrm rot="19974515">
              <a:off x="1829160" y="3765653"/>
              <a:ext cx="1144953" cy="371757"/>
              <a:chOff x="7051837" y="2051752"/>
              <a:chExt cx="474012" cy="371757"/>
            </a:xfrm>
          </p:grpSpPr>
          <p:cxnSp>
            <p:nvCxnSpPr>
              <p:cNvPr id="130" name="Straight Connector 129"/>
              <p:cNvCxnSpPr/>
              <p:nvPr/>
            </p:nvCxnSpPr>
            <p:spPr>
              <a:xfrm flipV="1">
                <a:off x="7051837" y="2237820"/>
                <a:ext cx="95564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headEnd type="arrow" w="med" len="med"/>
                <a:tailEnd type="none" w="med" len="med"/>
              </a:ln>
              <a:effectLst/>
            </p:spPr>
          </p:cxnSp>
          <p:cxnSp>
            <p:nvCxnSpPr>
              <p:cNvPr id="131" name="Straight Connector 130"/>
              <p:cNvCxnSpPr/>
              <p:nvPr/>
            </p:nvCxnSpPr>
            <p:spPr>
              <a:xfrm flipH="1" flipV="1">
                <a:off x="7423818" y="2255134"/>
                <a:ext cx="102031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headEnd type="arrow" w="med" len="med"/>
                <a:tailEnd type="none" w="med" len="med"/>
              </a:ln>
              <a:effectLst/>
            </p:spPr>
          </p:cxnSp>
          <p:sp>
            <p:nvSpPr>
              <p:cNvPr id="132" name="TextBox 131"/>
              <p:cNvSpPr txBox="1"/>
              <p:nvPr/>
            </p:nvSpPr>
            <p:spPr>
              <a:xfrm>
                <a:off x="7105797" y="2051752"/>
                <a:ext cx="373227" cy="3717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ookman Old Style" pitchFamily="18" charset="0"/>
                  </a:rPr>
                  <a:t>48 cm</a:t>
                </a:r>
              </a:p>
            </p:txBody>
          </p:sp>
        </p:grpSp>
        <p:grpSp>
          <p:nvGrpSpPr>
            <p:cNvPr id="126" name="Group 125"/>
            <p:cNvGrpSpPr/>
            <p:nvPr/>
          </p:nvGrpSpPr>
          <p:grpSpPr>
            <a:xfrm rot="19974515">
              <a:off x="2651637" y="2967967"/>
              <a:ext cx="901511" cy="566142"/>
              <a:chOff x="7020504" y="2141305"/>
              <a:chExt cx="373227" cy="566142"/>
            </a:xfrm>
          </p:grpSpPr>
          <p:cxnSp>
            <p:nvCxnSpPr>
              <p:cNvPr id="127" name="Straight Connector 126"/>
              <p:cNvCxnSpPr/>
              <p:nvPr/>
            </p:nvCxnSpPr>
            <p:spPr>
              <a:xfrm rot="7200000" flipV="1">
                <a:off x="7075668" y="2236689"/>
                <a:ext cx="190768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headEnd type="arrow" w="med" len="med"/>
                <a:tailEnd type="none" w="med" len="med"/>
              </a:ln>
              <a:effectLst/>
            </p:spPr>
          </p:cxnSp>
          <p:cxnSp>
            <p:nvCxnSpPr>
              <p:cNvPr id="128" name="Straight Connector 127"/>
              <p:cNvCxnSpPr/>
              <p:nvPr/>
            </p:nvCxnSpPr>
            <p:spPr>
              <a:xfrm rot="7200000" flipH="1" flipV="1">
                <a:off x="6991415" y="2605608"/>
                <a:ext cx="203678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headEnd type="arrow" w="med" len="med"/>
                <a:tailEnd type="none" w="med" len="med"/>
              </a:ln>
              <a:effectLst/>
            </p:spPr>
          </p:cxnSp>
          <p:sp>
            <p:nvSpPr>
              <p:cNvPr id="129" name="TextBox 128"/>
              <p:cNvSpPr txBox="1"/>
              <p:nvPr/>
            </p:nvSpPr>
            <p:spPr>
              <a:xfrm rot="1475331">
                <a:off x="7020504" y="2319299"/>
                <a:ext cx="373227" cy="371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ookman Old Style" pitchFamily="18" charset="0"/>
                  </a:rPr>
                  <a:t>24 cm</a:t>
                </a:r>
              </a:p>
            </p:txBody>
          </p:sp>
        </p:grpSp>
      </p:grpSp>
      <p:grpSp>
        <p:nvGrpSpPr>
          <p:cNvPr id="136" name="Group 135"/>
          <p:cNvGrpSpPr/>
          <p:nvPr/>
        </p:nvGrpSpPr>
        <p:grpSpPr>
          <a:xfrm>
            <a:off x="6952987" y="1159960"/>
            <a:ext cx="1713155" cy="1276337"/>
            <a:chOff x="3414426" y="2522684"/>
            <a:chExt cx="2759054" cy="2055555"/>
          </a:xfrm>
        </p:grpSpPr>
        <p:pic>
          <p:nvPicPr>
            <p:cNvPr id="137" name="Picture 4" descr="Related imag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143" b="95286" l="0" r="10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4426" y="2522684"/>
              <a:ext cx="2759054" cy="1931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8" name="TextBox 137"/>
            <p:cNvSpPr txBox="1"/>
            <p:nvPr/>
          </p:nvSpPr>
          <p:spPr>
            <a:xfrm rot="18414515">
              <a:off x="5208813" y="3768633"/>
              <a:ext cx="1247455" cy="371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1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rPr>
                <a:t>b</a:t>
              </a:r>
              <a:r>
                <a:rPr kumimoji="0" 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rPr>
                <a:t> = 96 cm</a:t>
              </a:r>
            </a:p>
          </p:txBody>
        </p:sp>
        <p:sp>
          <p:nvSpPr>
            <p:cNvPr id="139" name="TextBox 138"/>
            <p:cNvSpPr txBox="1"/>
            <p:nvPr/>
          </p:nvSpPr>
          <p:spPr>
            <a:xfrm rot="1461771">
              <a:off x="3951544" y="3785057"/>
              <a:ext cx="537327" cy="277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1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rPr>
                <a:t>l = ?</a:t>
              </a:r>
              <a:endPara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sp>
        <p:nvSpPr>
          <p:cNvPr id="170" name="Rounded Rectangle 169"/>
          <p:cNvSpPr/>
          <p:nvPr/>
        </p:nvSpPr>
        <p:spPr>
          <a:xfrm>
            <a:off x="4426968" y="568009"/>
            <a:ext cx="2291261" cy="224078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1" name="Rounded Rectangle 170"/>
          <p:cNvSpPr/>
          <p:nvPr/>
        </p:nvSpPr>
        <p:spPr>
          <a:xfrm>
            <a:off x="1104132" y="825120"/>
            <a:ext cx="5874625" cy="219662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2" name="Rounded Rectangle 171"/>
          <p:cNvSpPr/>
          <p:nvPr/>
        </p:nvSpPr>
        <p:spPr>
          <a:xfrm>
            <a:off x="1063294" y="1065242"/>
            <a:ext cx="1273201" cy="203707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4" name="Rounded Rectangle 183"/>
          <p:cNvSpPr/>
          <p:nvPr/>
        </p:nvSpPr>
        <p:spPr>
          <a:xfrm>
            <a:off x="4442089" y="581172"/>
            <a:ext cx="1967070" cy="203707"/>
          </a:xfrm>
          <a:prstGeom prst="round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34819" y="268667"/>
            <a:ext cx="662970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A suitcase with measures 80 cm × 48 cm × 24 cm is to be covered with a tarpaulin cloth. How many </a:t>
            </a:r>
            <a:r>
              <a:rPr lang="en-US" sz="1600" b="1" dirty="0" err="1">
                <a:latin typeface="Bookman Old Style" panose="02050604050505020204" pitchFamily="18" charset="0"/>
                <a:ea typeface="Cambria Math" pitchFamily="18" charset="0"/>
              </a:rPr>
              <a:t>metres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 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of tarpaulin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of width 96 cm is required to cover 100 such 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suitcases ? </a:t>
            </a:r>
            <a:endParaRPr lang="en-US" sz="1600" b="1" dirty="0"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3724344" y="2465814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95" name="TextBox 194"/>
          <p:cNvSpPr txBox="1">
            <a:spLocks noChangeArrowheads="1"/>
          </p:cNvSpPr>
          <p:nvPr/>
        </p:nvSpPr>
        <p:spPr bwMode="auto">
          <a:xfrm>
            <a:off x="3967435" y="2465814"/>
            <a:ext cx="105165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457200" algn="l"/>
              </a:tabLst>
            </a:pPr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144 m</a:t>
            </a:r>
            <a:endParaRPr lang="en-US" b="1" baseline="30000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96" name="Rectangle 195"/>
          <p:cNvSpPr/>
          <p:nvPr/>
        </p:nvSpPr>
        <p:spPr>
          <a:xfrm>
            <a:off x="3748359" y="196890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97" name="TextBox 196"/>
          <p:cNvSpPr txBox="1">
            <a:spLocks noChangeArrowheads="1"/>
          </p:cNvSpPr>
          <p:nvPr/>
        </p:nvSpPr>
        <p:spPr bwMode="auto">
          <a:xfrm>
            <a:off x="3933764" y="1881597"/>
            <a:ext cx="80600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14400</a:t>
            </a:r>
          </a:p>
        </p:txBody>
      </p:sp>
      <p:cxnSp>
        <p:nvCxnSpPr>
          <p:cNvPr id="198" name="Straight Connector 197"/>
          <p:cNvCxnSpPr/>
          <p:nvPr/>
        </p:nvCxnSpPr>
        <p:spPr>
          <a:xfrm rot="16200000">
            <a:off x="4336568" y="1845048"/>
            <a:ext cx="0" cy="64008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99" name="TextBox 198"/>
          <p:cNvSpPr txBox="1">
            <a:spLocks noChangeArrowheads="1"/>
          </p:cNvSpPr>
          <p:nvPr/>
        </p:nvSpPr>
        <p:spPr bwMode="auto">
          <a:xfrm>
            <a:off x="3984529" y="2147313"/>
            <a:ext cx="61522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100</a:t>
            </a:r>
          </a:p>
        </p:txBody>
      </p:sp>
      <p:sp>
        <p:nvSpPr>
          <p:cNvPr id="202" name="Rectangle 201"/>
          <p:cNvSpPr/>
          <p:nvPr/>
        </p:nvSpPr>
        <p:spPr>
          <a:xfrm>
            <a:off x="4720309" y="2002657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03" name="Horizontal Scroll 202"/>
          <p:cNvSpPr/>
          <p:nvPr/>
        </p:nvSpPr>
        <p:spPr>
          <a:xfrm>
            <a:off x="598534" y="2767813"/>
            <a:ext cx="3965594" cy="824100"/>
          </a:xfrm>
          <a:prstGeom prst="horizontalScroll">
            <a:avLst/>
          </a:prstGeom>
          <a:gradFill flip="none" rotWithShape="1">
            <a:gsLst>
              <a:gs pos="0">
                <a:srgbClr val="9900FF">
                  <a:lumMod val="84000"/>
                  <a:lumOff val="16000"/>
                  <a:alpha val="59000"/>
                </a:srgbClr>
              </a:gs>
              <a:gs pos="100000">
                <a:schemeClr val="bg1">
                  <a:lumMod val="97000"/>
                </a:schemeClr>
              </a:gs>
              <a:gs pos="81000">
                <a:schemeClr val="bg1"/>
              </a:gs>
            </a:gsLst>
            <a:lin ang="8100000" scaled="1"/>
            <a:tileRect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/>
          <p:cNvSpPr/>
          <p:nvPr/>
        </p:nvSpPr>
        <p:spPr>
          <a:xfrm>
            <a:off x="636093" y="2906355"/>
            <a:ext cx="39787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Symbol"/>
              <a:buChar char="\"/>
              <a:tabLst>
                <a:tab pos="2974975" algn="l"/>
              </a:tabLst>
            </a:pPr>
            <a:r>
              <a:rPr lang="en-US" sz="1600" b="1" dirty="0" smtClean="0">
                <a:latin typeface="Bookman Old Style" pitchFamily="18" charset="0"/>
              </a:rPr>
              <a:t>The </a:t>
            </a:r>
            <a:r>
              <a:rPr lang="en-US" sz="1600" b="1" dirty="0">
                <a:latin typeface="Bookman Old Style" pitchFamily="18" charset="0"/>
              </a:rPr>
              <a:t>tarpaulin cloth required to </a:t>
            </a:r>
            <a:endParaRPr lang="en-US" sz="1600" b="1" dirty="0" smtClean="0">
              <a:latin typeface="Bookman Old Style" pitchFamily="18" charset="0"/>
            </a:endParaRPr>
          </a:p>
          <a:p>
            <a:pPr>
              <a:tabLst>
                <a:tab pos="2974975" algn="l"/>
              </a:tabLst>
            </a:pPr>
            <a:r>
              <a:rPr lang="en-US" sz="1600" b="1" dirty="0" smtClean="0">
                <a:latin typeface="Bookman Old Style" pitchFamily="18" charset="0"/>
              </a:rPr>
              <a:t>    cover </a:t>
            </a:r>
            <a:r>
              <a:rPr lang="en-US" sz="1600" b="1" dirty="0">
                <a:latin typeface="Bookman Old Style" pitchFamily="18" charset="0"/>
              </a:rPr>
              <a:t>100 suitcases is 144 m.</a:t>
            </a:r>
            <a:endParaRPr 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pic>
        <p:nvPicPr>
          <p:cNvPr id="205" name="Picture 5" descr="D:\Roshan\Roshan\Mthas 8th\VIII STD STB\clipart\28264926-little-boy-student-holding-a-big-pencil.jp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73395" y="2853673"/>
            <a:ext cx="737616" cy="7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/>
          <p:cNvSpPr/>
          <p:nvPr/>
        </p:nvSpPr>
        <p:spPr>
          <a:xfrm>
            <a:off x="966177" y="1321193"/>
            <a:ext cx="29001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Bookman Old Style" pitchFamily="18" charset="0"/>
              </a:rPr>
              <a:t>The tarpaulin cloth required </a:t>
            </a:r>
            <a:endParaRPr lang="en-US" b="1" dirty="0" smtClean="0">
              <a:latin typeface="Bookman Old Style" pitchFamily="18" charset="0"/>
            </a:endParaRPr>
          </a:p>
          <a:p>
            <a:r>
              <a:rPr lang="en-US" b="1" dirty="0" smtClean="0">
                <a:latin typeface="Bookman Old Style" pitchFamily="18" charset="0"/>
              </a:rPr>
              <a:t>to </a:t>
            </a:r>
            <a:r>
              <a:rPr lang="en-US" b="1" dirty="0">
                <a:latin typeface="Bookman Old Style" pitchFamily="18" charset="0"/>
              </a:rPr>
              <a:t>cover 100 suitcases</a:t>
            </a:r>
            <a:endParaRPr lang="en-US" b="1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753945" y="1409354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6" name="TextBox 55"/>
          <p:cNvSpPr txBox="1">
            <a:spLocks noChangeArrowheads="1"/>
          </p:cNvSpPr>
          <p:nvPr/>
        </p:nvSpPr>
        <p:spPr bwMode="auto">
          <a:xfrm>
            <a:off x="4000423" y="1409354"/>
            <a:ext cx="119294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457200" algn="l"/>
              </a:tabLst>
            </a:pPr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14400 cm</a:t>
            </a:r>
            <a:endParaRPr lang="en-US" b="1" baseline="30000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193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3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4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animBg="1"/>
      <p:bldP spid="171" grpId="0" animBg="1"/>
      <p:bldP spid="172" grpId="0" animBg="1"/>
      <p:bldP spid="184" grpId="0" animBg="1"/>
      <p:bldP spid="184" grpId="1" animBg="1"/>
      <p:bldP spid="184" grpId="2" animBg="1"/>
      <p:bldP spid="194" grpId="0"/>
      <p:bldP spid="195" grpId="0"/>
      <p:bldP spid="196" grpId="0"/>
      <p:bldP spid="197" grpId="0"/>
      <p:bldP spid="199" grpId="0"/>
      <p:bldP spid="202" grpId="0"/>
      <p:bldP spid="203" grpId="0" animBg="1"/>
      <p:bldP spid="20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1056733" y="1147344"/>
            <a:ext cx="2289903" cy="228949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982177" y="284186"/>
            <a:ext cx="6261772" cy="735755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chemeClr val="bg1">
                  <a:alpha val="78000"/>
                </a:schemeClr>
              </a:gs>
            </a:gsLst>
            <a:lin ang="8100000" scaled="1"/>
            <a:tileRect/>
          </a:gra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48263" y="363044"/>
            <a:ext cx="687003" cy="624548"/>
            <a:chOff x="508513" y="-702286"/>
            <a:chExt cx="687003" cy="624548"/>
          </a:xfrm>
        </p:grpSpPr>
        <p:sp>
          <p:nvSpPr>
            <p:cNvPr id="4" name="Plaque 3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prstClr val="white"/>
                  </a:solidFill>
                  <a:latin typeface="Bookman Old Style" pitchFamily="18" charset="0"/>
                </a:rPr>
                <a:t>Q.</a:t>
              </a:r>
              <a:endParaRPr lang="en-US" sz="18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sp>
        <p:nvSpPr>
          <p:cNvPr id="40" name="Rectangle 39"/>
          <p:cNvSpPr/>
          <p:nvPr>
            <p:custDataLst>
              <p:tags r:id="rId1"/>
            </p:custDataLst>
          </p:nvPr>
        </p:nvSpPr>
        <p:spPr>
          <a:xfrm>
            <a:off x="530931" y="1064121"/>
            <a:ext cx="637659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en-US" sz="1600" b="1" dirty="0">
                <a:latin typeface="Bookman Old Style" panose="02050604050505020204" pitchFamily="18" charset="0"/>
              </a:rPr>
              <a:t>Sol.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040890" y="1092541"/>
            <a:ext cx="24208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</a:rPr>
              <a:t>Surface </a:t>
            </a:r>
            <a:r>
              <a:rPr lang="en-US" sz="1600" b="1" dirty="0">
                <a:latin typeface="Bookman Old Style" pitchFamily="18" charset="0"/>
              </a:rPr>
              <a:t>area of cube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362041" y="1092541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dirty="0">
              <a:latin typeface="Bookman Old Style" panose="020506040505050202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606365" y="1092541"/>
            <a:ext cx="10775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600 cm</a:t>
            </a:r>
            <a:r>
              <a:rPr lang="en-US" sz="1600" b="1" baseline="30000" dirty="0" smtClean="0">
                <a:latin typeface="Bookman Old Style" panose="02050604050505020204" pitchFamily="18" charset="0"/>
                <a:ea typeface="Cambria Math" pitchFamily="18" charset="0"/>
              </a:rPr>
              <a:t>2</a:t>
            </a:r>
            <a:endParaRPr lang="en-US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362041" y="1432661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dirty="0">
              <a:latin typeface="Bookman Old Style" panose="020506040505050202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606365" y="1432661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600</a:t>
            </a:r>
            <a:endParaRPr lang="en-US" sz="1600" b="1" dirty="0">
              <a:latin typeface="Bookman Old Style" panose="020506040505050202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995872" y="2473146"/>
            <a:ext cx="3529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Bookman Old Style" panose="02050604050505020204" pitchFamily="18" charset="0"/>
                <a:ea typeface="Cambria Math" pitchFamily="18" charset="0"/>
              </a:rPr>
              <a:t>l</a:t>
            </a:r>
            <a:r>
              <a:rPr lang="en-US" sz="1600" b="1" baseline="30000" dirty="0" smtClean="0">
                <a:latin typeface="Bookman Old Style" panose="02050604050505020204" pitchFamily="18" charset="0"/>
                <a:ea typeface="Cambria Math" pitchFamily="18" charset="0"/>
              </a:rPr>
              <a:t>2</a:t>
            </a:r>
            <a:endParaRPr lang="en-US" sz="1600" b="1" baseline="30000" dirty="0"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362041" y="2473146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dirty="0">
              <a:latin typeface="Bookman Old Style" panose="020506040505050202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606365" y="2473146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100</a:t>
            </a:r>
            <a:endParaRPr lang="en-US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085640" y="2840299"/>
            <a:ext cx="263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 smtClean="0">
                <a:latin typeface="Bookman Old Style" panose="02050604050505020204" pitchFamily="18" charset="0"/>
                <a:ea typeface="Cambria Math" pitchFamily="18" charset="0"/>
              </a:rPr>
              <a:t>l</a:t>
            </a:r>
            <a:endParaRPr lang="en-US" sz="1600" b="1" baseline="30000" dirty="0"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362041" y="2840299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dirty="0">
              <a:latin typeface="Bookman Old Style" panose="020506040505050202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606365" y="2840299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10</a:t>
            </a:r>
            <a:endParaRPr lang="en-US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859618" y="1434887"/>
            <a:ext cx="4892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6</a:t>
            </a:r>
            <a:r>
              <a:rPr lang="en-US" sz="1600" b="1" i="1" dirty="0" smtClean="0">
                <a:latin typeface="Bookman Old Style" panose="02050604050505020204" pitchFamily="18" charset="0"/>
                <a:ea typeface="Cambria Math" pitchFamily="18" charset="0"/>
              </a:rPr>
              <a:t>l</a:t>
            </a:r>
            <a:r>
              <a:rPr lang="en-US" sz="1600" b="1" baseline="30000" dirty="0" smtClean="0">
                <a:latin typeface="Bookman Old Style" panose="02050604050505020204" pitchFamily="18" charset="0"/>
                <a:ea typeface="Cambria Math" pitchFamily="18" charset="0"/>
              </a:rPr>
              <a:t>2</a:t>
            </a:r>
            <a:endParaRPr lang="en-US" sz="1600" b="1" baseline="30000" dirty="0"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72" name="Horizontal Scroll 71"/>
          <p:cNvSpPr/>
          <p:nvPr/>
        </p:nvSpPr>
        <p:spPr>
          <a:xfrm>
            <a:off x="484121" y="3176017"/>
            <a:ext cx="4524326" cy="476331"/>
          </a:xfrm>
          <a:prstGeom prst="horizontalScroll">
            <a:avLst/>
          </a:prstGeom>
          <a:gradFill flip="none" rotWithShape="1">
            <a:gsLst>
              <a:gs pos="0">
                <a:srgbClr val="9900FF">
                  <a:lumMod val="84000"/>
                  <a:lumOff val="16000"/>
                  <a:alpha val="59000"/>
                </a:srgbClr>
              </a:gs>
              <a:gs pos="100000">
                <a:schemeClr val="bg1">
                  <a:lumMod val="97000"/>
                </a:schemeClr>
              </a:gs>
              <a:gs pos="81000">
                <a:schemeClr val="bg1"/>
              </a:gs>
            </a:gsLst>
            <a:lin ang="8100000" scaled="1"/>
            <a:tileRect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521287" y="3250939"/>
            <a:ext cx="4547943" cy="33855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Symbol" pitchFamily="18" charset="2"/>
                <a:ea typeface="SimHei" panose="02010609060101010101" pitchFamily="49" charset="-122"/>
              </a:rPr>
              <a:t>\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en-US" sz="1600" b="1" dirty="0">
                <a:solidFill>
                  <a:prstClr val="black">
                    <a:lumMod val="95000"/>
                    <a:lumOff val="5000"/>
                  </a:prstClr>
                </a:solidFill>
                <a:latin typeface="Bookman Old Style" panose="02050604050505020204" pitchFamily="18" charset="0"/>
                <a:ea typeface="Cambria Math" pitchFamily="18" charset="0"/>
              </a:rPr>
              <a:t>The required side of the </a:t>
            </a:r>
            <a:r>
              <a:rPr lang="en-US" sz="16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Bookman Old Style" panose="02050604050505020204" pitchFamily="18" charset="0"/>
                <a:ea typeface="Cambria Math" pitchFamily="18" charset="0"/>
              </a:rPr>
              <a:t>cube is 10cm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pic>
        <p:nvPicPr>
          <p:cNvPr id="74" name="Picture 5" descr="D:\Roshan\Roshan\Mthas 8th\VIII STD STB\clipart\28264926-little-boy-student-holding-a-big-penci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57934" y="3087709"/>
            <a:ext cx="670560" cy="66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6878510" y="2449632"/>
            <a:ext cx="2535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>
                <a:latin typeface="Bookman Old Style" pitchFamily="18" charset="0"/>
              </a:rPr>
              <a:t>l</a:t>
            </a:r>
            <a:endParaRPr lang="en-US" b="1" i="1" dirty="0">
              <a:latin typeface="Bookman Old Style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054232" y="2449632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b="1" dirty="0">
              <a:latin typeface="Bookman Old Style" panose="020506040505050202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236912" y="2449632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?</a:t>
            </a:r>
            <a:endParaRPr lang="en-US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1204669" y="540233"/>
            <a:ext cx="2456542" cy="203707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4368846" y="529104"/>
            <a:ext cx="2602130" cy="224078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Rounded Rectangle 59"/>
          <p:cNvSpPr/>
          <p:nvPr/>
        </p:nvSpPr>
        <p:spPr>
          <a:xfrm>
            <a:off x="1038501" y="4092775"/>
            <a:ext cx="2779112" cy="667266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CC00FF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Book Antiqua" pitchFamily="18" charset="0"/>
            </a:endParaRPr>
          </a:p>
        </p:txBody>
      </p:sp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62016" y="3875018"/>
            <a:ext cx="491495" cy="102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1034323" y="4129840"/>
            <a:ext cx="2787638" cy="578882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What is the formula for </a:t>
            </a:r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total surface area of cube ?</a:t>
            </a:r>
            <a:endParaRPr lang="en-US" b="1" dirty="0">
              <a:solidFill>
                <a:schemeClr val="bg1"/>
              </a:solidFill>
              <a:latin typeface="Bookman Old Style" pitchFamily="18" charset="0"/>
              <a:ea typeface="Cambria Math" pitchFamily="18" charset="0"/>
            </a:endParaRPr>
          </a:p>
        </p:txBody>
      </p:sp>
      <p:pic>
        <p:nvPicPr>
          <p:cNvPr id="31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90975" y="3862918"/>
            <a:ext cx="443188" cy="9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2165004" y="4252016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rPr>
              <a:t>6</a:t>
            </a:r>
            <a:r>
              <a:rPr lang="en-US" sz="1800" b="1" i="1" dirty="0" smtClean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rPr>
              <a:t>l</a:t>
            </a:r>
            <a:r>
              <a:rPr lang="en-US" sz="1800" b="1" baseline="30000" dirty="0" smtClean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800" b="1" baseline="30000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34" name="Cube 33"/>
          <p:cNvSpPr/>
          <p:nvPr/>
        </p:nvSpPr>
        <p:spPr>
          <a:xfrm>
            <a:off x="6756024" y="1171546"/>
            <a:ext cx="1419911" cy="1282432"/>
          </a:xfrm>
          <a:prstGeom prst="cub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2904188" y="536348"/>
            <a:ext cx="717162" cy="224078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11019" y="471867"/>
            <a:ext cx="65813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Find the side of a cube whose surface area is 600 cm</a:t>
            </a:r>
            <a:r>
              <a:rPr lang="en-US" sz="1600" b="1" baseline="30000" dirty="0">
                <a:latin typeface="Bookman Old Style" panose="02050604050505020204" pitchFamily="18" charset="0"/>
                <a:ea typeface="Cambria Math" pitchFamily="18" charset="0"/>
              </a:rPr>
              <a:t>2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756024" y="2453978"/>
            <a:ext cx="1113980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3093706" y="1948457"/>
            <a:ext cx="3529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Bookman Old Style" panose="02050604050505020204" pitchFamily="18" charset="0"/>
                <a:ea typeface="Cambria Math" pitchFamily="18" charset="0"/>
              </a:rPr>
              <a:t>l</a:t>
            </a:r>
            <a:r>
              <a:rPr lang="en-US" sz="1600" b="1" baseline="30000" dirty="0">
                <a:latin typeface="Bookman Old Style" panose="02050604050505020204" pitchFamily="18" charset="0"/>
                <a:ea typeface="Cambria Math" pitchFamily="18" charset="0"/>
              </a:rPr>
              <a:t>2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362041" y="1961262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3603790" y="1873950"/>
            <a:ext cx="66612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600</a:t>
            </a:r>
          </a:p>
        </p:txBody>
      </p:sp>
      <p:cxnSp>
        <p:nvCxnSpPr>
          <p:cNvPr id="43" name="Straight Connector 42"/>
          <p:cNvCxnSpPr/>
          <p:nvPr/>
        </p:nvCxnSpPr>
        <p:spPr>
          <a:xfrm rot="16200000">
            <a:off x="3973123" y="1883121"/>
            <a:ext cx="0" cy="54864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3625036" y="2149940"/>
            <a:ext cx="58174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6</a:t>
            </a:r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3814527" y="2286339"/>
            <a:ext cx="224101" cy="73604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48" name="Straight Connector 47"/>
          <p:cNvCxnSpPr/>
          <p:nvPr/>
        </p:nvCxnSpPr>
        <p:spPr>
          <a:xfrm flipV="1">
            <a:off x="3763349" y="2019481"/>
            <a:ext cx="397009" cy="73604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49" name="Rectangle 48"/>
          <p:cNvSpPr/>
          <p:nvPr/>
        </p:nvSpPr>
        <p:spPr>
          <a:xfrm>
            <a:off x="521287" y="1948457"/>
            <a:ext cx="3360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Symbol" pitchFamily="18" charset="2"/>
                <a:ea typeface="Cambria Math" pitchFamily="18" charset="0"/>
              </a:rPr>
              <a:t>\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477612" y="1726470"/>
            <a:ext cx="6550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tabLst>
                <a:tab pos="693721" algn="l"/>
                <a:tab pos="1025499" algn="l"/>
                <a:tab pos="1377916" algn="l"/>
              </a:tabLst>
            </a:pPr>
            <a:r>
              <a:rPr lang="en-US" sz="1200" b="1" dirty="0" smtClean="0">
                <a:solidFill>
                  <a:srgbClr val="FF0000"/>
                </a:solidFill>
                <a:latin typeface="Bookman Old Style" panose="02050604050505020204" pitchFamily="18" charset="0"/>
              </a:rPr>
              <a:t>100</a:t>
            </a:r>
            <a:endParaRPr lang="en-US" sz="1200" b="1" dirty="0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21287" y="2445506"/>
            <a:ext cx="3360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Symbol" pitchFamily="18" charset="2"/>
                <a:ea typeface="Cambria Math" pitchFamily="18" charset="0"/>
              </a:rPr>
              <a:t>\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21287" y="2819514"/>
            <a:ext cx="3360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Symbol" pitchFamily="18" charset="2"/>
                <a:ea typeface="Cambria Math" pitchFamily="18" charset="0"/>
              </a:rPr>
              <a:t>\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85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500"/>
                            </p:stCondLst>
                            <p:childTnLst>
                              <p:par>
                                <p:cTn id="1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500"/>
                            </p:stCondLst>
                            <p:childTnLst>
                              <p:par>
                                <p:cTn id="2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1000"/>
                            </p:stCondLst>
                            <p:childTnLst>
                              <p:par>
                                <p:cTn id="2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2" grpId="0" animBg="1"/>
      <p:bldP spid="40" grpId="0"/>
      <p:bldP spid="42" grpId="0"/>
      <p:bldP spid="44" grpId="0"/>
      <p:bldP spid="45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72" grpId="0" animBg="1"/>
      <p:bldP spid="73" grpId="0"/>
      <p:bldP spid="23" grpId="0"/>
      <p:bldP spid="24" grpId="0"/>
      <p:bldP spid="25" grpId="0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30" grpId="0"/>
      <p:bldP spid="30" grpId="1"/>
      <p:bldP spid="32" grpId="0"/>
      <p:bldP spid="32" grpId="1"/>
      <p:bldP spid="34" grpId="0" animBg="1"/>
      <p:bldP spid="35" grpId="0" animBg="1"/>
      <p:bldP spid="35" grpId="1" animBg="1"/>
      <p:bldP spid="6" grpId="0"/>
      <p:bldP spid="38" grpId="0"/>
      <p:bldP spid="39" grpId="0"/>
      <p:bldP spid="41" grpId="0"/>
      <p:bldP spid="46" grpId="0"/>
      <p:bldP spid="49" grpId="0"/>
      <p:bldP spid="50" grpId="0"/>
      <p:bldP spid="51" grpId="0"/>
      <p:bldP spid="5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971666" y="284186"/>
            <a:ext cx="6406596" cy="840008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chemeClr val="bg1">
                  <a:alpha val="78000"/>
                </a:schemeClr>
              </a:gs>
            </a:gsLst>
            <a:lin ang="8100000" scaled="1"/>
            <a:tileRect/>
          </a:gra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37753" y="384064"/>
            <a:ext cx="687003" cy="624548"/>
            <a:chOff x="508513" y="-702286"/>
            <a:chExt cx="687003" cy="624548"/>
          </a:xfrm>
        </p:grpSpPr>
        <p:sp>
          <p:nvSpPr>
            <p:cNvPr id="4" name="Plaque 3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prstClr val="white"/>
                  </a:solidFill>
                  <a:latin typeface="Bookman Old Style" pitchFamily="18" charset="0"/>
                </a:rPr>
                <a:t>Q.</a:t>
              </a:r>
              <a:endParaRPr lang="en-US" sz="18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06087" y="2032449"/>
            <a:ext cx="4003386" cy="2464601"/>
            <a:chOff x="6043375" y="1142718"/>
            <a:chExt cx="2259807" cy="1391203"/>
          </a:xfrm>
        </p:grpSpPr>
        <p:sp>
          <p:nvSpPr>
            <p:cNvPr id="8" name="Cube 7"/>
            <p:cNvSpPr/>
            <p:nvPr/>
          </p:nvSpPr>
          <p:spPr>
            <a:xfrm flipH="1">
              <a:off x="6043375" y="1142718"/>
              <a:ext cx="2259807" cy="1391203"/>
            </a:xfrm>
            <a:prstGeom prst="cube">
              <a:avLst/>
            </a:prstGeom>
            <a:solidFill>
              <a:srgbClr val="FFCC99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 b="1">
                <a:latin typeface="Garamond" pitchFamily="18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488671" y="1569514"/>
              <a:ext cx="776288" cy="887654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 b="1">
                <a:latin typeface="Garamond" pitchFamily="18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712507" y="1887134"/>
              <a:ext cx="450056" cy="252413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>
            <a:xfrm flipH="1">
              <a:off x="7329250" y="1492762"/>
              <a:ext cx="4764" cy="1040606"/>
            </a:xfrm>
            <a:prstGeom prst="lin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7398307" y="1569513"/>
              <a:ext cx="776288" cy="887654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 b="1">
                <a:latin typeface="Garamond" pitchFamily="18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481651" y="1887134"/>
              <a:ext cx="450056" cy="252413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7534322" y="1961175"/>
              <a:ext cx="76200" cy="85279"/>
            </a:xfrm>
            <a:prstGeom prst="ellipse">
              <a:avLst/>
            </a:prstGeom>
            <a:solidFill>
              <a:srgbClr val="7A3D00"/>
            </a:solidFill>
            <a:ln w="28575">
              <a:solidFill>
                <a:srgbClr val="7A3D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7017307" y="1961175"/>
              <a:ext cx="76200" cy="85279"/>
            </a:xfrm>
            <a:prstGeom prst="ellipse">
              <a:avLst/>
            </a:prstGeom>
            <a:solidFill>
              <a:srgbClr val="7A3D00"/>
            </a:solidFill>
            <a:ln w="28575">
              <a:solidFill>
                <a:srgbClr val="7A3D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490268" y="4556999"/>
            <a:ext cx="3328028" cy="276999"/>
            <a:chOff x="6542270" y="2089157"/>
            <a:chExt cx="1448087" cy="276999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6542270" y="2223067"/>
              <a:ext cx="584461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>
            <a:xfrm flipH="1" flipV="1">
              <a:off x="7366352" y="2223500"/>
              <a:ext cx="624005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</p:spPr>
        </p:cxnSp>
        <p:sp>
          <p:nvSpPr>
            <p:cNvPr id="19" name="TextBox 18"/>
            <p:cNvSpPr txBox="1"/>
            <p:nvPr/>
          </p:nvSpPr>
          <p:spPr>
            <a:xfrm>
              <a:off x="7148314" y="2089157"/>
              <a:ext cx="2142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rPr>
                <a:t>2 m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777948" y="2644788"/>
            <a:ext cx="646332" cy="1872808"/>
            <a:chOff x="6380403" y="2609998"/>
            <a:chExt cx="281231" cy="1872808"/>
          </a:xfrm>
        </p:grpSpPr>
        <p:cxnSp>
          <p:nvCxnSpPr>
            <p:cNvPr id="21" name="Straight Connector 20"/>
            <p:cNvCxnSpPr/>
            <p:nvPr/>
          </p:nvCxnSpPr>
          <p:spPr>
            <a:xfrm rot="5400000" flipV="1">
              <a:off x="6108257" y="3035972"/>
              <a:ext cx="851947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/>
            <p:nvPr/>
          </p:nvCxnSpPr>
          <p:spPr>
            <a:xfrm rot="5400000" flipH="1" flipV="1">
              <a:off x="6163971" y="4114845"/>
              <a:ext cx="735923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</p:spPr>
        </p:cxnSp>
        <p:sp>
          <p:nvSpPr>
            <p:cNvPr id="23" name="TextBox 22"/>
            <p:cNvSpPr txBox="1"/>
            <p:nvPr/>
          </p:nvSpPr>
          <p:spPr>
            <a:xfrm>
              <a:off x="6380403" y="3447606"/>
              <a:ext cx="2812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rPr>
                <a:t>1.5 m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05705" y="3969824"/>
            <a:ext cx="492444" cy="757108"/>
            <a:chOff x="7148313" y="1909346"/>
            <a:chExt cx="214271" cy="757108"/>
          </a:xfrm>
        </p:grpSpPr>
        <p:cxnSp>
          <p:nvCxnSpPr>
            <p:cNvPr id="25" name="Straight Connector 24"/>
            <p:cNvCxnSpPr/>
            <p:nvPr/>
          </p:nvCxnSpPr>
          <p:spPr>
            <a:xfrm rot="2700000" flipV="1">
              <a:off x="7099625" y="1986299"/>
              <a:ext cx="153906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>
            <a:xfrm rot="2700000" flipH="1" flipV="1">
              <a:off x="7163294" y="2477632"/>
              <a:ext cx="377645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</p:spPr>
        </p:cxnSp>
        <p:sp>
          <p:nvSpPr>
            <p:cNvPr id="27" name="TextBox 26"/>
            <p:cNvSpPr txBox="1"/>
            <p:nvPr/>
          </p:nvSpPr>
          <p:spPr>
            <a:xfrm>
              <a:off x="7148313" y="2089157"/>
              <a:ext cx="2142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rPr>
                <a:t>1 m</a:t>
              </a:r>
            </a:p>
          </p:txBody>
        </p:sp>
      </p:grpSp>
      <p:sp>
        <p:nvSpPr>
          <p:cNvPr id="29" name="Freeform 28"/>
          <p:cNvSpPr/>
          <p:nvPr/>
        </p:nvSpPr>
        <p:spPr>
          <a:xfrm>
            <a:off x="788776" y="2032449"/>
            <a:ext cx="4041508" cy="2491915"/>
          </a:xfrm>
          <a:custGeom>
            <a:avLst/>
            <a:gdLst>
              <a:gd name="connsiteX0" fmla="*/ 20941 w 4041508"/>
              <a:gd name="connsiteY0" fmla="*/ 0 h 2491915"/>
              <a:gd name="connsiteX1" fmla="*/ 3413295 w 4041508"/>
              <a:gd name="connsiteY1" fmla="*/ 13960 h 2491915"/>
              <a:gd name="connsiteX2" fmla="*/ 4034528 w 4041508"/>
              <a:gd name="connsiteY2" fmla="*/ 635194 h 2491915"/>
              <a:gd name="connsiteX3" fmla="*/ 4041508 w 4041508"/>
              <a:gd name="connsiteY3" fmla="*/ 2491915 h 2491915"/>
              <a:gd name="connsiteX4" fmla="*/ 649154 w 4041508"/>
              <a:gd name="connsiteY4" fmla="*/ 2477954 h 2491915"/>
              <a:gd name="connsiteX5" fmla="*/ 0 w 4041508"/>
              <a:gd name="connsiteY5" fmla="*/ 1842760 h 2491915"/>
              <a:gd name="connsiteX6" fmla="*/ 20941 w 4041508"/>
              <a:gd name="connsiteY6" fmla="*/ 0 h 249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41508" h="2491915">
                <a:moveTo>
                  <a:pt x="20941" y="0"/>
                </a:moveTo>
                <a:lnTo>
                  <a:pt x="3413295" y="13960"/>
                </a:lnTo>
                <a:lnTo>
                  <a:pt x="4034528" y="635194"/>
                </a:lnTo>
                <a:cubicBezTo>
                  <a:pt x="4036855" y="1254101"/>
                  <a:pt x="4039181" y="1873008"/>
                  <a:pt x="4041508" y="2491915"/>
                </a:cubicBezTo>
                <a:lnTo>
                  <a:pt x="649154" y="2477954"/>
                </a:lnTo>
                <a:lnTo>
                  <a:pt x="0" y="1842760"/>
                </a:lnTo>
                <a:lnTo>
                  <a:pt x="20941" y="0"/>
                </a:lnTo>
                <a:close/>
              </a:path>
            </a:pathLst>
          </a:cu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796133" y="2018082"/>
            <a:ext cx="4020195" cy="2479373"/>
            <a:chOff x="798100" y="2021509"/>
            <a:chExt cx="4020195" cy="2479373"/>
          </a:xfrm>
        </p:grpSpPr>
        <p:grpSp>
          <p:nvGrpSpPr>
            <p:cNvPr id="36" name="Group 35"/>
            <p:cNvGrpSpPr/>
            <p:nvPr/>
          </p:nvGrpSpPr>
          <p:grpSpPr>
            <a:xfrm>
              <a:off x="799236" y="2021509"/>
              <a:ext cx="4018123" cy="629549"/>
              <a:chOff x="799236" y="2021509"/>
              <a:chExt cx="4018123" cy="629549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799592" y="2026510"/>
                <a:ext cx="624548" cy="62454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186148" y="2024244"/>
                <a:ext cx="624548" cy="62454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rot="16200000">
                <a:off x="2501243" y="319502"/>
                <a:ext cx="0" cy="340401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16200000">
                <a:off x="3115353" y="936607"/>
                <a:ext cx="0" cy="340401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/>
            <p:cNvGrpSpPr/>
            <p:nvPr/>
          </p:nvGrpSpPr>
          <p:grpSpPr>
            <a:xfrm>
              <a:off x="798100" y="2031723"/>
              <a:ext cx="624548" cy="2465327"/>
              <a:chOff x="798100" y="2031723"/>
              <a:chExt cx="624548" cy="2465327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>
                <a:off x="801927" y="2031723"/>
                <a:ext cx="0" cy="185425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1417160" y="2630804"/>
                <a:ext cx="0" cy="185425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798100" y="3872502"/>
                <a:ext cx="624548" cy="62454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1414282" y="2654382"/>
              <a:ext cx="3404013" cy="1846500"/>
              <a:chOff x="1414282" y="2654382"/>
              <a:chExt cx="3404013" cy="1846500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 rot="16200000">
                <a:off x="3116289" y="2793602"/>
                <a:ext cx="0" cy="340401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rot="10800000">
                <a:off x="4810380" y="2654382"/>
                <a:ext cx="0" cy="18465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5" name="Straight Connector 44"/>
            <p:cNvCxnSpPr/>
            <p:nvPr/>
          </p:nvCxnSpPr>
          <p:spPr>
            <a:xfrm>
              <a:off x="4188092" y="2029059"/>
              <a:ext cx="8178" cy="184708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16200000">
              <a:off x="2497716" y="2184950"/>
              <a:ext cx="8178" cy="338328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4203250" y="3872502"/>
              <a:ext cx="606222" cy="618693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ounded Rectangle 49"/>
          <p:cNvSpPr/>
          <p:nvPr/>
        </p:nvSpPr>
        <p:spPr>
          <a:xfrm flipV="1">
            <a:off x="1174092" y="370766"/>
            <a:ext cx="5861409" cy="215351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Rounded Rectangle 50"/>
          <p:cNvSpPr/>
          <p:nvPr/>
        </p:nvSpPr>
        <p:spPr>
          <a:xfrm flipV="1">
            <a:off x="1194224" y="617804"/>
            <a:ext cx="1993970" cy="215351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Rounded Rectangle 51"/>
          <p:cNvSpPr/>
          <p:nvPr/>
        </p:nvSpPr>
        <p:spPr>
          <a:xfrm flipV="1">
            <a:off x="3246355" y="611529"/>
            <a:ext cx="3997168" cy="215351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Rounded Rectangle 52"/>
          <p:cNvSpPr/>
          <p:nvPr/>
        </p:nvSpPr>
        <p:spPr>
          <a:xfrm flipV="1">
            <a:off x="1174091" y="865039"/>
            <a:ext cx="5129889" cy="215351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Rounded Rectangle 53"/>
          <p:cNvSpPr/>
          <p:nvPr/>
        </p:nvSpPr>
        <p:spPr>
          <a:xfrm flipV="1">
            <a:off x="3019637" y="854671"/>
            <a:ext cx="3270738" cy="215351"/>
          </a:xfrm>
          <a:prstGeom prst="round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00509" y="303707"/>
            <a:ext cx="62777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>
                <a:latin typeface="Bookman Old Style" panose="02050604050505020204" pitchFamily="18" charset="0"/>
                <a:ea typeface="Cambria Math" pitchFamily="18" charset="0"/>
              </a:rPr>
              <a:t>Rukhsar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 painted the outside of the cabinet of 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measure</a:t>
            </a:r>
          </a:p>
          <a:p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1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m × 2 m × 1.5m. How much surface area did she 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cover</a:t>
            </a:r>
          </a:p>
          <a:p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if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she painted all except bottom of the cabinet?</a:t>
            </a:r>
          </a:p>
        </p:txBody>
      </p:sp>
      <p:sp>
        <p:nvSpPr>
          <p:cNvPr id="60" name="Parallelogram 54"/>
          <p:cNvSpPr/>
          <p:nvPr/>
        </p:nvSpPr>
        <p:spPr>
          <a:xfrm rot="16200000">
            <a:off x="1585473" y="1263012"/>
            <a:ext cx="1838535" cy="3359490"/>
          </a:xfrm>
          <a:prstGeom prst="rect">
            <a:avLst/>
          </a:prstGeom>
          <a:solidFill>
            <a:srgbClr val="00B0F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Parallelogram 54"/>
          <p:cNvSpPr/>
          <p:nvPr/>
        </p:nvSpPr>
        <p:spPr>
          <a:xfrm>
            <a:off x="813380" y="2030979"/>
            <a:ext cx="607301" cy="2439184"/>
          </a:xfrm>
          <a:custGeom>
            <a:avLst/>
            <a:gdLst>
              <a:gd name="connsiteX0" fmla="*/ 0 w 754155"/>
              <a:gd name="connsiteY0" fmla="*/ 1563695 h 1563695"/>
              <a:gd name="connsiteX1" fmla="*/ 188539 w 754155"/>
              <a:gd name="connsiteY1" fmla="*/ 0 h 1563695"/>
              <a:gd name="connsiteX2" fmla="*/ 754155 w 754155"/>
              <a:gd name="connsiteY2" fmla="*/ 0 h 1563695"/>
              <a:gd name="connsiteX3" fmla="*/ 565616 w 754155"/>
              <a:gd name="connsiteY3" fmla="*/ 1563695 h 1563695"/>
              <a:gd name="connsiteX4" fmla="*/ 0 w 754155"/>
              <a:gd name="connsiteY4" fmla="*/ 1563695 h 1563695"/>
              <a:gd name="connsiteX0" fmla="*/ 0 w 754155"/>
              <a:gd name="connsiteY0" fmla="*/ 1972256 h 1972256"/>
              <a:gd name="connsiteX1" fmla="*/ 115582 w 754155"/>
              <a:gd name="connsiteY1" fmla="*/ 0 h 1972256"/>
              <a:gd name="connsiteX2" fmla="*/ 754155 w 754155"/>
              <a:gd name="connsiteY2" fmla="*/ 408561 h 1972256"/>
              <a:gd name="connsiteX3" fmla="*/ 565616 w 754155"/>
              <a:gd name="connsiteY3" fmla="*/ 1972256 h 1972256"/>
              <a:gd name="connsiteX4" fmla="*/ 0 w 754155"/>
              <a:gd name="connsiteY4" fmla="*/ 1972256 h 1972256"/>
              <a:gd name="connsiteX0" fmla="*/ 0 w 734700"/>
              <a:gd name="connsiteY0" fmla="*/ 1972256 h 1972256"/>
              <a:gd name="connsiteX1" fmla="*/ 115582 w 734700"/>
              <a:gd name="connsiteY1" fmla="*/ 0 h 1972256"/>
              <a:gd name="connsiteX2" fmla="*/ 734700 w 734700"/>
              <a:gd name="connsiteY2" fmla="*/ 622569 h 1972256"/>
              <a:gd name="connsiteX3" fmla="*/ 565616 w 734700"/>
              <a:gd name="connsiteY3" fmla="*/ 1972256 h 1972256"/>
              <a:gd name="connsiteX4" fmla="*/ 0 w 734700"/>
              <a:gd name="connsiteY4" fmla="*/ 1972256 h 1972256"/>
              <a:gd name="connsiteX0" fmla="*/ 0 w 734700"/>
              <a:gd name="connsiteY0" fmla="*/ 1972256 h 2434320"/>
              <a:gd name="connsiteX1" fmla="*/ 115582 w 734700"/>
              <a:gd name="connsiteY1" fmla="*/ 0 h 2434320"/>
              <a:gd name="connsiteX2" fmla="*/ 734700 w 734700"/>
              <a:gd name="connsiteY2" fmla="*/ 622569 h 2434320"/>
              <a:gd name="connsiteX3" fmla="*/ 711531 w 734700"/>
              <a:gd name="connsiteY3" fmla="*/ 2434320 h 2434320"/>
              <a:gd name="connsiteX4" fmla="*/ 0 w 734700"/>
              <a:gd name="connsiteY4" fmla="*/ 1972256 h 2434320"/>
              <a:gd name="connsiteX0" fmla="*/ 0 w 622831"/>
              <a:gd name="connsiteY0" fmla="*/ 1840932 h 2434320"/>
              <a:gd name="connsiteX1" fmla="*/ 3713 w 622831"/>
              <a:gd name="connsiteY1" fmla="*/ 0 h 2434320"/>
              <a:gd name="connsiteX2" fmla="*/ 622831 w 622831"/>
              <a:gd name="connsiteY2" fmla="*/ 622569 h 2434320"/>
              <a:gd name="connsiteX3" fmla="*/ 599662 w 622831"/>
              <a:gd name="connsiteY3" fmla="*/ 2434320 h 2434320"/>
              <a:gd name="connsiteX4" fmla="*/ 0 w 622831"/>
              <a:gd name="connsiteY4" fmla="*/ 1840932 h 2434320"/>
              <a:gd name="connsiteX0" fmla="*/ 0 w 599662"/>
              <a:gd name="connsiteY0" fmla="*/ 1840932 h 2434320"/>
              <a:gd name="connsiteX1" fmla="*/ 3713 w 599662"/>
              <a:gd name="connsiteY1" fmla="*/ 0 h 2434320"/>
              <a:gd name="connsiteX2" fmla="*/ 538484 w 599662"/>
              <a:gd name="connsiteY2" fmla="*/ 642024 h 2434320"/>
              <a:gd name="connsiteX3" fmla="*/ 599662 w 599662"/>
              <a:gd name="connsiteY3" fmla="*/ 2434320 h 2434320"/>
              <a:gd name="connsiteX4" fmla="*/ 0 w 599662"/>
              <a:gd name="connsiteY4" fmla="*/ 1840932 h 2434320"/>
              <a:gd name="connsiteX0" fmla="*/ 0 w 617869"/>
              <a:gd name="connsiteY0" fmla="*/ 1840932 h 2434320"/>
              <a:gd name="connsiteX1" fmla="*/ 3713 w 617869"/>
              <a:gd name="connsiteY1" fmla="*/ 0 h 2434320"/>
              <a:gd name="connsiteX2" fmla="*/ 617869 w 617869"/>
              <a:gd name="connsiteY2" fmla="*/ 607977 h 2434320"/>
              <a:gd name="connsiteX3" fmla="*/ 599662 w 617869"/>
              <a:gd name="connsiteY3" fmla="*/ 2434320 h 2434320"/>
              <a:gd name="connsiteX4" fmla="*/ 0 w 617869"/>
              <a:gd name="connsiteY4" fmla="*/ 1840932 h 2434320"/>
              <a:gd name="connsiteX0" fmla="*/ 0 w 619508"/>
              <a:gd name="connsiteY0" fmla="*/ 1840932 h 2439184"/>
              <a:gd name="connsiteX1" fmla="*/ 3713 w 619508"/>
              <a:gd name="connsiteY1" fmla="*/ 0 h 2439184"/>
              <a:gd name="connsiteX2" fmla="*/ 617869 w 619508"/>
              <a:gd name="connsiteY2" fmla="*/ 607977 h 2439184"/>
              <a:gd name="connsiteX3" fmla="*/ 619508 w 619508"/>
              <a:gd name="connsiteY3" fmla="*/ 2439184 h 2439184"/>
              <a:gd name="connsiteX4" fmla="*/ 0 w 619508"/>
              <a:gd name="connsiteY4" fmla="*/ 1840932 h 2439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9508" h="2439184">
                <a:moveTo>
                  <a:pt x="0" y="1840932"/>
                </a:moveTo>
                <a:cubicBezTo>
                  <a:pt x="1238" y="1227288"/>
                  <a:pt x="2475" y="613644"/>
                  <a:pt x="3713" y="0"/>
                </a:cubicBezTo>
                <a:lnTo>
                  <a:pt x="617869" y="607977"/>
                </a:lnTo>
                <a:cubicBezTo>
                  <a:pt x="618415" y="1218379"/>
                  <a:pt x="618962" y="1828782"/>
                  <a:pt x="619508" y="2439184"/>
                </a:cubicBezTo>
                <a:lnTo>
                  <a:pt x="0" y="1840932"/>
                </a:lnTo>
                <a:close/>
              </a:path>
            </a:pathLst>
          </a:custGeom>
          <a:solidFill>
            <a:srgbClr val="92D05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Parallelogram 54"/>
          <p:cNvSpPr/>
          <p:nvPr/>
        </p:nvSpPr>
        <p:spPr>
          <a:xfrm rot="16200000">
            <a:off x="2504267" y="347619"/>
            <a:ext cx="593192" cy="3976158"/>
          </a:xfrm>
          <a:custGeom>
            <a:avLst/>
            <a:gdLst>
              <a:gd name="connsiteX0" fmla="*/ 0 w 754155"/>
              <a:gd name="connsiteY0" fmla="*/ 1563695 h 1563695"/>
              <a:gd name="connsiteX1" fmla="*/ 188539 w 754155"/>
              <a:gd name="connsiteY1" fmla="*/ 0 h 1563695"/>
              <a:gd name="connsiteX2" fmla="*/ 754155 w 754155"/>
              <a:gd name="connsiteY2" fmla="*/ 0 h 1563695"/>
              <a:gd name="connsiteX3" fmla="*/ 565616 w 754155"/>
              <a:gd name="connsiteY3" fmla="*/ 1563695 h 1563695"/>
              <a:gd name="connsiteX4" fmla="*/ 0 w 754155"/>
              <a:gd name="connsiteY4" fmla="*/ 1563695 h 1563695"/>
              <a:gd name="connsiteX0" fmla="*/ 0 w 754155"/>
              <a:gd name="connsiteY0" fmla="*/ 1972256 h 1972256"/>
              <a:gd name="connsiteX1" fmla="*/ 115582 w 754155"/>
              <a:gd name="connsiteY1" fmla="*/ 0 h 1972256"/>
              <a:gd name="connsiteX2" fmla="*/ 754155 w 754155"/>
              <a:gd name="connsiteY2" fmla="*/ 408561 h 1972256"/>
              <a:gd name="connsiteX3" fmla="*/ 565616 w 754155"/>
              <a:gd name="connsiteY3" fmla="*/ 1972256 h 1972256"/>
              <a:gd name="connsiteX4" fmla="*/ 0 w 754155"/>
              <a:gd name="connsiteY4" fmla="*/ 1972256 h 1972256"/>
              <a:gd name="connsiteX0" fmla="*/ 0 w 734700"/>
              <a:gd name="connsiteY0" fmla="*/ 1972256 h 1972256"/>
              <a:gd name="connsiteX1" fmla="*/ 115582 w 734700"/>
              <a:gd name="connsiteY1" fmla="*/ 0 h 1972256"/>
              <a:gd name="connsiteX2" fmla="*/ 734700 w 734700"/>
              <a:gd name="connsiteY2" fmla="*/ 622569 h 1972256"/>
              <a:gd name="connsiteX3" fmla="*/ 565616 w 734700"/>
              <a:gd name="connsiteY3" fmla="*/ 1972256 h 1972256"/>
              <a:gd name="connsiteX4" fmla="*/ 0 w 734700"/>
              <a:gd name="connsiteY4" fmla="*/ 1972256 h 1972256"/>
              <a:gd name="connsiteX0" fmla="*/ 0 w 734700"/>
              <a:gd name="connsiteY0" fmla="*/ 1972256 h 2434320"/>
              <a:gd name="connsiteX1" fmla="*/ 115582 w 734700"/>
              <a:gd name="connsiteY1" fmla="*/ 0 h 2434320"/>
              <a:gd name="connsiteX2" fmla="*/ 734700 w 734700"/>
              <a:gd name="connsiteY2" fmla="*/ 622569 h 2434320"/>
              <a:gd name="connsiteX3" fmla="*/ 711531 w 734700"/>
              <a:gd name="connsiteY3" fmla="*/ 2434320 h 2434320"/>
              <a:gd name="connsiteX4" fmla="*/ 0 w 734700"/>
              <a:gd name="connsiteY4" fmla="*/ 1972256 h 2434320"/>
              <a:gd name="connsiteX0" fmla="*/ 0 w 622831"/>
              <a:gd name="connsiteY0" fmla="*/ 1840932 h 2434320"/>
              <a:gd name="connsiteX1" fmla="*/ 3713 w 622831"/>
              <a:gd name="connsiteY1" fmla="*/ 0 h 2434320"/>
              <a:gd name="connsiteX2" fmla="*/ 622831 w 622831"/>
              <a:gd name="connsiteY2" fmla="*/ 622569 h 2434320"/>
              <a:gd name="connsiteX3" fmla="*/ 599662 w 622831"/>
              <a:gd name="connsiteY3" fmla="*/ 2434320 h 2434320"/>
              <a:gd name="connsiteX4" fmla="*/ 0 w 622831"/>
              <a:gd name="connsiteY4" fmla="*/ 1840932 h 2434320"/>
              <a:gd name="connsiteX0" fmla="*/ 0 w 599662"/>
              <a:gd name="connsiteY0" fmla="*/ 1840932 h 2434320"/>
              <a:gd name="connsiteX1" fmla="*/ 3713 w 599662"/>
              <a:gd name="connsiteY1" fmla="*/ 0 h 2434320"/>
              <a:gd name="connsiteX2" fmla="*/ 538484 w 599662"/>
              <a:gd name="connsiteY2" fmla="*/ 642024 h 2434320"/>
              <a:gd name="connsiteX3" fmla="*/ 599662 w 599662"/>
              <a:gd name="connsiteY3" fmla="*/ 2434320 h 2434320"/>
              <a:gd name="connsiteX4" fmla="*/ 0 w 599662"/>
              <a:gd name="connsiteY4" fmla="*/ 1840932 h 2434320"/>
              <a:gd name="connsiteX0" fmla="*/ 0 w 617869"/>
              <a:gd name="connsiteY0" fmla="*/ 1840932 h 2434320"/>
              <a:gd name="connsiteX1" fmla="*/ 3713 w 617869"/>
              <a:gd name="connsiteY1" fmla="*/ 0 h 2434320"/>
              <a:gd name="connsiteX2" fmla="*/ 617869 w 617869"/>
              <a:gd name="connsiteY2" fmla="*/ 607977 h 2434320"/>
              <a:gd name="connsiteX3" fmla="*/ 599662 w 617869"/>
              <a:gd name="connsiteY3" fmla="*/ 2434320 h 2434320"/>
              <a:gd name="connsiteX4" fmla="*/ 0 w 617869"/>
              <a:gd name="connsiteY4" fmla="*/ 1840932 h 2434320"/>
              <a:gd name="connsiteX0" fmla="*/ 0 w 619508"/>
              <a:gd name="connsiteY0" fmla="*/ 1840932 h 2439184"/>
              <a:gd name="connsiteX1" fmla="*/ 3713 w 619508"/>
              <a:gd name="connsiteY1" fmla="*/ 0 h 2439184"/>
              <a:gd name="connsiteX2" fmla="*/ 617869 w 619508"/>
              <a:gd name="connsiteY2" fmla="*/ 607977 h 2439184"/>
              <a:gd name="connsiteX3" fmla="*/ 619508 w 619508"/>
              <a:gd name="connsiteY3" fmla="*/ 2439184 h 2439184"/>
              <a:gd name="connsiteX4" fmla="*/ 0 w 619508"/>
              <a:gd name="connsiteY4" fmla="*/ 1840932 h 2439184"/>
              <a:gd name="connsiteX0" fmla="*/ 0 w 619508"/>
              <a:gd name="connsiteY0" fmla="*/ 2313124 h 2911376"/>
              <a:gd name="connsiteX1" fmla="*/ 3713 w 619508"/>
              <a:gd name="connsiteY1" fmla="*/ 472192 h 2911376"/>
              <a:gd name="connsiteX2" fmla="*/ 612414 w 619508"/>
              <a:gd name="connsiteY2" fmla="*/ 0 h 2911376"/>
              <a:gd name="connsiteX3" fmla="*/ 619508 w 619508"/>
              <a:gd name="connsiteY3" fmla="*/ 2911376 h 2911376"/>
              <a:gd name="connsiteX4" fmla="*/ 0 w 619508"/>
              <a:gd name="connsiteY4" fmla="*/ 2313124 h 2911376"/>
              <a:gd name="connsiteX0" fmla="*/ 0 w 614053"/>
              <a:gd name="connsiteY0" fmla="*/ 2313124 h 3360558"/>
              <a:gd name="connsiteX1" fmla="*/ 3713 w 614053"/>
              <a:gd name="connsiteY1" fmla="*/ 472192 h 3360558"/>
              <a:gd name="connsiteX2" fmla="*/ 612414 w 614053"/>
              <a:gd name="connsiteY2" fmla="*/ 0 h 3360558"/>
              <a:gd name="connsiteX3" fmla="*/ 614053 w 614053"/>
              <a:gd name="connsiteY3" fmla="*/ 3360558 h 3360558"/>
              <a:gd name="connsiteX4" fmla="*/ 0 w 614053"/>
              <a:gd name="connsiteY4" fmla="*/ 2313124 h 3360558"/>
              <a:gd name="connsiteX0" fmla="*/ 12721 w 610413"/>
              <a:gd name="connsiteY0" fmla="*/ 3355863 h 3360558"/>
              <a:gd name="connsiteX1" fmla="*/ 73 w 610413"/>
              <a:gd name="connsiteY1" fmla="*/ 472192 h 3360558"/>
              <a:gd name="connsiteX2" fmla="*/ 608774 w 610413"/>
              <a:gd name="connsiteY2" fmla="*/ 0 h 3360558"/>
              <a:gd name="connsiteX3" fmla="*/ 610413 w 610413"/>
              <a:gd name="connsiteY3" fmla="*/ 3360558 h 3360558"/>
              <a:gd name="connsiteX4" fmla="*/ 12721 w 610413"/>
              <a:gd name="connsiteY4" fmla="*/ 3355863 h 3360558"/>
              <a:gd name="connsiteX0" fmla="*/ 7303 w 604995"/>
              <a:gd name="connsiteY0" fmla="*/ 3355863 h 3360558"/>
              <a:gd name="connsiteX1" fmla="*/ 110 w 604995"/>
              <a:gd name="connsiteY1" fmla="*/ 600531 h 3360558"/>
              <a:gd name="connsiteX2" fmla="*/ 603356 w 604995"/>
              <a:gd name="connsiteY2" fmla="*/ 0 h 3360558"/>
              <a:gd name="connsiteX3" fmla="*/ 604995 w 604995"/>
              <a:gd name="connsiteY3" fmla="*/ 3360558 h 3360558"/>
              <a:gd name="connsiteX4" fmla="*/ 7303 w 604995"/>
              <a:gd name="connsiteY4" fmla="*/ 3355863 h 3360558"/>
              <a:gd name="connsiteX0" fmla="*/ 1968 w 605115"/>
              <a:gd name="connsiteY0" fmla="*/ 3976158 h 3976158"/>
              <a:gd name="connsiteX1" fmla="*/ 230 w 605115"/>
              <a:gd name="connsiteY1" fmla="*/ 600531 h 3976158"/>
              <a:gd name="connsiteX2" fmla="*/ 603476 w 605115"/>
              <a:gd name="connsiteY2" fmla="*/ 0 h 3976158"/>
              <a:gd name="connsiteX3" fmla="*/ 605115 w 605115"/>
              <a:gd name="connsiteY3" fmla="*/ 3360558 h 3976158"/>
              <a:gd name="connsiteX4" fmla="*/ 1968 w 605115"/>
              <a:gd name="connsiteY4" fmla="*/ 3976158 h 3976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115" h="3976158">
                <a:moveTo>
                  <a:pt x="1968" y="3976158"/>
                </a:moveTo>
                <a:cubicBezTo>
                  <a:pt x="3206" y="3362514"/>
                  <a:pt x="-1008" y="1214175"/>
                  <a:pt x="230" y="600531"/>
                </a:cubicBezTo>
                <a:lnTo>
                  <a:pt x="603476" y="0"/>
                </a:lnTo>
                <a:cubicBezTo>
                  <a:pt x="604022" y="610402"/>
                  <a:pt x="604569" y="2750156"/>
                  <a:pt x="605115" y="3360558"/>
                </a:cubicBezTo>
                <a:lnTo>
                  <a:pt x="1968" y="3976158"/>
                </a:lnTo>
                <a:close/>
              </a:path>
            </a:pathLst>
          </a:custGeom>
          <a:solidFill>
            <a:srgbClr val="FFC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2411545" y="2788544"/>
            <a:ext cx="354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rPr>
              <a:t>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941625" y="3099168"/>
            <a:ext cx="354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rPr>
              <a:t>3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623570" y="2125132"/>
            <a:ext cx="354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kern="0" dirty="0">
                <a:solidFill>
                  <a:sysClr val="windowText" lastClr="000000"/>
                </a:solidFill>
                <a:latin typeface="Bookman Old Style" pitchFamily="18" charset="0"/>
              </a:rPr>
              <a:t>4</a:t>
            </a: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61" name="Parallelogram 54"/>
          <p:cNvSpPr/>
          <p:nvPr/>
        </p:nvSpPr>
        <p:spPr>
          <a:xfrm rot="16200000">
            <a:off x="2200576" y="1860040"/>
            <a:ext cx="1838535" cy="3393085"/>
          </a:xfrm>
          <a:prstGeom prst="rect">
            <a:avLst/>
          </a:prstGeom>
          <a:solidFill>
            <a:srgbClr val="FF9933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2918199" y="3236366"/>
            <a:ext cx="354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rPr>
              <a:t>2</a:t>
            </a:r>
          </a:p>
        </p:txBody>
      </p:sp>
      <p:sp>
        <p:nvSpPr>
          <p:cNvPr id="57" name="Parallelogram 54"/>
          <p:cNvSpPr/>
          <p:nvPr/>
        </p:nvSpPr>
        <p:spPr>
          <a:xfrm>
            <a:off x="4217008" y="2046061"/>
            <a:ext cx="601288" cy="2439184"/>
          </a:xfrm>
          <a:custGeom>
            <a:avLst/>
            <a:gdLst>
              <a:gd name="connsiteX0" fmla="*/ 0 w 754155"/>
              <a:gd name="connsiteY0" fmla="*/ 1563695 h 1563695"/>
              <a:gd name="connsiteX1" fmla="*/ 188539 w 754155"/>
              <a:gd name="connsiteY1" fmla="*/ 0 h 1563695"/>
              <a:gd name="connsiteX2" fmla="*/ 754155 w 754155"/>
              <a:gd name="connsiteY2" fmla="*/ 0 h 1563695"/>
              <a:gd name="connsiteX3" fmla="*/ 565616 w 754155"/>
              <a:gd name="connsiteY3" fmla="*/ 1563695 h 1563695"/>
              <a:gd name="connsiteX4" fmla="*/ 0 w 754155"/>
              <a:gd name="connsiteY4" fmla="*/ 1563695 h 1563695"/>
              <a:gd name="connsiteX0" fmla="*/ 0 w 754155"/>
              <a:gd name="connsiteY0" fmla="*/ 1972256 h 1972256"/>
              <a:gd name="connsiteX1" fmla="*/ 115582 w 754155"/>
              <a:gd name="connsiteY1" fmla="*/ 0 h 1972256"/>
              <a:gd name="connsiteX2" fmla="*/ 754155 w 754155"/>
              <a:gd name="connsiteY2" fmla="*/ 408561 h 1972256"/>
              <a:gd name="connsiteX3" fmla="*/ 565616 w 754155"/>
              <a:gd name="connsiteY3" fmla="*/ 1972256 h 1972256"/>
              <a:gd name="connsiteX4" fmla="*/ 0 w 754155"/>
              <a:gd name="connsiteY4" fmla="*/ 1972256 h 1972256"/>
              <a:gd name="connsiteX0" fmla="*/ 0 w 734700"/>
              <a:gd name="connsiteY0" fmla="*/ 1972256 h 1972256"/>
              <a:gd name="connsiteX1" fmla="*/ 115582 w 734700"/>
              <a:gd name="connsiteY1" fmla="*/ 0 h 1972256"/>
              <a:gd name="connsiteX2" fmla="*/ 734700 w 734700"/>
              <a:gd name="connsiteY2" fmla="*/ 622569 h 1972256"/>
              <a:gd name="connsiteX3" fmla="*/ 565616 w 734700"/>
              <a:gd name="connsiteY3" fmla="*/ 1972256 h 1972256"/>
              <a:gd name="connsiteX4" fmla="*/ 0 w 734700"/>
              <a:gd name="connsiteY4" fmla="*/ 1972256 h 1972256"/>
              <a:gd name="connsiteX0" fmla="*/ 0 w 734700"/>
              <a:gd name="connsiteY0" fmla="*/ 1972256 h 2434320"/>
              <a:gd name="connsiteX1" fmla="*/ 115582 w 734700"/>
              <a:gd name="connsiteY1" fmla="*/ 0 h 2434320"/>
              <a:gd name="connsiteX2" fmla="*/ 734700 w 734700"/>
              <a:gd name="connsiteY2" fmla="*/ 622569 h 2434320"/>
              <a:gd name="connsiteX3" fmla="*/ 711531 w 734700"/>
              <a:gd name="connsiteY3" fmla="*/ 2434320 h 2434320"/>
              <a:gd name="connsiteX4" fmla="*/ 0 w 734700"/>
              <a:gd name="connsiteY4" fmla="*/ 1972256 h 2434320"/>
              <a:gd name="connsiteX0" fmla="*/ 0 w 622831"/>
              <a:gd name="connsiteY0" fmla="*/ 1840932 h 2434320"/>
              <a:gd name="connsiteX1" fmla="*/ 3713 w 622831"/>
              <a:gd name="connsiteY1" fmla="*/ 0 h 2434320"/>
              <a:gd name="connsiteX2" fmla="*/ 622831 w 622831"/>
              <a:gd name="connsiteY2" fmla="*/ 622569 h 2434320"/>
              <a:gd name="connsiteX3" fmla="*/ 599662 w 622831"/>
              <a:gd name="connsiteY3" fmla="*/ 2434320 h 2434320"/>
              <a:gd name="connsiteX4" fmla="*/ 0 w 622831"/>
              <a:gd name="connsiteY4" fmla="*/ 1840932 h 2434320"/>
              <a:gd name="connsiteX0" fmla="*/ 0 w 599662"/>
              <a:gd name="connsiteY0" fmla="*/ 1840932 h 2434320"/>
              <a:gd name="connsiteX1" fmla="*/ 3713 w 599662"/>
              <a:gd name="connsiteY1" fmla="*/ 0 h 2434320"/>
              <a:gd name="connsiteX2" fmla="*/ 538484 w 599662"/>
              <a:gd name="connsiteY2" fmla="*/ 642024 h 2434320"/>
              <a:gd name="connsiteX3" fmla="*/ 599662 w 599662"/>
              <a:gd name="connsiteY3" fmla="*/ 2434320 h 2434320"/>
              <a:gd name="connsiteX4" fmla="*/ 0 w 599662"/>
              <a:gd name="connsiteY4" fmla="*/ 1840932 h 2434320"/>
              <a:gd name="connsiteX0" fmla="*/ 0 w 617869"/>
              <a:gd name="connsiteY0" fmla="*/ 1840932 h 2434320"/>
              <a:gd name="connsiteX1" fmla="*/ 3713 w 617869"/>
              <a:gd name="connsiteY1" fmla="*/ 0 h 2434320"/>
              <a:gd name="connsiteX2" fmla="*/ 617869 w 617869"/>
              <a:gd name="connsiteY2" fmla="*/ 607977 h 2434320"/>
              <a:gd name="connsiteX3" fmla="*/ 599662 w 617869"/>
              <a:gd name="connsiteY3" fmla="*/ 2434320 h 2434320"/>
              <a:gd name="connsiteX4" fmla="*/ 0 w 617869"/>
              <a:gd name="connsiteY4" fmla="*/ 1840932 h 2434320"/>
              <a:gd name="connsiteX0" fmla="*/ 0 w 619508"/>
              <a:gd name="connsiteY0" fmla="*/ 1840932 h 2439184"/>
              <a:gd name="connsiteX1" fmla="*/ 3713 w 619508"/>
              <a:gd name="connsiteY1" fmla="*/ 0 h 2439184"/>
              <a:gd name="connsiteX2" fmla="*/ 617869 w 619508"/>
              <a:gd name="connsiteY2" fmla="*/ 607977 h 2439184"/>
              <a:gd name="connsiteX3" fmla="*/ 619508 w 619508"/>
              <a:gd name="connsiteY3" fmla="*/ 2439184 h 2439184"/>
              <a:gd name="connsiteX4" fmla="*/ 0 w 619508"/>
              <a:gd name="connsiteY4" fmla="*/ 1840932 h 2439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9508" h="2439184">
                <a:moveTo>
                  <a:pt x="0" y="1840932"/>
                </a:moveTo>
                <a:cubicBezTo>
                  <a:pt x="1238" y="1227288"/>
                  <a:pt x="2475" y="613644"/>
                  <a:pt x="3713" y="0"/>
                </a:cubicBezTo>
                <a:lnTo>
                  <a:pt x="617869" y="607977"/>
                </a:lnTo>
                <a:cubicBezTo>
                  <a:pt x="618415" y="1218379"/>
                  <a:pt x="618962" y="1828782"/>
                  <a:pt x="619508" y="2439184"/>
                </a:cubicBezTo>
                <a:lnTo>
                  <a:pt x="0" y="1840932"/>
                </a:lnTo>
                <a:close/>
              </a:path>
            </a:pathLst>
          </a:custGeom>
          <a:solidFill>
            <a:srgbClr val="7030A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4327102" y="3102042"/>
            <a:ext cx="354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rPr>
              <a:t>5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1023785" y="1243786"/>
            <a:ext cx="6219738" cy="315765"/>
          </a:xfrm>
          <a:prstGeom prst="roundRect">
            <a:avLst/>
          </a:prstGeom>
          <a:solidFill>
            <a:srgbClr val="48D1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974755" y="1242325"/>
            <a:ext cx="2677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latin typeface="Bookman Old Style" panose="02050604050505020204" pitchFamily="18" charset="0"/>
              </a:rPr>
              <a:t>Total area to be painted =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382058" y="1242325"/>
            <a:ext cx="27847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  <a:tab pos="1435100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Total surface area of cuboid</a:t>
            </a:r>
            <a:endParaRPr lang="en-US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6039914" y="1242325"/>
            <a:ext cx="12410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– Base area</a:t>
            </a:r>
            <a:endParaRPr lang="en-US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78" name="Parallelogram 54"/>
          <p:cNvSpPr/>
          <p:nvPr/>
        </p:nvSpPr>
        <p:spPr>
          <a:xfrm rot="16200000">
            <a:off x="2534654" y="2217981"/>
            <a:ext cx="593192" cy="3976158"/>
          </a:xfrm>
          <a:custGeom>
            <a:avLst/>
            <a:gdLst>
              <a:gd name="connsiteX0" fmla="*/ 0 w 754155"/>
              <a:gd name="connsiteY0" fmla="*/ 1563695 h 1563695"/>
              <a:gd name="connsiteX1" fmla="*/ 188539 w 754155"/>
              <a:gd name="connsiteY1" fmla="*/ 0 h 1563695"/>
              <a:gd name="connsiteX2" fmla="*/ 754155 w 754155"/>
              <a:gd name="connsiteY2" fmla="*/ 0 h 1563695"/>
              <a:gd name="connsiteX3" fmla="*/ 565616 w 754155"/>
              <a:gd name="connsiteY3" fmla="*/ 1563695 h 1563695"/>
              <a:gd name="connsiteX4" fmla="*/ 0 w 754155"/>
              <a:gd name="connsiteY4" fmla="*/ 1563695 h 1563695"/>
              <a:gd name="connsiteX0" fmla="*/ 0 w 754155"/>
              <a:gd name="connsiteY0" fmla="*/ 1972256 h 1972256"/>
              <a:gd name="connsiteX1" fmla="*/ 115582 w 754155"/>
              <a:gd name="connsiteY1" fmla="*/ 0 h 1972256"/>
              <a:gd name="connsiteX2" fmla="*/ 754155 w 754155"/>
              <a:gd name="connsiteY2" fmla="*/ 408561 h 1972256"/>
              <a:gd name="connsiteX3" fmla="*/ 565616 w 754155"/>
              <a:gd name="connsiteY3" fmla="*/ 1972256 h 1972256"/>
              <a:gd name="connsiteX4" fmla="*/ 0 w 754155"/>
              <a:gd name="connsiteY4" fmla="*/ 1972256 h 1972256"/>
              <a:gd name="connsiteX0" fmla="*/ 0 w 734700"/>
              <a:gd name="connsiteY0" fmla="*/ 1972256 h 1972256"/>
              <a:gd name="connsiteX1" fmla="*/ 115582 w 734700"/>
              <a:gd name="connsiteY1" fmla="*/ 0 h 1972256"/>
              <a:gd name="connsiteX2" fmla="*/ 734700 w 734700"/>
              <a:gd name="connsiteY2" fmla="*/ 622569 h 1972256"/>
              <a:gd name="connsiteX3" fmla="*/ 565616 w 734700"/>
              <a:gd name="connsiteY3" fmla="*/ 1972256 h 1972256"/>
              <a:gd name="connsiteX4" fmla="*/ 0 w 734700"/>
              <a:gd name="connsiteY4" fmla="*/ 1972256 h 1972256"/>
              <a:gd name="connsiteX0" fmla="*/ 0 w 734700"/>
              <a:gd name="connsiteY0" fmla="*/ 1972256 h 2434320"/>
              <a:gd name="connsiteX1" fmla="*/ 115582 w 734700"/>
              <a:gd name="connsiteY1" fmla="*/ 0 h 2434320"/>
              <a:gd name="connsiteX2" fmla="*/ 734700 w 734700"/>
              <a:gd name="connsiteY2" fmla="*/ 622569 h 2434320"/>
              <a:gd name="connsiteX3" fmla="*/ 711531 w 734700"/>
              <a:gd name="connsiteY3" fmla="*/ 2434320 h 2434320"/>
              <a:gd name="connsiteX4" fmla="*/ 0 w 734700"/>
              <a:gd name="connsiteY4" fmla="*/ 1972256 h 2434320"/>
              <a:gd name="connsiteX0" fmla="*/ 0 w 622831"/>
              <a:gd name="connsiteY0" fmla="*/ 1840932 h 2434320"/>
              <a:gd name="connsiteX1" fmla="*/ 3713 w 622831"/>
              <a:gd name="connsiteY1" fmla="*/ 0 h 2434320"/>
              <a:gd name="connsiteX2" fmla="*/ 622831 w 622831"/>
              <a:gd name="connsiteY2" fmla="*/ 622569 h 2434320"/>
              <a:gd name="connsiteX3" fmla="*/ 599662 w 622831"/>
              <a:gd name="connsiteY3" fmla="*/ 2434320 h 2434320"/>
              <a:gd name="connsiteX4" fmla="*/ 0 w 622831"/>
              <a:gd name="connsiteY4" fmla="*/ 1840932 h 2434320"/>
              <a:gd name="connsiteX0" fmla="*/ 0 w 599662"/>
              <a:gd name="connsiteY0" fmla="*/ 1840932 h 2434320"/>
              <a:gd name="connsiteX1" fmla="*/ 3713 w 599662"/>
              <a:gd name="connsiteY1" fmla="*/ 0 h 2434320"/>
              <a:gd name="connsiteX2" fmla="*/ 538484 w 599662"/>
              <a:gd name="connsiteY2" fmla="*/ 642024 h 2434320"/>
              <a:gd name="connsiteX3" fmla="*/ 599662 w 599662"/>
              <a:gd name="connsiteY3" fmla="*/ 2434320 h 2434320"/>
              <a:gd name="connsiteX4" fmla="*/ 0 w 599662"/>
              <a:gd name="connsiteY4" fmla="*/ 1840932 h 2434320"/>
              <a:gd name="connsiteX0" fmla="*/ 0 w 617869"/>
              <a:gd name="connsiteY0" fmla="*/ 1840932 h 2434320"/>
              <a:gd name="connsiteX1" fmla="*/ 3713 w 617869"/>
              <a:gd name="connsiteY1" fmla="*/ 0 h 2434320"/>
              <a:gd name="connsiteX2" fmla="*/ 617869 w 617869"/>
              <a:gd name="connsiteY2" fmla="*/ 607977 h 2434320"/>
              <a:gd name="connsiteX3" fmla="*/ 599662 w 617869"/>
              <a:gd name="connsiteY3" fmla="*/ 2434320 h 2434320"/>
              <a:gd name="connsiteX4" fmla="*/ 0 w 617869"/>
              <a:gd name="connsiteY4" fmla="*/ 1840932 h 2434320"/>
              <a:gd name="connsiteX0" fmla="*/ 0 w 619508"/>
              <a:gd name="connsiteY0" fmla="*/ 1840932 h 2439184"/>
              <a:gd name="connsiteX1" fmla="*/ 3713 w 619508"/>
              <a:gd name="connsiteY1" fmla="*/ 0 h 2439184"/>
              <a:gd name="connsiteX2" fmla="*/ 617869 w 619508"/>
              <a:gd name="connsiteY2" fmla="*/ 607977 h 2439184"/>
              <a:gd name="connsiteX3" fmla="*/ 619508 w 619508"/>
              <a:gd name="connsiteY3" fmla="*/ 2439184 h 2439184"/>
              <a:gd name="connsiteX4" fmla="*/ 0 w 619508"/>
              <a:gd name="connsiteY4" fmla="*/ 1840932 h 2439184"/>
              <a:gd name="connsiteX0" fmla="*/ 0 w 619508"/>
              <a:gd name="connsiteY0" fmla="*/ 2313124 h 2911376"/>
              <a:gd name="connsiteX1" fmla="*/ 3713 w 619508"/>
              <a:gd name="connsiteY1" fmla="*/ 472192 h 2911376"/>
              <a:gd name="connsiteX2" fmla="*/ 612414 w 619508"/>
              <a:gd name="connsiteY2" fmla="*/ 0 h 2911376"/>
              <a:gd name="connsiteX3" fmla="*/ 619508 w 619508"/>
              <a:gd name="connsiteY3" fmla="*/ 2911376 h 2911376"/>
              <a:gd name="connsiteX4" fmla="*/ 0 w 619508"/>
              <a:gd name="connsiteY4" fmla="*/ 2313124 h 2911376"/>
              <a:gd name="connsiteX0" fmla="*/ 0 w 614053"/>
              <a:gd name="connsiteY0" fmla="*/ 2313124 h 3360558"/>
              <a:gd name="connsiteX1" fmla="*/ 3713 w 614053"/>
              <a:gd name="connsiteY1" fmla="*/ 472192 h 3360558"/>
              <a:gd name="connsiteX2" fmla="*/ 612414 w 614053"/>
              <a:gd name="connsiteY2" fmla="*/ 0 h 3360558"/>
              <a:gd name="connsiteX3" fmla="*/ 614053 w 614053"/>
              <a:gd name="connsiteY3" fmla="*/ 3360558 h 3360558"/>
              <a:gd name="connsiteX4" fmla="*/ 0 w 614053"/>
              <a:gd name="connsiteY4" fmla="*/ 2313124 h 3360558"/>
              <a:gd name="connsiteX0" fmla="*/ 12721 w 610413"/>
              <a:gd name="connsiteY0" fmla="*/ 3355863 h 3360558"/>
              <a:gd name="connsiteX1" fmla="*/ 73 w 610413"/>
              <a:gd name="connsiteY1" fmla="*/ 472192 h 3360558"/>
              <a:gd name="connsiteX2" fmla="*/ 608774 w 610413"/>
              <a:gd name="connsiteY2" fmla="*/ 0 h 3360558"/>
              <a:gd name="connsiteX3" fmla="*/ 610413 w 610413"/>
              <a:gd name="connsiteY3" fmla="*/ 3360558 h 3360558"/>
              <a:gd name="connsiteX4" fmla="*/ 12721 w 610413"/>
              <a:gd name="connsiteY4" fmla="*/ 3355863 h 3360558"/>
              <a:gd name="connsiteX0" fmla="*/ 7303 w 604995"/>
              <a:gd name="connsiteY0" fmla="*/ 3355863 h 3360558"/>
              <a:gd name="connsiteX1" fmla="*/ 110 w 604995"/>
              <a:gd name="connsiteY1" fmla="*/ 600531 h 3360558"/>
              <a:gd name="connsiteX2" fmla="*/ 603356 w 604995"/>
              <a:gd name="connsiteY2" fmla="*/ 0 h 3360558"/>
              <a:gd name="connsiteX3" fmla="*/ 604995 w 604995"/>
              <a:gd name="connsiteY3" fmla="*/ 3360558 h 3360558"/>
              <a:gd name="connsiteX4" fmla="*/ 7303 w 604995"/>
              <a:gd name="connsiteY4" fmla="*/ 3355863 h 3360558"/>
              <a:gd name="connsiteX0" fmla="*/ 1968 w 605115"/>
              <a:gd name="connsiteY0" fmla="*/ 3976158 h 3976158"/>
              <a:gd name="connsiteX1" fmla="*/ 230 w 605115"/>
              <a:gd name="connsiteY1" fmla="*/ 600531 h 3976158"/>
              <a:gd name="connsiteX2" fmla="*/ 603476 w 605115"/>
              <a:gd name="connsiteY2" fmla="*/ 0 h 3976158"/>
              <a:gd name="connsiteX3" fmla="*/ 605115 w 605115"/>
              <a:gd name="connsiteY3" fmla="*/ 3360558 h 3976158"/>
              <a:gd name="connsiteX4" fmla="*/ 1968 w 605115"/>
              <a:gd name="connsiteY4" fmla="*/ 3976158 h 3976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115" h="3976158">
                <a:moveTo>
                  <a:pt x="1968" y="3976158"/>
                </a:moveTo>
                <a:cubicBezTo>
                  <a:pt x="3206" y="3362514"/>
                  <a:pt x="-1008" y="1214175"/>
                  <a:pt x="230" y="600531"/>
                </a:cubicBezTo>
                <a:lnTo>
                  <a:pt x="603476" y="0"/>
                </a:lnTo>
                <a:cubicBezTo>
                  <a:pt x="604022" y="610402"/>
                  <a:pt x="604569" y="2750156"/>
                  <a:pt x="605115" y="3360558"/>
                </a:cubicBezTo>
                <a:lnTo>
                  <a:pt x="1968" y="3976158"/>
                </a:lnTo>
                <a:close/>
              </a:path>
            </a:pathLst>
          </a:custGeom>
          <a:solidFill>
            <a:srgbClr val="FFFFFF">
              <a:alpha val="55000"/>
            </a:srgbClr>
          </a:solidFill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3493867" y="1242325"/>
            <a:ext cx="26212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  <a:tab pos="1435100" algn="l"/>
              </a:tabLst>
            </a:pPr>
            <a:r>
              <a:rPr lang="en-US" b="1" dirty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2 </a:t>
            </a: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[(</a:t>
            </a:r>
            <a:r>
              <a:rPr lang="en-US" b="1" i="1" dirty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l </a:t>
            </a:r>
            <a:r>
              <a:rPr lang="en-US" b="1" dirty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×</a:t>
            </a:r>
            <a:r>
              <a:rPr lang="en-US" b="1" i="1" dirty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 </a:t>
            </a:r>
            <a:r>
              <a:rPr lang="en-US" b="1" i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b</a:t>
            </a: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) </a:t>
            </a:r>
            <a:r>
              <a:rPr lang="en-US" b="1" dirty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+ </a:t>
            </a: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(</a:t>
            </a:r>
            <a:r>
              <a:rPr lang="en-US" b="1" i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b </a:t>
            </a:r>
            <a:r>
              <a:rPr lang="en-US" b="1" dirty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×</a:t>
            </a:r>
            <a:r>
              <a:rPr lang="en-US" b="1" i="1" dirty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 </a:t>
            </a:r>
            <a:r>
              <a:rPr lang="en-US" b="1" i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h</a:t>
            </a: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) </a:t>
            </a:r>
            <a:r>
              <a:rPr lang="en-US" b="1" dirty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+ </a:t>
            </a: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(</a:t>
            </a:r>
            <a:r>
              <a:rPr lang="en-US" b="1" i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l </a:t>
            </a:r>
            <a:r>
              <a:rPr lang="en-US" b="1" dirty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× </a:t>
            </a:r>
            <a:r>
              <a:rPr lang="en-US" b="1" i="1" dirty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h</a:t>
            </a: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)]</a:t>
            </a:r>
            <a:endParaRPr lang="en-US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5974944" y="1242325"/>
            <a:ext cx="873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  <a:tab pos="1435100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– (</a:t>
            </a:r>
            <a:r>
              <a:rPr lang="en-US" b="1" i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l </a:t>
            </a:r>
            <a:r>
              <a:rPr lang="en-US" b="1" dirty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× </a:t>
            </a:r>
            <a:r>
              <a:rPr lang="en-US" b="1" i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b</a:t>
            </a: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)</a:t>
            </a:r>
            <a:endParaRPr lang="en-US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402" y="4017891"/>
            <a:ext cx="375232" cy="375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035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35" presetClass="emph" presetSubtype="0" repeatCount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6" dur="4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9" grpId="0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6" grpId="0"/>
      <p:bldP spid="60" grpId="0" animBg="1"/>
      <p:bldP spid="55" grpId="0" animBg="1"/>
      <p:bldP spid="56" grpId="0" animBg="1"/>
      <p:bldP spid="62" grpId="0"/>
      <p:bldP spid="62" grpId="1"/>
      <p:bldP spid="64" grpId="0"/>
      <p:bldP spid="64" grpId="1"/>
      <p:bldP spid="65" grpId="0"/>
      <p:bldP spid="65" grpId="1"/>
      <p:bldP spid="61" grpId="0" animBg="1"/>
      <p:bldP spid="63" grpId="0"/>
      <p:bldP spid="63" grpId="1"/>
      <p:bldP spid="57" grpId="0" animBg="1"/>
      <p:bldP spid="66" grpId="0"/>
      <p:bldP spid="66" grpId="1"/>
      <p:bldP spid="72" grpId="0" animBg="1"/>
      <p:bldP spid="73" grpId="0"/>
      <p:bldP spid="75" grpId="0"/>
      <p:bldP spid="75" grpId="1"/>
      <p:bldP spid="77" grpId="0"/>
      <p:bldP spid="77" grpId="1"/>
      <p:bldP spid="78" grpId="0" animBg="1"/>
      <p:bldP spid="79" grpId="0"/>
      <p:bldP spid="8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ounded Rectangle 114"/>
          <p:cNvSpPr/>
          <p:nvPr/>
        </p:nvSpPr>
        <p:spPr>
          <a:xfrm>
            <a:off x="8367840" y="1906807"/>
            <a:ext cx="465946" cy="164911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16" name="Rounded Rectangle 115"/>
          <p:cNvSpPr/>
          <p:nvPr/>
        </p:nvSpPr>
        <p:spPr>
          <a:xfrm>
            <a:off x="6165609" y="2235172"/>
            <a:ext cx="319576" cy="156375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17" name="Rounded Rectangle 116"/>
          <p:cNvSpPr/>
          <p:nvPr/>
        </p:nvSpPr>
        <p:spPr>
          <a:xfrm>
            <a:off x="7349641" y="2416805"/>
            <a:ext cx="386687" cy="156375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6035417" y="1431211"/>
            <a:ext cx="180393" cy="208135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5666706" y="1429895"/>
            <a:ext cx="163994" cy="208135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4908461" y="1434498"/>
            <a:ext cx="180393" cy="208135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09" name="Rounded Rectangle 108"/>
          <p:cNvSpPr/>
          <p:nvPr/>
        </p:nvSpPr>
        <p:spPr>
          <a:xfrm>
            <a:off x="4489635" y="1431179"/>
            <a:ext cx="180393" cy="208135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3747533" y="1435630"/>
            <a:ext cx="180393" cy="208135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11" name="Rounded Rectangle 110"/>
          <p:cNvSpPr/>
          <p:nvPr/>
        </p:nvSpPr>
        <p:spPr>
          <a:xfrm>
            <a:off x="5270133" y="1441721"/>
            <a:ext cx="180393" cy="208135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12" name="Rounded Rectangle 111"/>
          <p:cNvSpPr/>
          <p:nvPr/>
        </p:nvSpPr>
        <p:spPr>
          <a:xfrm>
            <a:off x="4093340" y="1431210"/>
            <a:ext cx="180393" cy="208135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13" name="Rounded Rectangle 112"/>
          <p:cNvSpPr/>
          <p:nvPr/>
        </p:nvSpPr>
        <p:spPr>
          <a:xfrm>
            <a:off x="3393632" y="1431211"/>
            <a:ext cx="180393" cy="208135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433752" y="1384677"/>
            <a:ext cx="873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  <a:tab pos="1435100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– (</a:t>
            </a:r>
            <a:r>
              <a:rPr lang="en-US" b="1" i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l </a:t>
            </a: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× </a:t>
            </a:r>
            <a:r>
              <a:rPr lang="en-US" b="1" i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b</a:t>
            </a: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)</a:t>
            </a:r>
            <a:endParaRPr lang="en-US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971666" y="284186"/>
            <a:ext cx="6406596" cy="840008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chemeClr val="bg1">
                  <a:alpha val="78000"/>
                </a:schemeClr>
              </a:gs>
            </a:gsLst>
            <a:lin ang="8100000" scaled="1"/>
            <a:tileRect/>
          </a:gra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37753" y="384064"/>
            <a:ext cx="687003" cy="624548"/>
            <a:chOff x="508513" y="-702286"/>
            <a:chExt cx="687003" cy="624548"/>
          </a:xfrm>
        </p:grpSpPr>
        <p:sp>
          <p:nvSpPr>
            <p:cNvPr id="4" name="Plaque 3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prstClr val="white"/>
                  </a:solidFill>
                  <a:latin typeface="Bookman Old Style" pitchFamily="18" charset="0"/>
                </a:rPr>
                <a:t>Q.</a:t>
              </a:r>
              <a:endParaRPr lang="en-US" sz="18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1100509" y="303707"/>
            <a:ext cx="62777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>
                <a:latin typeface="Bookman Old Style" panose="02050604050505020204" pitchFamily="18" charset="0"/>
                <a:ea typeface="Cambria Math" pitchFamily="18" charset="0"/>
              </a:rPr>
              <a:t>Rukhsar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 painted the outside of the cabinet of 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measure</a:t>
            </a:r>
          </a:p>
          <a:p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1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m × 2 m × 1.5m. How much surface area did she 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cover</a:t>
            </a:r>
          </a:p>
          <a:p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if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she painted all except bottom of the cabinet?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86387" y="1374403"/>
            <a:ext cx="32002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latin typeface="Bookman Old Style" panose="02050604050505020204" pitchFamily="18" charset="0"/>
              </a:rPr>
              <a:t>Total area to be painted =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052950" y="1374403"/>
            <a:ext cx="25603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  <a:tab pos="1435100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2 [(</a:t>
            </a:r>
            <a:r>
              <a:rPr lang="en-US" b="1" i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l </a:t>
            </a: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×</a:t>
            </a:r>
            <a:r>
              <a:rPr lang="en-US" b="1" i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 b</a:t>
            </a: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)+ (</a:t>
            </a:r>
            <a:r>
              <a:rPr lang="en-US" b="1" i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b </a:t>
            </a: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×</a:t>
            </a:r>
            <a:r>
              <a:rPr lang="en-US" b="1" i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 h</a:t>
            </a: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) + (</a:t>
            </a:r>
            <a:r>
              <a:rPr lang="en-US" b="1" i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l </a:t>
            </a: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× </a:t>
            </a:r>
            <a:r>
              <a:rPr lang="en-US" b="1" i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h</a:t>
            </a: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)]</a:t>
            </a:r>
            <a:endParaRPr lang="en-US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68" name="Rectangle 67"/>
          <p:cNvSpPr/>
          <p:nvPr>
            <p:custDataLst>
              <p:tags r:id="rId1"/>
            </p:custDataLst>
          </p:nvPr>
        </p:nvSpPr>
        <p:spPr>
          <a:xfrm>
            <a:off x="489152" y="1114170"/>
            <a:ext cx="637659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en-US" b="1" dirty="0">
                <a:latin typeface="Bookman Old Style" panose="02050604050505020204" pitchFamily="18" charset="0"/>
              </a:rPr>
              <a:t>Sol.</a:t>
            </a:r>
          </a:p>
        </p:txBody>
      </p:sp>
      <p:grpSp>
        <p:nvGrpSpPr>
          <p:cNvPr id="69" name="Group 68"/>
          <p:cNvGrpSpPr/>
          <p:nvPr/>
        </p:nvGrpSpPr>
        <p:grpSpPr>
          <a:xfrm>
            <a:off x="6086274" y="1235725"/>
            <a:ext cx="2789914" cy="1382379"/>
            <a:chOff x="424184" y="2018082"/>
            <a:chExt cx="5436752" cy="2963249"/>
          </a:xfrm>
        </p:grpSpPr>
        <p:grpSp>
          <p:nvGrpSpPr>
            <p:cNvPr id="70" name="Group 69"/>
            <p:cNvGrpSpPr/>
            <p:nvPr/>
          </p:nvGrpSpPr>
          <p:grpSpPr>
            <a:xfrm>
              <a:off x="1490275" y="4420548"/>
              <a:ext cx="3367995" cy="560783"/>
              <a:chOff x="6542270" y="1952706"/>
              <a:chExt cx="1465477" cy="560783"/>
            </a:xfrm>
          </p:grpSpPr>
          <p:cxnSp>
            <p:nvCxnSpPr>
              <p:cNvPr id="104" name="Straight Connector 103"/>
              <p:cNvCxnSpPr/>
              <p:nvPr/>
            </p:nvCxnSpPr>
            <p:spPr>
              <a:xfrm flipV="1">
                <a:off x="6542270" y="2223067"/>
                <a:ext cx="584461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headEnd type="arrow" w="med" len="med"/>
                <a:tailEnd type="none" w="med" len="med"/>
              </a:ln>
              <a:effectLst/>
            </p:spPr>
          </p:cxnSp>
          <p:cxnSp>
            <p:nvCxnSpPr>
              <p:cNvPr id="105" name="Straight Connector 104"/>
              <p:cNvCxnSpPr/>
              <p:nvPr/>
            </p:nvCxnSpPr>
            <p:spPr>
              <a:xfrm flipH="1" flipV="1">
                <a:off x="7492040" y="2223500"/>
                <a:ext cx="515707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headEnd type="arrow" w="med" len="med"/>
                <a:tailEnd type="none" w="med" len="med"/>
              </a:ln>
              <a:effectLst/>
            </p:spPr>
          </p:cxnSp>
          <p:sp>
            <p:nvSpPr>
              <p:cNvPr id="106" name="TextBox 105"/>
              <p:cNvSpPr txBox="1"/>
              <p:nvPr/>
            </p:nvSpPr>
            <p:spPr>
              <a:xfrm>
                <a:off x="7111588" y="1952706"/>
                <a:ext cx="446982" cy="560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ookman Old Style" pitchFamily="18" charset="0"/>
                  </a:rPr>
                  <a:t>2 m</a:t>
                </a: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4676392" y="2683513"/>
              <a:ext cx="1184544" cy="1800634"/>
              <a:chOff x="6336213" y="2648723"/>
              <a:chExt cx="515417" cy="1800634"/>
            </a:xfrm>
          </p:grpSpPr>
          <p:cxnSp>
            <p:nvCxnSpPr>
              <p:cNvPr id="101" name="Straight Connector 100"/>
              <p:cNvCxnSpPr/>
              <p:nvPr/>
            </p:nvCxnSpPr>
            <p:spPr>
              <a:xfrm rot="5400000" flipV="1">
                <a:off x="6073332" y="3035972"/>
                <a:ext cx="774498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headEnd type="arrow" w="med" len="med"/>
                <a:tailEnd type="none" w="med" len="med"/>
              </a:ln>
              <a:effectLst/>
            </p:spPr>
          </p:cxnSp>
          <p:cxnSp>
            <p:nvCxnSpPr>
              <p:cNvPr id="102" name="Straight Connector 101"/>
              <p:cNvCxnSpPr/>
              <p:nvPr/>
            </p:nvCxnSpPr>
            <p:spPr>
              <a:xfrm rot="5400000" flipH="1" flipV="1">
                <a:off x="6123772" y="4114846"/>
                <a:ext cx="669022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headEnd type="arrow" w="med" len="med"/>
                <a:tailEnd type="none" w="med" len="med"/>
              </a:ln>
              <a:effectLst/>
            </p:spPr>
          </p:cxnSp>
          <p:sp>
            <p:nvSpPr>
              <p:cNvPr id="103" name="TextBox 102"/>
              <p:cNvSpPr txBox="1"/>
              <p:nvPr/>
            </p:nvSpPr>
            <p:spPr>
              <a:xfrm>
                <a:off x="6336213" y="3318174"/>
                <a:ext cx="515417" cy="560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ookman Old Style" pitchFamily="18" charset="0"/>
                  </a:rPr>
                  <a:t>1.5 m</a:t>
                </a: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424184" y="3969824"/>
              <a:ext cx="909650" cy="771312"/>
              <a:chOff x="7025807" y="1909346"/>
              <a:chExt cx="395804" cy="771312"/>
            </a:xfrm>
          </p:grpSpPr>
          <p:cxnSp>
            <p:nvCxnSpPr>
              <p:cNvPr id="98" name="Straight Connector 97"/>
              <p:cNvCxnSpPr/>
              <p:nvPr/>
            </p:nvCxnSpPr>
            <p:spPr>
              <a:xfrm rot="2700000" flipV="1">
                <a:off x="7079187" y="1986299"/>
                <a:ext cx="153906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headEnd type="arrow" w="med" len="med"/>
                <a:tailEnd type="none" w="med" len="med"/>
              </a:ln>
              <a:effectLst/>
            </p:spPr>
          </p:cxnSp>
          <p:cxnSp>
            <p:nvCxnSpPr>
              <p:cNvPr id="99" name="Straight Connector 98"/>
              <p:cNvCxnSpPr/>
              <p:nvPr/>
            </p:nvCxnSpPr>
            <p:spPr>
              <a:xfrm rot="2700000" flipH="1" flipV="1">
                <a:off x="7216503" y="2524606"/>
                <a:ext cx="312104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headEnd type="arrow" w="med" len="med"/>
                <a:tailEnd type="none" w="med" len="med"/>
              </a:ln>
              <a:effectLst/>
            </p:spPr>
          </p:cxnSp>
          <p:sp>
            <p:nvSpPr>
              <p:cNvPr id="100" name="TextBox 99"/>
              <p:cNvSpPr txBox="1"/>
              <p:nvPr/>
            </p:nvSpPr>
            <p:spPr>
              <a:xfrm>
                <a:off x="7025807" y="1954848"/>
                <a:ext cx="395804" cy="560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ookman Old Style" pitchFamily="18" charset="0"/>
                  </a:rPr>
                  <a:t>1 m</a:t>
                </a:r>
              </a:p>
            </p:txBody>
          </p:sp>
        </p:grpSp>
        <p:sp>
          <p:nvSpPr>
            <p:cNvPr id="76" name="Freeform 75"/>
            <p:cNvSpPr/>
            <p:nvPr/>
          </p:nvSpPr>
          <p:spPr>
            <a:xfrm>
              <a:off x="788776" y="2032449"/>
              <a:ext cx="4041508" cy="2491915"/>
            </a:xfrm>
            <a:custGeom>
              <a:avLst/>
              <a:gdLst>
                <a:gd name="connsiteX0" fmla="*/ 20941 w 4041508"/>
                <a:gd name="connsiteY0" fmla="*/ 0 h 2491915"/>
                <a:gd name="connsiteX1" fmla="*/ 3413295 w 4041508"/>
                <a:gd name="connsiteY1" fmla="*/ 13960 h 2491915"/>
                <a:gd name="connsiteX2" fmla="*/ 4034528 w 4041508"/>
                <a:gd name="connsiteY2" fmla="*/ 635194 h 2491915"/>
                <a:gd name="connsiteX3" fmla="*/ 4041508 w 4041508"/>
                <a:gd name="connsiteY3" fmla="*/ 2491915 h 2491915"/>
                <a:gd name="connsiteX4" fmla="*/ 649154 w 4041508"/>
                <a:gd name="connsiteY4" fmla="*/ 2477954 h 2491915"/>
                <a:gd name="connsiteX5" fmla="*/ 0 w 4041508"/>
                <a:gd name="connsiteY5" fmla="*/ 1842760 h 2491915"/>
                <a:gd name="connsiteX6" fmla="*/ 20941 w 4041508"/>
                <a:gd name="connsiteY6" fmla="*/ 0 h 249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41508" h="2491915">
                  <a:moveTo>
                    <a:pt x="20941" y="0"/>
                  </a:moveTo>
                  <a:lnTo>
                    <a:pt x="3413295" y="13960"/>
                  </a:lnTo>
                  <a:lnTo>
                    <a:pt x="4034528" y="635194"/>
                  </a:lnTo>
                  <a:cubicBezTo>
                    <a:pt x="4036855" y="1254101"/>
                    <a:pt x="4039181" y="1873008"/>
                    <a:pt x="4041508" y="2491915"/>
                  </a:cubicBezTo>
                  <a:lnTo>
                    <a:pt x="649154" y="2477954"/>
                  </a:lnTo>
                  <a:lnTo>
                    <a:pt x="0" y="1842760"/>
                  </a:lnTo>
                  <a:lnTo>
                    <a:pt x="20941" y="0"/>
                  </a:lnTo>
                  <a:close/>
                </a:path>
              </a:pathLst>
            </a:custGeom>
            <a:solidFill>
              <a:schemeClr val="bg1"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2" name="Group 81"/>
            <p:cNvGrpSpPr/>
            <p:nvPr/>
          </p:nvGrpSpPr>
          <p:grpSpPr>
            <a:xfrm>
              <a:off x="796133" y="2018082"/>
              <a:ext cx="4020195" cy="2479373"/>
              <a:chOff x="798100" y="2021509"/>
              <a:chExt cx="4020195" cy="2479373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799236" y="2021509"/>
                <a:ext cx="4018123" cy="629549"/>
                <a:chOff x="799236" y="2021509"/>
                <a:chExt cx="4018123" cy="629549"/>
              </a:xfrm>
            </p:grpSpPr>
            <p:cxnSp>
              <p:nvCxnSpPr>
                <p:cNvPr id="94" name="Straight Connector 93"/>
                <p:cNvCxnSpPr/>
                <p:nvPr/>
              </p:nvCxnSpPr>
              <p:spPr>
                <a:xfrm>
                  <a:off x="799592" y="2026510"/>
                  <a:ext cx="624548" cy="62454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>
                  <a:off x="4186148" y="2024244"/>
                  <a:ext cx="624548" cy="62454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 rot="16200000">
                  <a:off x="2501243" y="319502"/>
                  <a:ext cx="0" cy="340401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 rot="16200000">
                  <a:off x="3115353" y="936607"/>
                  <a:ext cx="0" cy="340401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" name="Group 83"/>
              <p:cNvGrpSpPr/>
              <p:nvPr/>
            </p:nvGrpSpPr>
            <p:grpSpPr>
              <a:xfrm>
                <a:off x="798100" y="2031723"/>
                <a:ext cx="624548" cy="2465327"/>
                <a:chOff x="798100" y="2031723"/>
                <a:chExt cx="624548" cy="2465327"/>
              </a:xfrm>
            </p:grpSpPr>
            <p:cxnSp>
              <p:nvCxnSpPr>
                <p:cNvPr id="91" name="Straight Connector 90"/>
                <p:cNvCxnSpPr/>
                <p:nvPr/>
              </p:nvCxnSpPr>
              <p:spPr>
                <a:xfrm>
                  <a:off x="801927" y="2031723"/>
                  <a:ext cx="0" cy="185425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>
                  <a:off x="1417160" y="2630804"/>
                  <a:ext cx="0" cy="185425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/>
                <p:cNvCxnSpPr/>
                <p:nvPr/>
              </p:nvCxnSpPr>
              <p:spPr>
                <a:xfrm>
                  <a:off x="798100" y="3872502"/>
                  <a:ext cx="624548" cy="62454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5" name="Group 84"/>
              <p:cNvGrpSpPr/>
              <p:nvPr/>
            </p:nvGrpSpPr>
            <p:grpSpPr>
              <a:xfrm>
                <a:off x="1414282" y="2654382"/>
                <a:ext cx="3404013" cy="1846500"/>
                <a:chOff x="1414282" y="2654382"/>
                <a:chExt cx="3404013" cy="1846500"/>
              </a:xfrm>
            </p:grpSpPr>
            <p:cxnSp>
              <p:nvCxnSpPr>
                <p:cNvPr id="89" name="Straight Connector 88"/>
                <p:cNvCxnSpPr/>
                <p:nvPr/>
              </p:nvCxnSpPr>
              <p:spPr>
                <a:xfrm rot="16200000">
                  <a:off x="3116289" y="2793602"/>
                  <a:ext cx="0" cy="340401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/>
                <p:cNvCxnSpPr/>
                <p:nvPr/>
              </p:nvCxnSpPr>
              <p:spPr>
                <a:xfrm rot="10800000">
                  <a:off x="4810379" y="2654382"/>
                  <a:ext cx="0" cy="18465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6" name="Straight Connector 85"/>
              <p:cNvCxnSpPr/>
              <p:nvPr/>
            </p:nvCxnSpPr>
            <p:spPr>
              <a:xfrm>
                <a:off x="4188092" y="2029059"/>
                <a:ext cx="8178" cy="1847088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rot="16200000">
                <a:off x="2497716" y="2184950"/>
                <a:ext cx="8178" cy="338328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4203250" y="3872502"/>
                <a:ext cx="606222" cy="61869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Rectangle 46"/>
          <p:cNvSpPr/>
          <p:nvPr/>
        </p:nvSpPr>
        <p:spPr>
          <a:xfrm>
            <a:off x="1975471" y="174208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162601" y="1742089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2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308166" y="1742089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[(2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046390" y="174208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+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216362" y="1742089"/>
            <a:ext cx="360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(1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071978" y="174208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+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238119" y="1742089"/>
            <a:ext cx="360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(2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784444" y="1742089"/>
            <a:ext cx="360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1)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583258" y="1742089"/>
            <a:ext cx="309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×</a:t>
            </a:r>
            <a:endParaRPr lang="en-US" sz="1200" dirty="0"/>
          </a:p>
        </p:txBody>
      </p:sp>
      <p:sp>
        <p:nvSpPr>
          <p:cNvPr id="59" name="Rectangle 58"/>
          <p:cNvSpPr/>
          <p:nvPr/>
        </p:nvSpPr>
        <p:spPr>
          <a:xfrm>
            <a:off x="3661304" y="1742089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1.5)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470628" y="1742089"/>
            <a:ext cx="309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×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4693844" y="1742089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1.5)]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4492658" y="1742089"/>
            <a:ext cx="309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×</a:t>
            </a:r>
            <a:endParaRPr lang="en-US" sz="1200" dirty="0"/>
          </a:p>
        </p:txBody>
      </p:sp>
      <p:sp>
        <p:nvSpPr>
          <p:cNvPr id="65" name="Rectangle 64"/>
          <p:cNvSpPr/>
          <p:nvPr/>
        </p:nvSpPr>
        <p:spPr>
          <a:xfrm>
            <a:off x="5156646" y="1742089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–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322787" y="1742089"/>
            <a:ext cx="360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(2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735764" y="1742089"/>
            <a:ext cx="360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1)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5534578" y="1742089"/>
            <a:ext cx="309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×</a:t>
            </a:r>
            <a:endParaRPr lang="en-US" sz="1200" dirty="0"/>
          </a:p>
        </p:txBody>
      </p:sp>
      <p:sp>
        <p:nvSpPr>
          <p:cNvPr id="118" name="Rectangle 117"/>
          <p:cNvSpPr/>
          <p:nvPr/>
        </p:nvSpPr>
        <p:spPr>
          <a:xfrm>
            <a:off x="1981951" y="213768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2169081" y="2137689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2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2355742" y="2137689"/>
            <a:ext cx="309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×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2809670" y="213768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+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3348858" y="213768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+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2567180" y="2137689"/>
            <a:ext cx="360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[2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2996552" y="2137689"/>
            <a:ext cx="4828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1.5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3532964" y="2137689"/>
            <a:ext cx="360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3]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3777928" y="2137689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–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3944069" y="2137689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2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1978703" y="250410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2165833" y="2504105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2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2352494" y="2504105"/>
            <a:ext cx="309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×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2563932" y="2504105"/>
            <a:ext cx="5982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[6.5]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3054808" y="2504105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–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3220949" y="2504105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2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1955999" y="2841337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2143129" y="2841337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13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458152" y="2841337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–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624293" y="2841337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2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424121" y="3385030"/>
            <a:ext cx="28138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latin typeface="Symbol" pitchFamily="18" charset="2"/>
              </a:rPr>
              <a:t>\</a:t>
            </a:r>
            <a:r>
              <a:rPr lang="en-US" b="1" dirty="0" smtClean="0">
                <a:latin typeface="Bookman Old Style" panose="02050604050505020204" pitchFamily="18" charset="0"/>
              </a:rPr>
              <a:t> Total area to be painted =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3108559" y="3394757"/>
            <a:ext cx="7409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11 m</a:t>
            </a:r>
            <a:r>
              <a:rPr lang="en-US" b="1" baseline="30000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2</a:t>
            </a:r>
            <a:endParaRPr lang="en-US" b="1" baseline="30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53" name="Straight Connector 152"/>
          <p:cNvCxnSpPr/>
          <p:nvPr/>
        </p:nvCxnSpPr>
        <p:spPr>
          <a:xfrm>
            <a:off x="2514720" y="2049866"/>
            <a:ext cx="481885" cy="0"/>
          </a:xfrm>
          <a:prstGeom prst="line">
            <a:avLst/>
          </a:prstGeom>
          <a:ln w="1270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3364406" y="2037469"/>
            <a:ext cx="705528" cy="0"/>
          </a:xfrm>
          <a:prstGeom prst="line">
            <a:avLst/>
          </a:prstGeom>
          <a:ln w="1270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>
            <a:off x="4383742" y="2040796"/>
            <a:ext cx="705528" cy="0"/>
          </a:xfrm>
          <a:prstGeom prst="line">
            <a:avLst/>
          </a:prstGeom>
          <a:ln w="1270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>
            <a:off x="5465348" y="2027226"/>
            <a:ext cx="481885" cy="0"/>
          </a:xfrm>
          <a:prstGeom prst="line">
            <a:avLst/>
          </a:prstGeom>
          <a:ln w="1270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2716372" y="2417061"/>
            <a:ext cx="998390" cy="0"/>
          </a:xfrm>
          <a:prstGeom prst="line">
            <a:avLst/>
          </a:prstGeom>
          <a:ln w="1270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2283747" y="2794539"/>
            <a:ext cx="705528" cy="0"/>
          </a:xfrm>
          <a:prstGeom prst="line">
            <a:avLst/>
          </a:prstGeom>
          <a:ln w="1270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Horizontal Scroll 158"/>
          <p:cNvSpPr/>
          <p:nvPr/>
        </p:nvSpPr>
        <p:spPr>
          <a:xfrm>
            <a:off x="513482" y="3640728"/>
            <a:ext cx="4951866" cy="523964"/>
          </a:xfrm>
          <a:prstGeom prst="horizontalScroll">
            <a:avLst/>
          </a:prstGeom>
          <a:gradFill flip="none" rotWithShape="1">
            <a:gsLst>
              <a:gs pos="0">
                <a:srgbClr val="9900FF">
                  <a:lumMod val="84000"/>
                  <a:lumOff val="16000"/>
                  <a:alpha val="59000"/>
                </a:srgbClr>
              </a:gs>
              <a:gs pos="100000">
                <a:schemeClr val="bg1">
                  <a:lumMod val="97000"/>
                </a:schemeClr>
              </a:gs>
              <a:gs pos="81000">
                <a:schemeClr val="bg1"/>
              </a:gs>
            </a:gsLst>
            <a:lin ang="8100000" scaled="1"/>
            <a:tileRect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/>
        </p:nvSpPr>
        <p:spPr>
          <a:xfrm>
            <a:off x="554440" y="3751226"/>
            <a:ext cx="49488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974975" algn="l"/>
              </a:tabLst>
            </a:pPr>
            <a:r>
              <a:rPr lang="en-US" b="1" dirty="0">
                <a:latin typeface="Symbol" pitchFamily="18" charset="2"/>
              </a:rPr>
              <a:t>\ </a:t>
            </a:r>
            <a:r>
              <a:rPr lang="en-US" b="1" dirty="0" smtClean="0">
                <a:latin typeface="Bookman Old Style" pitchFamily="18" charset="0"/>
              </a:rPr>
              <a:t>The total surface area </a:t>
            </a:r>
            <a:r>
              <a:rPr lang="en-US" b="1" dirty="0" err="1" smtClean="0">
                <a:latin typeface="Bookman Old Style" pitchFamily="18" charset="0"/>
              </a:rPr>
              <a:t>rukhsar</a:t>
            </a:r>
            <a:r>
              <a:rPr lang="en-US" b="1" dirty="0" smtClean="0">
                <a:latin typeface="Bookman Old Style" pitchFamily="18" charset="0"/>
              </a:rPr>
              <a:t> painted is </a:t>
            </a:r>
            <a:r>
              <a:rPr lang="en-US" b="1" dirty="0">
                <a:latin typeface="Bookman Old Style" pitchFamily="18" charset="0"/>
              </a:rPr>
              <a:t>11 m</a:t>
            </a:r>
            <a:r>
              <a:rPr lang="en-US" b="1" baseline="30000" dirty="0">
                <a:latin typeface="Bookman Old Style" pitchFamily="18" charset="0"/>
              </a:rPr>
              <a:t>2</a:t>
            </a:r>
            <a:r>
              <a:rPr lang="en-US" b="1" dirty="0">
                <a:latin typeface="Bookman Old Style" pitchFamily="18" charset="0"/>
              </a:rPr>
              <a:t>.</a:t>
            </a:r>
            <a:endParaRPr lang="en-US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pic>
        <p:nvPicPr>
          <p:cNvPr id="161" name="Picture 5" descr="D:\Roshan\Roshan\Mthas 8th\VIII STD STB\clipart\28264926-little-boy-student-holding-a-big-penci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77851" y="3558554"/>
            <a:ext cx="670560" cy="66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1950353" y="3129205"/>
            <a:ext cx="853025" cy="307777"/>
            <a:chOff x="2108399" y="3163072"/>
            <a:chExt cx="853025" cy="307777"/>
          </a:xfrm>
        </p:grpSpPr>
        <p:sp>
          <p:nvSpPr>
            <p:cNvPr id="122" name="Rectangle 121"/>
            <p:cNvSpPr/>
            <p:nvPr/>
          </p:nvSpPr>
          <p:spPr>
            <a:xfrm>
              <a:off x="2108399" y="3163072"/>
              <a:ext cx="29206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prstClr val="black"/>
                  </a:solidFill>
                  <a:latin typeface="Bookman Old Style" panose="02050604050505020204" pitchFamily="18" charset="0"/>
                  <a:ea typeface="Cambria Math" pitchFamily="18" charset="0"/>
                </a:rPr>
                <a:t>=</a:t>
              </a:r>
              <a:endParaRPr lang="en-US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2261662" y="3163072"/>
              <a:ext cx="482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prstClr val="black"/>
                  </a:solidFill>
                  <a:latin typeface="Bookman Old Style" panose="02050604050505020204" pitchFamily="18" charset="0"/>
                  <a:ea typeface="Cambria Math" pitchFamily="18" charset="0"/>
                </a:rPr>
                <a:t> 11</a:t>
              </a:r>
              <a:endParaRPr lang="en-US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2610552" y="3163072"/>
              <a:ext cx="18473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2776693" y="3163072"/>
              <a:ext cx="18473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319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"/>
                            </p:stCondLst>
                            <p:childTnLst>
                              <p:par>
                                <p:cTn id="13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500"/>
                            </p:stCondLst>
                            <p:childTnLst>
                              <p:par>
                                <p:cTn id="19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500"/>
                            </p:stCondLst>
                            <p:childTnLst>
                              <p:par>
                                <p:cTn id="21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500"/>
                            </p:stCondLst>
                            <p:childTnLst>
                              <p:par>
                                <p:cTn id="25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500"/>
                            </p:stCondLst>
                            <p:childTnLst>
                              <p:par>
                                <p:cTn id="26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500"/>
                            </p:stCondLst>
                            <p:childTnLst>
                              <p:par>
                                <p:cTn id="28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500"/>
                            </p:stCondLst>
                            <p:childTnLst>
                              <p:par>
                                <p:cTn id="30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500"/>
                            </p:stCondLst>
                            <p:childTnLst>
                              <p:par>
                                <p:cTn id="3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500"/>
                            </p:stCondLst>
                            <p:childTnLst>
                              <p:par>
                                <p:cTn id="36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hold">
                      <p:stCondLst>
                        <p:cond delay="indefinite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8" fill="hold">
                            <p:stCondLst>
                              <p:cond delay="500"/>
                            </p:stCondLst>
                            <p:childTnLst>
                              <p:par>
                                <p:cTn id="3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2" fill="hold">
                            <p:stCondLst>
                              <p:cond delay="1000"/>
                            </p:stCondLst>
                            <p:childTnLst>
                              <p:par>
                                <p:cTn id="4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15" grpId="1" animBg="1"/>
      <p:bldP spid="115" grpId="2" animBg="1"/>
      <p:bldP spid="115" grpId="3" animBg="1"/>
      <p:bldP spid="116" grpId="0" animBg="1"/>
      <p:bldP spid="116" grpId="1" animBg="1"/>
      <p:bldP spid="116" grpId="2" animBg="1"/>
      <p:bldP spid="116" grpId="3" animBg="1"/>
      <p:bldP spid="116" grpId="4" animBg="1"/>
      <p:bldP spid="116" grpId="5" animBg="1"/>
      <p:bldP spid="117" grpId="0" animBg="1"/>
      <p:bldP spid="117" grpId="1" animBg="1"/>
      <p:bldP spid="117" grpId="2" animBg="1"/>
      <p:bldP spid="117" grpId="3" animBg="1"/>
      <p:bldP spid="117" grpId="4" animBg="1"/>
      <p:bldP spid="117" grpId="5" animBg="1"/>
      <p:bldP spid="81" grpId="0" animBg="1"/>
      <p:bldP spid="81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47" grpId="0"/>
      <p:bldP spid="48" grpId="0"/>
      <p:bldP spid="49" grpId="0"/>
      <p:bldP spid="50" grpId="0"/>
      <p:bldP spid="51" grpId="0"/>
      <p:bldP spid="52" grpId="0"/>
      <p:bldP spid="53" grpId="0"/>
      <p:bldP spid="57" grpId="0"/>
      <p:bldP spid="58" grpId="0"/>
      <p:bldP spid="59" grpId="0"/>
      <p:bldP spid="60" grpId="0"/>
      <p:bldP spid="61" grpId="0"/>
      <p:bldP spid="62" grpId="0"/>
      <p:bldP spid="65" grpId="0"/>
      <p:bldP spid="66" grpId="0"/>
      <p:bldP spid="67" grpId="0"/>
      <p:bldP spid="72" grpId="0"/>
      <p:bldP spid="118" grpId="0"/>
      <p:bldP spid="119" grpId="0"/>
      <p:bldP spid="120" grpId="0"/>
      <p:bldP spid="121" grpId="0"/>
      <p:bldP spid="123" grpId="0"/>
      <p:bldP spid="125" grpId="0"/>
      <p:bldP spid="127" grpId="0"/>
      <p:bldP spid="129" grpId="0"/>
      <p:bldP spid="131" grpId="0"/>
      <p:bldP spid="132" grpId="0"/>
      <p:bldP spid="135" grpId="0"/>
      <p:bldP spid="136" grpId="0"/>
      <p:bldP spid="137" grpId="0"/>
      <p:bldP spid="140" grpId="0"/>
      <p:bldP spid="143" grpId="0"/>
      <p:bldP spid="144" grpId="0"/>
      <p:bldP spid="145" grpId="0"/>
      <p:bldP spid="146" grpId="0"/>
      <p:bldP spid="149" grpId="0"/>
      <p:bldP spid="150" grpId="0"/>
      <p:bldP spid="151" grpId="0"/>
      <p:bldP spid="152" grpId="0"/>
      <p:bldP spid="159" grpId="0" animBg="1"/>
      <p:bldP spid="16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 flipV="1">
            <a:off x="5062308" y="330346"/>
            <a:ext cx="1397303" cy="215351"/>
          </a:xfrm>
          <a:prstGeom prst="round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879200" y="284186"/>
            <a:ext cx="6391934" cy="973628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chemeClr val="bg1">
                  <a:alpha val="78000"/>
                </a:schemeClr>
              </a:gs>
            </a:gsLst>
            <a:lin ang="8100000" scaled="1"/>
            <a:tileRect/>
          </a:gra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37753" y="384064"/>
            <a:ext cx="687003" cy="624548"/>
            <a:chOff x="508513" y="-702286"/>
            <a:chExt cx="687003" cy="624548"/>
          </a:xfrm>
        </p:grpSpPr>
        <p:sp>
          <p:nvSpPr>
            <p:cNvPr id="4" name="Plaque 3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prstClr val="white"/>
                  </a:solidFill>
                  <a:latin typeface="Bookman Old Style" pitchFamily="18" charset="0"/>
                </a:rPr>
                <a:t>Q.</a:t>
              </a:r>
              <a:endParaRPr lang="en-US" sz="18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907279" y="2067337"/>
            <a:ext cx="4196820" cy="2499191"/>
            <a:chOff x="907279" y="2067335"/>
            <a:chExt cx="4196820" cy="2499191"/>
          </a:xfrm>
        </p:grpSpPr>
        <p:pic>
          <p:nvPicPr>
            <p:cNvPr id="1026" name="Picture 2" descr="C:\Users\admin\Desktop\rrrr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66" r="60286" b="67015"/>
            <a:stretch/>
          </p:blipFill>
          <p:spPr bwMode="auto">
            <a:xfrm>
              <a:off x="907279" y="2067337"/>
              <a:ext cx="4191341" cy="24991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912758" y="2067335"/>
              <a:ext cx="4191341" cy="2499189"/>
            </a:xfrm>
            <a:prstGeom prst="rect">
              <a:avLst/>
            </a:prstGeom>
            <a:solidFill>
              <a:srgbClr val="D4AF37">
                <a:alpha val="48000"/>
              </a:srgb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ounded Rectangle 14"/>
          <p:cNvSpPr/>
          <p:nvPr/>
        </p:nvSpPr>
        <p:spPr>
          <a:xfrm flipV="1">
            <a:off x="1136106" y="340245"/>
            <a:ext cx="5745916" cy="236886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ounded Rectangle 15"/>
          <p:cNvSpPr/>
          <p:nvPr/>
        </p:nvSpPr>
        <p:spPr>
          <a:xfrm flipV="1">
            <a:off x="1158186" y="566628"/>
            <a:ext cx="5920023" cy="215351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ounded Rectangle 17"/>
          <p:cNvSpPr/>
          <p:nvPr/>
        </p:nvSpPr>
        <p:spPr>
          <a:xfrm flipV="1">
            <a:off x="1158185" y="566639"/>
            <a:ext cx="5920023" cy="204847"/>
          </a:xfrm>
          <a:prstGeom prst="round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6" name="Group 25"/>
          <p:cNvGrpSpPr/>
          <p:nvPr/>
        </p:nvGrpSpPr>
        <p:grpSpPr>
          <a:xfrm rot="8707128">
            <a:off x="823723" y="3827936"/>
            <a:ext cx="1184651" cy="368688"/>
            <a:chOff x="6534492" y="2024561"/>
            <a:chExt cx="1277422" cy="335171"/>
          </a:xfrm>
        </p:grpSpPr>
        <p:cxnSp>
          <p:nvCxnSpPr>
            <p:cNvPr id="27" name="Straight Connector 26"/>
            <p:cNvCxnSpPr/>
            <p:nvPr/>
          </p:nvCxnSpPr>
          <p:spPr>
            <a:xfrm flipV="1">
              <a:off x="6534492" y="2234396"/>
              <a:ext cx="510596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</p:spPr>
        </p:cxnSp>
        <p:cxnSp>
          <p:nvCxnSpPr>
            <p:cNvPr id="28" name="Straight Connector 27"/>
            <p:cNvCxnSpPr/>
            <p:nvPr/>
          </p:nvCxnSpPr>
          <p:spPr>
            <a:xfrm flipH="1" flipV="1">
              <a:off x="7269897" y="2240870"/>
              <a:ext cx="542017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</p:spPr>
        </p:cxnSp>
        <p:sp>
          <p:nvSpPr>
            <p:cNvPr id="29" name="TextBox 28"/>
            <p:cNvSpPr txBox="1"/>
            <p:nvPr/>
          </p:nvSpPr>
          <p:spPr>
            <a:xfrm rot="12892872">
              <a:off x="6764841" y="2024561"/>
              <a:ext cx="761594" cy="335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rPr>
                <a:t>10 m</a:t>
              </a:r>
            </a:p>
          </p:txBody>
        </p:sp>
      </p:grpSp>
      <p:cxnSp>
        <p:nvCxnSpPr>
          <p:cNvPr id="30" name="Straight Connector 29"/>
          <p:cNvCxnSpPr/>
          <p:nvPr/>
        </p:nvCxnSpPr>
        <p:spPr>
          <a:xfrm rot="16200000">
            <a:off x="1307991" y="3249322"/>
            <a:ext cx="1280160" cy="2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1886160" y="2663269"/>
            <a:ext cx="492443" cy="1078631"/>
            <a:chOff x="6483841" y="1851255"/>
            <a:chExt cx="169197" cy="1057377"/>
          </a:xfrm>
        </p:grpSpPr>
        <p:cxnSp>
          <p:nvCxnSpPr>
            <p:cNvPr id="32" name="Straight Connector 31"/>
            <p:cNvCxnSpPr/>
            <p:nvPr/>
          </p:nvCxnSpPr>
          <p:spPr>
            <a:xfrm rot="5400000" flipV="1">
              <a:off x="6331684" y="2088011"/>
              <a:ext cx="473511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>
            <a:xfrm rot="5400000" flipH="1" flipV="1">
              <a:off x="6369372" y="2719810"/>
              <a:ext cx="377645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</p:spPr>
        </p:cxnSp>
        <p:sp>
          <p:nvSpPr>
            <p:cNvPr id="34" name="TextBox 33"/>
            <p:cNvSpPr txBox="1"/>
            <p:nvPr/>
          </p:nvSpPr>
          <p:spPr>
            <a:xfrm>
              <a:off x="6483841" y="2297998"/>
              <a:ext cx="1691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rPr>
                <a:t>7 m</a:t>
              </a:r>
            </a:p>
          </p:txBody>
        </p:sp>
      </p:grpSp>
      <p:sp>
        <p:nvSpPr>
          <p:cNvPr id="37" name="Rounded Rectangle 36"/>
          <p:cNvSpPr/>
          <p:nvPr/>
        </p:nvSpPr>
        <p:spPr>
          <a:xfrm flipV="1">
            <a:off x="1158186" y="336714"/>
            <a:ext cx="5301425" cy="203819"/>
          </a:xfrm>
          <a:prstGeom prst="round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98728" y="2043523"/>
            <a:ext cx="1036117" cy="2444244"/>
          </a:xfrm>
          <a:custGeom>
            <a:avLst/>
            <a:gdLst>
              <a:gd name="connsiteX0" fmla="*/ 0 w 1665558"/>
              <a:gd name="connsiteY0" fmla="*/ 0 h 1331595"/>
              <a:gd name="connsiteX1" fmla="*/ 1665558 w 1665558"/>
              <a:gd name="connsiteY1" fmla="*/ 0 h 1331595"/>
              <a:gd name="connsiteX2" fmla="*/ 1665558 w 1665558"/>
              <a:gd name="connsiteY2" fmla="*/ 1331595 h 1331595"/>
              <a:gd name="connsiteX3" fmla="*/ 0 w 1665558"/>
              <a:gd name="connsiteY3" fmla="*/ 1331595 h 1331595"/>
              <a:gd name="connsiteX4" fmla="*/ 0 w 1665558"/>
              <a:gd name="connsiteY4" fmla="*/ 0 h 1331595"/>
              <a:gd name="connsiteX0" fmla="*/ 17253 w 1665558"/>
              <a:gd name="connsiteY0" fmla="*/ 0 h 1751414"/>
              <a:gd name="connsiteX1" fmla="*/ 1665558 w 1665558"/>
              <a:gd name="connsiteY1" fmla="*/ 419819 h 1751414"/>
              <a:gd name="connsiteX2" fmla="*/ 1665558 w 1665558"/>
              <a:gd name="connsiteY2" fmla="*/ 1751414 h 1751414"/>
              <a:gd name="connsiteX3" fmla="*/ 0 w 1665558"/>
              <a:gd name="connsiteY3" fmla="*/ 1751414 h 1751414"/>
              <a:gd name="connsiteX4" fmla="*/ 17253 w 1665558"/>
              <a:gd name="connsiteY4" fmla="*/ 0 h 1751414"/>
              <a:gd name="connsiteX0" fmla="*/ 11502 w 1659807"/>
              <a:gd name="connsiteY0" fmla="*/ 0 h 2343761"/>
              <a:gd name="connsiteX1" fmla="*/ 1659807 w 1659807"/>
              <a:gd name="connsiteY1" fmla="*/ 419819 h 2343761"/>
              <a:gd name="connsiteX2" fmla="*/ 1659807 w 1659807"/>
              <a:gd name="connsiteY2" fmla="*/ 1751414 h 2343761"/>
              <a:gd name="connsiteX3" fmla="*/ 0 w 1659807"/>
              <a:gd name="connsiteY3" fmla="*/ 2343761 h 2343761"/>
              <a:gd name="connsiteX4" fmla="*/ 11502 w 1659807"/>
              <a:gd name="connsiteY4" fmla="*/ 0 h 2343761"/>
              <a:gd name="connsiteX0" fmla="*/ 11502 w 1659807"/>
              <a:gd name="connsiteY0" fmla="*/ 0 h 2343761"/>
              <a:gd name="connsiteX1" fmla="*/ 963942 w 1659807"/>
              <a:gd name="connsiteY1" fmla="*/ 552090 h 2343761"/>
              <a:gd name="connsiteX2" fmla="*/ 1659807 w 1659807"/>
              <a:gd name="connsiteY2" fmla="*/ 1751414 h 2343761"/>
              <a:gd name="connsiteX3" fmla="*/ 0 w 1659807"/>
              <a:gd name="connsiteY3" fmla="*/ 2343761 h 2343761"/>
              <a:gd name="connsiteX4" fmla="*/ 11502 w 1659807"/>
              <a:gd name="connsiteY4" fmla="*/ 0 h 2343761"/>
              <a:gd name="connsiteX0" fmla="*/ 11502 w 963942"/>
              <a:gd name="connsiteY0" fmla="*/ 0 h 2343761"/>
              <a:gd name="connsiteX1" fmla="*/ 963942 w 963942"/>
              <a:gd name="connsiteY1" fmla="*/ 552090 h 2343761"/>
              <a:gd name="connsiteX2" fmla="*/ 940939 w 963942"/>
              <a:gd name="connsiteY2" fmla="*/ 1820425 h 2343761"/>
              <a:gd name="connsiteX3" fmla="*/ 0 w 963942"/>
              <a:gd name="connsiteY3" fmla="*/ 2343761 h 2343761"/>
              <a:gd name="connsiteX4" fmla="*/ 11502 w 963942"/>
              <a:gd name="connsiteY4" fmla="*/ 0 h 2343761"/>
              <a:gd name="connsiteX0" fmla="*/ 11502 w 1027203"/>
              <a:gd name="connsiteY0" fmla="*/ 0 h 2343761"/>
              <a:gd name="connsiteX1" fmla="*/ 963942 w 1027203"/>
              <a:gd name="connsiteY1" fmla="*/ 552090 h 2343761"/>
              <a:gd name="connsiteX2" fmla="*/ 1027203 w 1027203"/>
              <a:gd name="connsiteY2" fmla="*/ 1780168 h 2343761"/>
              <a:gd name="connsiteX3" fmla="*/ 0 w 1027203"/>
              <a:gd name="connsiteY3" fmla="*/ 2343761 h 2343761"/>
              <a:gd name="connsiteX4" fmla="*/ 11502 w 1027203"/>
              <a:gd name="connsiteY4" fmla="*/ 0 h 2343761"/>
              <a:gd name="connsiteX0" fmla="*/ 11502 w 1027203"/>
              <a:gd name="connsiteY0" fmla="*/ 0 h 2343761"/>
              <a:gd name="connsiteX1" fmla="*/ 998448 w 1027203"/>
              <a:gd name="connsiteY1" fmla="*/ 557841 h 2343761"/>
              <a:gd name="connsiteX2" fmla="*/ 1027203 w 1027203"/>
              <a:gd name="connsiteY2" fmla="*/ 1780168 h 2343761"/>
              <a:gd name="connsiteX3" fmla="*/ 0 w 1027203"/>
              <a:gd name="connsiteY3" fmla="*/ 2343761 h 2343761"/>
              <a:gd name="connsiteX4" fmla="*/ 11502 w 1027203"/>
              <a:gd name="connsiteY4" fmla="*/ 0 h 2343761"/>
              <a:gd name="connsiteX0" fmla="*/ 0 w 1015701"/>
              <a:gd name="connsiteY0" fmla="*/ 0 h 2444244"/>
              <a:gd name="connsiteX1" fmla="*/ 986946 w 1015701"/>
              <a:gd name="connsiteY1" fmla="*/ 557841 h 2444244"/>
              <a:gd name="connsiteX2" fmla="*/ 1015701 w 1015701"/>
              <a:gd name="connsiteY2" fmla="*/ 1780168 h 2444244"/>
              <a:gd name="connsiteX3" fmla="*/ 8396 w 1015701"/>
              <a:gd name="connsiteY3" fmla="*/ 2444244 h 2444244"/>
              <a:gd name="connsiteX4" fmla="*/ 0 w 1015701"/>
              <a:gd name="connsiteY4" fmla="*/ 0 h 2444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701" h="2444244">
                <a:moveTo>
                  <a:pt x="0" y="0"/>
                </a:moveTo>
                <a:lnTo>
                  <a:pt x="986946" y="557841"/>
                </a:lnTo>
                <a:lnTo>
                  <a:pt x="1015701" y="1780168"/>
                </a:lnTo>
                <a:lnTo>
                  <a:pt x="8396" y="2444244"/>
                </a:lnTo>
                <a:cubicBezTo>
                  <a:pt x="5597" y="1629496"/>
                  <a:pt x="2799" y="814748"/>
                  <a:pt x="0" y="0"/>
                </a:cubicBezTo>
                <a:close/>
              </a:path>
            </a:pathLst>
          </a:custGeom>
          <a:solidFill>
            <a:srgbClr val="00B0F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243732" y="3002101"/>
            <a:ext cx="354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rPr>
              <a:t>1</a:t>
            </a:r>
          </a:p>
        </p:txBody>
      </p:sp>
      <p:sp>
        <p:nvSpPr>
          <p:cNvPr id="41" name="Rectangle 35"/>
          <p:cNvSpPr/>
          <p:nvPr/>
        </p:nvSpPr>
        <p:spPr>
          <a:xfrm rot="16200000" flipH="1">
            <a:off x="2761486" y="249800"/>
            <a:ext cx="561172" cy="4192445"/>
          </a:xfrm>
          <a:custGeom>
            <a:avLst/>
            <a:gdLst>
              <a:gd name="connsiteX0" fmla="*/ 0 w 1665558"/>
              <a:gd name="connsiteY0" fmla="*/ 0 h 1331595"/>
              <a:gd name="connsiteX1" fmla="*/ 1665558 w 1665558"/>
              <a:gd name="connsiteY1" fmla="*/ 0 h 1331595"/>
              <a:gd name="connsiteX2" fmla="*/ 1665558 w 1665558"/>
              <a:gd name="connsiteY2" fmla="*/ 1331595 h 1331595"/>
              <a:gd name="connsiteX3" fmla="*/ 0 w 1665558"/>
              <a:gd name="connsiteY3" fmla="*/ 1331595 h 1331595"/>
              <a:gd name="connsiteX4" fmla="*/ 0 w 1665558"/>
              <a:gd name="connsiteY4" fmla="*/ 0 h 1331595"/>
              <a:gd name="connsiteX0" fmla="*/ 17253 w 1665558"/>
              <a:gd name="connsiteY0" fmla="*/ 0 h 1751414"/>
              <a:gd name="connsiteX1" fmla="*/ 1665558 w 1665558"/>
              <a:gd name="connsiteY1" fmla="*/ 419819 h 1751414"/>
              <a:gd name="connsiteX2" fmla="*/ 1665558 w 1665558"/>
              <a:gd name="connsiteY2" fmla="*/ 1751414 h 1751414"/>
              <a:gd name="connsiteX3" fmla="*/ 0 w 1665558"/>
              <a:gd name="connsiteY3" fmla="*/ 1751414 h 1751414"/>
              <a:gd name="connsiteX4" fmla="*/ 17253 w 1665558"/>
              <a:gd name="connsiteY4" fmla="*/ 0 h 1751414"/>
              <a:gd name="connsiteX0" fmla="*/ 11502 w 1659807"/>
              <a:gd name="connsiteY0" fmla="*/ 0 h 2343761"/>
              <a:gd name="connsiteX1" fmla="*/ 1659807 w 1659807"/>
              <a:gd name="connsiteY1" fmla="*/ 419819 h 2343761"/>
              <a:gd name="connsiteX2" fmla="*/ 1659807 w 1659807"/>
              <a:gd name="connsiteY2" fmla="*/ 1751414 h 2343761"/>
              <a:gd name="connsiteX3" fmla="*/ 0 w 1659807"/>
              <a:gd name="connsiteY3" fmla="*/ 2343761 h 2343761"/>
              <a:gd name="connsiteX4" fmla="*/ 11502 w 1659807"/>
              <a:gd name="connsiteY4" fmla="*/ 0 h 2343761"/>
              <a:gd name="connsiteX0" fmla="*/ 11502 w 1659807"/>
              <a:gd name="connsiteY0" fmla="*/ 0 h 2343761"/>
              <a:gd name="connsiteX1" fmla="*/ 963942 w 1659807"/>
              <a:gd name="connsiteY1" fmla="*/ 552090 h 2343761"/>
              <a:gd name="connsiteX2" fmla="*/ 1659807 w 1659807"/>
              <a:gd name="connsiteY2" fmla="*/ 1751414 h 2343761"/>
              <a:gd name="connsiteX3" fmla="*/ 0 w 1659807"/>
              <a:gd name="connsiteY3" fmla="*/ 2343761 h 2343761"/>
              <a:gd name="connsiteX4" fmla="*/ 11502 w 1659807"/>
              <a:gd name="connsiteY4" fmla="*/ 0 h 2343761"/>
              <a:gd name="connsiteX0" fmla="*/ 11502 w 963942"/>
              <a:gd name="connsiteY0" fmla="*/ 0 h 2343761"/>
              <a:gd name="connsiteX1" fmla="*/ 963942 w 963942"/>
              <a:gd name="connsiteY1" fmla="*/ 552090 h 2343761"/>
              <a:gd name="connsiteX2" fmla="*/ 940939 w 963942"/>
              <a:gd name="connsiteY2" fmla="*/ 1820425 h 2343761"/>
              <a:gd name="connsiteX3" fmla="*/ 0 w 963942"/>
              <a:gd name="connsiteY3" fmla="*/ 2343761 h 2343761"/>
              <a:gd name="connsiteX4" fmla="*/ 11502 w 963942"/>
              <a:gd name="connsiteY4" fmla="*/ 0 h 2343761"/>
              <a:gd name="connsiteX0" fmla="*/ 11502 w 1027203"/>
              <a:gd name="connsiteY0" fmla="*/ 0 h 2343761"/>
              <a:gd name="connsiteX1" fmla="*/ 963942 w 1027203"/>
              <a:gd name="connsiteY1" fmla="*/ 552090 h 2343761"/>
              <a:gd name="connsiteX2" fmla="*/ 1027203 w 1027203"/>
              <a:gd name="connsiteY2" fmla="*/ 1780168 h 2343761"/>
              <a:gd name="connsiteX3" fmla="*/ 0 w 1027203"/>
              <a:gd name="connsiteY3" fmla="*/ 2343761 h 2343761"/>
              <a:gd name="connsiteX4" fmla="*/ 11502 w 1027203"/>
              <a:gd name="connsiteY4" fmla="*/ 0 h 2343761"/>
              <a:gd name="connsiteX0" fmla="*/ 11502 w 1027203"/>
              <a:gd name="connsiteY0" fmla="*/ 0 h 2343761"/>
              <a:gd name="connsiteX1" fmla="*/ 998448 w 1027203"/>
              <a:gd name="connsiteY1" fmla="*/ 557841 h 2343761"/>
              <a:gd name="connsiteX2" fmla="*/ 1027203 w 1027203"/>
              <a:gd name="connsiteY2" fmla="*/ 1780168 h 2343761"/>
              <a:gd name="connsiteX3" fmla="*/ 0 w 1027203"/>
              <a:gd name="connsiteY3" fmla="*/ 2343761 h 2343761"/>
              <a:gd name="connsiteX4" fmla="*/ 11502 w 1027203"/>
              <a:gd name="connsiteY4" fmla="*/ 0 h 2343761"/>
              <a:gd name="connsiteX0" fmla="*/ 11502 w 1027203"/>
              <a:gd name="connsiteY0" fmla="*/ 38507 h 2382268"/>
              <a:gd name="connsiteX1" fmla="*/ 998449 w 1027203"/>
              <a:gd name="connsiteY1" fmla="*/ 0 h 2382268"/>
              <a:gd name="connsiteX2" fmla="*/ 1027203 w 1027203"/>
              <a:gd name="connsiteY2" fmla="*/ 1818675 h 2382268"/>
              <a:gd name="connsiteX3" fmla="*/ 0 w 1027203"/>
              <a:gd name="connsiteY3" fmla="*/ 2382268 h 2382268"/>
              <a:gd name="connsiteX4" fmla="*/ 11502 w 1027203"/>
              <a:gd name="connsiteY4" fmla="*/ 38507 h 2382268"/>
              <a:gd name="connsiteX0" fmla="*/ 11502 w 1027205"/>
              <a:gd name="connsiteY0" fmla="*/ 38507 h 2382268"/>
              <a:gd name="connsiteX1" fmla="*/ 998449 w 1027205"/>
              <a:gd name="connsiteY1" fmla="*/ 0 h 2382268"/>
              <a:gd name="connsiteX2" fmla="*/ 1027205 w 1027205"/>
              <a:gd name="connsiteY2" fmla="*/ 2345447 h 2382268"/>
              <a:gd name="connsiteX3" fmla="*/ 0 w 1027205"/>
              <a:gd name="connsiteY3" fmla="*/ 2382268 h 2382268"/>
              <a:gd name="connsiteX4" fmla="*/ 11502 w 1027205"/>
              <a:gd name="connsiteY4" fmla="*/ 38507 h 2382268"/>
              <a:gd name="connsiteX0" fmla="*/ 0 w 1015703"/>
              <a:gd name="connsiteY0" fmla="*/ 38507 h 3217158"/>
              <a:gd name="connsiteX1" fmla="*/ 986947 w 1015703"/>
              <a:gd name="connsiteY1" fmla="*/ 0 h 3217158"/>
              <a:gd name="connsiteX2" fmla="*/ 1015703 w 1015703"/>
              <a:gd name="connsiteY2" fmla="*/ 2345447 h 3217158"/>
              <a:gd name="connsiteX3" fmla="*/ 519897 w 1015703"/>
              <a:gd name="connsiteY3" fmla="*/ 3217158 h 3217158"/>
              <a:gd name="connsiteX4" fmla="*/ 0 w 1015703"/>
              <a:gd name="connsiteY4" fmla="*/ 38507 h 3217158"/>
              <a:gd name="connsiteX0" fmla="*/ 0 w 553189"/>
              <a:gd name="connsiteY0" fmla="*/ 0 h 4172564"/>
              <a:gd name="connsiteX1" fmla="*/ 524433 w 553189"/>
              <a:gd name="connsiteY1" fmla="*/ 955406 h 4172564"/>
              <a:gd name="connsiteX2" fmla="*/ 553189 w 553189"/>
              <a:gd name="connsiteY2" fmla="*/ 3300853 h 4172564"/>
              <a:gd name="connsiteX3" fmla="*/ 57383 w 553189"/>
              <a:gd name="connsiteY3" fmla="*/ 4172564 h 4172564"/>
              <a:gd name="connsiteX4" fmla="*/ 0 w 553189"/>
              <a:gd name="connsiteY4" fmla="*/ 0 h 4172564"/>
              <a:gd name="connsiteX0" fmla="*/ 1661 w 554850"/>
              <a:gd name="connsiteY0" fmla="*/ 0 h 4242141"/>
              <a:gd name="connsiteX1" fmla="*/ 526094 w 554850"/>
              <a:gd name="connsiteY1" fmla="*/ 955406 h 4242141"/>
              <a:gd name="connsiteX2" fmla="*/ 554850 w 554850"/>
              <a:gd name="connsiteY2" fmla="*/ 3300853 h 4242141"/>
              <a:gd name="connsiteX3" fmla="*/ 0 w 554850"/>
              <a:gd name="connsiteY3" fmla="*/ 4242141 h 4242141"/>
              <a:gd name="connsiteX4" fmla="*/ 1661 w 554850"/>
              <a:gd name="connsiteY4" fmla="*/ 0 h 4242141"/>
              <a:gd name="connsiteX0" fmla="*/ 1661 w 554850"/>
              <a:gd name="connsiteY0" fmla="*/ 0 h 4192445"/>
              <a:gd name="connsiteX1" fmla="*/ 526094 w 554850"/>
              <a:gd name="connsiteY1" fmla="*/ 955406 h 4192445"/>
              <a:gd name="connsiteX2" fmla="*/ 554850 w 554850"/>
              <a:gd name="connsiteY2" fmla="*/ 3300853 h 4192445"/>
              <a:gd name="connsiteX3" fmla="*/ 0 w 554850"/>
              <a:gd name="connsiteY3" fmla="*/ 4192445 h 4192445"/>
              <a:gd name="connsiteX4" fmla="*/ 1661 w 554850"/>
              <a:gd name="connsiteY4" fmla="*/ 0 h 4192445"/>
              <a:gd name="connsiteX0" fmla="*/ 1661 w 555615"/>
              <a:gd name="connsiteY0" fmla="*/ 0 h 4192445"/>
              <a:gd name="connsiteX1" fmla="*/ 555615 w 555615"/>
              <a:gd name="connsiteY1" fmla="*/ 935528 h 4192445"/>
              <a:gd name="connsiteX2" fmla="*/ 554850 w 555615"/>
              <a:gd name="connsiteY2" fmla="*/ 3300853 h 4192445"/>
              <a:gd name="connsiteX3" fmla="*/ 0 w 555615"/>
              <a:gd name="connsiteY3" fmla="*/ 4192445 h 4192445"/>
              <a:gd name="connsiteX4" fmla="*/ 1661 w 555615"/>
              <a:gd name="connsiteY4" fmla="*/ 0 h 4192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615" h="4192445">
                <a:moveTo>
                  <a:pt x="1661" y="0"/>
                </a:moveTo>
                <a:lnTo>
                  <a:pt x="555615" y="935528"/>
                </a:lnTo>
                <a:lnTo>
                  <a:pt x="554850" y="3300853"/>
                </a:lnTo>
                <a:lnTo>
                  <a:pt x="0" y="4192445"/>
                </a:lnTo>
                <a:cubicBezTo>
                  <a:pt x="554" y="2778398"/>
                  <a:pt x="1107" y="1414047"/>
                  <a:pt x="1661" y="0"/>
                </a:cubicBezTo>
                <a:close/>
              </a:path>
            </a:pathLst>
          </a:custGeom>
          <a:solidFill>
            <a:srgbClr val="7030A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2864780" y="2145967"/>
            <a:ext cx="354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rPr>
              <a:t>2</a:t>
            </a:r>
          </a:p>
        </p:txBody>
      </p:sp>
      <p:sp>
        <p:nvSpPr>
          <p:cNvPr id="44" name="Rectangle 35"/>
          <p:cNvSpPr/>
          <p:nvPr/>
        </p:nvSpPr>
        <p:spPr>
          <a:xfrm flipH="1">
            <a:off x="4172435" y="2064683"/>
            <a:ext cx="966225" cy="2526570"/>
          </a:xfrm>
          <a:custGeom>
            <a:avLst/>
            <a:gdLst>
              <a:gd name="connsiteX0" fmla="*/ 0 w 1665558"/>
              <a:gd name="connsiteY0" fmla="*/ 0 h 1331595"/>
              <a:gd name="connsiteX1" fmla="*/ 1665558 w 1665558"/>
              <a:gd name="connsiteY1" fmla="*/ 0 h 1331595"/>
              <a:gd name="connsiteX2" fmla="*/ 1665558 w 1665558"/>
              <a:gd name="connsiteY2" fmla="*/ 1331595 h 1331595"/>
              <a:gd name="connsiteX3" fmla="*/ 0 w 1665558"/>
              <a:gd name="connsiteY3" fmla="*/ 1331595 h 1331595"/>
              <a:gd name="connsiteX4" fmla="*/ 0 w 1665558"/>
              <a:gd name="connsiteY4" fmla="*/ 0 h 1331595"/>
              <a:gd name="connsiteX0" fmla="*/ 17253 w 1665558"/>
              <a:gd name="connsiteY0" fmla="*/ 0 h 1751414"/>
              <a:gd name="connsiteX1" fmla="*/ 1665558 w 1665558"/>
              <a:gd name="connsiteY1" fmla="*/ 419819 h 1751414"/>
              <a:gd name="connsiteX2" fmla="*/ 1665558 w 1665558"/>
              <a:gd name="connsiteY2" fmla="*/ 1751414 h 1751414"/>
              <a:gd name="connsiteX3" fmla="*/ 0 w 1665558"/>
              <a:gd name="connsiteY3" fmla="*/ 1751414 h 1751414"/>
              <a:gd name="connsiteX4" fmla="*/ 17253 w 1665558"/>
              <a:gd name="connsiteY4" fmla="*/ 0 h 1751414"/>
              <a:gd name="connsiteX0" fmla="*/ 11502 w 1659807"/>
              <a:gd name="connsiteY0" fmla="*/ 0 h 2343761"/>
              <a:gd name="connsiteX1" fmla="*/ 1659807 w 1659807"/>
              <a:gd name="connsiteY1" fmla="*/ 419819 h 2343761"/>
              <a:gd name="connsiteX2" fmla="*/ 1659807 w 1659807"/>
              <a:gd name="connsiteY2" fmla="*/ 1751414 h 2343761"/>
              <a:gd name="connsiteX3" fmla="*/ 0 w 1659807"/>
              <a:gd name="connsiteY3" fmla="*/ 2343761 h 2343761"/>
              <a:gd name="connsiteX4" fmla="*/ 11502 w 1659807"/>
              <a:gd name="connsiteY4" fmla="*/ 0 h 2343761"/>
              <a:gd name="connsiteX0" fmla="*/ 11502 w 1659807"/>
              <a:gd name="connsiteY0" fmla="*/ 0 h 2343761"/>
              <a:gd name="connsiteX1" fmla="*/ 963942 w 1659807"/>
              <a:gd name="connsiteY1" fmla="*/ 552090 h 2343761"/>
              <a:gd name="connsiteX2" fmla="*/ 1659807 w 1659807"/>
              <a:gd name="connsiteY2" fmla="*/ 1751414 h 2343761"/>
              <a:gd name="connsiteX3" fmla="*/ 0 w 1659807"/>
              <a:gd name="connsiteY3" fmla="*/ 2343761 h 2343761"/>
              <a:gd name="connsiteX4" fmla="*/ 11502 w 1659807"/>
              <a:gd name="connsiteY4" fmla="*/ 0 h 2343761"/>
              <a:gd name="connsiteX0" fmla="*/ 11502 w 963942"/>
              <a:gd name="connsiteY0" fmla="*/ 0 h 2343761"/>
              <a:gd name="connsiteX1" fmla="*/ 963942 w 963942"/>
              <a:gd name="connsiteY1" fmla="*/ 552090 h 2343761"/>
              <a:gd name="connsiteX2" fmla="*/ 940939 w 963942"/>
              <a:gd name="connsiteY2" fmla="*/ 1820425 h 2343761"/>
              <a:gd name="connsiteX3" fmla="*/ 0 w 963942"/>
              <a:gd name="connsiteY3" fmla="*/ 2343761 h 2343761"/>
              <a:gd name="connsiteX4" fmla="*/ 11502 w 963942"/>
              <a:gd name="connsiteY4" fmla="*/ 0 h 2343761"/>
              <a:gd name="connsiteX0" fmla="*/ 11502 w 1027203"/>
              <a:gd name="connsiteY0" fmla="*/ 0 h 2343761"/>
              <a:gd name="connsiteX1" fmla="*/ 963942 w 1027203"/>
              <a:gd name="connsiteY1" fmla="*/ 552090 h 2343761"/>
              <a:gd name="connsiteX2" fmla="*/ 1027203 w 1027203"/>
              <a:gd name="connsiteY2" fmla="*/ 1780168 h 2343761"/>
              <a:gd name="connsiteX3" fmla="*/ 0 w 1027203"/>
              <a:gd name="connsiteY3" fmla="*/ 2343761 h 2343761"/>
              <a:gd name="connsiteX4" fmla="*/ 11502 w 1027203"/>
              <a:gd name="connsiteY4" fmla="*/ 0 h 2343761"/>
              <a:gd name="connsiteX0" fmla="*/ 11502 w 1027203"/>
              <a:gd name="connsiteY0" fmla="*/ 0 h 2343761"/>
              <a:gd name="connsiteX1" fmla="*/ 998448 w 1027203"/>
              <a:gd name="connsiteY1" fmla="*/ 557841 h 2343761"/>
              <a:gd name="connsiteX2" fmla="*/ 1027203 w 1027203"/>
              <a:gd name="connsiteY2" fmla="*/ 1780168 h 2343761"/>
              <a:gd name="connsiteX3" fmla="*/ 0 w 1027203"/>
              <a:gd name="connsiteY3" fmla="*/ 2343761 h 2343761"/>
              <a:gd name="connsiteX4" fmla="*/ 11502 w 1027203"/>
              <a:gd name="connsiteY4" fmla="*/ 0 h 2343761"/>
              <a:gd name="connsiteX0" fmla="*/ 0 w 1015701"/>
              <a:gd name="connsiteY0" fmla="*/ 0 h 2353700"/>
              <a:gd name="connsiteX1" fmla="*/ 986946 w 1015701"/>
              <a:gd name="connsiteY1" fmla="*/ 557841 h 2353700"/>
              <a:gd name="connsiteX2" fmla="*/ 1015701 w 1015701"/>
              <a:gd name="connsiteY2" fmla="*/ 1780168 h 2353700"/>
              <a:gd name="connsiteX3" fmla="*/ 86905 w 1015701"/>
              <a:gd name="connsiteY3" fmla="*/ 2353700 h 2353700"/>
              <a:gd name="connsiteX4" fmla="*/ 0 w 1015701"/>
              <a:gd name="connsiteY4" fmla="*/ 0 h 2353700"/>
              <a:gd name="connsiteX0" fmla="*/ 0 w 956657"/>
              <a:gd name="connsiteY0" fmla="*/ 0 h 2343761"/>
              <a:gd name="connsiteX1" fmla="*/ 927902 w 956657"/>
              <a:gd name="connsiteY1" fmla="*/ 547902 h 2343761"/>
              <a:gd name="connsiteX2" fmla="*/ 956657 w 956657"/>
              <a:gd name="connsiteY2" fmla="*/ 1770229 h 2343761"/>
              <a:gd name="connsiteX3" fmla="*/ 27861 w 956657"/>
              <a:gd name="connsiteY3" fmla="*/ 2343761 h 2343761"/>
              <a:gd name="connsiteX4" fmla="*/ 0 w 956657"/>
              <a:gd name="connsiteY4" fmla="*/ 0 h 2343761"/>
              <a:gd name="connsiteX0" fmla="*/ 0 w 956657"/>
              <a:gd name="connsiteY0" fmla="*/ 0 h 2343761"/>
              <a:gd name="connsiteX1" fmla="*/ 927902 w 956657"/>
              <a:gd name="connsiteY1" fmla="*/ 547902 h 2343761"/>
              <a:gd name="connsiteX2" fmla="*/ 956657 w 956657"/>
              <a:gd name="connsiteY2" fmla="*/ 1770229 h 2343761"/>
              <a:gd name="connsiteX3" fmla="*/ 37702 w 956657"/>
              <a:gd name="connsiteY3" fmla="*/ 2343761 h 2343761"/>
              <a:gd name="connsiteX4" fmla="*/ 0 w 956657"/>
              <a:gd name="connsiteY4" fmla="*/ 0 h 2343761"/>
              <a:gd name="connsiteX0" fmla="*/ 0 w 946069"/>
              <a:gd name="connsiteY0" fmla="*/ 0 h 2354455"/>
              <a:gd name="connsiteX1" fmla="*/ 917314 w 946069"/>
              <a:gd name="connsiteY1" fmla="*/ 558596 h 2354455"/>
              <a:gd name="connsiteX2" fmla="*/ 946069 w 946069"/>
              <a:gd name="connsiteY2" fmla="*/ 1780923 h 2354455"/>
              <a:gd name="connsiteX3" fmla="*/ 27114 w 946069"/>
              <a:gd name="connsiteY3" fmla="*/ 2354455 h 2354455"/>
              <a:gd name="connsiteX4" fmla="*/ 0 w 946069"/>
              <a:gd name="connsiteY4" fmla="*/ 0 h 2354455"/>
              <a:gd name="connsiteX0" fmla="*/ 0 w 946069"/>
              <a:gd name="connsiteY0" fmla="*/ 0 h 2375844"/>
              <a:gd name="connsiteX1" fmla="*/ 917314 w 946069"/>
              <a:gd name="connsiteY1" fmla="*/ 558596 h 2375844"/>
              <a:gd name="connsiteX2" fmla="*/ 946069 w 946069"/>
              <a:gd name="connsiteY2" fmla="*/ 1780923 h 2375844"/>
              <a:gd name="connsiteX3" fmla="*/ 27114 w 946069"/>
              <a:gd name="connsiteY3" fmla="*/ 2375844 h 2375844"/>
              <a:gd name="connsiteX4" fmla="*/ 0 w 946069"/>
              <a:gd name="connsiteY4" fmla="*/ 0 h 2375844"/>
              <a:gd name="connsiteX0" fmla="*/ 0 w 956658"/>
              <a:gd name="connsiteY0" fmla="*/ 0 h 2375844"/>
              <a:gd name="connsiteX1" fmla="*/ 917314 w 956658"/>
              <a:gd name="connsiteY1" fmla="*/ 558596 h 2375844"/>
              <a:gd name="connsiteX2" fmla="*/ 956658 w 956658"/>
              <a:gd name="connsiteY2" fmla="*/ 1829049 h 2375844"/>
              <a:gd name="connsiteX3" fmla="*/ 27114 w 956658"/>
              <a:gd name="connsiteY3" fmla="*/ 2375844 h 2375844"/>
              <a:gd name="connsiteX4" fmla="*/ 0 w 956658"/>
              <a:gd name="connsiteY4" fmla="*/ 0 h 2375844"/>
              <a:gd name="connsiteX0" fmla="*/ 0 w 956658"/>
              <a:gd name="connsiteY0" fmla="*/ 0 h 2526570"/>
              <a:gd name="connsiteX1" fmla="*/ 917314 w 956658"/>
              <a:gd name="connsiteY1" fmla="*/ 558596 h 2526570"/>
              <a:gd name="connsiteX2" fmla="*/ 956658 w 956658"/>
              <a:gd name="connsiteY2" fmla="*/ 1829049 h 2526570"/>
              <a:gd name="connsiteX3" fmla="*/ 27114 w 956658"/>
              <a:gd name="connsiteY3" fmla="*/ 2526570 h 2526570"/>
              <a:gd name="connsiteX4" fmla="*/ 0 w 956658"/>
              <a:gd name="connsiteY4" fmla="*/ 0 h 2526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658" h="2526570">
                <a:moveTo>
                  <a:pt x="0" y="0"/>
                </a:moveTo>
                <a:lnTo>
                  <a:pt x="917314" y="558596"/>
                </a:lnTo>
                <a:lnTo>
                  <a:pt x="956658" y="1829049"/>
                </a:lnTo>
                <a:lnTo>
                  <a:pt x="27114" y="2526570"/>
                </a:lnTo>
                <a:lnTo>
                  <a:pt x="0" y="0"/>
                </a:lnTo>
                <a:close/>
              </a:path>
            </a:pathLst>
          </a:custGeom>
          <a:solidFill>
            <a:srgbClr val="92D05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4473142" y="3077018"/>
            <a:ext cx="354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rPr>
              <a:t>3</a:t>
            </a:r>
          </a:p>
        </p:txBody>
      </p:sp>
      <p:sp>
        <p:nvSpPr>
          <p:cNvPr id="46" name="Rectangle 35"/>
          <p:cNvSpPr/>
          <p:nvPr/>
        </p:nvSpPr>
        <p:spPr>
          <a:xfrm rot="16200000">
            <a:off x="2454863" y="2079912"/>
            <a:ext cx="1258749" cy="2324904"/>
          </a:xfrm>
          <a:custGeom>
            <a:avLst/>
            <a:gdLst>
              <a:gd name="connsiteX0" fmla="*/ 0 w 943159"/>
              <a:gd name="connsiteY0" fmla="*/ 0 h 2130692"/>
              <a:gd name="connsiteX1" fmla="*/ 943159 w 943159"/>
              <a:gd name="connsiteY1" fmla="*/ 0 h 2130692"/>
              <a:gd name="connsiteX2" fmla="*/ 943159 w 943159"/>
              <a:gd name="connsiteY2" fmla="*/ 2130692 h 2130692"/>
              <a:gd name="connsiteX3" fmla="*/ 0 w 943159"/>
              <a:gd name="connsiteY3" fmla="*/ 2130692 h 2130692"/>
              <a:gd name="connsiteX4" fmla="*/ 0 w 943159"/>
              <a:gd name="connsiteY4" fmla="*/ 0 h 2130692"/>
              <a:gd name="connsiteX0" fmla="*/ 0 w 959344"/>
              <a:gd name="connsiteY0" fmla="*/ 0 h 2324904"/>
              <a:gd name="connsiteX1" fmla="*/ 943159 w 959344"/>
              <a:gd name="connsiteY1" fmla="*/ 0 h 2324904"/>
              <a:gd name="connsiteX2" fmla="*/ 959344 w 959344"/>
              <a:gd name="connsiteY2" fmla="*/ 2324904 h 2324904"/>
              <a:gd name="connsiteX3" fmla="*/ 0 w 959344"/>
              <a:gd name="connsiteY3" fmla="*/ 2130692 h 2324904"/>
              <a:gd name="connsiteX4" fmla="*/ 0 w 959344"/>
              <a:gd name="connsiteY4" fmla="*/ 0 h 2324904"/>
              <a:gd name="connsiteX0" fmla="*/ 299405 w 1258749"/>
              <a:gd name="connsiteY0" fmla="*/ 0 h 2324904"/>
              <a:gd name="connsiteX1" fmla="*/ 1242564 w 1258749"/>
              <a:gd name="connsiteY1" fmla="*/ 0 h 2324904"/>
              <a:gd name="connsiteX2" fmla="*/ 1258749 w 1258749"/>
              <a:gd name="connsiteY2" fmla="*/ 2324904 h 2324904"/>
              <a:gd name="connsiteX3" fmla="*/ 0 w 1258749"/>
              <a:gd name="connsiteY3" fmla="*/ 2268256 h 2324904"/>
              <a:gd name="connsiteX4" fmla="*/ 299405 w 1258749"/>
              <a:gd name="connsiteY4" fmla="*/ 0 h 2324904"/>
              <a:gd name="connsiteX0" fmla="*/ 8092 w 1258749"/>
              <a:gd name="connsiteY0" fmla="*/ 24279 h 2324904"/>
              <a:gd name="connsiteX1" fmla="*/ 1242564 w 1258749"/>
              <a:gd name="connsiteY1" fmla="*/ 0 h 2324904"/>
              <a:gd name="connsiteX2" fmla="*/ 1258749 w 1258749"/>
              <a:gd name="connsiteY2" fmla="*/ 2324904 h 2324904"/>
              <a:gd name="connsiteX3" fmla="*/ 0 w 1258749"/>
              <a:gd name="connsiteY3" fmla="*/ 2268256 h 2324904"/>
              <a:gd name="connsiteX4" fmla="*/ 8092 w 1258749"/>
              <a:gd name="connsiteY4" fmla="*/ 24279 h 2324904"/>
              <a:gd name="connsiteX0" fmla="*/ 8092 w 1258749"/>
              <a:gd name="connsiteY0" fmla="*/ 24279 h 2324904"/>
              <a:gd name="connsiteX1" fmla="*/ 1242564 w 1258749"/>
              <a:gd name="connsiteY1" fmla="*/ 0 h 2324904"/>
              <a:gd name="connsiteX2" fmla="*/ 1258749 w 1258749"/>
              <a:gd name="connsiteY2" fmla="*/ 2324904 h 2324904"/>
              <a:gd name="connsiteX3" fmla="*/ 0 w 1258749"/>
              <a:gd name="connsiteY3" fmla="*/ 2268256 h 2324904"/>
              <a:gd name="connsiteX4" fmla="*/ 8092 w 1258749"/>
              <a:gd name="connsiteY4" fmla="*/ 24279 h 2324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8749" h="2324904">
                <a:moveTo>
                  <a:pt x="8092" y="24279"/>
                </a:moveTo>
                <a:lnTo>
                  <a:pt x="1242564" y="0"/>
                </a:lnTo>
                <a:cubicBezTo>
                  <a:pt x="1258007" y="845309"/>
                  <a:pt x="1253354" y="1549936"/>
                  <a:pt x="1258749" y="2324904"/>
                </a:cubicBezTo>
                <a:lnTo>
                  <a:pt x="0" y="2268256"/>
                </a:lnTo>
                <a:cubicBezTo>
                  <a:pt x="2697" y="1520264"/>
                  <a:pt x="5395" y="772271"/>
                  <a:pt x="8092" y="24279"/>
                </a:cubicBezTo>
                <a:close/>
              </a:path>
            </a:pathLst>
          </a:custGeom>
          <a:solidFill>
            <a:srgbClr val="7A3D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864780" y="3002101"/>
            <a:ext cx="354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rPr>
              <a:t>4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1023785" y="1338786"/>
            <a:ext cx="6219738" cy="315765"/>
          </a:xfrm>
          <a:prstGeom prst="roundRect">
            <a:avLst/>
          </a:prstGeom>
          <a:solidFill>
            <a:srgbClr val="48D1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974755" y="1337325"/>
            <a:ext cx="2677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latin typeface="Bookman Old Style" panose="02050604050505020204" pitchFamily="18" charset="0"/>
              </a:rPr>
              <a:t>Total area to be painted =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382058" y="1337325"/>
            <a:ext cx="27847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  <a:tab pos="1435100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Total surface area of cuboid</a:t>
            </a:r>
            <a:endParaRPr lang="en-US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039914" y="1337325"/>
            <a:ext cx="12410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– Base area</a:t>
            </a:r>
            <a:endParaRPr lang="en-US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493867" y="1337325"/>
            <a:ext cx="26212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  <a:tab pos="1435100" algn="l"/>
              </a:tabLst>
            </a:pPr>
            <a:r>
              <a:rPr lang="en-US" b="1" dirty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2 </a:t>
            </a: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[(</a:t>
            </a:r>
            <a:r>
              <a:rPr lang="en-US" b="1" i="1" dirty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l </a:t>
            </a:r>
            <a:r>
              <a:rPr lang="en-US" b="1" dirty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×</a:t>
            </a:r>
            <a:r>
              <a:rPr lang="en-US" b="1" i="1" dirty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 </a:t>
            </a:r>
            <a:r>
              <a:rPr lang="en-US" b="1" i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b</a:t>
            </a: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) </a:t>
            </a:r>
            <a:r>
              <a:rPr lang="en-US" b="1" dirty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+ </a:t>
            </a: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(</a:t>
            </a:r>
            <a:r>
              <a:rPr lang="en-US" b="1" i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b </a:t>
            </a:r>
            <a:r>
              <a:rPr lang="en-US" b="1" dirty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×</a:t>
            </a:r>
            <a:r>
              <a:rPr lang="en-US" b="1" i="1" dirty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 </a:t>
            </a:r>
            <a:r>
              <a:rPr lang="en-US" b="1" i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h</a:t>
            </a: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) </a:t>
            </a:r>
            <a:r>
              <a:rPr lang="en-US" b="1" dirty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+ </a:t>
            </a: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(</a:t>
            </a:r>
            <a:r>
              <a:rPr lang="en-US" b="1" i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l </a:t>
            </a:r>
            <a:r>
              <a:rPr lang="en-US" b="1" dirty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× </a:t>
            </a:r>
            <a:r>
              <a:rPr lang="en-US" b="1" i="1" dirty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h</a:t>
            </a: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)]</a:t>
            </a:r>
            <a:endParaRPr lang="en-US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974944" y="1337325"/>
            <a:ext cx="873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  <a:tab pos="1435100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– (</a:t>
            </a:r>
            <a:r>
              <a:rPr lang="en-US" b="1" i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l </a:t>
            </a:r>
            <a:r>
              <a:rPr lang="en-US" b="1" dirty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× </a:t>
            </a:r>
            <a:r>
              <a:rPr lang="en-US" b="1" i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b</a:t>
            </a: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)</a:t>
            </a:r>
            <a:endParaRPr lang="en-US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920707" y="2064683"/>
            <a:ext cx="4219420" cy="2498267"/>
          </a:xfrm>
          <a:prstGeom prst="rect">
            <a:avLst/>
          </a:prstGeom>
          <a:solidFill>
            <a:srgbClr val="FFC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907279" y="4566524"/>
            <a:ext cx="4196820" cy="2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901348" y="4609549"/>
            <a:ext cx="4238779" cy="276999"/>
            <a:chOff x="6533160" y="2089157"/>
            <a:chExt cx="1456388" cy="276999"/>
          </a:xfrm>
        </p:grpSpPr>
        <p:cxnSp>
          <p:nvCxnSpPr>
            <p:cNvPr id="22" name="Straight Connector 21"/>
            <p:cNvCxnSpPr/>
            <p:nvPr/>
          </p:nvCxnSpPr>
          <p:spPr>
            <a:xfrm flipV="1">
              <a:off x="6533160" y="2223067"/>
              <a:ext cx="617822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>
            <a:xfrm flipH="1" flipV="1">
              <a:off x="7393334" y="2223500"/>
              <a:ext cx="596214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</p:spPr>
        </p:cxnSp>
        <p:sp>
          <p:nvSpPr>
            <p:cNvPr id="24" name="TextBox 23"/>
            <p:cNvSpPr txBox="1"/>
            <p:nvPr/>
          </p:nvSpPr>
          <p:spPr>
            <a:xfrm>
              <a:off x="7182448" y="2089157"/>
              <a:ext cx="2038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rPr>
                <a:t>15 m</a:t>
              </a:r>
            </a:p>
          </p:txBody>
        </p:sp>
      </p:grpSp>
      <p:cxnSp>
        <p:nvCxnSpPr>
          <p:cNvPr id="25" name="Straight Connector 24"/>
          <p:cNvCxnSpPr/>
          <p:nvPr/>
        </p:nvCxnSpPr>
        <p:spPr>
          <a:xfrm flipH="1">
            <a:off x="901349" y="3855880"/>
            <a:ext cx="1056660" cy="696404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54"/>
          <p:cNvSpPr/>
          <p:nvPr/>
        </p:nvSpPr>
        <p:spPr>
          <a:xfrm rot="16200000">
            <a:off x="2589645" y="2091729"/>
            <a:ext cx="724759" cy="4217682"/>
          </a:xfrm>
          <a:custGeom>
            <a:avLst/>
            <a:gdLst>
              <a:gd name="connsiteX0" fmla="*/ 0 w 979748"/>
              <a:gd name="connsiteY0" fmla="*/ 4212394 h 4212394"/>
              <a:gd name="connsiteX1" fmla="*/ 244937 w 979748"/>
              <a:gd name="connsiteY1" fmla="*/ 0 h 4212394"/>
              <a:gd name="connsiteX2" fmla="*/ 734811 w 979748"/>
              <a:gd name="connsiteY2" fmla="*/ 0 h 4212394"/>
              <a:gd name="connsiteX3" fmla="*/ 979748 w 979748"/>
              <a:gd name="connsiteY3" fmla="*/ 4212394 h 4212394"/>
              <a:gd name="connsiteX4" fmla="*/ 0 w 979748"/>
              <a:gd name="connsiteY4" fmla="*/ 4212394 h 4212394"/>
              <a:gd name="connsiteX0" fmla="*/ 0 w 734811"/>
              <a:gd name="connsiteY0" fmla="*/ 4212394 h 4212394"/>
              <a:gd name="connsiteX1" fmla="*/ 244937 w 734811"/>
              <a:gd name="connsiteY1" fmla="*/ 0 h 4212394"/>
              <a:gd name="connsiteX2" fmla="*/ 734811 w 734811"/>
              <a:gd name="connsiteY2" fmla="*/ 0 h 4212394"/>
              <a:gd name="connsiteX3" fmla="*/ 698394 w 734811"/>
              <a:gd name="connsiteY3" fmla="*/ 3348236 h 4212394"/>
              <a:gd name="connsiteX4" fmla="*/ 0 w 734811"/>
              <a:gd name="connsiteY4" fmla="*/ 4212394 h 4212394"/>
              <a:gd name="connsiteX0" fmla="*/ 0 w 734811"/>
              <a:gd name="connsiteY0" fmla="*/ 4212394 h 4212394"/>
              <a:gd name="connsiteX1" fmla="*/ 23873 w 734811"/>
              <a:gd name="connsiteY1" fmla="*/ 3 h 4212394"/>
              <a:gd name="connsiteX2" fmla="*/ 734811 w 734811"/>
              <a:gd name="connsiteY2" fmla="*/ 0 h 4212394"/>
              <a:gd name="connsiteX3" fmla="*/ 698394 w 734811"/>
              <a:gd name="connsiteY3" fmla="*/ 3348236 h 4212394"/>
              <a:gd name="connsiteX4" fmla="*/ 0 w 734811"/>
              <a:gd name="connsiteY4" fmla="*/ 4212394 h 4212394"/>
              <a:gd name="connsiteX0" fmla="*/ 0 w 714710"/>
              <a:gd name="connsiteY0" fmla="*/ 4212391 h 4212391"/>
              <a:gd name="connsiteX1" fmla="*/ 23873 w 714710"/>
              <a:gd name="connsiteY1" fmla="*/ 0 h 4212391"/>
              <a:gd name="connsiteX2" fmla="*/ 714710 w 714710"/>
              <a:gd name="connsiteY2" fmla="*/ 1004835 h 4212391"/>
              <a:gd name="connsiteX3" fmla="*/ 698394 w 714710"/>
              <a:gd name="connsiteY3" fmla="*/ 3348233 h 4212391"/>
              <a:gd name="connsiteX4" fmla="*/ 0 w 714710"/>
              <a:gd name="connsiteY4" fmla="*/ 4212391 h 4212391"/>
              <a:gd name="connsiteX0" fmla="*/ 0 w 714710"/>
              <a:gd name="connsiteY0" fmla="*/ 4212391 h 4212391"/>
              <a:gd name="connsiteX1" fmla="*/ 23873 w 714710"/>
              <a:gd name="connsiteY1" fmla="*/ 0 h 4212391"/>
              <a:gd name="connsiteX2" fmla="*/ 714710 w 714710"/>
              <a:gd name="connsiteY2" fmla="*/ 1004835 h 4212391"/>
              <a:gd name="connsiteX3" fmla="*/ 708442 w 714710"/>
              <a:gd name="connsiteY3" fmla="*/ 3308043 h 4212391"/>
              <a:gd name="connsiteX4" fmla="*/ 0 w 714710"/>
              <a:gd name="connsiteY4" fmla="*/ 4212391 h 4212391"/>
              <a:gd name="connsiteX0" fmla="*/ 0 w 704662"/>
              <a:gd name="connsiteY0" fmla="*/ 4332974 h 4332974"/>
              <a:gd name="connsiteX1" fmla="*/ 13825 w 704662"/>
              <a:gd name="connsiteY1" fmla="*/ 0 h 4332974"/>
              <a:gd name="connsiteX2" fmla="*/ 704662 w 704662"/>
              <a:gd name="connsiteY2" fmla="*/ 1004835 h 4332974"/>
              <a:gd name="connsiteX3" fmla="*/ 698394 w 704662"/>
              <a:gd name="connsiteY3" fmla="*/ 3308043 h 4332974"/>
              <a:gd name="connsiteX4" fmla="*/ 0 w 704662"/>
              <a:gd name="connsiteY4" fmla="*/ 4332974 h 4332974"/>
              <a:gd name="connsiteX0" fmla="*/ 0 w 704662"/>
              <a:gd name="connsiteY0" fmla="*/ 4202345 h 4202345"/>
              <a:gd name="connsiteX1" fmla="*/ 13825 w 704662"/>
              <a:gd name="connsiteY1" fmla="*/ 0 h 4202345"/>
              <a:gd name="connsiteX2" fmla="*/ 704662 w 704662"/>
              <a:gd name="connsiteY2" fmla="*/ 1004835 h 4202345"/>
              <a:gd name="connsiteX3" fmla="*/ 698394 w 704662"/>
              <a:gd name="connsiteY3" fmla="*/ 3308043 h 4202345"/>
              <a:gd name="connsiteX4" fmla="*/ 0 w 704662"/>
              <a:gd name="connsiteY4" fmla="*/ 4202345 h 4202345"/>
              <a:gd name="connsiteX0" fmla="*/ 0 w 704662"/>
              <a:gd name="connsiteY0" fmla="*/ 4252589 h 4252589"/>
              <a:gd name="connsiteX1" fmla="*/ 13825 w 704662"/>
              <a:gd name="connsiteY1" fmla="*/ 0 h 4252589"/>
              <a:gd name="connsiteX2" fmla="*/ 704662 w 704662"/>
              <a:gd name="connsiteY2" fmla="*/ 1004835 h 4252589"/>
              <a:gd name="connsiteX3" fmla="*/ 698394 w 704662"/>
              <a:gd name="connsiteY3" fmla="*/ 3308043 h 4252589"/>
              <a:gd name="connsiteX4" fmla="*/ 0 w 704662"/>
              <a:gd name="connsiteY4" fmla="*/ 4252589 h 4252589"/>
              <a:gd name="connsiteX0" fmla="*/ 0 w 704662"/>
              <a:gd name="connsiteY0" fmla="*/ 4517865 h 4517865"/>
              <a:gd name="connsiteX1" fmla="*/ 3777 w 704662"/>
              <a:gd name="connsiteY1" fmla="*/ 0 h 4517865"/>
              <a:gd name="connsiteX2" fmla="*/ 704662 w 704662"/>
              <a:gd name="connsiteY2" fmla="*/ 1270111 h 4517865"/>
              <a:gd name="connsiteX3" fmla="*/ 698394 w 704662"/>
              <a:gd name="connsiteY3" fmla="*/ 3573319 h 4517865"/>
              <a:gd name="connsiteX4" fmla="*/ 0 w 704662"/>
              <a:gd name="connsiteY4" fmla="*/ 4517865 h 4517865"/>
              <a:gd name="connsiteX0" fmla="*/ 0 w 724759"/>
              <a:gd name="connsiteY0" fmla="*/ 4639450 h 4639450"/>
              <a:gd name="connsiteX1" fmla="*/ 23874 w 724759"/>
              <a:gd name="connsiteY1" fmla="*/ 0 h 4639450"/>
              <a:gd name="connsiteX2" fmla="*/ 724759 w 724759"/>
              <a:gd name="connsiteY2" fmla="*/ 1270111 h 4639450"/>
              <a:gd name="connsiteX3" fmla="*/ 718491 w 724759"/>
              <a:gd name="connsiteY3" fmla="*/ 3573319 h 4639450"/>
              <a:gd name="connsiteX4" fmla="*/ 0 w 724759"/>
              <a:gd name="connsiteY4" fmla="*/ 4639450 h 463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4759" h="4639450">
                <a:moveTo>
                  <a:pt x="0" y="4639450"/>
                </a:moveTo>
                <a:cubicBezTo>
                  <a:pt x="4608" y="3195125"/>
                  <a:pt x="19266" y="1444325"/>
                  <a:pt x="23874" y="0"/>
                </a:cubicBezTo>
                <a:lnTo>
                  <a:pt x="724759" y="1270111"/>
                </a:lnTo>
                <a:cubicBezTo>
                  <a:pt x="722670" y="2037847"/>
                  <a:pt x="720580" y="2805583"/>
                  <a:pt x="718491" y="3573319"/>
                </a:cubicBezTo>
                <a:lnTo>
                  <a:pt x="0" y="4639450"/>
                </a:lnTo>
                <a:close/>
              </a:path>
            </a:pathLst>
          </a:custGeom>
          <a:solidFill>
            <a:srgbClr val="FFFFFF">
              <a:alpha val="28000"/>
            </a:srgbClr>
          </a:solidFill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164" y="3985784"/>
            <a:ext cx="375232" cy="375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2853125" y="3003669"/>
            <a:ext cx="354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rPr>
              <a:t>5</a:t>
            </a:r>
          </a:p>
        </p:txBody>
      </p:sp>
      <p:sp>
        <p:nvSpPr>
          <p:cNvPr id="58" name="Rectangle 57"/>
          <p:cNvSpPr/>
          <p:nvPr/>
        </p:nvSpPr>
        <p:spPr>
          <a:xfrm>
            <a:off x="3359214" y="3233193"/>
            <a:ext cx="857327" cy="611160"/>
          </a:xfrm>
          <a:prstGeom prst="rect">
            <a:avLst/>
          </a:prstGeom>
          <a:solidFill>
            <a:srgbClr val="FF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9" name="Picture 2" descr="C:\Users\200113\Desktop\roshan\5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9" t="15582" r="32308" b="16141"/>
          <a:stretch/>
        </p:blipFill>
        <p:spPr bwMode="auto">
          <a:xfrm>
            <a:off x="5188969" y="3101980"/>
            <a:ext cx="1414813" cy="149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ounded Rectangle 63"/>
          <p:cNvSpPr/>
          <p:nvPr/>
        </p:nvSpPr>
        <p:spPr>
          <a:xfrm flipV="1">
            <a:off x="1158165" y="791354"/>
            <a:ext cx="4579894" cy="196902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Rounded Rectangle 64"/>
          <p:cNvSpPr/>
          <p:nvPr/>
        </p:nvSpPr>
        <p:spPr>
          <a:xfrm flipV="1">
            <a:off x="2229145" y="793396"/>
            <a:ext cx="1132043" cy="195774"/>
          </a:xfrm>
          <a:prstGeom prst="round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364872" y="3426808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rPr>
              <a:t>100 m</a:t>
            </a:r>
            <a:r>
              <a:rPr kumimoji="0" lang="en-US" b="1" i="0" u="none" strike="noStrike" kern="0" cap="none" spc="0" normalizeH="0" baseline="3000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rPr>
              <a:t>2</a:t>
            </a:r>
          </a:p>
        </p:txBody>
      </p:sp>
      <p:sp>
        <p:nvSpPr>
          <p:cNvPr id="108" name="Rounded Rectangle 107"/>
          <p:cNvSpPr/>
          <p:nvPr/>
        </p:nvSpPr>
        <p:spPr>
          <a:xfrm flipV="1">
            <a:off x="5834324" y="789239"/>
            <a:ext cx="1029129" cy="209018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Rounded Rectangle 108"/>
          <p:cNvSpPr/>
          <p:nvPr/>
        </p:nvSpPr>
        <p:spPr>
          <a:xfrm flipV="1">
            <a:off x="1174068" y="999017"/>
            <a:ext cx="4376878" cy="195774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00509" y="303707"/>
            <a:ext cx="627775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61963">
              <a:tabLst>
                <a:tab pos="461963" algn="l"/>
              </a:tabLst>
            </a:pPr>
            <a:r>
              <a:rPr lang="en-US" b="1" dirty="0">
                <a:latin typeface="Bookman Old Style" panose="02050604050505020204" pitchFamily="18" charset="0"/>
                <a:ea typeface="Cambria Math" pitchFamily="18" charset="0"/>
              </a:rPr>
              <a:t>Daniel is </a:t>
            </a:r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painting </a:t>
            </a:r>
            <a:r>
              <a:rPr lang="en-US" b="1" dirty="0">
                <a:latin typeface="Bookman Old Style" panose="02050604050505020204" pitchFamily="18" charset="0"/>
                <a:ea typeface="Cambria Math" pitchFamily="18" charset="0"/>
              </a:rPr>
              <a:t>the walls and ceiling of a cuboidal hall with length, breadth and height of 15 m, 10 m and 7 m respectively. From each can of paint 100 m</a:t>
            </a:r>
            <a:r>
              <a:rPr lang="en-US" b="1" baseline="30000" dirty="0">
                <a:latin typeface="Bookman Old Style" panose="02050604050505020204" pitchFamily="18" charset="0"/>
                <a:ea typeface="Cambria Math" pitchFamily="18" charset="0"/>
              </a:rPr>
              <a:t>2 </a:t>
            </a:r>
            <a:r>
              <a:rPr lang="en-US" b="1" dirty="0">
                <a:latin typeface="Bookman Old Style" panose="02050604050505020204" pitchFamily="18" charset="0"/>
                <a:ea typeface="Cambria Math" pitchFamily="18" charset="0"/>
              </a:rPr>
              <a:t>of area is painted. How </a:t>
            </a:r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many cans </a:t>
            </a:r>
            <a:r>
              <a:rPr lang="en-US" b="1" dirty="0">
                <a:latin typeface="Bookman Old Style" panose="02050604050505020204" pitchFamily="18" charset="0"/>
                <a:ea typeface="Cambria Math" pitchFamily="18" charset="0"/>
              </a:rPr>
              <a:t>of paint will she need to paint the room?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925786" y="2061454"/>
            <a:ext cx="4239932" cy="2547730"/>
            <a:chOff x="1051128" y="2195923"/>
            <a:chExt cx="4239932" cy="2547730"/>
          </a:xfrm>
        </p:grpSpPr>
        <p:sp>
          <p:nvSpPr>
            <p:cNvPr id="114" name="Rectangle 35"/>
            <p:cNvSpPr/>
            <p:nvPr/>
          </p:nvSpPr>
          <p:spPr>
            <a:xfrm>
              <a:off x="1051128" y="2195923"/>
              <a:ext cx="1036117" cy="2444244"/>
            </a:xfrm>
            <a:custGeom>
              <a:avLst/>
              <a:gdLst>
                <a:gd name="connsiteX0" fmla="*/ 0 w 1665558"/>
                <a:gd name="connsiteY0" fmla="*/ 0 h 1331595"/>
                <a:gd name="connsiteX1" fmla="*/ 1665558 w 1665558"/>
                <a:gd name="connsiteY1" fmla="*/ 0 h 1331595"/>
                <a:gd name="connsiteX2" fmla="*/ 1665558 w 1665558"/>
                <a:gd name="connsiteY2" fmla="*/ 1331595 h 1331595"/>
                <a:gd name="connsiteX3" fmla="*/ 0 w 1665558"/>
                <a:gd name="connsiteY3" fmla="*/ 1331595 h 1331595"/>
                <a:gd name="connsiteX4" fmla="*/ 0 w 1665558"/>
                <a:gd name="connsiteY4" fmla="*/ 0 h 1331595"/>
                <a:gd name="connsiteX0" fmla="*/ 17253 w 1665558"/>
                <a:gd name="connsiteY0" fmla="*/ 0 h 1751414"/>
                <a:gd name="connsiteX1" fmla="*/ 1665558 w 1665558"/>
                <a:gd name="connsiteY1" fmla="*/ 419819 h 1751414"/>
                <a:gd name="connsiteX2" fmla="*/ 1665558 w 1665558"/>
                <a:gd name="connsiteY2" fmla="*/ 1751414 h 1751414"/>
                <a:gd name="connsiteX3" fmla="*/ 0 w 1665558"/>
                <a:gd name="connsiteY3" fmla="*/ 1751414 h 1751414"/>
                <a:gd name="connsiteX4" fmla="*/ 17253 w 1665558"/>
                <a:gd name="connsiteY4" fmla="*/ 0 h 1751414"/>
                <a:gd name="connsiteX0" fmla="*/ 11502 w 1659807"/>
                <a:gd name="connsiteY0" fmla="*/ 0 h 2343761"/>
                <a:gd name="connsiteX1" fmla="*/ 1659807 w 1659807"/>
                <a:gd name="connsiteY1" fmla="*/ 419819 h 2343761"/>
                <a:gd name="connsiteX2" fmla="*/ 1659807 w 1659807"/>
                <a:gd name="connsiteY2" fmla="*/ 1751414 h 2343761"/>
                <a:gd name="connsiteX3" fmla="*/ 0 w 1659807"/>
                <a:gd name="connsiteY3" fmla="*/ 2343761 h 2343761"/>
                <a:gd name="connsiteX4" fmla="*/ 11502 w 1659807"/>
                <a:gd name="connsiteY4" fmla="*/ 0 h 2343761"/>
                <a:gd name="connsiteX0" fmla="*/ 11502 w 1659807"/>
                <a:gd name="connsiteY0" fmla="*/ 0 h 2343761"/>
                <a:gd name="connsiteX1" fmla="*/ 963942 w 1659807"/>
                <a:gd name="connsiteY1" fmla="*/ 552090 h 2343761"/>
                <a:gd name="connsiteX2" fmla="*/ 1659807 w 1659807"/>
                <a:gd name="connsiteY2" fmla="*/ 1751414 h 2343761"/>
                <a:gd name="connsiteX3" fmla="*/ 0 w 1659807"/>
                <a:gd name="connsiteY3" fmla="*/ 2343761 h 2343761"/>
                <a:gd name="connsiteX4" fmla="*/ 11502 w 1659807"/>
                <a:gd name="connsiteY4" fmla="*/ 0 h 2343761"/>
                <a:gd name="connsiteX0" fmla="*/ 11502 w 963942"/>
                <a:gd name="connsiteY0" fmla="*/ 0 h 2343761"/>
                <a:gd name="connsiteX1" fmla="*/ 963942 w 963942"/>
                <a:gd name="connsiteY1" fmla="*/ 552090 h 2343761"/>
                <a:gd name="connsiteX2" fmla="*/ 940939 w 963942"/>
                <a:gd name="connsiteY2" fmla="*/ 1820425 h 2343761"/>
                <a:gd name="connsiteX3" fmla="*/ 0 w 963942"/>
                <a:gd name="connsiteY3" fmla="*/ 2343761 h 2343761"/>
                <a:gd name="connsiteX4" fmla="*/ 11502 w 963942"/>
                <a:gd name="connsiteY4" fmla="*/ 0 h 2343761"/>
                <a:gd name="connsiteX0" fmla="*/ 11502 w 1027203"/>
                <a:gd name="connsiteY0" fmla="*/ 0 h 2343761"/>
                <a:gd name="connsiteX1" fmla="*/ 963942 w 1027203"/>
                <a:gd name="connsiteY1" fmla="*/ 552090 h 2343761"/>
                <a:gd name="connsiteX2" fmla="*/ 1027203 w 1027203"/>
                <a:gd name="connsiteY2" fmla="*/ 1780168 h 2343761"/>
                <a:gd name="connsiteX3" fmla="*/ 0 w 1027203"/>
                <a:gd name="connsiteY3" fmla="*/ 2343761 h 2343761"/>
                <a:gd name="connsiteX4" fmla="*/ 11502 w 1027203"/>
                <a:gd name="connsiteY4" fmla="*/ 0 h 2343761"/>
                <a:gd name="connsiteX0" fmla="*/ 11502 w 1027203"/>
                <a:gd name="connsiteY0" fmla="*/ 0 h 2343761"/>
                <a:gd name="connsiteX1" fmla="*/ 998448 w 1027203"/>
                <a:gd name="connsiteY1" fmla="*/ 557841 h 2343761"/>
                <a:gd name="connsiteX2" fmla="*/ 1027203 w 1027203"/>
                <a:gd name="connsiteY2" fmla="*/ 1780168 h 2343761"/>
                <a:gd name="connsiteX3" fmla="*/ 0 w 1027203"/>
                <a:gd name="connsiteY3" fmla="*/ 2343761 h 2343761"/>
                <a:gd name="connsiteX4" fmla="*/ 11502 w 1027203"/>
                <a:gd name="connsiteY4" fmla="*/ 0 h 2343761"/>
                <a:gd name="connsiteX0" fmla="*/ 0 w 1015701"/>
                <a:gd name="connsiteY0" fmla="*/ 0 h 2444244"/>
                <a:gd name="connsiteX1" fmla="*/ 986946 w 1015701"/>
                <a:gd name="connsiteY1" fmla="*/ 557841 h 2444244"/>
                <a:gd name="connsiteX2" fmla="*/ 1015701 w 1015701"/>
                <a:gd name="connsiteY2" fmla="*/ 1780168 h 2444244"/>
                <a:gd name="connsiteX3" fmla="*/ 8396 w 1015701"/>
                <a:gd name="connsiteY3" fmla="*/ 2444244 h 2444244"/>
                <a:gd name="connsiteX4" fmla="*/ 0 w 1015701"/>
                <a:gd name="connsiteY4" fmla="*/ 0 h 244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701" h="2444244">
                  <a:moveTo>
                    <a:pt x="0" y="0"/>
                  </a:moveTo>
                  <a:lnTo>
                    <a:pt x="986946" y="557841"/>
                  </a:lnTo>
                  <a:lnTo>
                    <a:pt x="1015701" y="1780168"/>
                  </a:lnTo>
                  <a:lnTo>
                    <a:pt x="8396" y="2444244"/>
                  </a:lnTo>
                  <a:cubicBezTo>
                    <a:pt x="5597" y="1629496"/>
                    <a:pt x="2799" y="814748"/>
                    <a:pt x="0" y="0"/>
                  </a:cubicBezTo>
                  <a:close/>
                </a:path>
              </a:pathLst>
            </a:custGeom>
            <a:solidFill>
              <a:srgbClr val="FF0000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5" name="Rectangle 35"/>
            <p:cNvSpPr/>
            <p:nvPr/>
          </p:nvSpPr>
          <p:spPr>
            <a:xfrm rot="16200000" flipH="1">
              <a:off x="2913886" y="402200"/>
              <a:ext cx="561172" cy="4192445"/>
            </a:xfrm>
            <a:custGeom>
              <a:avLst/>
              <a:gdLst>
                <a:gd name="connsiteX0" fmla="*/ 0 w 1665558"/>
                <a:gd name="connsiteY0" fmla="*/ 0 h 1331595"/>
                <a:gd name="connsiteX1" fmla="*/ 1665558 w 1665558"/>
                <a:gd name="connsiteY1" fmla="*/ 0 h 1331595"/>
                <a:gd name="connsiteX2" fmla="*/ 1665558 w 1665558"/>
                <a:gd name="connsiteY2" fmla="*/ 1331595 h 1331595"/>
                <a:gd name="connsiteX3" fmla="*/ 0 w 1665558"/>
                <a:gd name="connsiteY3" fmla="*/ 1331595 h 1331595"/>
                <a:gd name="connsiteX4" fmla="*/ 0 w 1665558"/>
                <a:gd name="connsiteY4" fmla="*/ 0 h 1331595"/>
                <a:gd name="connsiteX0" fmla="*/ 17253 w 1665558"/>
                <a:gd name="connsiteY0" fmla="*/ 0 h 1751414"/>
                <a:gd name="connsiteX1" fmla="*/ 1665558 w 1665558"/>
                <a:gd name="connsiteY1" fmla="*/ 419819 h 1751414"/>
                <a:gd name="connsiteX2" fmla="*/ 1665558 w 1665558"/>
                <a:gd name="connsiteY2" fmla="*/ 1751414 h 1751414"/>
                <a:gd name="connsiteX3" fmla="*/ 0 w 1665558"/>
                <a:gd name="connsiteY3" fmla="*/ 1751414 h 1751414"/>
                <a:gd name="connsiteX4" fmla="*/ 17253 w 1665558"/>
                <a:gd name="connsiteY4" fmla="*/ 0 h 1751414"/>
                <a:gd name="connsiteX0" fmla="*/ 11502 w 1659807"/>
                <a:gd name="connsiteY0" fmla="*/ 0 h 2343761"/>
                <a:gd name="connsiteX1" fmla="*/ 1659807 w 1659807"/>
                <a:gd name="connsiteY1" fmla="*/ 419819 h 2343761"/>
                <a:gd name="connsiteX2" fmla="*/ 1659807 w 1659807"/>
                <a:gd name="connsiteY2" fmla="*/ 1751414 h 2343761"/>
                <a:gd name="connsiteX3" fmla="*/ 0 w 1659807"/>
                <a:gd name="connsiteY3" fmla="*/ 2343761 h 2343761"/>
                <a:gd name="connsiteX4" fmla="*/ 11502 w 1659807"/>
                <a:gd name="connsiteY4" fmla="*/ 0 h 2343761"/>
                <a:gd name="connsiteX0" fmla="*/ 11502 w 1659807"/>
                <a:gd name="connsiteY0" fmla="*/ 0 h 2343761"/>
                <a:gd name="connsiteX1" fmla="*/ 963942 w 1659807"/>
                <a:gd name="connsiteY1" fmla="*/ 552090 h 2343761"/>
                <a:gd name="connsiteX2" fmla="*/ 1659807 w 1659807"/>
                <a:gd name="connsiteY2" fmla="*/ 1751414 h 2343761"/>
                <a:gd name="connsiteX3" fmla="*/ 0 w 1659807"/>
                <a:gd name="connsiteY3" fmla="*/ 2343761 h 2343761"/>
                <a:gd name="connsiteX4" fmla="*/ 11502 w 1659807"/>
                <a:gd name="connsiteY4" fmla="*/ 0 h 2343761"/>
                <a:gd name="connsiteX0" fmla="*/ 11502 w 963942"/>
                <a:gd name="connsiteY0" fmla="*/ 0 h 2343761"/>
                <a:gd name="connsiteX1" fmla="*/ 963942 w 963942"/>
                <a:gd name="connsiteY1" fmla="*/ 552090 h 2343761"/>
                <a:gd name="connsiteX2" fmla="*/ 940939 w 963942"/>
                <a:gd name="connsiteY2" fmla="*/ 1820425 h 2343761"/>
                <a:gd name="connsiteX3" fmla="*/ 0 w 963942"/>
                <a:gd name="connsiteY3" fmla="*/ 2343761 h 2343761"/>
                <a:gd name="connsiteX4" fmla="*/ 11502 w 963942"/>
                <a:gd name="connsiteY4" fmla="*/ 0 h 2343761"/>
                <a:gd name="connsiteX0" fmla="*/ 11502 w 1027203"/>
                <a:gd name="connsiteY0" fmla="*/ 0 h 2343761"/>
                <a:gd name="connsiteX1" fmla="*/ 963942 w 1027203"/>
                <a:gd name="connsiteY1" fmla="*/ 552090 h 2343761"/>
                <a:gd name="connsiteX2" fmla="*/ 1027203 w 1027203"/>
                <a:gd name="connsiteY2" fmla="*/ 1780168 h 2343761"/>
                <a:gd name="connsiteX3" fmla="*/ 0 w 1027203"/>
                <a:gd name="connsiteY3" fmla="*/ 2343761 h 2343761"/>
                <a:gd name="connsiteX4" fmla="*/ 11502 w 1027203"/>
                <a:gd name="connsiteY4" fmla="*/ 0 h 2343761"/>
                <a:gd name="connsiteX0" fmla="*/ 11502 w 1027203"/>
                <a:gd name="connsiteY0" fmla="*/ 0 h 2343761"/>
                <a:gd name="connsiteX1" fmla="*/ 998448 w 1027203"/>
                <a:gd name="connsiteY1" fmla="*/ 557841 h 2343761"/>
                <a:gd name="connsiteX2" fmla="*/ 1027203 w 1027203"/>
                <a:gd name="connsiteY2" fmla="*/ 1780168 h 2343761"/>
                <a:gd name="connsiteX3" fmla="*/ 0 w 1027203"/>
                <a:gd name="connsiteY3" fmla="*/ 2343761 h 2343761"/>
                <a:gd name="connsiteX4" fmla="*/ 11502 w 1027203"/>
                <a:gd name="connsiteY4" fmla="*/ 0 h 2343761"/>
                <a:gd name="connsiteX0" fmla="*/ 11502 w 1027203"/>
                <a:gd name="connsiteY0" fmla="*/ 38507 h 2382268"/>
                <a:gd name="connsiteX1" fmla="*/ 998449 w 1027203"/>
                <a:gd name="connsiteY1" fmla="*/ 0 h 2382268"/>
                <a:gd name="connsiteX2" fmla="*/ 1027203 w 1027203"/>
                <a:gd name="connsiteY2" fmla="*/ 1818675 h 2382268"/>
                <a:gd name="connsiteX3" fmla="*/ 0 w 1027203"/>
                <a:gd name="connsiteY3" fmla="*/ 2382268 h 2382268"/>
                <a:gd name="connsiteX4" fmla="*/ 11502 w 1027203"/>
                <a:gd name="connsiteY4" fmla="*/ 38507 h 2382268"/>
                <a:gd name="connsiteX0" fmla="*/ 11502 w 1027205"/>
                <a:gd name="connsiteY0" fmla="*/ 38507 h 2382268"/>
                <a:gd name="connsiteX1" fmla="*/ 998449 w 1027205"/>
                <a:gd name="connsiteY1" fmla="*/ 0 h 2382268"/>
                <a:gd name="connsiteX2" fmla="*/ 1027205 w 1027205"/>
                <a:gd name="connsiteY2" fmla="*/ 2345447 h 2382268"/>
                <a:gd name="connsiteX3" fmla="*/ 0 w 1027205"/>
                <a:gd name="connsiteY3" fmla="*/ 2382268 h 2382268"/>
                <a:gd name="connsiteX4" fmla="*/ 11502 w 1027205"/>
                <a:gd name="connsiteY4" fmla="*/ 38507 h 2382268"/>
                <a:gd name="connsiteX0" fmla="*/ 0 w 1015703"/>
                <a:gd name="connsiteY0" fmla="*/ 38507 h 3217158"/>
                <a:gd name="connsiteX1" fmla="*/ 986947 w 1015703"/>
                <a:gd name="connsiteY1" fmla="*/ 0 h 3217158"/>
                <a:gd name="connsiteX2" fmla="*/ 1015703 w 1015703"/>
                <a:gd name="connsiteY2" fmla="*/ 2345447 h 3217158"/>
                <a:gd name="connsiteX3" fmla="*/ 519897 w 1015703"/>
                <a:gd name="connsiteY3" fmla="*/ 3217158 h 3217158"/>
                <a:gd name="connsiteX4" fmla="*/ 0 w 1015703"/>
                <a:gd name="connsiteY4" fmla="*/ 38507 h 3217158"/>
                <a:gd name="connsiteX0" fmla="*/ 0 w 553189"/>
                <a:gd name="connsiteY0" fmla="*/ 0 h 4172564"/>
                <a:gd name="connsiteX1" fmla="*/ 524433 w 553189"/>
                <a:gd name="connsiteY1" fmla="*/ 955406 h 4172564"/>
                <a:gd name="connsiteX2" fmla="*/ 553189 w 553189"/>
                <a:gd name="connsiteY2" fmla="*/ 3300853 h 4172564"/>
                <a:gd name="connsiteX3" fmla="*/ 57383 w 553189"/>
                <a:gd name="connsiteY3" fmla="*/ 4172564 h 4172564"/>
                <a:gd name="connsiteX4" fmla="*/ 0 w 553189"/>
                <a:gd name="connsiteY4" fmla="*/ 0 h 4172564"/>
                <a:gd name="connsiteX0" fmla="*/ 1661 w 554850"/>
                <a:gd name="connsiteY0" fmla="*/ 0 h 4242141"/>
                <a:gd name="connsiteX1" fmla="*/ 526094 w 554850"/>
                <a:gd name="connsiteY1" fmla="*/ 955406 h 4242141"/>
                <a:gd name="connsiteX2" fmla="*/ 554850 w 554850"/>
                <a:gd name="connsiteY2" fmla="*/ 3300853 h 4242141"/>
                <a:gd name="connsiteX3" fmla="*/ 0 w 554850"/>
                <a:gd name="connsiteY3" fmla="*/ 4242141 h 4242141"/>
                <a:gd name="connsiteX4" fmla="*/ 1661 w 554850"/>
                <a:gd name="connsiteY4" fmla="*/ 0 h 4242141"/>
                <a:gd name="connsiteX0" fmla="*/ 1661 w 554850"/>
                <a:gd name="connsiteY0" fmla="*/ 0 h 4192445"/>
                <a:gd name="connsiteX1" fmla="*/ 526094 w 554850"/>
                <a:gd name="connsiteY1" fmla="*/ 955406 h 4192445"/>
                <a:gd name="connsiteX2" fmla="*/ 554850 w 554850"/>
                <a:gd name="connsiteY2" fmla="*/ 3300853 h 4192445"/>
                <a:gd name="connsiteX3" fmla="*/ 0 w 554850"/>
                <a:gd name="connsiteY3" fmla="*/ 4192445 h 4192445"/>
                <a:gd name="connsiteX4" fmla="*/ 1661 w 554850"/>
                <a:gd name="connsiteY4" fmla="*/ 0 h 4192445"/>
                <a:gd name="connsiteX0" fmla="*/ 1661 w 555615"/>
                <a:gd name="connsiteY0" fmla="*/ 0 h 4192445"/>
                <a:gd name="connsiteX1" fmla="*/ 555615 w 555615"/>
                <a:gd name="connsiteY1" fmla="*/ 935528 h 4192445"/>
                <a:gd name="connsiteX2" fmla="*/ 554850 w 555615"/>
                <a:gd name="connsiteY2" fmla="*/ 3300853 h 4192445"/>
                <a:gd name="connsiteX3" fmla="*/ 0 w 555615"/>
                <a:gd name="connsiteY3" fmla="*/ 4192445 h 4192445"/>
                <a:gd name="connsiteX4" fmla="*/ 1661 w 555615"/>
                <a:gd name="connsiteY4" fmla="*/ 0 h 4192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615" h="4192445">
                  <a:moveTo>
                    <a:pt x="1661" y="0"/>
                  </a:moveTo>
                  <a:lnTo>
                    <a:pt x="555615" y="935528"/>
                  </a:lnTo>
                  <a:lnTo>
                    <a:pt x="554850" y="3300853"/>
                  </a:lnTo>
                  <a:lnTo>
                    <a:pt x="0" y="4192445"/>
                  </a:lnTo>
                  <a:cubicBezTo>
                    <a:pt x="554" y="2778398"/>
                    <a:pt x="1107" y="1414047"/>
                    <a:pt x="1661" y="0"/>
                  </a:cubicBezTo>
                  <a:close/>
                </a:path>
              </a:pathLst>
            </a:custGeom>
            <a:solidFill>
              <a:srgbClr val="FF0000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6" name="Rectangle 35"/>
            <p:cNvSpPr/>
            <p:nvPr/>
          </p:nvSpPr>
          <p:spPr>
            <a:xfrm flipH="1">
              <a:off x="4324835" y="2217083"/>
              <a:ext cx="966225" cy="2526570"/>
            </a:xfrm>
            <a:custGeom>
              <a:avLst/>
              <a:gdLst>
                <a:gd name="connsiteX0" fmla="*/ 0 w 1665558"/>
                <a:gd name="connsiteY0" fmla="*/ 0 h 1331595"/>
                <a:gd name="connsiteX1" fmla="*/ 1665558 w 1665558"/>
                <a:gd name="connsiteY1" fmla="*/ 0 h 1331595"/>
                <a:gd name="connsiteX2" fmla="*/ 1665558 w 1665558"/>
                <a:gd name="connsiteY2" fmla="*/ 1331595 h 1331595"/>
                <a:gd name="connsiteX3" fmla="*/ 0 w 1665558"/>
                <a:gd name="connsiteY3" fmla="*/ 1331595 h 1331595"/>
                <a:gd name="connsiteX4" fmla="*/ 0 w 1665558"/>
                <a:gd name="connsiteY4" fmla="*/ 0 h 1331595"/>
                <a:gd name="connsiteX0" fmla="*/ 17253 w 1665558"/>
                <a:gd name="connsiteY0" fmla="*/ 0 h 1751414"/>
                <a:gd name="connsiteX1" fmla="*/ 1665558 w 1665558"/>
                <a:gd name="connsiteY1" fmla="*/ 419819 h 1751414"/>
                <a:gd name="connsiteX2" fmla="*/ 1665558 w 1665558"/>
                <a:gd name="connsiteY2" fmla="*/ 1751414 h 1751414"/>
                <a:gd name="connsiteX3" fmla="*/ 0 w 1665558"/>
                <a:gd name="connsiteY3" fmla="*/ 1751414 h 1751414"/>
                <a:gd name="connsiteX4" fmla="*/ 17253 w 1665558"/>
                <a:gd name="connsiteY4" fmla="*/ 0 h 1751414"/>
                <a:gd name="connsiteX0" fmla="*/ 11502 w 1659807"/>
                <a:gd name="connsiteY0" fmla="*/ 0 h 2343761"/>
                <a:gd name="connsiteX1" fmla="*/ 1659807 w 1659807"/>
                <a:gd name="connsiteY1" fmla="*/ 419819 h 2343761"/>
                <a:gd name="connsiteX2" fmla="*/ 1659807 w 1659807"/>
                <a:gd name="connsiteY2" fmla="*/ 1751414 h 2343761"/>
                <a:gd name="connsiteX3" fmla="*/ 0 w 1659807"/>
                <a:gd name="connsiteY3" fmla="*/ 2343761 h 2343761"/>
                <a:gd name="connsiteX4" fmla="*/ 11502 w 1659807"/>
                <a:gd name="connsiteY4" fmla="*/ 0 h 2343761"/>
                <a:gd name="connsiteX0" fmla="*/ 11502 w 1659807"/>
                <a:gd name="connsiteY0" fmla="*/ 0 h 2343761"/>
                <a:gd name="connsiteX1" fmla="*/ 963942 w 1659807"/>
                <a:gd name="connsiteY1" fmla="*/ 552090 h 2343761"/>
                <a:gd name="connsiteX2" fmla="*/ 1659807 w 1659807"/>
                <a:gd name="connsiteY2" fmla="*/ 1751414 h 2343761"/>
                <a:gd name="connsiteX3" fmla="*/ 0 w 1659807"/>
                <a:gd name="connsiteY3" fmla="*/ 2343761 h 2343761"/>
                <a:gd name="connsiteX4" fmla="*/ 11502 w 1659807"/>
                <a:gd name="connsiteY4" fmla="*/ 0 h 2343761"/>
                <a:gd name="connsiteX0" fmla="*/ 11502 w 963942"/>
                <a:gd name="connsiteY0" fmla="*/ 0 h 2343761"/>
                <a:gd name="connsiteX1" fmla="*/ 963942 w 963942"/>
                <a:gd name="connsiteY1" fmla="*/ 552090 h 2343761"/>
                <a:gd name="connsiteX2" fmla="*/ 940939 w 963942"/>
                <a:gd name="connsiteY2" fmla="*/ 1820425 h 2343761"/>
                <a:gd name="connsiteX3" fmla="*/ 0 w 963942"/>
                <a:gd name="connsiteY3" fmla="*/ 2343761 h 2343761"/>
                <a:gd name="connsiteX4" fmla="*/ 11502 w 963942"/>
                <a:gd name="connsiteY4" fmla="*/ 0 h 2343761"/>
                <a:gd name="connsiteX0" fmla="*/ 11502 w 1027203"/>
                <a:gd name="connsiteY0" fmla="*/ 0 h 2343761"/>
                <a:gd name="connsiteX1" fmla="*/ 963942 w 1027203"/>
                <a:gd name="connsiteY1" fmla="*/ 552090 h 2343761"/>
                <a:gd name="connsiteX2" fmla="*/ 1027203 w 1027203"/>
                <a:gd name="connsiteY2" fmla="*/ 1780168 h 2343761"/>
                <a:gd name="connsiteX3" fmla="*/ 0 w 1027203"/>
                <a:gd name="connsiteY3" fmla="*/ 2343761 h 2343761"/>
                <a:gd name="connsiteX4" fmla="*/ 11502 w 1027203"/>
                <a:gd name="connsiteY4" fmla="*/ 0 h 2343761"/>
                <a:gd name="connsiteX0" fmla="*/ 11502 w 1027203"/>
                <a:gd name="connsiteY0" fmla="*/ 0 h 2343761"/>
                <a:gd name="connsiteX1" fmla="*/ 998448 w 1027203"/>
                <a:gd name="connsiteY1" fmla="*/ 557841 h 2343761"/>
                <a:gd name="connsiteX2" fmla="*/ 1027203 w 1027203"/>
                <a:gd name="connsiteY2" fmla="*/ 1780168 h 2343761"/>
                <a:gd name="connsiteX3" fmla="*/ 0 w 1027203"/>
                <a:gd name="connsiteY3" fmla="*/ 2343761 h 2343761"/>
                <a:gd name="connsiteX4" fmla="*/ 11502 w 1027203"/>
                <a:gd name="connsiteY4" fmla="*/ 0 h 2343761"/>
                <a:gd name="connsiteX0" fmla="*/ 0 w 1015701"/>
                <a:gd name="connsiteY0" fmla="*/ 0 h 2353700"/>
                <a:gd name="connsiteX1" fmla="*/ 986946 w 1015701"/>
                <a:gd name="connsiteY1" fmla="*/ 557841 h 2353700"/>
                <a:gd name="connsiteX2" fmla="*/ 1015701 w 1015701"/>
                <a:gd name="connsiteY2" fmla="*/ 1780168 h 2353700"/>
                <a:gd name="connsiteX3" fmla="*/ 86905 w 1015701"/>
                <a:gd name="connsiteY3" fmla="*/ 2353700 h 2353700"/>
                <a:gd name="connsiteX4" fmla="*/ 0 w 1015701"/>
                <a:gd name="connsiteY4" fmla="*/ 0 h 2353700"/>
                <a:gd name="connsiteX0" fmla="*/ 0 w 956657"/>
                <a:gd name="connsiteY0" fmla="*/ 0 h 2343761"/>
                <a:gd name="connsiteX1" fmla="*/ 927902 w 956657"/>
                <a:gd name="connsiteY1" fmla="*/ 547902 h 2343761"/>
                <a:gd name="connsiteX2" fmla="*/ 956657 w 956657"/>
                <a:gd name="connsiteY2" fmla="*/ 1770229 h 2343761"/>
                <a:gd name="connsiteX3" fmla="*/ 27861 w 956657"/>
                <a:gd name="connsiteY3" fmla="*/ 2343761 h 2343761"/>
                <a:gd name="connsiteX4" fmla="*/ 0 w 956657"/>
                <a:gd name="connsiteY4" fmla="*/ 0 h 2343761"/>
                <a:gd name="connsiteX0" fmla="*/ 0 w 956657"/>
                <a:gd name="connsiteY0" fmla="*/ 0 h 2343761"/>
                <a:gd name="connsiteX1" fmla="*/ 927902 w 956657"/>
                <a:gd name="connsiteY1" fmla="*/ 547902 h 2343761"/>
                <a:gd name="connsiteX2" fmla="*/ 956657 w 956657"/>
                <a:gd name="connsiteY2" fmla="*/ 1770229 h 2343761"/>
                <a:gd name="connsiteX3" fmla="*/ 37702 w 956657"/>
                <a:gd name="connsiteY3" fmla="*/ 2343761 h 2343761"/>
                <a:gd name="connsiteX4" fmla="*/ 0 w 956657"/>
                <a:gd name="connsiteY4" fmla="*/ 0 h 2343761"/>
                <a:gd name="connsiteX0" fmla="*/ 0 w 946069"/>
                <a:gd name="connsiteY0" fmla="*/ 0 h 2354455"/>
                <a:gd name="connsiteX1" fmla="*/ 917314 w 946069"/>
                <a:gd name="connsiteY1" fmla="*/ 558596 h 2354455"/>
                <a:gd name="connsiteX2" fmla="*/ 946069 w 946069"/>
                <a:gd name="connsiteY2" fmla="*/ 1780923 h 2354455"/>
                <a:gd name="connsiteX3" fmla="*/ 27114 w 946069"/>
                <a:gd name="connsiteY3" fmla="*/ 2354455 h 2354455"/>
                <a:gd name="connsiteX4" fmla="*/ 0 w 946069"/>
                <a:gd name="connsiteY4" fmla="*/ 0 h 2354455"/>
                <a:gd name="connsiteX0" fmla="*/ 0 w 946069"/>
                <a:gd name="connsiteY0" fmla="*/ 0 h 2375844"/>
                <a:gd name="connsiteX1" fmla="*/ 917314 w 946069"/>
                <a:gd name="connsiteY1" fmla="*/ 558596 h 2375844"/>
                <a:gd name="connsiteX2" fmla="*/ 946069 w 946069"/>
                <a:gd name="connsiteY2" fmla="*/ 1780923 h 2375844"/>
                <a:gd name="connsiteX3" fmla="*/ 27114 w 946069"/>
                <a:gd name="connsiteY3" fmla="*/ 2375844 h 2375844"/>
                <a:gd name="connsiteX4" fmla="*/ 0 w 946069"/>
                <a:gd name="connsiteY4" fmla="*/ 0 h 2375844"/>
                <a:gd name="connsiteX0" fmla="*/ 0 w 956658"/>
                <a:gd name="connsiteY0" fmla="*/ 0 h 2375844"/>
                <a:gd name="connsiteX1" fmla="*/ 917314 w 956658"/>
                <a:gd name="connsiteY1" fmla="*/ 558596 h 2375844"/>
                <a:gd name="connsiteX2" fmla="*/ 956658 w 956658"/>
                <a:gd name="connsiteY2" fmla="*/ 1829049 h 2375844"/>
                <a:gd name="connsiteX3" fmla="*/ 27114 w 956658"/>
                <a:gd name="connsiteY3" fmla="*/ 2375844 h 2375844"/>
                <a:gd name="connsiteX4" fmla="*/ 0 w 956658"/>
                <a:gd name="connsiteY4" fmla="*/ 0 h 2375844"/>
                <a:gd name="connsiteX0" fmla="*/ 0 w 956658"/>
                <a:gd name="connsiteY0" fmla="*/ 0 h 2526570"/>
                <a:gd name="connsiteX1" fmla="*/ 917314 w 956658"/>
                <a:gd name="connsiteY1" fmla="*/ 558596 h 2526570"/>
                <a:gd name="connsiteX2" fmla="*/ 956658 w 956658"/>
                <a:gd name="connsiteY2" fmla="*/ 1829049 h 2526570"/>
                <a:gd name="connsiteX3" fmla="*/ 27114 w 956658"/>
                <a:gd name="connsiteY3" fmla="*/ 2526570 h 2526570"/>
                <a:gd name="connsiteX4" fmla="*/ 0 w 956658"/>
                <a:gd name="connsiteY4" fmla="*/ 0 h 2526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6658" h="2526570">
                  <a:moveTo>
                    <a:pt x="0" y="0"/>
                  </a:moveTo>
                  <a:lnTo>
                    <a:pt x="917314" y="558596"/>
                  </a:lnTo>
                  <a:lnTo>
                    <a:pt x="956658" y="1829049"/>
                  </a:lnTo>
                  <a:lnTo>
                    <a:pt x="27114" y="2526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7" name="Rectangle 35"/>
            <p:cNvSpPr/>
            <p:nvPr/>
          </p:nvSpPr>
          <p:spPr>
            <a:xfrm rot="16200000">
              <a:off x="2585747" y="2221554"/>
              <a:ext cx="1258749" cy="2324904"/>
            </a:xfrm>
            <a:custGeom>
              <a:avLst/>
              <a:gdLst>
                <a:gd name="connsiteX0" fmla="*/ 0 w 943159"/>
                <a:gd name="connsiteY0" fmla="*/ 0 h 2130692"/>
                <a:gd name="connsiteX1" fmla="*/ 943159 w 943159"/>
                <a:gd name="connsiteY1" fmla="*/ 0 h 2130692"/>
                <a:gd name="connsiteX2" fmla="*/ 943159 w 943159"/>
                <a:gd name="connsiteY2" fmla="*/ 2130692 h 2130692"/>
                <a:gd name="connsiteX3" fmla="*/ 0 w 943159"/>
                <a:gd name="connsiteY3" fmla="*/ 2130692 h 2130692"/>
                <a:gd name="connsiteX4" fmla="*/ 0 w 943159"/>
                <a:gd name="connsiteY4" fmla="*/ 0 h 2130692"/>
                <a:gd name="connsiteX0" fmla="*/ 0 w 959344"/>
                <a:gd name="connsiteY0" fmla="*/ 0 h 2324904"/>
                <a:gd name="connsiteX1" fmla="*/ 943159 w 959344"/>
                <a:gd name="connsiteY1" fmla="*/ 0 h 2324904"/>
                <a:gd name="connsiteX2" fmla="*/ 959344 w 959344"/>
                <a:gd name="connsiteY2" fmla="*/ 2324904 h 2324904"/>
                <a:gd name="connsiteX3" fmla="*/ 0 w 959344"/>
                <a:gd name="connsiteY3" fmla="*/ 2130692 h 2324904"/>
                <a:gd name="connsiteX4" fmla="*/ 0 w 959344"/>
                <a:gd name="connsiteY4" fmla="*/ 0 h 2324904"/>
                <a:gd name="connsiteX0" fmla="*/ 299405 w 1258749"/>
                <a:gd name="connsiteY0" fmla="*/ 0 h 2324904"/>
                <a:gd name="connsiteX1" fmla="*/ 1242564 w 1258749"/>
                <a:gd name="connsiteY1" fmla="*/ 0 h 2324904"/>
                <a:gd name="connsiteX2" fmla="*/ 1258749 w 1258749"/>
                <a:gd name="connsiteY2" fmla="*/ 2324904 h 2324904"/>
                <a:gd name="connsiteX3" fmla="*/ 0 w 1258749"/>
                <a:gd name="connsiteY3" fmla="*/ 2268256 h 2324904"/>
                <a:gd name="connsiteX4" fmla="*/ 299405 w 1258749"/>
                <a:gd name="connsiteY4" fmla="*/ 0 h 2324904"/>
                <a:gd name="connsiteX0" fmla="*/ 8092 w 1258749"/>
                <a:gd name="connsiteY0" fmla="*/ 24279 h 2324904"/>
                <a:gd name="connsiteX1" fmla="*/ 1242564 w 1258749"/>
                <a:gd name="connsiteY1" fmla="*/ 0 h 2324904"/>
                <a:gd name="connsiteX2" fmla="*/ 1258749 w 1258749"/>
                <a:gd name="connsiteY2" fmla="*/ 2324904 h 2324904"/>
                <a:gd name="connsiteX3" fmla="*/ 0 w 1258749"/>
                <a:gd name="connsiteY3" fmla="*/ 2268256 h 2324904"/>
                <a:gd name="connsiteX4" fmla="*/ 8092 w 1258749"/>
                <a:gd name="connsiteY4" fmla="*/ 24279 h 2324904"/>
                <a:gd name="connsiteX0" fmla="*/ 8092 w 1258749"/>
                <a:gd name="connsiteY0" fmla="*/ 24279 h 2324904"/>
                <a:gd name="connsiteX1" fmla="*/ 1242564 w 1258749"/>
                <a:gd name="connsiteY1" fmla="*/ 0 h 2324904"/>
                <a:gd name="connsiteX2" fmla="*/ 1258749 w 1258749"/>
                <a:gd name="connsiteY2" fmla="*/ 2324904 h 2324904"/>
                <a:gd name="connsiteX3" fmla="*/ 0 w 1258749"/>
                <a:gd name="connsiteY3" fmla="*/ 2268256 h 2324904"/>
                <a:gd name="connsiteX4" fmla="*/ 8092 w 1258749"/>
                <a:gd name="connsiteY4" fmla="*/ 24279 h 232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8749" h="2324904">
                  <a:moveTo>
                    <a:pt x="8092" y="24279"/>
                  </a:moveTo>
                  <a:lnTo>
                    <a:pt x="1242564" y="0"/>
                  </a:lnTo>
                  <a:cubicBezTo>
                    <a:pt x="1258007" y="845309"/>
                    <a:pt x="1253354" y="1549936"/>
                    <a:pt x="1258749" y="2324904"/>
                  </a:cubicBezTo>
                  <a:lnTo>
                    <a:pt x="0" y="2268256"/>
                  </a:lnTo>
                  <a:cubicBezTo>
                    <a:pt x="2697" y="1520264"/>
                    <a:pt x="5395" y="772271"/>
                    <a:pt x="8092" y="24279"/>
                  </a:cubicBezTo>
                  <a:close/>
                </a:path>
              </a:pathLst>
            </a:custGeom>
            <a:solidFill>
              <a:srgbClr val="FF0000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18" name="Rectangle 117"/>
          <p:cNvSpPr/>
          <p:nvPr/>
        </p:nvSpPr>
        <p:spPr>
          <a:xfrm>
            <a:off x="925768" y="2061454"/>
            <a:ext cx="4219420" cy="2498267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6" name="Flowchart: Stored Data 125"/>
          <p:cNvSpPr/>
          <p:nvPr/>
        </p:nvSpPr>
        <p:spPr>
          <a:xfrm rot="16200000">
            <a:off x="5269626" y="3378786"/>
            <a:ext cx="1229745" cy="1054848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390 h 10390"/>
              <a:gd name="connsiteX1" fmla="*/ 9887 w 10000"/>
              <a:gd name="connsiteY1" fmla="*/ 0 h 10390"/>
              <a:gd name="connsiteX2" fmla="*/ 8333 w 10000"/>
              <a:gd name="connsiteY2" fmla="*/ 5390 h 10390"/>
              <a:gd name="connsiteX3" fmla="*/ 10000 w 10000"/>
              <a:gd name="connsiteY3" fmla="*/ 10390 h 10390"/>
              <a:gd name="connsiteX4" fmla="*/ 1667 w 10000"/>
              <a:gd name="connsiteY4" fmla="*/ 10390 h 10390"/>
              <a:gd name="connsiteX5" fmla="*/ 0 w 10000"/>
              <a:gd name="connsiteY5" fmla="*/ 5390 h 10390"/>
              <a:gd name="connsiteX6" fmla="*/ 1667 w 10000"/>
              <a:gd name="connsiteY6" fmla="*/ 390 h 10390"/>
              <a:gd name="connsiteX0" fmla="*/ 1667 w 9887"/>
              <a:gd name="connsiteY0" fmla="*/ 390 h 10390"/>
              <a:gd name="connsiteX1" fmla="*/ 9887 w 9887"/>
              <a:gd name="connsiteY1" fmla="*/ 0 h 10390"/>
              <a:gd name="connsiteX2" fmla="*/ 8333 w 9887"/>
              <a:gd name="connsiteY2" fmla="*/ 5390 h 10390"/>
              <a:gd name="connsiteX3" fmla="*/ 8841 w 9887"/>
              <a:gd name="connsiteY3" fmla="*/ 9044 h 10390"/>
              <a:gd name="connsiteX4" fmla="*/ 1667 w 9887"/>
              <a:gd name="connsiteY4" fmla="*/ 10390 h 10390"/>
              <a:gd name="connsiteX5" fmla="*/ 0 w 9887"/>
              <a:gd name="connsiteY5" fmla="*/ 5390 h 10390"/>
              <a:gd name="connsiteX6" fmla="*/ 1667 w 9887"/>
              <a:gd name="connsiteY6" fmla="*/ 390 h 10390"/>
              <a:gd name="connsiteX0" fmla="*/ 1686 w 10029"/>
              <a:gd name="connsiteY0" fmla="*/ 375 h 10239"/>
              <a:gd name="connsiteX1" fmla="*/ 10000 w 10029"/>
              <a:gd name="connsiteY1" fmla="*/ 0 h 10239"/>
              <a:gd name="connsiteX2" fmla="*/ 8428 w 10029"/>
              <a:gd name="connsiteY2" fmla="*/ 5188 h 10239"/>
              <a:gd name="connsiteX3" fmla="*/ 10029 w 10029"/>
              <a:gd name="connsiteY3" fmla="*/ 10239 h 10239"/>
              <a:gd name="connsiteX4" fmla="*/ 1686 w 10029"/>
              <a:gd name="connsiteY4" fmla="*/ 10000 h 10239"/>
              <a:gd name="connsiteX5" fmla="*/ 0 w 10029"/>
              <a:gd name="connsiteY5" fmla="*/ 5188 h 10239"/>
              <a:gd name="connsiteX6" fmla="*/ 1686 w 10029"/>
              <a:gd name="connsiteY6" fmla="*/ 375 h 10239"/>
              <a:gd name="connsiteX0" fmla="*/ 1686 w 10029"/>
              <a:gd name="connsiteY0" fmla="*/ 375 h 10239"/>
              <a:gd name="connsiteX1" fmla="*/ 10000 w 10029"/>
              <a:gd name="connsiteY1" fmla="*/ 0 h 10239"/>
              <a:gd name="connsiteX2" fmla="*/ 8914 w 10029"/>
              <a:gd name="connsiteY2" fmla="*/ 5188 h 10239"/>
              <a:gd name="connsiteX3" fmla="*/ 10029 w 10029"/>
              <a:gd name="connsiteY3" fmla="*/ 10239 h 10239"/>
              <a:gd name="connsiteX4" fmla="*/ 1686 w 10029"/>
              <a:gd name="connsiteY4" fmla="*/ 10000 h 10239"/>
              <a:gd name="connsiteX5" fmla="*/ 0 w 10029"/>
              <a:gd name="connsiteY5" fmla="*/ 5188 h 10239"/>
              <a:gd name="connsiteX6" fmla="*/ 1686 w 10029"/>
              <a:gd name="connsiteY6" fmla="*/ 375 h 10239"/>
              <a:gd name="connsiteX0" fmla="*/ 1686 w 10029"/>
              <a:gd name="connsiteY0" fmla="*/ 375 h 10239"/>
              <a:gd name="connsiteX1" fmla="*/ 10000 w 10029"/>
              <a:gd name="connsiteY1" fmla="*/ 0 h 10239"/>
              <a:gd name="connsiteX2" fmla="*/ 9257 w 10029"/>
              <a:gd name="connsiteY2" fmla="*/ 5188 h 10239"/>
              <a:gd name="connsiteX3" fmla="*/ 10029 w 10029"/>
              <a:gd name="connsiteY3" fmla="*/ 10239 h 10239"/>
              <a:gd name="connsiteX4" fmla="*/ 1686 w 10029"/>
              <a:gd name="connsiteY4" fmla="*/ 10000 h 10239"/>
              <a:gd name="connsiteX5" fmla="*/ 0 w 10029"/>
              <a:gd name="connsiteY5" fmla="*/ 5188 h 10239"/>
              <a:gd name="connsiteX6" fmla="*/ 1686 w 10029"/>
              <a:gd name="connsiteY6" fmla="*/ 375 h 10239"/>
              <a:gd name="connsiteX0" fmla="*/ 1686 w 10029"/>
              <a:gd name="connsiteY0" fmla="*/ 375 h 10239"/>
              <a:gd name="connsiteX1" fmla="*/ 10000 w 10029"/>
              <a:gd name="connsiteY1" fmla="*/ 0 h 10239"/>
              <a:gd name="connsiteX2" fmla="*/ 8914 w 10029"/>
              <a:gd name="connsiteY2" fmla="*/ 5256 h 10239"/>
              <a:gd name="connsiteX3" fmla="*/ 10029 w 10029"/>
              <a:gd name="connsiteY3" fmla="*/ 10239 h 10239"/>
              <a:gd name="connsiteX4" fmla="*/ 1686 w 10029"/>
              <a:gd name="connsiteY4" fmla="*/ 10000 h 10239"/>
              <a:gd name="connsiteX5" fmla="*/ 0 w 10029"/>
              <a:gd name="connsiteY5" fmla="*/ 5188 h 10239"/>
              <a:gd name="connsiteX6" fmla="*/ 1686 w 10029"/>
              <a:gd name="connsiteY6" fmla="*/ 375 h 10239"/>
              <a:gd name="connsiteX0" fmla="*/ 1403 w 10032"/>
              <a:gd name="connsiteY0" fmla="*/ 375 h 10239"/>
              <a:gd name="connsiteX1" fmla="*/ 10003 w 10032"/>
              <a:gd name="connsiteY1" fmla="*/ 0 h 10239"/>
              <a:gd name="connsiteX2" fmla="*/ 8917 w 10032"/>
              <a:gd name="connsiteY2" fmla="*/ 5256 h 10239"/>
              <a:gd name="connsiteX3" fmla="*/ 10032 w 10032"/>
              <a:gd name="connsiteY3" fmla="*/ 10239 h 10239"/>
              <a:gd name="connsiteX4" fmla="*/ 1689 w 10032"/>
              <a:gd name="connsiteY4" fmla="*/ 10000 h 10239"/>
              <a:gd name="connsiteX5" fmla="*/ 3 w 10032"/>
              <a:gd name="connsiteY5" fmla="*/ 5188 h 10239"/>
              <a:gd name="connsiteX6" fmla="*/ 1403 w 10032"/>
              <a:gd name="connsiteY6" fmla="*/ 375 h 10239"/>
              <a:gd name="connsiteX0" fmla="*/ 1401 w 10030"/>
              <a:gd name="connsiteY0" fmla="*/ 375 h 10239"/>
              <a:gd name="connsiteX1" fmla="*/ 10001 w 10030"/>
              <a:gd name="connsiteY1" fmla="*/ 0 h 10239"/>
              <a:gd name="connsiteX2" fmla="*/ 8915 w 10030"/>
              <a:gd name="connsiteY2" fmla="*/ 5256 h 10239"/>
              <a:gd name="connsiteX3" fmla="*/ 10030 w 10030"/>
              <a:gd name="connsiteY3" fmla="*/ 10239 h 10239"/>
              <a:gd name="connsiteX4" fmla="*/ 1487 w 10030"/>
              <a:gd name="connsiteY4" fmla="*/ 10136 h 10239"/>
              <a:gd name="connsiteX5" fmla="*/ 1 w 10030"/>
              <a:gd name="connsiteY5" fmla="*/ 5188 h 10239"/>
              <a:gd name="connsiteX6" fmla="*/ 1401 w 10030"/>
              <a:gd name="connsiteY6" fmla="*/ 375 h 10239"/>
              <a:gd name="connsiteX0" fmla="*/ 1401 w 10115"/>
              <a:gd name="connsiteY0" fmla="*/ 409 h 10273"/>
              <a:gd name="connsiteX1" fmla="*/ 10115 w 10115"/>
              <a:gd name="connsiteY1" fmla="*/ 0 h 10273"/>
              <a:gd name="connsiteX2" fmla="*/ 8915 w 10115"/>
              <a:gd name="connsiteY2" fmla="*/ 5290 h 10273"/>
              <a:gd name="connsiteX3" fmla="*/ 10030 w 10115"/>
              <a:gd name="connsiteY3" fmla="*/ 10273 h 10273"/>
              <a:gd name="connsiteX4" fmla="*/ 1487 w 10115"/>
              <a:gd name="connsiteY4" fmla="*/ 10170 h 10273"/>
              <a:gd name="connsiteX5" fmla="*/ 1 w 10115"/>
              <a:gd name="connsiteY5" fmla="*/ 5222 h 10273"/>
              <a:gd name="connsiteX6" fmla="*/ 1401 w 10115"/>
              <a:gd name="connsiteY6" fmla="*/ 409 h 10273"/>
              <a:gd name="connsiteX0" fmla="*/ 1401 w 10115"/>
              <a:gd name="connsiteY0" fmla="*/ 409 h 10341"/>
              <a:gd name="connsiteX1" fmla="*/ 10115 w 10115"/>
              <a:gd name="connsiteY1" fmla="*/ 0 h 10341"/>
              <a:gd name="connsiteX2" fmla="*/ 8915 w 10115"/>
              <a:gd name="connsiteY2" fmla="*/ 5290 h 10341"/>
              <a:gd name="connsiteX3" fmla="*/ 10087 w 10115"/>
              <a:gd name="connsiteY3" fmla="*/ 10341 h 10341"/>
              <a:gd name="connsiteX4" fmla="*/ 1487 w 10115"/>
              <a:gd name="connsiteY4" fmla="*/ 10170 h 10341"/>
              <a:gd name="connsiteX5" fmla="*/ 1 w 10115"/>
              <a:gd name="connsiteY5" fmla="*/ 5222 h 10341"/>
              <a:gd name="connsiteX6" fmla="*/ 1401 w 10115"/>
              <a:gd name="connsiteY6" fmla="*/ 409 h 1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15" h="10341">
                <a:moveTo>
                  <a:pt x="1401" y="409"/>
                </a:moveTo>
                <a:cubicBezTo>
                  <a:pt x="4211" y="409"/>
                  <a:pt x="7305" y="0"/>
                  <a:pt x="10115" y="0"/>
                </a:cubicBezTo>
                <a:cubicBezTo>
                  <a:pt x="9183" y="0"/>
                  <a:pt x="8920" y="3567"/>
                  <a:pt x="8915" y="5290"/>
                </a:cubicBezTo>
                <a:cubicBezTo>
                  <a:pt x="8910" y="7013"/>
                  <a:pt x="9156" y="10341"/>
                  <a:pt x="10087" y="10341"/>
                </a:cubicBezTo>
                <a:lnTo>
                  <a:pt x="1487" y="10170"/>
                </a:lnTo>
                <a:cubicBezTo>
                  <a:pt x="556" y="10170"/>
                  <a:pt x="15" y="6849"/>
                  <a:pt x="1" y="5222"/>
                </a:cubicBezTo>
                <a:cubicBezTo>
                  <a:pt x="-13" y="3595"/>
                  <a:pt x="470" y="409"/>
                  <a:pt x="1401" y="409"/>
                </a:cubicBezTo>
                <a:close/>
              </a:path>
            </a:pathLst>
          </a:custGeom>
          <a:solidFill>
            <a:srgbClr val="FF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191631" y="1824299"/>
            <a:ext cx="3232584" cy="2552709"/>
            <a:chOff x="1191631" y="1824299"/>
            <a:chExt cx="3232584" cy="2552709"/>
          </a:xfrm>
        </p:grpSpPr>
        <p:grpSp>
          <p:nvGrpSpPr>
            <p:cNvPr id="2051" name="Group 2050"/>
            <p:cNvGrpSpPr/>
            <p:nvPr/>
          </p:nvGrpSpPr>
          <p:grpSpPr>
            <a:xfrm>
              <a:off x="1191631" y="1824299"/>
              <a:ext cx="3232584" cy="2552709"/>
              <a:chOff x="5337939" y="-2145059"/>
              <a:chExt cx="3232584" cy="2552709"/>
            </a:xfrm>
          </p:grpSpPr>
          <p:pic>
            <p:nvPicPr>
              <p:cNvPr id="2050" name="Picture 2" descr="C:\Users\200113\Desktop\1111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337939" y="-1261864"/>
                <a:ext cx="1009891" cy="16695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6" name="Cloud Callout 55"/>
              <p:cNvSpPr/>
              <p:nvPr/>
            </p:nvSpPr>
            <p:spPr>
              <a:xfrm>
                <a:off x="6560368" y="-2145059"/>
                <a:ext cx="2010155" cy="1459887"/>
              </a:xfrm>
              <a:prstGeom prst="cloudCallout">
                <a:avLst>
                  <a:gd name="adj1" fmla="val -66593"/>
                  <a:gd name="adj2" fmla="val 48528"/>
                </a:avLst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2671284" y="2288327"/>
              <a:ext cx="1462370" cy="814359"/>
              <a:chOff x="4834018" y="4954717"/>
              <a:chExt cx="1462370" cy="814359"/>
            </a:xfrm>
          </p:grpSpPr>
          <p:grpSp>
            <p:nvGrpSpPr>
              <p:cNvPr id="112" name="Group 111"/>
              <p:cNvGrpSpPr/>
              <p:nvPr/>
            </p:nvGrpSpPr>
            <p:grpSpPr>
              <a:xfrm>
                <a:off x="5165718" y="4954717"/>
                <a:ext cx="642888" cy="679680"/>
                <a:chOff x="6633925" y="4954142"/>
                <a:chExt cx="1414813" cy="1495781"/>
              </a:xfrm>
            </p:grpSpPr>
            <p:pic>
              <p:nvPicPr>
                <p:cNvPr id="113" name="Picture 2" descr="C:\Users\200113\Desktop\roshan\5.png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209" t="15582" r="32308" b="16141"/>
                <a:stretch/>
              </p:blipFill>
              <p:spPr bwMode="auto">
                <a:xfrm>
                  <a:off x="6633925" y="4954142"/>
                  <a:ext cx="1414813" cy="149578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9" name="Flowchart: Stored Data 125"/>
                <p:cNvSpPr/>
                <p:nvPr/>
              </p:nvSpPr>
              <p:spPr>
                <a:xfrm rot="16200000">
                  <a:off x="6714582" y="5230948"/>
                  <a:ext cx="1229745" cy="1054848"/>
                </a:xfrm>
                <a:custGeom>
                  <a:avLst/>
                  <a:gdLst>
                    <a:gd name="connsiteX0" fmla="*/ 1667 w 10000"/>
                    <a:gd name="connsiteY0" fmla="*/ 0 h 10000"/>
                    <a:gd name="connsiteX1" fmla="*/ 10000 w 10000"/>
                    <a:gd name="connsiteY1" fmla="*/ 0 h 10000"/>
                    <a:gd name="connsiteX2" fmla="*/ 8333 w 10000"/>
                    <a:gd name="connsiteY2" fmla="*/ 5000 h 10000"/>
                    <a:gd name="connsiteX3" fmla="*/ 10000 w 10000"/>
                    <a:gd name="connsiteY3" fmla="*/ 10000 h 10000"/>
                    <a:gd name="connsiteX4" fmla="*/ 1667 w 10000"/>
                    <a:gd name="connsiteY4" fmla="*/ 10000 h 10000"/>
                    <a:gd name="connsiteX5" fmla="*/ 0 w 10000"/>
                    <a:gd name="connsiteY5" fmla="*/ 5000 h 10000"/>
                    <a:gd name="connsiteX6" fmla="*/ 1667 w 10000"/>
                    <a:gd name="connsiteY6" fmla="*/ 0 h 10000"/>
                    <a:gd name="connsiteX0" fmla="*/ 1667 w 10000"/>
                    <a:gd name="connsiteY0" fmla="*/ 390 h 10390"/>
                    <a:gd name="connsiteX1" fmla="*/ 9887 w 10000"/>
                    <a:gd name="connsiteY1" fmla="*/ 0 h 10390"/>
                    <a:gd name="connsiteX2" fmla="*/ 8333 w 10000"/>
                    <a:gd name="connsiteY2" fmla="*/ 5390 h 10390"/>
                    <a:gd name="connsiteX3" fmla="*/ 10000 w 10000"/>
                    <a:gd name="connsiteY3" fmla="*/ 10390 h 10390"/>
                    <a:gd name="connsiteX4" fmla="*/ 1667 w 10000"/>
                    <a:gd name="connsiteY4" fmla="*/ 10390 h 10390"/>
                    <a:gd name="connsiteX5" fmla="*/ 0 w 10000"/>
                    <a:gd name="connsiteY5" fmla="*/ 5390 h 10390"/>
                    <a:gd name="connsiteX6" fmla="*/ 1667 w 10000"/>
                    <a:gd name="connsiteY6" fmla="*/ 390 h 10390"/>
                    <a:gd name="connsiteX0" fmla="*/ 1667 w 9887"/>
                    <a:gd name="connsiteY0" fmla="*/ 390 h 10390"/>
                    <a:gd name="connsiteX1" fmla="*/ 9887 w 9887"/>
                    <a:gd name="connsiteY1" fmla="*/ 0 h 10390"/>
                    <a:gd name="connsiteX2" fmla="*/ 8333 w 9887"/>
                    <a:gd name="connsiteY2" fmla="*/ 5390 h 10390"/>
                    <a:gd name="connsiteX3" fmla="*/ 8841 w 9887"/>
                    <a:gd name="connsiteY3" fmla="*/ 9044 h 10390"/>
                    <a:gd name="connsiteX4" fmla="*/ 1667 w 9887"/>
                    <a:gd name="connsiteY4" fmla="*/ 10390 h 10390"/>
                    <a:gd name="connsiteX5" fmla="*/ 0 w 9887"/>
                    <a:gd name="connsiteY5" fmla="*/ 5390 h 10390"/>
                    <a:gd name="connsiteX6" fmla="*/ 1667 w 9887"/>
                    <a:gd name="connsiteY6" fmla="*/ 390 h 10390"/>
                    <a:gd name="connsiteX0" fmla="*/ 1686 w 10029"/>
                    <a:gd name="connsiteY0" fmla="*/ 375 h 10239"/>
                    <a:gd name="connsiteX1" fmla="*/ 10000 w 10029"/>
                    <a:gd name="connsiteY1" fmla="*/ 0 h 10239"/>
                    <a:gd name="connsiteX2" fmla="*/ 8428 w 10029"/>
                    <a:gd name="connsiteY2" fmla="*/ 5188 h 10239"/>
                    <a:gd name="connsiteX3" fmla="*/ 10029 w 10029"/>
                    <a:gd name="connsiteY3" fmla="*/ 10239 h 10239"/>
                    <a:gd name="connsiteX4" fmla="*/ 1686 w 10029"/>
                    <a:gd name="connsiteY4" fmla="*/ 10000 h 10239"/>
                    <a:gd name="connsiteX5" fmla="*/ 0 w 10029"/>
                    <a:gd name="connsiteY5" fmla="*/ 5188 h 10239"/>
                    <a:gd name="connsiteX6" fmla="*/ 1686 w 10029"/>
                    <a:gd name="connsiteY6" fmla="*/ 375 h 10239"/>
                    <a:gd name="connsiteX0" fmla="*/ 1686 w 10029"/>
                    <a:gd name="connsiteY0" fmla="*/ 375 h 10239"/>
                    <a:gd name="connsiteX1" fmla="*/ 10000 w 10029"/>
                    <a:gd name="connsiteY1" fmla="*/ 0 h 10239"/>
                    <a:gd name="connsiteX2" fmla="*/ 8914 w 10029"/>
                    <a:gd name="connsiteY2" fmla="*/ 5188 h 10239"/>
                    <a:gd name="connsiteX3" fmla="*/ 10029 w 10029"/>
                    <a:gd name="connsiteY3" fmla="*/ 10239 h 10239"/>
                    <a:gd name="connsiteX4" fmla="*/ 1686 w 10029"/>
                    <a:gd name="connsiteY4" fmla="*/ 10000 h 10239"/>
                    <a:gd name="connsiteX5" fmla="*/ 0 w 10029"/>
                    <a:gd name="connsiteY5" fmla="*/ 5188 h 10239"/>
                    <a:gd name="connsiteX6" fmla="*/ 1686 w 10029"/>
                    <a:gd name="connsiteY6" fmla="*/ 375 h 10239"/>
                    <a:gd name="connsiteX0" fmla="*/ 1686 w 10029"/>
                    <a:gd name="connsiteY0" fmla="*/ 375 h 10239"/>
                    <a:gd name="connsiteX1" fmla="*/ 10000 w 10029"/>
                    <a:gd name="connsiteY1" fmla="*/ 0 h 10239"/>
                    <a:gd name="connsiteX2" fmla="*/ 9257 w 10029"/>
                    <a:gd name="connsiteY2" fmla="*/ 5188 h 10239"/>
                    <a:gd name="connsiteX3" fmla="*/ 10029 w 10029"/>
                    <a:gd name="connsiteY3" fmla="*/ 10239 h 10239"/>
                    <a:gd name="connsiteX4" fmla="*/ 1686 w 10029"/>
                    <a:gd name="connsiteY4" fmla="*/ 10000 h 10239"/>
                    <a:gd name="connsiteX5" fmla="*/ 0 w 10029"/>
                    <a:gd name="connsiteY5" fmla="*/ 5188 h 10239"/>
                    <a:gd name="connsiteX6" fmla="*/ 1686 w 10029"/>
                    <a:gd name="connsiteY6" fmla="*/ 375 h 10239"/>
                    <a:gd name="connsiteX0" fmla="*/ 1686 w 10029"/>
                    <a:gd name="connsiteY0" fmla="*/ 375 h 10239"/>
                    <a:gd name="connsiteX1" fmla="*/ 10000 w 10029"/>
                    <a:gd name="connsiteY1" fmla="*/ 0 h 10239"/>
                    <a:gd name="connsiteX2" fmla="*/ 8914 w 10029"/>
                    <a:gd name="connsiteY2" fmla="*/ 5256 h 10239"/>
                    <a:gd name="connsiteX3" fmla="*/ 10029 w 10029"/>
                    <a:gd name="connsiteY3" fmla="*/ 10239 h 10239"/>
                    <a:gd name="connsiteX4" fmla="*/ 1686 w 10029"/>
                    <a:gd name="connsiteY4" fmla="*/ 10000 h 10239"/>
                    <a:gd name="connsiteX5" fmla="*/ 0 w 10029"/>
                    <a:gd name="connsiteY5" fmla="*/ 5188 h 10239"/>
                    <a:gd name="connsiteX6" fmla="*/ 1686 w 10029"/>
                    <a:gd name="connsiteY6" fmla="*/ 375 h 10239"/>
                    <a:gd name="connsiteX0" fmla="*/ 1403 w 10032"/>
                    <a:gd name="connsiteY0" fmla="*/ 375 h 10239"/>
                    <a:gd name="connsiteX1" fmla="*/ 10003 w 10032"/>
                    <a:gd name="connsiteY1" fmla="*/ 0 h 10239"/>
                    <a:gd name="connsiteX2" fmla="*/ 8917 w 10032"/>
                    <a:gd name="connsiteY2" fmla="*/ 5256 h 10239"/>
                    <a:gd name="connsiteX3" fmla="*/ 10032 w 10032"/>
                    <a:gd name="connsiteY3" fmla="*/ 10239 h 10239"/>
                    <a:gd name="connsiteX4" fmla="*/ 1689 w 10032"/>
                    <a:gd name="connsiteY4" fmla="*/ 10000 h 10239"/>
                    <a:gd name="connsiteX5" fmla="*/ 3 w 10032"/>
                    <a:gd name="connsiteY5" fmla="*/ 5188 h 10239"/>
                    <a:gd name="connsiteX6" fmla="*/ 1403 w 10032"/>
                    <a:gd name="connsiteY6" fmla="*/ 375 h 10239"/>
                    <a:gd name="connsiteX0" fmla="*/ 1401 w 10030"/>
                    <a:gd name="connsiteY0" fmla="*/ 375 h 10239"/>
                    <a:gd name="connsiteX1" fmla="*/ 10001 w 10030"/>
                    <a:gd name="connsiteY1" fmla="*/ 0 h 10239"/>
                    <a:gd name="connsiteX2" fmla="*/ 8915 w 10030"/>
                    <a:gd name="connsiteY2" fmla="*/ 5256 h 10239"/>
                    <a:gd name="connsiteX3" fmla="*/ 10030 w 10030"/>
                    <a:gd name="connsiteY3" fmla="*/ 10239 h 10239"/>
                    <a:gd name="connsiteX4" fmla="*/ 1487 w 10030"/>
                    <a:gd name="connsiteY4" fmla="*/ 10136 h 10239"/>
                    <a:gd name="connsiteX5" fmla="*/ 1 w 10030"/>
                    <a:gd name="connsiteY5" fmla="*/ 5188 h 10239"/>
                    <a:gd name="connsiteX6" fmla="*/ 1401 w 10030"/>
                    <a:gd name="connsiteY6" fmla="*/ 375 h 10239"/>
                    <a:gd name="connsiteX0" fmla="*/ 1401 w 10115"/>
                    <a:gd name="connsiteY0" fmla="*/ 409 h 10273"/>
                    <a:gd name="connsiteX1" fmla="*/ 10115 w 10115"/>
                    <a:gd name="connsiteY1" fmla="*/ 0 h 10273"/>
                    <a:gd name="connsiteX2" fmla="*/ 8915 w 10115"/>
                    <a:gd name="connsiteY2" fmla="*/ 5290 h 10273"/>
                    <a:gd name="connsiteX3" fmla="*/ 10030 w 10115"/>
                    <a:gd name="connsiteY3" fmla="*/ 10273 h 10273"/>
                    <a:gd name="connsiteX4" fmla="*/ 1487 w 10115"/>
                    <a:gd name="connsiteY4" fmla="*/ 10170 h 10273"/>
                    <a:gd name="connsiteX5" fmla="*/ 1 w 10115"/>
                    <a:gd name="connsiteY5" fmla="*/ 5222 h 10273"/>
                    <a:gd name="connsiteX6" fmla="*/ 1401 w 10115"/>
                    <a:gd name="connsiteY6" fmla="*/ 409 h 10273"/>
                    <a:gd name="connsiteX0" fmla="*/ 1401 w 10115"/>
                    <a:gd name="connsiteY0" fmla="*/ 409 h 10341"/>
                    <a:gd name="connsiteX1" fmla="*/ 10115 w 10115"/>
                    <a:gd name="connsiteY1" fmla="*/ 0 h 10341"/>
                    <a:gd name="connsiteX2" fmla="*/ 8915 w 10115"/>
                    <a:gd name="connsiteY2" fmla="*/ 5290 h 10341"/>
                    <a:gd name="connsiteX3" fmla="*/ 10087 w 10115"/>
                    <a:gd name="connsiteY3" fmla="*/ 10341 h 10341"/>
                    <a:gd name="connsiteX4" fmla="*/ 1487 w 10115"/>
                    <a:gd name="connsiteY4" fmla="*/ 10170 h 10341"/>
                    <a:gd name="connsiteX5" fmla="*/ 1 w 10115"/>
                    <a:gd name="connsiteY5" fmla="*/ 5222 h 10341"/>
                    <a:gd name="connsiteX6" fmla="*/ 1401 w 10115"/>
                    <a:gd name="connsiteY6" fmla="*/ 409 h 10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115" h="10341">
                      <a:moveTo>
                        <a:pt x="1401" y="409"/>
                      </a:moveTo>
                      <a:cubicBezTo>
                        <a:pt x="4211" y="409"/>
                        <a:pt x="7305" y="0"/>
                        <a:pt x="10115" y="0"/>
                      </a:cubicBezTo>
                      <a:cubicBezTo>
                        <a:pt x="9183" y="0"/>
                        <a:pt x="8920" y="3567"/>
                        <a:pt x="8915" y="5290"/>
                      </a:cubicBezTo>
                      <a:cubicBezTo>
                        <a:pt x="8910" y="7013"/>
                        <a:pt x="9156" y="10341"/>
                        <a:pt x="10087" y="10341"/>
                      </a:cubicBezTo>
                      <a:lnTo>
                        <a:pt x="1487" y="10170"/>
                      </a:lnTo>
                      <a:cubicBezTo>
                        <a:pt x="556" y="10170"/>
                        <a:pt x="15" y="6849"/>
                        <a:pt x="1" y="5222"/>
                      </a:cubicBezTo>
                      <a:cubicBezTo>
                        <a:pt x="-13" y="3595"/>
                        <a:pt x="470" y="409"/>
                        <a:pt x="1401" y="409"/>
                      </a:cubicBezTo>
                      <a:close/>
                    </a:path>
                  </a:pathLst>
                </a:custGeom>
                <a:solidFill>
                  <a:srgbClr val="FF0000">
                    <a:alpha val="58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3" name="Group 122"/>
              <p:cNvGrpSpPr/>
              <p:nvPr/>
            </p:nvGrpSpPr>
            <p:grpSpPr>
              <a:xfrm>
                <a:off x="5653500" y="4954717"/>
                <a:ext cx="642888" cy="679680"/>
                <a:chOff x="6633925" y="4954142"/>
                <a:chExt cx="1414813" cy="1495781"/>
              </a:xfrm>
            </p:grpSpPr>
            <p:pic>
              <p:nvPicPr>
                <p:cNvPr id="124" name="Picture 2" descr="C:\Users\200113\Desktop\roshan\5.png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209" t="15582" r="32308" b="16141"/>
                <a:stretch/>
              </p:blipFill>
              <p:spPr bwMode="auto">
                <a:xfrm>
                  <a:off x="6633925" y="4954142"/>
                  <a:ext cx="1414813" cy="149578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5" name="Flowchart: Stored Data 125"/>
                <p:cNvSpPr/>
                <p:nvPr/>
              </p:nvSpPr>
              <p:spPr>
                <a:xfrm rot="16200000">
                  <a:off x="6714582" y="5230948"/>
                  <a:ext cx="1229745" cy="1054848"/>
                </a:xfrm>
                <a:custGeom>
                  <a:avLst/>
                  <a:gdLst>
                    <a:gd name="connsiteX0" fmla="*/ 1667 w 10000"/>
                    <a:gd name="connsiteY0" fmla="*/ 0 h 10000"/>
                    <a:gd name="connsiteX1" fmla="*/ 10000 w 10000"/>
                    <a:gd name="connsiteY1" fmla="*/ 0 h 10000"/>
                    <a:gd name="connsiteX2" fmla="*/ 8333 w 10000"/>
                    <a:gd name="connsiteY2" fmla="*/ 5000 h 10000"/>
                    <a:gd name="connsiteX3" fmla="*/ 10000 w 10000"/>
                    <a:gd name="connsiteY3" fmla="*/ 10000 h 10000"/>
                    <a:gd name="connsiteX4" fmla="*/ 1667 w 10000"/>
                    <a:gd name="connsiteY4" fmla="*/ 10000 h 10000"/>
                    <a:gd name="connsiteX5" fmla="*/ 0 w 10000"/>
                    <a:gd name="connsiteY5" fmla="*/ 5000 h 10000"/>
                    <a:gd name="connsiteX6" fmla="*/ 1667 w 10000"/>
                    <a:gd name="connsiteY6" fmla="*/ 0 h 10000"/>
                    <a:gd name="connsiteX0" fmla="*/ 1667 w 10000"/>
                    <a:gd name="connsiteY0" fmla="*/ 390 h 10390"/>
                    <a:gd name="connsiteX1" fmla="*/ 9887 w 10000"/>
                    <a:gd name="connsiteY1" fmla="*/ 0 h 10390"/>
                    <a:gd name="connsiteX2" fmla="*/ 8333 w 10000"/>
                    <a:gd name="connsiteY2" fmla="*/ 5390 h 10390"/>
                    <a:gd name="connsiteX3" fmla="*/ 10000 w 10000"/>
                    <a:gd name="connsiteY3" fmla="*/ 10390 h 10390"/>
                    <a:gd name="connsiteX4" fmla="*/ 1667 w 10000"/>
                    <a:gd name="connsiteY4" fmla="*/ 10390 h 10390"/>
                    <a:gd name="connsiteX5" fmla="*/ 0 w 10000"/>
                    <a:gd name="connsiteY5" fmla="*/ 5390 h 10390"/>
                    <a:gd name="connsiteX6" fmla="*/ 1667 w 10000"/>
                    <a:gd name="connsiteY6" fmla="*/ 390 h 10390"/>
                    <a:gd name="connsiteX0" fmla="*/ 1667 w 9887"/>
                    <a:gd name="connsiteY0" fmla="*/ 390 h 10390"/>
                    <a:gd name="connsiteX1" fmla="*/ 9887 w 9887"/>
                    <a:gd name="connsiteY1" fmla="*/ 0 h 10390"/>
                    <a:gd name="connsiteX2" fmla="*/ 8333 w 9887"/>
                    <a:gd name="connsiteY2" fmla="*/ 5390 h 10390"/>
                    <a:gd name="connsiteX3" fmla="*/ 8841 w 9887"/>
                    <a:gd name="connsiteY3" fmla="*/ 9044 h 10390"/>
                    <a:gd name="connsiteX4" fmla="*/ 1667 w 9887"/>
                    <a:gd name="connsiteY4" fmla="*/ 10390 h 10390"/>
                    <a:gd name="connsiteX5" fmla="*/ 0 w 9887"/>
                    <a:gd name="connsiteY5" fmla="*/ 5390 h 10390"/>
                    <a:gd name="connsiteX6" fmla="*/ 1667 w 9887"/>
                    <a:gd name="connsiteY6" fmla="*/ 390 h 10390"/>
                    <a:gd name="connsiteX0" fmla="*/ 1686 w 10029"/>
                    <a:gd name="connsiteY0" fmla="*/ 375 h 10239"/>
                    <a:gd name="connsiteX1" fmla="*/ 10000 w 10029"/>
                    <a:gd name="connsiteY1" fmla="*/ 0 h 10239"/>
                    <a:gd name="connsiteX2" fmla="*/ 8428 w 10029"/>
                    <a:gd name="connsiteY2" fmla="*/ 5188 h 10239"/>
                    <a:gd name="connsiteX3" fmla="*/ 10029 w 10029"/>
                    <a:gd name="connsiteY3" fmla="*/ 10239 h 10239"/>
                    <a:gd name="connsiteX4" fmla="*/ 1686 w 10029"/>
                    <a:gd name="connsiteY4" fmla="*/ 10000 h 10239"/>
                    <a:gd name="connsiteX5" fmla="*/ 0 w 10029"/>
                    <a:gd name="connsiteY5" fmla="*/ 5188 h 10239"/>
                    <a:gd name="connsiteX6" fmla="*/ 1686 w 10029"/>
                    <a:gd name="connsiteY6" fmla="*/ 375 h 10239"/>
                    <a:gd name="connsiteX0" fmla="*/ 1686 w 10029"/>
                    <a:gd name="connsiteY0" fmla="*/ 375 h 10239"/>
                    <a:gd name="connsiteX1" fmla="*/ 10000 w 10029"/>
                    <a:gd name="connsiteY1" fmla="*/ 0 h 10239"/>
                    <a:gd name="connsiteX2" fmla="*/ 8914 w 10029"/>
                    <a:gd name="connsiteY2" fmla="*/ 5188 h 10239"/>
                    <a:gd name="connsiteX3" fmla="*/ 10029 w 10029"/>
                    <a:gd name="connsiteY3" fmla="*/ 10239 h 10239"/>
                    <a:gd name="connsiteX4" fmla="*/ 1686 w 10029"/>
                    <a:gd name="connsiteY4" fmla="*/ 10000 h 10239"/>
                    <a:gd name="connsiteX5" fmla="*/ 0 w 10029"/>
                    <a:gd name="connsiteY5" fmla="*/ 5188 h 10239"/>
                    <a:gd name="connsiteX6" fmla="*/ 1686 w 10029"/>
                    <a:gd name="connsiteY6" fmla="*/ 375 h 10239"/>
                    <a:gd name="connsiteX0" fmla="*/ 1686 w 10029"/>
                    <a:gd name="connsiteY0" fmla="*/ 375 h 10239"/>
                    <a:gd name="connsiteX1" fmla="*/ 10000 w 10029"/>
                    <a:gd name="connsiteY1" fmla="*/ 0 h 10239"/>
                    <a:gd name="connsiteX2" fmla="*/ 9257 w 10029"/>
                    <a:gd name="connsiteY2" fmla="*/ 5188 h 10239"/>
                    <a:gd name="connsiteX3" fmla="*/ 10029 w 10029"/>
                    <a:gd name="connsiteY3" fmla="*/ 10239 h 10239"/>
                    <a:gd name="connsiteX4" fmla="*/ 1686 w 10029"/>
                    <a:gd name="connsiteY4" fmla="*/ 10000 h 10239"/>
                    <a:gd name="connsiteX5" fmla="*/ 0 w 10029"/>
                    <a:gd name="connsiteY5" fmla="*/ 5188 h 10239"/>
                    <a:gd name="connsiteX6" fmla="*/ 1686 w 10029"/>
                    <a:gd name="connsiteY6" fmla="*/ 375 h 10239"/>
                    <a:gd name="connsiteX0" fmla="*/ 1686 w 10029"/>
                    <a:gd name="connsiteY0" fmla="*/ 375 h 10239"/>
                    <a:gd name="connsiteX1" fmla="*/ 10000 w 10029"/>
                    <a:gd name="connsiteY1" fmla="*/ 0 h 10239"/>
                    <a:gd name="connsiteX2" fmla="*/ 8914 w 10029"/>
                    <a:gd name="connsiteY2" fmla="*/ 5256 h 10239"/>
                    <a:gd name="connsiteX3" fmla="*/ 10029 w 10029"/>
                    <a:gd name="connsiteY3" fmla="*/ 10239 h 10239"/>
                    <a:gd name="connsiteX4" fmla="*/ 1686 w 10029"/>
                    <a:gd name="connsiteY4" fmla="*/ 10000 h 10239"/>
                    <a:gd name="connsiteX5" fmla="*/ 0 w 10029"/>
                    <a:gd name="connsiteY5" fmla="*/ 5188 h 10239"/>
                    <a:gd name="connsiteX6" fmla="*/ 1686 w 10029"/>
                    <a:gd name="connsiteY6" fmla="*/ 375 h 10239"/>
                    <a:gd name="connsiteX0" fmla="*/ 1403 w 10032"/>
                    <a:gd name="connsiteY0" fmla="*/ 375 h 10239"/>
                    <a:gd name="connsiteX1" fmla="*/ 10003 w 10032"/>
                    <a:gd name="connsiteY1" fmla="*/ 0 h 10239"/>
                    <a:gd name="connsiteX2" fmla="*/ 8917 w 10032"/>
                    <a:gd name="connsiteY2" fmla="*/ 5256 h 10239"/>
                    <a:gd name="connsiteX3" fmla="*/ 10032 w 10032"/>
                    <a:gd name="connsiteY3" fmla="*/ 10239 h 10239"/>
                    <a:gd name="connsiteX4" fmla="*/ 1689 w 10032"/>
                    <a:gd name="connsiteY4" fmla="*/ 10000 h 10239"/>
                    <a:gd name="connsiteX5" fmla="*/ 3 w 10032"/>
                    <a:gd name="connsiteY5" fmla="*/ 5188 h 10239"/>
                    <a:gd name="connsiteX6" fmla="*/ 1403 w 10032"/>
                    <a:gd name="connsiteY6" fmla="*/ 375 h 10239"/>
                    <a:gd name="connsiteX0" fmla="*/ 1401 w 10030"/>
                    <a:gd name="connsiteY0" fmla="*/ 375 h 10239"/>
                    <a:gd name="connsiteX1" fmla="*/ 10001 w 10030"/>
                    <a:gd name="connsiteY1" fmla="*/ 0 h 10239"/>
                    <a:gd name="connsiteX2" fmla="*/ 8915 w 10030"/>
                    <a:gd name="connsiteY2" fmla="*/ 5256 h 10239"/>
                    <a:gd name="connsiteX3" fmla="*/ 10030 w 10030"/>
                    <a:gd name="connsiteY3" fmla="*/ 10239 h 10239"/>
                    <a:gd name="connsiteX4" fmla="*/ 1487 w 10030"/>
                    <a:gd name="connsiteY4" fmla="*/ 10136 h 10239"/>
                    <a:gd name="connsiteX5" fmla="*/ 1 w 10030"/>
                    <a:gd name="connsiteY5" fmla="*/ 5188 h 10239"/>
                    <a:gd name="connsiteX6" fmla="*/ 1401 w 10030"/>
                    <a:gd name="connsiteY6" fmla="*/ 375 h 10239"/>
                    <a:gd name="connsiteX0" fmla="*/ 1401 w 10115"/>
                    <a:gd name="connsiteY0" fmla="*/ 409 h 10273"/>
                    <a:gd name="connsiteX1" fmla="*/ 10115 w 10115"/>
                    <a:gd name="connsiteY1" fmla="*/ 0 h 10273"/>
                    <a:gd name="connsiteX2" fmla="*/ 8915 w 10115"/>
                    <a:gd name="connsiteY2" fmla="*/ 5290 h 10273"/>
                    <a:gd name="connsiteX3" fmla="*/ 10030 w 10115"/>
                    <a:gd name="connsiteY3" fmla="*/ 10273 h 10273"/>
                    <a:gd name="connsiteX4" fmla="*/ 1487 w 10115"/>
                    <a:gd name="connsiteY4" fmla="*/ 10170 h 10273"/>
                    <a:gd name="connsiteX5" fmla="*/ 1 w 10115"/>
                    <a:gd name="connsiteY5" fmla="*/ 5222 h 10273"/>
                    <a:gd name="connsiteX6" fmla="*/ 1401 w 10115"/>
                    <a:gd name="connsiteY6" fmla="*/ 409 h 10273"/>
                    <a:gd name="connsiteX0" fmla="*/ 1401 w 10115"/>
                    <a:gd name="connsiteY0" fmla="*/ 409 h 10341"/>
                    <a:gd name="connsiteX1" fmla="*/ 10115 w 10115"/>
                    <a:gd name="connsiteY1" fmla="*/ 0 h 10341"/>
                    <a:gd name="connsiteX2" fmla="*/ 8915 w 10115"/>
                    <a:gd name="connsiteY2" fmla="*/ 5290 h 10341"/>
                    <a:gd name="connsiteX3" fmla="*/ 10087 w 10115"/>
                    <a:gd name="connsiteY3" fmla="*/ 10341 h 10341"/>
                    <a:gd name="connsiteX4" fmla="*/ 1487 w 10115"/>
                    <a:gd name="connsiteY4" fmla="*/ 10170 h 10341"/>
                    <a:gd name="connsiteX5" fmla="*/ 1 w 10115"/>
                    <a:gd name="connsiteY5" fmla="*/ 5222 h 10341"/>
                    <a:gd name="connsiteX6" fmla="*/ 1401 w 10115"/>
                    <a:gd name="connsiteY6" fmla="*/ 409 h 10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115" h="10341">
                      <a:moveTo>
                        <a:pt x="1401" y="409"/>
                      </a:moveTo>
                      <a:cubicBezTo>
                        <a:pt x="4211" y="409"/>
                        <a:pt x="7305" y="0"/>
                        <a:pt x="10115" y="0"/>
                      </a:cubicBezTo>
                      <a:cubicBezTo>
                        <a:pt x="9183" y="0"/>
                        <a:pt x="8920" y="3567"/>
                        <a:pt x="8915" y="5290"/>
                      </a:cubicBezTo>
                      <a:cubicBezTo>
                        <a:pt x="8910" y="7013"/>
                        <a:pt x="9156" y="10341"/>
                        <a:pt x="10087" y="10341"/>
                      </a:cubicBezTo>
                      <a:lnTo>
                        <a:pt x="1487" y="10170"/>
                      </a:lnTo>
                      <a:cubicBezTo>
                        <a:pt x="556" y="10170"/>
                        <a:pt x="15" y="6849"/>
                        <a:pt x="1" y="5222"/>
                      </a:cubicBezTo>
                      <a:cubicBezTo>
                        <a:pt x="-13" y="3595"/>
                        <a:pt x="470" y="409"/>
                        <a:pt x="1401" y="409"/>
                      </a:cubicBezTo>
                      <a:close/>
                    </a:path>
                  </a:pathLst>
                </a:custGeom>
                <a:solidFill>
                  <a:srgbClr val="FF0000">
                    <a:alpha val="58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0" name="Group 119"/>
              <p:cNvGrpSpPr/>
              <p:nvPr/>
            </p:nvGrpSpPr>
            <p:grpSpPr>
              <a:xfrm>
                <a:off x="5550946" y="5089396"/>
                <a:ext cx="642888" cy="679680"/>
                <a:chOff x="6633925" y="4954142"/>
                <a:chExt cx="1414813" cy="1495781"/>
              </a:xfrm>
            </p:grpSpPr>
            <p:pic>
              <p:nvPicPr>
                <p:cNvPr id="121" name="Picture 2" descr="C:\Users\200113\Desktop\roshan\5.png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209" t="15582" r="32308" b="16141"/>
                <a:stretch/>
              </p:blipFill>
              <p:spPr bwMode="auto">
                <a:xfrm>
                  <a:off x="6633925" y="4954142"/>
                  <a:ext cx="1414813" cy="149578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2" name="Flowchart: Stored Data 125"/>
                <p:cNvSpPr/>
                <p:nvPr/>
              </p:nvSpPr>
              <p:spPr>
                <a:xfrm rot="16200000">
                  <a:off x="6714582" y="5230948"/>
                  <a:ext cx="1229745" cy="1054848"/>
                </a:xfrm>
                <a:custGeom>
                  <a:avLst/>
                  <a:gdLst>
                    <a:gd name="connsiteX0" fmla="*/ 1667 w 10000"/>
                    <a:gd name="connsiteY0" fmla="*/ 0 h 10000"/>
                    <a:gd name="connsiteX1" fmla="*/ 10000 w 10000"/>
                    <a:gd name="connsiteY1" fmla="*/ 0 h 10000"/>
                    <a:gd name="connsiteX2" fmla="*/ 8333 w 10000"/>
                    <a:gd name="connsiteY2" fmla="*/ 5000 h 10000"/>
                    <a:gd name="connsiteX3" fmla="*/ 10000 w 10000"/>
                    <a:gd name="connsiteY3" fmla="*/ 10000 h 10000"/>
                    <a:gd name="connsiteX4" fmla="*/ 1667 w 10000"/>
                    <a:gd name="connsiteY4" fmla="*/ 10000 h 10000"/>
                    <a:gd name="connsiteX5" fmla="*/ 0 w 10000"/>
                    <a:gd name="connsiteY5" fmla="*/ 5000 h 10000"/>
                    <a:gd name="connsiteX6" fmla="*/ 1667 w 10000"/>
                    <a:gd name="connsiteY6" fmla="*/ 0 h 10000"/>
                    <a:gd name="connsiteX0" fmla="*/ 1667 w 10000"/>
                    <a:gd name="connsiteY0" fmla="*/ 390 h 10390"/>
                    <a:gd name="connsiteX1" fmla="*/ 9887 w 10000"/>
                    <a:gd name="connsiteY1" fmla="*/ 0 h 10390"/>
                    <a:gd name="connsiteX2" fmla="*/ 8333 w 10000"/>
                    <a:gd name="connsiteY2" fmla="*/ 5390 h 10390"/>
                    <a:gd name="connsiteX3" fmla="*/ 10000 w 10000"/>
                    <a:gd name="connsiteY3" fmla="*/ 10390 h 10390"/>
                    <a:gd name="connsiteX4" fmla="*/ 1667 w 10000"/>
                    <a:gd name="connsiteY4" fmla="*/ 10390 h 10390"/>
                    <a:gd name="connsiteX5" fmla="*/ 0 w 10000"/>
                    <a:gd name="connsiteY5" fmla="*/ 5390 h 10390"/>
                    <a:gd name="connsiteX6" fmla="*/ 1667 w 10000"/>
                    <a:gd name="connsiteY6" fmla="*/ 390 h 10390"/>
                    <a:gd name="connsiteX0" fmla="*/ 1667 w 9887"/>
                    <a:gd name="connsiteY0" fmla="*/ 390 h 10390"/>
                    <a:gd name="connsiteX1" fmla="*/ 9887 w 9887"/>
                    <a:gd name="connsiteY1" fmla="*/ 0 h 10390"/>
                    <a:gd name="connsiteX2" fmla="*/ 8333 w 9887"/>
                    <a:gd name="connsiteY2" fmla="*/ 5390 h 10390"/>
                    <a:gd name="connsiteX3" fmla="*/ 8841 w 9887"/>
                    <a:gd name="connsiteY3" fmla="*/ 9044 h 10390"/>
                    <a:gd name="connsiteX4" fmla="*/ 1667 w 9887"/>
                    <a:gd name="connsiteY4" fmla="*/ 10390 h 10390"/>
                    <a:gd name="connsiteX5" fmla="*/ 0 w 9887"/>
                    <a:gd name="connsiteY5" fmla="*/ 5390 h 10390"/>
                    <a:gd name="connsiteX6" fmla="*/ 1667 w 9887"/>
                    <a:gd name="connsiteY6" fmla="*/ 390 h 10390"/>
                    <a:gd name="connsiteX0" fmla="*/ 1686 w 10029"/>
                    <a:gd name="connsiteY0" fmla="*/ 375 h 10239"/>
                    <a:gd name="connsiteX1" fmla="*/ 10000 w 10029"/>
                    <a:gd name="connsiteY1" fmla="*/ 0 h 10239"/>
                    <a:gd name="connsiteX2" fmla="*/ 8428 w 10029"/>
                    <a:gd name="connsiteY2" fmla="*/ 5188 h 10239"/>
                    <a:gd name="connsiteX3" fmla="*/ 10029 w 10029"/>
                    <a:gd name="connsiteY3" fmla="*/ 10239 h 10239"/>
                    <a:gd name="connsiteX4" fmla="*/ 1686 w 10029"/>
                    <a:gd name="connsiteY4" fmla="*/ 10000 h 10239"/>
                    <a:gd name="connsiteX5" fmla="*/ 0 w 10029"/>
                    <a:gd name="connsiteY5" fmla="*/ 5188 h 10239"/>
                    <a:gd name="connsiteX6" fmla="*/ 1686 w 10029"/>
                    <a:gd name="connsiteY6" fmla="*/ 375 h 10239"/>
                    <a:gd name="connsiteX0" fmla="*/ 1686 w 10029"/>
                    <a:gd name="connsiteY0" fmla="*/ 375 h 10239"/>
                    <a:gd name="connsiteX1" fmla="*/ 10000 w 10029"/>
                    <a:gd name="connsiteY1" fmla="*/ 0 h 10239"/>
                    <a:gd name="connsiteX2" fmla="*/ 8914 w 10029"/>
                    <a:gd name="connsiteY2" fmla="*/ 5188 h 10239"/>
                    <a:gd name="connsiteX3" fmla="*/ 10029 w 10029"/>
                    <a:gd name="connsiteY3" fmla="*/ 10239 h 10239"/>
                    <a:gd name="connsiteX4" fmla="*/ 1686 w 10029"/>
                    <a:gd name="connsiteY4" fmla="*/ 10000 h 10239"/>
                    <a:gd name="connsiteX5" fmla="*/ 0 w 10029"/>
                    <a:gd name="connsiteY5" fmla="*/ 5188 h 10239"/>
                    <a:gd name="connsiteX6" fmla="*/ 1686 w 10029"/>
                    <a:gd name="connsiteY6" fmla="*/ 375 h 10239"/>
                    <a:gd name="connsiteX0" fmla="*/ 1686 w 10029"/>
                    <a:gd name="connsiteY0" fmla="*/ 375 h 10239"/>
                    <a:gd name="connsiteX1" fmla="*/ 10000 w 10029"/>
                    <a:gd name="connsiteY1" fmla="*/ 0 h 10239"/>
                    <a:gd name="connsiteX2" fmla="*/ 9257 w 10029"/>
                    <a:gd name="connsiteY2" fmla="*/ 5188 h 10239"/>
                    <a:gd name="connsiteX3" fmla="*/ 10029 w 10029"/>
                    <a:gd name="connsiteY3" fmla="*/ 10239 h 10239"/>
                    <a:gd name="connsiteX4" fmla="*/ 1686 w 10029"/>
                    <a:gd name="connsiteY4" fmla="*/ 10000 h 10239"/>
                    <a:gd name="connsiteX5" fmla="*/ 0 w 10029"/>
                    <a:gd name="connsiteY5" fmla="*/ 5188 h 10239"/>
                    <a:gd name="connsiteX6" fmla="*/ 1686 w 10029"/>
                    <a:gd name="connsiteY6" fmla="*/ 375 h 10239"/>
                    <a:gd name="connsiteX0" fmla="*/ 1686 w 10029"/>
                    <a:gd name="connsiteY0" fmla="*/ 375 h 10239"/>
                    <a:gd name="connsiteX1" fmla="*/ 10000 w 10029"/>
                    <a:gd name="connsiteY1" fmla="*/ 0 h 10239"/>
                    <a:gd name="connsiteX2" fmla="*/ 8914 w 10029"/>
                    <a:gd name="connsiteY2" fmla="*/ 5256 h 10239"/>
                    <a:gd name="connsiteX3" fmla="*/ 10029 w 10029"/>
                    <a:gd name="connsiteY3" fmla="*/ 10239 h 10239"/>
                    <a:gd name="connsiteX4" fmla="*/ 1686 w 10029"/>
                    <a:gd name="connsiteY4" fmla="*/ 10000 h 10239"/>
                    <a:gd name="connsiteX5" fmla="*/ 0 w 10029"/>
                    <a:gd name="connsiteY5" fmla="*/ 5188 h 10239"/>
                    <a:gd name="connsiteX6" fmla="*/ 1686 w 10029"/>
                    <a:gd name="connsiteY6" fmla="*/ 375 h 10239"/>
                    <a:gd name="connsiteX0" fmla="*/ 1403 w 10032"/>
                    <a:gd name="connsiteY0" fmla="*/ 375 h 10239"/>
                    <a:gd name="connsiteX1" fmla="*/ 10003 w 10032"/>
                    <a:gd name="connsiteY1" fmla="*/ 0 h 10239"/>
                    <a:gd name="connsiteX2" fmla="*/ 8917 w 10032"/>
                    <a:gd name="connsiteY2" fmla="*/ 5256 h 10239"/>
                    <a:gd name="connsiteX3" fmla="*/ 10032 w 10032"/>
                    <a:gd name="connsiteY3" fmla="*/ 10239 h 10239"/>
                    <a:gd name="connsiteX4" fmla="*/ 1689 w 10032"/>
                    <a:gd name="connsiteY4" fmla="*/ 10000 h 10239"/>
                    <a:gd name="connsiteX5" fmla="*/ 3 w 10032"/>
                    <a:gd name="connsiteY5" fmla="*/ 5188 h 10239"/>
                    <a:gd name="connsiteX6" fmla="*/ 1403 w 10032"/>
                    <a:gd name="connsiteY6" fmla="*/ 375 h 10239"/>
                    <a:gd name="connsiteX0" fmla="*/ 1401 w 10030"/>
                    <a:gd name="connsiteY0" fmla="*/ 375 h 10239"/>
                    <a:gd name="connsiteX1" fmla="*/ 10001 w 10030"/>
                    <a:gd name="connsiteY1" fmla="*/ 0 h 10239"/>
                    <a:gd name="connsiteX2" fmla="*/ 8915 w 10030"/>
                    <a:gd name="connsiteY2" fmla="*/ 5256 h 10239"/>
                    <a:gd name="connsiteX3" fmla="*/ 10030 w 10030"/>
                    <a:gd name="connsiteY3" fmla="*/ 10239 h 10239"/>
                    <a:gd name="connsiteX4" fmla="*/ 1487 w 10030"/>
                    <a:gd name="connsiteY4" fmla="*/ 10136 h 10239"/>
                    <a:gd name="connsiteX5" fmla="*/ 1 w 10030"/>
                    <a:gd name="connsiteY5" fmla="*/ 5188 h 10239"/>
                    <a:gd name="connsiteX6" fmla="*/ 1401 w 10030"/>
                    <a:gd name="connsiteY6" fmla="*/ 375 h 10239"/>
                    <a:gd name="connsiteX0" fmla="*/ 1401 w 10115"/>
                    <a:gd name="connsiteY0" fmla="*/ 409 h 10273"/>
                    <a:gd name="connsiteX1" fmla="*/ 10115 w 10115"/>
                    <a:gd name="connsiteY1" fmla="*/ 0 h 10273"/>
                    <a:gd name="connsiteX2" fmla="*/ 8915 w 10115"/>
                    <a:gd name="connsiteY2" fmla="*/ 5290 h 10273"/>
                    <a:gd name="connsiteX3" fmla="*/ 10030 w 10115"/>
                    <a:gd name="connsiteY3" fmla="*/ 10273 h 10273"/>
                    <a:gd name="connsiteX4" fmla="*/ 1487 w 10115"/>
                    <a:gd name="connsiteY4" fmla="*/ 10170 h 10273"/>
                    <a:gd name="connsiteX5" fmla="*/ 1 w 10115"/>
                    <a:gd name="connsiteY5" fmla="*/ 5222 h 10273"/>
                    <a:gd name="connsiteX6" fmla="*/ 1401 w 10115"/>
                    <a:gd name="connsiteY6" fmla="*/ 409 h 10273"/>
                    <a:gd name="connsiteX0" fmla="*/ 1401 w 10115"/>
                    <a:gd name="connsiteY0" fmla="*/ 409 h 10341"/>
                    <a:gd name="connsiteX1" fmla="*/ 10115 w 10115"/>
                    <a:gd name="connsiteY1" fmla="*/ 0 h 10341"/>
                    <a:gd name="connsiteX2" fmla="*/ 8915 w 10115"/>
                    <a:gd name="connsiteY2" fmla="*/ 5290 h 10341"/>
                    <a:gd name="connsiteX3" fmla="*/ 10087 w 10115"/>
                    <a:gd name="connsiteY3" fmla="*/ 10341 h 10341"/>
                    <a:gd name="connsiteX4" fmla="*/ 1487 w 10115"/>
                    <a:gd name="connsiteY4" fmla="*/ 10170 h 10341"/>
                    <a:gd name="connsiteX5" fmla="*/ 1 w 10115"/>
                    <a:gd name="connsiteY5" fmla="*/ 5222 h 10341"/>
                    <a:gd name="connsiteX6" fmla="*/ 1401 w 10115"/>
                    <a:gd name="connsiteY6" fmla="*/ 409 h 10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115" h="10341">
                      <a:moveTo>
                        <a:pt x="1401" y="409"/>
                      </a:moveTo>
                      <a:cubicBezTo>
                        <a:pt x="4211" y="409"/>
                        <a:pt x="7305" y="0"/>
                        <a:pt x="10115" y="0"/>
                      </a:cubicBezTo>
                      <a:cubicBezTo>
                        <a:pt x="9183" y="0"/>
                        <a:pt x="8920" y="3567"/>
                        <a:pt x="8915" y="5290"/>
                      </a:cubicBezTo>
                      <a:cubicBezTo>
                        <a:pt x="8910" y="7013"/>
                        <a:pt x="9156" y="10341"/>
                        <a:pt x="10087" y="10341"/>
                      </a:cubicBezTo>
                      <a:lnTo>
                        <a:pt x="1487" y="10170"/>
                      </a:lnTo>
                      <a:cubicBezTo>
                        <a:pt x="556" y="10170"/>
                        <a:pt x="15" y="6849"/>
                        <a:pt x="1" y="5222"/>
                      </a:cubicBezTo>
                      <a:cubicBezTo>
                        <a:pt x="-13" y="3595"/>
                        <a:pt x="470" y="409"/>
                        <a:pt x="1401" y="409"/>
                      </a:cubicBezTo>
                      <a:close/>
                    </a:path>
                  </a:pathLst>
                </a:custGeom>
                <a:solidFill>
                  <a:srgbClr val="FF0000">
                    <a:alpha val="58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7" name="Group 126"/>
              <p:cNvGrpSpPr/>
              <p:nvPr/>
            </p:nvGrpSpPr>
            <p:grpSpPr>
              <a:xfrm>
                <a:off x="4834018" y="5054554"/>
                <a:ext cx="642888" cy="679680"/>
                <a:chOff x="6633925" y="4954142"/>
                <a:chExt cx="1414813" cy="1495781"/>
              </a:xfrm>
            </p:grpSpPr>
            <p:pic>
              <p:nvPicPr>
                <p:cNvPr id="128" name="Picture 2" descr="C:\Users\200113\Desktop\roshan\5.png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209" t="15582" r="32308" b="16141"/>
                <a:stretch/>
              </p:blipFill>
              <p:spPr bwMode="auto">
                <a:xfrm>
                  <a:off x="6633925" y="4954142"/>
                  <a:ext cx="1414813" cy="149578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9" name="Flowchart: Stored Data 125"/>
                <p:cNvSpPr/>
                <p:nvPr/>
              </p:nvSpPr>
              <p:spPr>
                <a:xfrm rot="16200000">
                  <a:off x="6714582" y="5230948"/>
                  <a:ext cx="1229745" cy="1054848"/>
                </a:xfrm>
                <a:custGeom>
                  <a:avLst/>
                  <a:gdLst>
                    <a:gd name="connsiteX0" fmla="*/ 1667 w 10000"/>
                    <a:gd name="connsiteY0" fmla="*/ 0 h 10000"/>
                    <a:gd name="connsiteX1" fmla="*/ 10000 w 10000"/>
                    <a:gd name="connsiteY1" fmla="*/ 0 h 10000"/>
                    <a:gd name="connsiteX2" fmla="*/ 8333 w 10000"/>
                    <a:gd name="connsiteY2" fmla="*/ 5000 h 10000"/>
                    <a:gd name="connsiteX3" fmla="*/ 10000 w 10000"/>
                    <a:gd name="connsiteY3" fmla="*/ 10000 h 10000"/>
                    <a:gd name="connsiteX4" fmla="*/ 1667 w 10000"/>
                    <a:gd name="connsiteY4" fmla="*/ 10000 h 10000"/>
                    <a:gd name="connsiteX5" fmla="*/ 0 w 10000"/>
                    <a:gd name="connsiteY5" fmla="*/ 5000 h 10000"/>
                    <a:gd name="connsiteX6" fmla="*/ 1667 w 10000"/>
                    <a:gd name="connsiteY6" fmla="*/ 0 h 10000"/>
                    <a:gd name="connsiteX0" fmla="*/ 1667 w 10000"/>
                    <a:gd name="connsiteY0" fmla="*/ 390 h 10390"/>
                    <a:gd name="connsiteX1" fmla="*/ 9887 w 10000"/>
                    <a:gd name="connsiteY1" fmla="*/ 0 h 10390"/>
                    <a:gd name="connsiteX2" fmla="*/ 8333 w 10000"/>
                    <a:gd name="connsiteY2" fmla="*/ 5390 h 10390"/>
                    <a:gd name="connsiteX3" fmla="*/ 10000 w 10000"/>
                    <a:gd name="connsiteY3" fmla="*/ 10390 h 10390"/>
                    <a:gd name="connsiteX4" fmla="*/ 1667 w 10000"/>
                    <a:gd name="connsiteY4" fmla="*/ 10390 h 10390"/>
                    <a:gd name="connsiteX5" fmla="*/ 0 w 10000"/>
                    <a:gd name="connsiteY5" fmla="*/ 5390 h 10390"/>
                    <a:gd name="connsiteX6" fmla="*/ 1667 w 10000"/>
                    <a:gd name="connsiteY6" fmla="*/ 390 h 10390"/>
                    <a:gd name="connsiteX0" fmla="*/ 1667 w 9887"/>
                    <a:gd name="connsiteY0" fmla="*/ 390 h 10390"/>
                    <a:gd name="connsiteX1" fmla="*/ 9887 w 9887"/>
                    <a:gd name="connsiteY1" fmla="*/ 0 h 10390"/>
                    <a:gd name="connsiteX2" fmla="*/ 8333 w 9887"/>
                    <a:gd name="connsiteY2" fmla="*/ 5390 h 10390"/>
                    <a:gd name="connsiteX3" fmla="*/ 8841 w 9887"/>
                    <a:gd name="connsiteY3" fmla="*/ 9044 h 10390"/>
                    <a:gd name="connsiteX4" fmla="*/ 1667 w 9887"/>
                    <a:gd name="connsiteY4" fmla="*/ 10390 h 10390"/>
                    <a:gd name="connsiteX5" fmla="*/ 0 w 9887"/>
                    <a:gd name="connsiteY5" fmla="*/ 5390 h 10390"/>
                    <a:gd name="connsiteX6" fmla="*/ 1667 w 9887"/>
                    <a:gd name="connsiteY6" fmla="*/ 390 h 10390"/>
                    <a:gd name="connsiteX0" fmla="*/ 1686 w 10029"/>
                    <a:gd name="connsiteY0" fmla="*/ 375 h 10239"/>
                    <a:gd name="connsiteX1" fmla="*/ 10000 w 10029"/>
                    <a:gd name="connsiteY1" fmla="*/ 0 h 10239"/>
                    <a:gd name="connsiteX2" fmla="*/ 8428 w 10029"/>
                    <a:gd name="connsiteY2" fmla="*/ 5188 h 10239"/>
                    <a:gd name="connsiteX3" fmla="*/ 10029 w 10029"/>
                    <a:gd name="connsiteY3" fmla="*/ 10239 h 10239"/>
                    <a:gd name="connsiteX4" fmla="*/ 1686 w 10029"/>
                    <a:gd name="connsiteY4" fmla="*/ 10000 h 10239"/>
                    <a:gd name="connsiteX5" fmla="*/ 0 w 10029"/>
                    <a:gd name="connsiteY5" fmla="*/ 5188 h 10239"/>
                    <a:gd name="connsiteX6" fmla="*/ 1686 w 10029"/>
                    <a:gd name="connsiteY6" fmla="*/ 375 h 10239"/>
                    <a:gd name="connsiteX0" fmla="*/ 1686 w 10029"/>
                    <a:gd name="connsiteY0" fmla="*/ 375 h 10239"/>
                    <a:gd name="connsiteX1" fmla="*/ 10000 w 10029"/>
                    <a:gd name="connsiteY1" fmla="*/ 0 h 10239"/>
                    <a:gd name="connsiteX2" fmla="*/ 8914 w 10029"/>
                    <a:gd name="connsiteY2" fmla="*/ 5188 h 10239"/>
                    <a:gd name="connsiteX3" fmla="*/ 10029 w 10029"/>
                    <a:gd name="connsiteY3" fmla="*/ 10239 h 10239"/>
                    <a:gd name="connsiteX4" fmla="*/ 1686 w 10029"/>
                    <a:gd name="connsiteY4" fmla="*/ 10000 h 10239"/>
                    <a:gd name="connsiteX5" fmla="*/ 0 w 10029"/>
                    <a:gd name="connsiteY5" fmla="*/ 5188 h 10239"/>
                    <a:gd name="connsiteX6" fmla="*/ 1686 w 10029"/>
                    <a:gd name="connsiteY6" fmla="*/ 375 h 10239"/>
                    <a:gd name="connsiteX0" fmla="*/ 1686 w 10029"/>
                    <a:gd name="connsiteY0" fmla="*/ 375 h 10239"/>
                    <a:gd name="connsiteX1" fmla="*/ 10000 w 10029"/>
                    <a:gd name="connsiteY1" fmla="*/ 0 h 10239"/>
                    <a:gd name="connsiteX2" fmla="*/ 9257 w 10029"/>
                    <a:gd name="connsiteY2" fmla="*/ 5188 h 10239"/>
                    <a:gd name="connsiteX3" fmla="*/ 10029 w 10029"/>
                    <a:gd name="connsiteY3" fmla="*/ 10239 h 10239"/>
                    <a:gd name="connsiteX4" fmla="*/ 1686 w 10029"/>
                    <a:gd name="connsiteY4" fmla="*/ 10000 h 10239"/>
                    <a:gd name="connsiteX5" fmla="*/ 0 w 10029"/>
                    <a:gd name="connsiteY5" fmla="*/ 5188 h 10239"/>
                    <a:gd name="connsiteX6" fmla="*/ 1686 w 10029"/>
                    <a:gd name="connsiteY6" fmla="*/ 375 h 10239"/>
                    <a:gd name="connsiteX0" fmla="*/ 1686 w 10029"/>
                    <a:gd name="connsiteY0" fmla="*/ 375 h 10239"/>
                    <a:gd name="connsiteX1" fmla="*/ 10000 w 10029"/>
                    <a:gd name="connsiteY1" fmla="*/ 0 h 10239"/>
                    <a:gd name="connsiteX2" fmla="*/ 8914 w 10029"/>
                    <a:gd name="connsiteY2" fmla="*/ 5256 h 10239"/>
                    <a:gd name="connsiteX3" fmla="*/ 10029 w 10029"/>
                    <a:gd name="connsiteY3" fmla="*/ 10239 h 10239"/>
                    <a:gd name="connsiteX4" fmla="*/ 1686 w 10029"/>
                    <a:gd name="connsiteY4" fmla="*/ 10000 h 10239"/>
                    <a:gd name="connsiteX5" fmla="*/ 0 w 10029"/>
                    <a:gd name="connsiteY5" fmla="*/ 5188 h 10239"/>
                    <a:gd name="connsiteX6" fmla="*/ 1686 w 10029"/>
                    <a:gd name="connsiteY6" fmla="*/ 375 h 10239"/>
                    <a:gd name="connsiteX0" fmla="*/ 1403 w 10032"/>
                    <a:gd name="connsiteY0" fmla="*/ 375 h 10239"/>
                    <a:gd name="connsiteX1" fmla="*/ 10003 w 10032"/>
                    <a:gd name="connsiteY1" fmla="*/ 0 h 10239"/>
                    <a:gd name="connsiteX2" fmla="*/ 8917 w 10032"/>
                    <a:gd name="connsiteY2" fmla="*/ 5256 h 10239"/>
                    <a:gd name="connsiteX3" fmla="*/ 10032 w 10032"/>
                    <a:gd name="connsiteY3" fmla="*/ 10239 h 10239"/>
                    <a:gd name="connsiteX4" fmla="*/ 1689 w 10032"/>
                    <a:gd name="connsiteY4" fmla="*/ 10000 h 10239"/>
                    <a:gd name="connsiteX5" fmla="*/ 3 w 10032"/>
                    <a:gd name="connsiteY5" fmla="*/ 5188 h 10239"/>
                    <a:gd name="connsiteX6" fmla="*/ 1403 w 10032"/>
                    <a:gd name="connsiteY6" fmla="*/ 375 h 10239"/>
                    <a:gd name="connsiteX0" fmla="*/ 1401 w 10030"/>
                    <a:gd name="connsiteY0" fmla="*/ 375 h 10239"/>
                    <a:gd name="connsiteX1" fmla="*/ 10001 w 10030"/>
                    <a:gd name="connsiteY1" fmla="*/ 0 h 10239"/>
                    <a:gd name="connsiteX2" fmla="*/ 8915 w 10030"/>
                    <a:gd name="connsiteY2" fmla="*/ 5256 h 10239"/>
                    <a:gd name="connsiteX3" fmla="*/ 10030 w 10030"/>
                    <a:gd name="connsiteY3" fmla="*/ 10239 h 10239"/>
                    <a:gd name="connsiteX4" fmla="*/ 1487 w 10030"/>
                    <a:gd name="connsiteY4" fmla="*/ 10136 h 10239"/>
                    <a:gd name="connsiteX5" fmla="*/ 1 w 10030"/>
                    <a:gd name="connsiteY5" fmla="*/ 5188 h 10239"/>
                    <a:gd name="connsiteX6" fmla="*/ 1401 w 10030"/>
                    <a:gd name="connsiteY6" fmla="*/ 375 h 10239"/>
                    <a:gd name="connsiteX0" fmla="*/ 1401 w 10115"/>
                    <a:gd name="connsiteY0" fmla="*/ 409 h 10273"/>
                    <a:gd name="connsiteX1" fmla="*/ 10115 w 10115"/>
                    <a:gd name="connsiteY1" fmla="*/ 0 h 10273"/>
                    <a:gd name="connsiteX2" fmla="*/ 8915 w 10115"/>
                    <a:gd name="connsiteY2" fmla="*/ 5290 h 10273"/>
                    <a:gd name="connsiteX3" fmla="*/ 10030 w 10115"/>
                    <a:gd name="connsiteY3" fmla="*/ 10273 h 10273"/>
                    <a:gd name="connsiteX4" fmla="*/ 1487 w 10115"/>
                    <a:gd name="connsiteY4" fmla="*/ 10170 h 10273"/>
                    <a:gd name="connsiteX5" fmla="*/ 1 w 10115"/>
                    <a:gd name="connsiteY5" fmla="*/ 5222 h 10273"/>
                    <a:gd name="connsiteX6" fmla="*/ 1401 w 10115"/>
                    <a:gd name="connsiteY6" fmla="*/ 409 h 10273"/>
                    <a:gd name="connsiteX0" fmla="*/ 1401 w 10115"/>
                    <a:gd name="connsiteY0" fmla="*/ 409 h 10341"/>
                    <a:gd name="connsiteX1" fmla="*/ 10115 w 10115"/>
                    <a:gd name="connsiteY1" fmla="*/ 0 h 10341"/>
                    <a:gd name="connsiteX2" fmla="*/ 8915 w 10115"/>
                    <a:gd name="connsiteY2" fmla="*/ 5290 h 10341"/>
                    <a:gd name="connsiteX3" fmla="*/ 10087 w 10115"/>
                    <a:gd name="connsiteY3" fmla="*/ 10341 h 10341"/>
                    <a:gd name="connsiteX4" fmla="*/ 1487 w 10115"/>
                    <a:gd name="connsiteY4" fmla="*/ 10170 h 10341"/>
                    <a:gd name="connsiteX5" fmla="*/ 1 w 10115"/>
                    <a:gd name="connsiteY5" fmla="*/ 5222 h 10341"/>
                    <a:gd name="connsiteX6" fmla="*/ 1401 w 10115"/>
                    <a:gd name="connsiteY6" fmla="*/ 409 h 10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115" h="10341">
                      <a:moveTo>
                        <a:pt x="1401" y="409"/>
                      </a:moveTo>
                      <a:cubicBezTo>
                        <a:pt x="4211" y="409"/>
                        <a:pt x="7305" y="0"/>
                        <a:pt x="10115" y="0"/>
                      </a:cubicBezTo>
                      <a:cubicBezTo>
                        <a:pt x="9183" y="0"/>
                        <a:pt x="8920" y="3567"/>
                        <a:pt x="8915" y="5290"/>
                      </a:cubicBezTo>
                      <a:cubicBezTo>
                        <a:pt x="8910" y="7013"/>
                        <a:pt x="9156" y="10341"/>
                        <a:pt x="10087" y="10341"/>
                      </a:cubicBezTo>
                      <a:lnTo>
                        <a:pt x="1487" y="10170"/>
                      </a:lnTo>
                      <a:cubicBezTo>
                        <a:pt x="556" y="10170"/>
                        <a:pt x="15" y="6849"/>
                        <a:pt x="1" y="5222"/>
                      </a:cubicBezTo>
                      <a:cubicBezTo>
                        <a:pt x="-13" y="3595"/>
                        <a:pt x="470" y="409"/>
                        <a:pt x="1401" y="409"/>
                      </a:cubicBezTo>
                      <a:close/>
                    </a:path>
                  </a:pathLst>
                </a:custGeom>
                <a:solidFill>
                  <a:srgbClr val="FF0000">
                    <a:alpha val="58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" name="Group 7"/>
              <p:cNvGrpSpPr/>
              <p:nvPr/>
            </p:nvGrpSpPr>
            <p:grpSpPr>
              <a:xfrm>
                <a:off x="5173065" y="5085402"/>
                <a:ext cx="642888" cy="679680"/>
                <a:chOff x="6633925" y="4954142"/>
                <a:chExt cx="1414813" cy="1495781"/>
              </a:xfrm>
            </p:grpSpPr>
            <p:pic>
              <p:nvPicPr>
                <p:cNvPr id="110" name="Picture 2" descr="C:\Users\200113\Desktop\roshan\5.png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209" t="15582" r="32308" b="16141"/>
                <a:stretch/>
              </p:blipFill>
              <p:spPr bwMode="auto">
                <a:xfrm>
                  <a:off x="6633925" y="4954142"/>
                  <a:ext cx="1414813" cy="149578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1" name="Flowchart: Stored Data 125"/>
                <p:cNvSpPr/>
                <p:nvPr/>
              </p:nvSpPr>
              <p:spPr>
                <a:xfrm rot="16200000">
                  <a:off x="6714582" y="5230948"/>
                  <a:ext cx="1229745" cy="1054848"/>
                </a:xfrm>
                <a:custGeom>
                  <a:avLst/>
                  <a:gdLst>
                    <a:gd name="connsiteX0" fmla="*/ 1667 w 10000"/>
                    <a:gd name="connsiteY0" fmla="*/ 0 h 10000"/>
                    <a:gd name="connsiteX1" fmla="*/ 10000 w 10000"/>
                    <a:gd name="connsiteY1" fmla="*/ 0 h 10000"/>
                    <a:gd name="connsiteX2" fmla="*/ 8333 w 10000"/>
                    <a:gd name="connsiteY2" fmla="*/ 5000 h 10000"/>
                    <a:gd name="connsiteX3" fmla="*/ 10000 w 10000"/>
                    <a:gd name="connsiteY3" fmla="*/ 10000 h 10000"/>
                    <a:gd name="connsiteX4" fmla="*/ 1667 w 10000"/>
                    <a:gd name="connsiteY4" fmla="*/ 10000 h 10000"/>
                    <a:gd name="connsiteX5" fmla="*/ 0 w 10000"/>
                    <a:gd name="connsiteY5" fmla="*/ 5000 h 10000"/>
                    <a:gd name="connsiteX6" fmla="*/ 1667 w 10000"/>
                    <a:gd name="connsiteY6" fmla="*/ 0 h 10000"/>
                    <a:gd name="connsiteX0" fmla="*/ 1667 w 10000"/>
                    <a:gd name="connsiteY0" fmla="*/ 390 h 10390"/>
                    <a:gd name="connsiteX1" fmla="*/ 9887 w 10000"/>
                    <a:gd name="connsiteY1" fmla="*/ 0 h 10390"/>
                    <a:gd name="connsiteX2" fmla="*/ 8333 w 10000"/>
                    <a:gd name="connsiteY2" fmla="*/ 5390 h 10390"/>
                    <a:gd name="connsiteX3" fmla="*/ 10000 w 10000"/>
                    <a:gd name="connsiteY3" fmla="*/ 10390 h 10390"/>
                    <a:gd name="connsiteX4" fmla="*/ 1667 w 10000"/>
                    <a:gd name="connsiteY4" fmla="*/ 10390 h 10390"/>
                    <a:gd name="connsiteX5" fmla="*/ 0 w 10000"/>
                    <a:gd name="connsiteY5" fmla="*/ 5390 h 10390"/>
                    <a:gd name="connsiteX6" fmla="*/ 1667 w 10000"/>
                    <a:gd name="connsiteY6" fmla="*/ 390 h 10390"/>
                    <a:gd name="connsiteX0" fmla="*/ 1667 w 9887"/>
                    <a:gd name="connsiteY0" fmla="*/ 390 h 10390"/>
                    <a:gd name="connsiteX1" fmla="*/ 9887 w 9887"/>
                    <a:gd name="connsiteY1" fmla="*/ 0 h 10390"/>
                    <a:gd name="connsiteX2" fmla="*/ 8333 w 9887"/>
                    <a:gd name="connsiteY2" fmla="*/ 5390 h 10390"/>
                    <a:gd name="connsiteX3" fmla="*/ 8841 w 9887"/>
                    <a:gd name="connsiteY3" fmla="*/ 9044 h 10390"/>
                    <a:gd name="connsiteX4" fmla="*/ 1667 w 9887"/>
                    <a:gd name="connsiteY4" fmla="*/ 10390 h 10390"/>
                    <a:gd name="connsiteX5" fmla="*/ 0 w 9887"/>
                    <a:gd name="connsiteY5" fmla="*/ 5390 h 10390"/>
                    <a:gd name="connsiteX6" fmla="*/ 1667 w 9887"/>
                    <a:gd name="connsiteY6" fmla="*/ 390 h 10390"/>
                    <a:gd name="connsiteX0" fmla="*/ 1686 w 10029"/>
                    <a:gd name="connsiteY0" fmla="*/ 375 h 10239"/>
                    <a:gd name="connsiteX1" fmla="*/ 10000 w 10029"/>
                    <a:gd name="connsiteY1" fmla="*/ 0 h 10239"/>
                    <a:gd name="connsiteX2" fmla="*/ 8428 w 10029"/>
                    <a:gd name="connsiteY2" fmla="*/ 5188 h 10239"/>
                    <a:gd name="connsiteX3" fmla="*/ 10029 w 10029"/>
                    <a:gd name="connsiteY3" fmla="*/ 10239 h 10239"/>
                    <a:gd name="connsiteX4" fmla="*/ 1686 w 10029"/>
                    <a:gd name="connsiteY4" fmla="*/ 10000 h 10239"/>
                    <a:gd name="connsiteX5" fmla="*/ 0 w 10029"/>
                    <a:gd name="connsiteY5" fmla="*/ 5188 h 10239"/>
                    <a:gd name="connsiteX6" fmla="*/ 1686 w 10029"/>
                    <a:gd name="connsiteY6" fmla="*/ 375 h 10239"/>
                    <a:gd name="connsiteX0" fmla="*/ 1686 w 10029"/>
                    <a:gd name="connsiteY0" fmla="*/ 375 h 10239"/>
                    <a:gd name="connsiteX1" fmla="*/ 10000 w 10029"/>
                    <a:gd name="connsiteY1" fmla="*/ 0 h 10239"/>
                    <a:gd name="connsiteX2" fmla="*/ 8914 w 10029"/>
                    <a:gd name="connsiteY2" fmla="*/ 5188 h 10239"/>
                    <a:gd name="connsiteX3" fmla="*/ 10029 w 10029"/>
                    <a:gd name="connsiteY3" fmla="*/ 10239 h 10239"/>
                    <a:gd name="connsiteX4" fmla="*/ 1686 w 10029"/>
                    <a:gd name="connsiteY4" fmla="*/ 10000 h 10239"/>
                    <a:gd name="connsiteX5" fmla="*/ 0 w 10029"/>
                    <a:gd name="connsiteY5" fmla="*/ 5188 h 10239"/>
                    <a:gd name="connsiteX6" fmla="*/ 1686 w 10029"/>
                    <a:gd name="connsiteY6" fmla="*/ 375 h 10239"/>
                    <a:gd name="connsiteX0" fmla="*/ 1686 w 10029"/>
                    <a:gd name="connsiteY0" fmla="*/ 375 h 10239"/>
                    <a:gd name="connsiteX1" fmla="*/ 10000 w 10029"/>
                    <a:gd name="connsiteY1" fmla="*/ 0 h 10239"/>
                    <a:gd name="connsiteX2" fmla="*/ 9257 w 10029"/>
                    <a:gd name="connsiteY2" fmla="*/ 5188 h 10239"/>
                    <a:gd name="connsiteX3" fmla="*/ 10029 w 10029"/>
                    <a:gd name="connsiteY3" fmla="*/ 10239 h 10239"/>
                    <a:gd name="connsiteX4" fmla="*/ 1686 w 10029"/>
                    <a:gd name="connsiteY4" fmla="*/ 10000 h 10239"/>
                    <a:gd name="connsiteX5" fmla="*/ 0 w 10029"/>
                    <a:gd name="connsiteY5" fmla="*/ 5188 h 10239"/>
                    <a:gd name="connsiteX6" fmla="*/ 1686 w 10029"/>
                    <a:gd name="connsiteY6" fmla="*/ 375 h 10239"/>
                    <a:gd name="connsiteX0" fmla="*/ 1686 w 10029"/>
                    <a:gd name="connsiteY0" fmla="*/ 375 h 10239"/>
                    <a:gd name="connsiteX1" fmla="*/ 10000 w 10029"/>
                    <a:gd name="connsiteY1" fmla="*/ 0 h 10239"/>
                    <a:gd name="connsiteX2" fmla="*/ 8914 w 10029"/>
                    <a:gd name="connsiteY2" fmla="*/ 5256 h 10239"/>
                    <a:gd name="connsiteX3" fmla="*/ 10029 w 10029"/>
                    <a:gd name="connsiteY3" fmla="*/ 10239 h 10239"/>
                    <a:gd name="connsiteX4" fmla="*/ 1686 w 10029"/>
                    <a:gd name="connsiteY4" fmla="*/ 10000 h 10239"/>
                    <a:gd name="connsiteX5" fmla="*/ 0 w 10029"/>
                    <a:gd name="connsiteY5" fmla="*/ 5188 h 10239"/>
                    <a:gd name="connsiteX6" fmla="*/ 1686 w 10029"/>
                    <a:gd name="connsiteY6" fmla="*/ 375 h 10239"/>
                    <a:gd name="connsiteX0" fmla="*/ 1403 w 10032"/>
                    <a:gd name="connsiteY0" fmla="*/ 375 h 10239"/>
                    <a:gd name="connsiteX1" fmla="*/ 10003 w 10032"/>
                    <a:gd name="connsiteY1" fmla="*/ 0 h 10239"/>
                    <a:gd name="connsiteX2" fmla="*/ 8917 w 10032"/>
                    <a:gd name="connsiteY2" fmla="*/ 5256 h 10239"/>
                    <a:gd name="connsiteX3" fmla="*/ 10032 w 10032"/>
                    <a:gd name="connsiteY3" fmla="*/ 10239 h 10239"/>
                    <a:gd name="connsiteX4" fmla="*/ 1689 w 10032"/>
                    <a:gd name="connsiteY4" fmla="*/ 10000 h 10239"/>
                    <a:gd name="connsiteX5" fmla="*/ 3 w 10032"/>
                    <a:gd name="connsiteY5" fmla="*/ 5188 h 10239"/>
                    <a:gd name="connsiteX6" fmla="*/ 1403 w 10032"/>
                    <a:gd name="connsiteY6" fmla="*/ 375 h 10239"/>
                    <a:gd name="connsiteX0" fmla="*/ 1401 w 10030"/>
                    <a:gd name="connsiteY0" fmla="*/ 375 h 10239"/>
                    <a:gd name="connsiteX1" fmla="*/ 10001 w 10030"/>
                    <a:gd name="connsiteY1" fmla="*/ 0 h 10239"/>
                    <a:gd name="connsiteX2" fmla="*/ 8915 w 10030"/>
                    <a:gd name="connsiteY2" fmla="*/ 5256 h 10239"/>
                    <a:gd name="connsiteX3" fmla="*/ 10030 w 10030"/>
                    <a:gd name="connsiteY3" fmla="*/ 10239 h 10239"/>
                    <a:gd name="connsiteX4" fmla="*/ 1487 w 10030"/>
                    <a:gd name="connsiteY4" fmla="*/ 10136 h 10239"/>
                    <a:gd name="connsiteX5" fmla="*/ 1 w 10030"/>
                    <a:gd name="connsiteY5" fmla="*/ 5188 h 10239"/>
                    <a:gd name="connsiteX6" fmla="*/ 1401 w 10030"/>
                    <a:gd name="connsiteY6" fmla="*/ 375 h 10239"/>
                    <a:gd name="connsiteX0" fmla="*/ 1401 w 10115"/>
                    <a:gd name="connsiteY0" fmla="*/ 409 h 10273"/>
                    <a:gd name="connsiteX1" fmla="*/ 10115 w 10115"/>
                    <a:gd name="connsiteY1" fmla="*/ 0 h 10273"/>
                    <a:gd name="connsiteX2" fmla="*/ 8915 w 10115"/>
                    <a:gd name="connsiteY2" fmla="*/ 5290 h 10273"/>
                    <a:gd name="connsiteX3" fmla="*/ 10030 w 10115"/>
                    <a:gd name="connsiteY3" fmla="*/ 10273 h 10273"/>
                    <a:gd name="connsiteX4" fmla="*/ 1487 w 10115"/>
                    <a:gd name="connsiteY4" fmla="*/ 10170 h 10273"/>
                    <a:gd name="connsiteX5" fmla="*/ 1 w 10115"/>
                    <a:gd name="connsiteY5" fmla="*/ 5222 h 10273"/>
                    <a:gd name="connsiteX6" fmla="*/ 1401 w 10115"/>
                    <a:gd name="connsiteY6" fmla="*/ 409 h 10273"/>
                    <a:gd name="connsiteX0" fmla="*/ 1401 w 10115"/>
                    <a:gd name="connsiteY0" fmla="*/ 409 h 10341"/>
                    <a:gd name="connsiteX1" fmla="*/ 10115 w 10115"/>
                    <a:gd name="connsiteY1" fmla="*/ 0 h 10341"/>
                    <a:gd name="connsiteX2" fmla="*/ 8915 w 10115"/>
                    <a:gd name="connsiteY2" fmla="*/ 5290 h 10341"/>
                    <a:gd name="connsiteX3" fmla="*/ 10087 w 10115"/>
                    <a:gd name="connsiteY3" fmla="*/ 10341 h 10341"/>
                    <a:gd name="connsiteX4" fmla="*/ 1487 w 10115"/>
                    <a:gd name="connsiteY4" fmla="*/ 10170 h 10341"/>
                    <a:gd name="connsiteX5" fmla="*/ 1 w 10115"/>
                    <a:gd name="connsiteY5" fmla="*/ 5222 h 10341"/>
                    <a:gd name="connsiteX6" fmla="*/ 1401 w 10115"/>
                    <a:gd name="connsiteY6" fmla="*/ 409 h 10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115" h="10341">
                      <a:moveTo>
                        <a:pt x="1401" y="409"/>
                      </a:moveTo>
                      <a:cubicBezTo>
                        <a:pt x="4211" y="409"/>
                        <a:pt x="7305" y="0"/>
                        <a:pt x="10115" y="0"/>
                      </a:cubicBezTo>
                      <a:cubicBezTo>
                        <a:pt x="9183" y="0"/>
                        <a:pt x="8920" y="3567"/>
                        <a:pt x="8915" y="5290"/>
                      </a:cubicBezTo>
                      <a:cubicBezTo>
                        <a:pt x="8910" y="7013"/>
                        <a:pt x="9156" y="10341"/>
                        <a:pt x="10087" y="10341"/>
                      </a:cubicBezTo>
                      <a:lnTo>
                        <a:pt x="1487" y="10170"/>
                      </a:lnTo>
                      <a:cubicBezTo>
                        <a:pt x="556" y="10170"/>
                        <a:pt x="15" y="6849"/>
                        <a:pt x="1" y="5222"/>
                      </a:cubicBezTo>
                      <a:cubicBezTo>
                        <a:pt x="-13" y="3595"/>
                        <a:pt x="470" y="409"/>
                        <a:pt x="1401" y="409"/>
                      </a:cubicBezTo>
                      <a:close/>
                    </a:path>
                  </a:pathLst>
                </a:custGeom>
                <a:solidFill>
                  <a:srgbClr val="FF0000">
                    <a:alpha val="58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049" name="TextBox 2048"/>
          <p:cNvSpPr txBox="1"/>
          <p:nvPr/>
        </p:nvSpPr>
        <p:spPr>
          <a:xfrm>
            <a:off x="3221550" y="1815479"/>
            <a:ext cx="4555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rPr>
              <a:t>?</a:t>
            </a:r>
            <a:endParaRPr lang="en-US" sz="3200" b="1" dirty="0">
              <a:solidFill>
                <a:srgbClr val="FF0000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55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35" presetClass="emph" presetSubtype="0" repeatCount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500"/>
                            </p:stCondLst>
                            <p:childTnLst>
                              <p:par>
                                <p:cTn id="18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500"/>
                            </p:stCondLst>
                            <p:childTnLst>
                              <p:par>
                                <p:cTn id="26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6" dur="3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0" dur="3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3000"/>
                            </p:stCondLst>
                            <p:childTnLst>
                              <p:par>
                                <p:cTn id="27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3500"/>
                            </p:stCondLst>
                            <p:childTnLst>
                              <p:par>
                                <p:cTn id="2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4000"/>
                            </p:stCondLst>
                            <p:childTnLst>
                              <p:par>
                                <p:cTn id="28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500"/>
                            </p:stCondLst>
                            <p:childTnLst>
                              <p:par>
                                <p:cTn id="2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7" fill="hold">
                            <p:stCondLst>
                              <p:cond delay="2000"/>
                            </p:stCondLst>
                            <p:childTnLst>
                              <p:par>
                                <p:cTn id="29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0" dur="2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500"/>
                            </p:stCondLst>
                            <p:childTnLst>
                              <p:par>
                                <p:cTn id="3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2" grpId="0" animBg="1"/>
      <p:bldP spid="15" grpId="0" animBg="1"/>
      <p:bldP spid="15" grpId="1" animBg="1"/>
      <p:bldP spid="16" grpId="0" animBg="1"/>
      <p:bldP spid="16" grpId="1" animBg="1"/>
      <p:bldP spid="18" grpId="0" animBg="1"/>
      <p:bldP spid="18" grpId="1" animBg="1"/>
      <p:bldP spid="37" grpId="0" animBg="1"/>
      <p:bldP spid="37" grpId="1" animBg="1"/>
      <p:bldP spid="36" grpId="0" animBg="1"/>
      <p:bldP spid="36" grpId="1" animBg="1"/>
      <p:bldP spid="40" grpId="0"/>
      <p:bldP spid="40" grpId="1"/>
      <p:bldP spid="41" grpId="0" animBg="1"/>
      <p:bldP spid="41" grpId="1" animBg="1"/>
      <p:bldP spid="42" grpId="0"/>
      <p:bldP spid="42" grpId="1"/>
      <p:bldP spid="42" grpId="2"/>
      <p:bldP spid="44" grpId="0" animBg="1"/>
      <p:bldP spid="44" grpId="1" animBg="1"/>
      <p:bldP spid="45" grpId="0"/>
      <p:bldP spid="45" grpId="1"/>
      <p:bldP spid="46" grpId="0" animBg="1"/>
      <p:bldP spid="46" grpId="1" animBg="1"/>
      <p:bldP spid="47" grpId="0"/>
      <p:bldP spid="47" grpId="1"/>
      <p:bldP spid="50" grpId="0" animBg="1"/>
      <p:bldP spid="51" grpId="0"/>
      <p:bldP spid="52" grpId="0"/>
      <p:bldP spid="52" grpId="1"/>
      <p:bldP spid="53" grpId="0"/>
      <p:bldP spid="53" grpId="1"/>
      <p:bldP spid="54" grpId="0"/>
      <p:bldP spid="55" grpId="0"/>
      <p:bldP spid="39" grpId="0" animBg="1"/>
      <p:bldP spid="39" grpId="1" animBg="1"/>
      <p:bldP spid="48" grpId="0" animBg="1"/>
      <p:bldP spid="48" grpId="1" animBg="1"/>
      <p:bldP spid="57" grpId="0"/>
      <p:bldP spid="57" grpId="1"/>
      <p:bldP spid="58" grpId="0" animBg="1"/>
      <p:bldP spid="64" grpId="0" animBg="1"/>
      <p:bldP spid="64" grpId="1" animBg="1"/>
      <p:bldP spid="65" grpId="0" animBg="1"/>
      <p:bldP spid="65" grpId="1" animBg="1"/>
      <p:bldP spid="67" grpId="0"/>
      <p:bldP spid="108" grpId="0" animBg="1"/>
      <p:bldP spid="109" grpId="0" animBg="1"/>
      <p:bldP spid="11" grpId="0"/>
      <p:bldP spid="118" grpId="0" animBg="1"/>
      <p:bldP spid="118" grpId="1" animBg="1"/>
      <p:bldP spid="126" grpId="0" animBg="1"/>
      <p:bldP spid="126" grpId="1" animBg="1"/>
      <p:bldP spid="204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ounded Rectangle 143"/>
          <p:cNvSpPr/>
          <p:nvPr/>
        </p:nvSpPr>
        <p:spPr>
          <a:xfrm>
            <a:off x="659411" y="3005531"/>
            <a:ext cx="3195324" cy="224095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6131688" y="1387145"/>
            <a:ext cx="180393" cy="208135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5792161" y="1385829"/>
            <a:ext cx="163994" cy="208135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4956092" y="1390432"/>
            <a:ext cx="180393" cy="208135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4537266" y="1396841"/>
            <a:ext cx="180393" cy="208135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3707612" y="1391564"/>
            <a:ext cx="180393" cy="208135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5308036" y="1397655"/>
            <a:ext cx="180393" cy="208135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150699" y="1387144"/>
            <a:ext cx="180393" cy="208135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3353711" y="1387145"/>
            <a:ext cx="180393" cy="208135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879200" y="284186"/>
            <a:ext cx="6391934" cy="973628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chemeClr val="bg1">
                  <a:alpha val="78000"/>
                </a:schemeClr>
              </a:gs>
            </a:gsLst>
            <a:lin ang="8100000" scaled="1"/>
            <a:tileRect/>
          </a:gra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37753" y="384064"/>
            <a:ext cx="687003" cy="624548"/>
            <a:chOff x="508513" y="-702286"/>
            <a:chExt cx="687003" cy="624548"/>
          </a:xfrm>
        </p:grpSpPr>
        <p:sp>
          <p:nvSpPr>
            <p:cNvPr id="4" name="Plaque 3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prstClr val="white"/>
                  </a:solidFill>
                  <a:latin typeface="Bookman Old Style" pitchFamily="18" charset="0"/>
                </a:rPr>
                <a:t>Q.</a:t>
              </a:r>
              <a:endParaRPr lang="en-US" sz="18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sp>
        <p:nvSpPr>
          <p:cNvPr id="51" name="Rectangle 50"/>
          <p:cNvSpPr/>
          <p:nvPr/>
        </p:nvSpPr>
        <p:spPr>
          <a:xfrm>
            <a:off x="602995" y="1337325"/>
            <a:ext cx="26775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latin typeface="Bookman Old Style" panose="02050604050505020204" pitchFamily="18" charset="0"/>
              </a:rPr>
              <a:t>Total area to be painted =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044283" y="1337325"/>
            <a:ext cx="26212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  <a:tab pos="1435100" algn="l"/>
              </a:tabLst>
            </a:pPr>
            <a:r>
              <a:rPr lang="en-US" b="1" dirty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2 </a:t>
            </a: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[(</a:t>
            </a:r>
            <a:r>
              <a:rPr lang="en-US" b="1" i="1" dirty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l </a:t>
            </a:r>
            <a:r>
              <a:rPr lang="en-US" b="1" dirty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×</a:t>
            </a:r>
            <a:r>
              <a:rPr lang="en-US" b="1" i="1" dirty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 </a:t>
            </a:r>
            <a:r>
              <a:rPr lang="en-US" b="1" i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b</a:t>
            </a: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) </a:t>
            </a:r>
            <a:r>
              <a:rPr lang="en-US" b="1" dirty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+ </a:t>
            </a: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(</a:t>
            </a:r>
            <a:r>
              <a:rPr lang="en-US" b="1" i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b </a:t>
            </a:r>
            <a:r>
              <a:rPr lang="en-US" b="1" dirty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×</a:t>
            </a:r>
            <a:r>
              <a:rPr lang="en-US" b="1" i="1" dirty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 </a:t>
            </a:r>
            <a:r>
              <a:rPr lang="en-US" b="1" i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h</a:t>
            </a: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) </a:t>
            </a:r>
            <a:r>
              <a:rPr lang="en-US" b="1" dirty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+ </a:t>
            </a: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(</a:t>
            </a:r>
            <a:r>
              <a:rPr lang="en-US" b="1" i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l </a:t>
            </a:r>
            <a:r>
              <a:rPr lang="en-US" b="1" dirty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× </a:t>
            </a:r>
            <a:r>
              <a:rPr lang="en-US" b="1" i="1" dirty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h</a:t>
            </a: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)]</a:t>
            </a:r>
            <a:endParaRPr lang="en-US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525360" y="1337325"/>
            <a:ext cx="873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  <a:tab pos="1435100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– (</a:t>
            </a:r>
            <a:r>
              <a:rPr lang="en-US" b="1" i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l </a:t>
            </a:r>
            <a:r>
              <a:rPr lang="en-US" b="1" dirty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× </a:t>
            </a:r>
            <a:r>
              <a:rPr lang="en-US" b="1" i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b</a:t>
            </a:r>
            <a:r>
              <a:rPr lang="en-US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)</a:t>
            </a:r>
            <a:endParaRPr lang="en-US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68" name="Rectangle 67"/>
          <p:cNvSpPr/>
          <p:nvPr>
            <p:custDataLst>
              <p:tags r:id="rId1"/>
            </p:custDataLst>
          </p:nvPr>
        </p:nvSpPr>
        <p:spPr>
          <a:xfrm>
            <a:off x="489152" y="1114170"/>
            <a:ext cx="637659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en-US" b="1" dirty="0">
                <a:latin typeface="Bookman Old Style" panose="02050604050505020204" pitchFamily="18" charset="0"/>
              </a:rPr>
              <a:t>Sol.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6921980" y="1965950"/>
            <a:ext cx="286899" cy="114118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70" name="Rounded Rectangle 69"/>
          <p:cNvSpPr/>
          <p:nvPr/>
        </p:nvSpPr>
        <p:spPr>
          <a:xfrm rot="19200000">
            <a:off x="6656870" y="2457327"/>
            <a:ext cx="292655" cy="125630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7283342" y="2747807"/>
            <a:ext cx="375314" cy="143204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733180" y="162527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920310" y="1625273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2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2065875" y="1625273"/>
            <a:ext cx="5341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[(15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2940291" y="162527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+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3110263" y="1625273"/>
            <a:ext cx="479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(10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3868599" y="162527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+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4034740" y="1625273"/>
            <a:ext cx="479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(15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2610249" y="1625273"/>
            <a:ext cx="479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10)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2438247" y="1625273"/>
            <a:ext cx="309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×</a:t>
            </a:r>
            <a:endParaRPr lang="en-US" sz="1200" dirty="0"/>
          </a:p>
        </p:txBody>
      </p:sp>
      <p:sp>
        <p:nvSpPr>
          <p:cNvPr id="89" name="Rectangle 88"/>
          <p:cNvSpPr/>
          <p:nvPr/>
        </p:nvSpPr>
        <p:spPr>
          <a:xfrm>
            <a:off x="3633029" y="1625273"/>
            <a:ext cx="360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7)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3442353" y="1625273"/>
            <a:ext cx="309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×</a:t>
            </a:r>
            <a:endParaRPr lang="en-US" sz="1200" dirty="0"/>
          </a:p>
        </p:txBody>
      </p:sp>
      <p:sp>
        <p:nvSpPr>
          <p:cNvPr id="91" name="Rectangle 90"/>
          <p:cNvSpPr/>
          <p:nvPr/>
        </p:nvSpPr>
        <p:spPr>
          <a:xfrm>
            <a:off x="4568289" y="1625273"/>
            <a:ext cx="415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7)]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4367103" y="1625273"/>
            <a:ext cx="309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×</a:t>
            </a:r>
            <a:endParaRPr lang="en-US" sz="1200" dirty="0"/>
          </a:p>
        </p:txBody>
      </p:sp>
      <p:sp>
        <p:nvSpPr>
          <p:cNvPr id="93" name="Rectangle 92"/>
          <p:cNvSpPr/>
          <p:nvPr/>
        </p:nvSpPr>
        <p:spPr>
          <a:xfrm>
            <a:off x="4894899" y="1625273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–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5061040" y="1625273"/>
            <a:ext cx="479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(15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5600481" y="1625273"/>
            <a:ext cx="479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10)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5399295" y="1625273"/>
            <a:ext cx="309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×</a:t>
            </a:r>
            <a:endParaRPr lang="en-US" sz="1200" dirty="0"/>
          </a:p>
        </p:txBody>
      </p:sp>
      <p:sp>
        <p:nvSpPr>
          <p:cNvPr id="97" name="Rectangle 96"/>
          <p:cNvSpPr/>
          <p:nvPr/>
        </p:nvSpPr>
        <p:spPr>
          <a:xfrm>
            <a:off x="1739660" y="197733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926790" y="1977331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2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2113451" y="1977331"/>
            <a:ext cx="309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×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2781395" y="197733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+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3242759" y="197733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+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324889" y="1977331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[150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2939093" y="1977331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70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3378225" y="1977331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105]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3866389" y="1977331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–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4032530" y="1977331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150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1736412" y="2343747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1923542" y="2343747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2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2110203" y="2343747"/>
            <a:ext cx="309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×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2321641" y="2343747"/>
            <a:ext cx="6495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[325]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2812517" y="2343747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–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2978658" y="2343747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150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1713708" y="268097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1900838" y="2680979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650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2342325" y="2680979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–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2508466" y="2680979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150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395846" y="2955297"/>
            <a:ext cx="28138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latin typeface="Symbol" pitchFamily="18" charset="2"/>
              </a:rPr>
              <a:t>\</a:t>
            </a:r>
            <a:r>
              <a:rPr lang="en-US" b="1" dirty="0" smtClean="0">
                <a:latin typeface="Bookman Old Style" panose="02050604050505020204" pitchFamily="18" charset="0"/>
              </a:rPr>
              <a:t> Total area to be painted =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3080284" y="2955297"/>
            <a:ext cx="8595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500 m</a:t>
            </a:r>
            <a:r>
              <a:rPr lang="en-US" b="1" baseline="30000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2</a:t>
            </a:r>
            <a:endParaRPr lang="en-US" b="1" baseline="30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19" name="Straight Connector 118"/>
          <p:cNvCxnSpPr/>
          <p:nvPr/>
        </p:nvCxnSpPr>
        <p:spPr>
          <a:xfrm>
            <a:off x="2238431" y="1889508"/>
            <a:ext cx="705528" cy="0"/>
          </a:xfrm>
          <a:prstGeom prst="line">
            <a:avLst/>
          </a:prstGeom>
          <a:ln w="1270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3311761" y="1920653"/>
            <a:ext cx="481885" cy="0"/>
          </a:xfrm>
          <a:prstGeom prst="line">
            <a:avLst/>
          </a:prstGeom>
          <a:ln w="1270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4243489" y="1914252"/>
            <a:ext cx="501452" cy="0"/>
          </a:xfrm>
          <a:prstGeom prst="line">
            <a:avLst/>
          </a:prstGeom>
          <a:ln w="1270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5246140" y="1910410"/>
            <a:ext cx="669190" cy="0"/>
          </a:xfrm>
          <a:prstGeom prst="line">
            <a:avLst/>
          </a:prstGeom>
          <a:ln w="1270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2502890" y="2266431"/>
            <a:ext cx="1249885" cy="0"/>
          </a:xfrm>
          <a:prstGeom prst="line">
            <a:avLst/>
          </a:prstGeom>
          <a:ln w="1270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2000033" y="2634181"/>
            <a:ext cx="827286" cy="0"/>
          </a:xfrm>
          <a:prstGeom prst="line">
            <a:avLst/>
          </a:prstGeom>
          <a:ln w="1270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2172244" y="3835233"/>
            <a:ext cx="292068" cy="307777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</a:rPr>
              <a:t>=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140" name="Straight Connector 139"/>
          <p:cNvCxnSpPr/>
          <p:nvPr/>
        </p:nvCxnSpPr>
        <p:spPr>
          <a:xfrm>
            <a:off x="2448713" y="3982686"/>
            <a:ext cx="394021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41" name="Rectangle 140"/>
          <p:cNvSpPr/>
          <p:nvPr/>
        </p:nvSpPr>
        <p:spPr>
          <a:xfrm>
            <a:off x="2358830" y="3957628"/>
            <a:ext cx="592892" cy="307777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</a:rPr>
              <a:t>100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2354413" y="3706203"/>
            <a:ext cx="540533" cy="307777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</a:rPr>
              <a:t>500</a:t>
            </a:r>
            <a:endParaRPr kumimoji="0" lang="en-US" b="1" i="0" u="none" strike="noStrike" kern="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46" name="Rounded Rectangle 145"/>
          <p:cNvSpPr/>
          <p:nvPr/>
        </p:nvSpPr>
        <p:spPr>
          <a:xfrm>
            <a:off x="1143030" y="783671"/>
            <a:ext cx="4609383" cy="19582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829555" y="3821177"/>
            <a:ext cx="292068" cy="307777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</a:rPr>
              <a:t>=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3037539" y="3819959"/>
            <a:ext cx="787395" cy="307777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</a:rPr>
              <a:t>5 cans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151" name="Straight Connector 150"/>
          <p:cNvCxnSpPr>
            <a:cxnSpLocks noChangeAspect="1"/>
          </p:cNvCxnSpPr>
          <p:nvPr/>
        </p:nvCxnSpPr>
        <p:spPr>
          <a:xfrm rot="900000" flipV="1">
            <a:off x="2586173" y="4022833"/>
            <a:ext cx="156136" cy="156136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cxnSpLocks noChangeAspect="1"/>
          </p:cNvCxnSpPr>
          <p:nvPr/>
        </p:nvCxnSpPr>
        <p:spPr>
          <a:xfrm rot="900000" flipV="1">
            <a:off x="2604103" y="3782023"/>
            <a:ext cx="156136" cy="156136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3" name="Horizontal Scroll 152"/>
          <p:cNvSpPr/>
          <p:nvPr/>
        </p:nvSpPr>
        <p:spPr>
          <a:xfrm>
            <a:off x="534162" y="4280239"/>
            <a:ext cx="4451385" cy="523964"/>
          </a:xfrm>
          <a:prstGeom prst="horizontalScroll">
            <a:avLst/>
          </a:prstGeom>
          <a:gradFill flip="none" rotWithShape="1">
            <a:gsLst>
              <a:gs pos="0">
                <a:srgbClr val="9900FF">
                  <a:lumMod val="84000"/>
                  <a:lumOff val="16000"/>
                  <a:alpha val="59000"/>
                </a:srgbClr>
              </a:gs>
              <a:gs pos="100000">
                <a:schemeClr val="bg1">
                  <a:lumMod val="97000"/>
                </a:schemeClr>
              </a:gs>
              <a:gs pos="81000">
                <a:schemeClr val="bg1"/>
              </a:gs>
            </a:gsLst>
            <a:lin ang="8100000" scaled="1"/>
            <a:tileRect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542618" y="4388332"/>
            <a:ext cx="49488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974975" algn="l"/>
              </a:tabLst>
            </a:pPr>
            <a:r>
              <a:rPr lang="en-US" b="1" dirty="0">
                <a:latin typeface="Symbol" pitchFamily="18" charset="2"/>
              </a:rPr>
              <a:t>\ </a:t>
            </a:r>
            <a:r>
              <a:rPr lang="en-US" b="1" dirty="0" smtClean="0">
                <a:latin typeface="Bookman Old Style" pitchFamily="18" charset="0"/>
              </a:rPr>
              <a:t>Total 5 cans are required to paint the room</a:t>
            </a:r>
            <a:endParaRPr lang="en-US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pic>
        <p:nvPicPr>
          <p:cNvPr id="155" name="Picture 5" descr="D:\Roshan\Roshan\Mthas 8th\VIII STD STB\clipart\28264926-little-boy-student-holding-a-big-penci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69812" y="4157683"/>
            <a:ext cx="670560" cy="66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6" name="Rounded Rectangle 155"/>
          <p:cNvSpPr/>
          <p:nvPr/>
        </p:nvSpPr>
        <p:spPr>
          <a:xfrm flipV="1">
            <a:off x="5808938" y="789239"/>
            <a:ext cx="1018940" cy="209018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Rounded Rectangle 156"/>
          <p:cNvSpPr/>
          <p:nvPr/>
        </p:nvSpPr>
        <p:spPr>
          <a:xfrm flipV="1">
            <a:off x="1174068" y="999017"/>
            <a:ext cx="4376878" cy="195774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58" name="Group 157"/>
          <p:cNvGrpSpPr/>
          <p:nvPr/>
        </p:nvGrpSpPr>
        <p:grpSpPr>
          <a:xfrm>
            <a:off x="6422674" y="1318275"/>
            <a:ext cx="2085975" cy="1400175"/>
            <a:chOff x="2871788" y="1497647"/>
            <a:chExt cx="2085975" cy="1400175"/>
          </a:xfrm>
        </p:grpSpPr>
        <p:sp>
          <p:nvSpPr>
            <p:cNvPr id="159" name="Freeform 158"/>
            <p:cNvSpPr/>
            <p:nvPr/>
          </p:nvSpPr>
          <p:spPr>
            <a:xfrm>
              <a:off x="2871788" y="1497647"/>
              <a:ext cx="2085975" cy="1400175"/>
            </a:xfrm>
            <a:custGeom>
              <a:avLst/>
              <a:gdLst>
                <a:gd name="connsiteX0" fmla="*/ 490537 w 2085975"/>
                <a:gd name="connsiteY0" fmla="*/ 1004888 h 1400175"/>
                <a:gd name="connsiteX1" fmla="*/ 1647825 w 2085975"/>
                <a:gd name="connsiteY1" fmla="*/ 1004888 h 1400175"/>
                <a:gd name="connsiteX2" fmla="*/ 2085975 w 2085975"/>
                <a:gd name="connsiteY2" fmla="*/ 1400175 h 1400175"/>
                <a:gd name="connsiteX3" fmla="*/ 2081212 w 2085975"/>
                <a:gd name="connsiteY3" fmla="*/ 0 h 1400175"/>
                <a:gd name="connsiteX4" fmla="*/ 4762 w 2085975"/>
                <a:gd name="connsiteY4" fmla="*/ 0 h 1400175"/>
                <a:gd name="connsiteX5" fmla="*/ 0 w 2085975"/>
                <a:gd name="connsiteY5" fmla="*/ 1390650 h 1400175"/>
                <a:gd name="connsiteX6" fmla="*/ 490537 w 2085975"/>
                <a:gd name="connsiteY6" fmla="*/ 1004888 h 14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85975" h="1400175">
                  <a:moveTo>
                    <a:pt x="490537" y="1004888"/>
                  </a:moveTo>
                  <a:lnTo>
                    <a:pt x="1647825" y="1004888"/>
                  </a:lnTo>
                  <a:lnTo>
                    <a:pt x="2085975" y="1400175"/>
                  </a:lnTo>
                  <a:cubicBezTo>
                    <a:pt x="2084387" y="933450"/>
                    <a:pt x="2082800" y="466725"/>
                    <a:pt x="2081212" y="0"/>
                  </a:cubicBezTo>
                  <a:lnTo>
                    <a:pt x="4762" y="0"/>
                  </a:lnTo>
                  <a:cubicBezTo>
                    <a:pt x="3175" y="463550"/>
                    <a:pt x="1587" y="927100"/>
                    <a:pt x="0" y="1390650"/>
                  </a:cubicBezTo>
                  <a:lnTo>
                    <a:pt x="490537" y="1004888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3368913" y="1819592"/>
              <a:ext cx="1139985" cy="6781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1" name="Straight Connector 160"/>
            <p:cNvCxnSpPr>
              <a:endCxn id="159" idx="4"/>
            </p:cNvCxnSpPr>
            <p:nvPr/>
          </p:nvCxnSpPr>
          <p:spPr>
            <a:xfrm flipH="1" flipV="1">
              <a:off x="2876550" y="1497647"/>
              <a:ext cx="492363" cy="321945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 flipH="1">
              <a:off x="4499374" y="1500822"/>
              <a:ext cx="456801" cy="321945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>
              <a:stCxn id="159" idx="5"/>
              <a:endCxn id="159" idx="2"/>
            </p:cNvCxnSpPr>
            <p:nvPr/>
          </p:nvCxnSpPr>
          <p:spPr>
            <a:xfrm>
              <a:off x="2871788" y="2888297"/>
              <a:ext cx="208597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/>
          <p:cNvGrpSpPr/>
          <p:nvPr/>
        </p:nvGrpSpPr>
        <p:grpSpPr>
          <a:xfrm rot="8707128">
            <a:off x="6495712" y="2409038"/>
            <a:ext cx="618051" cy="215444"/>
            <a:chOff x="6414313" y="2110295"/>
            <a:chExt cx="1311696" cy="346974"/>
          </a:xfrm>
        </p:grpSpPr>
        <p:cxnSp>
          <p:nvCxnSpPr>
            <p:cNvPr id="165" name="Straight Connector 164"/>
            <p:cNvCxnSpPr/>
            <p:nvPr/>
          </p:nvCxnSpPr>
          <p:spPr>
            <a:xfrm flipV="1">
              <a:off x="6414313" y="2267983"/>
              <a:ext cx="421972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</p:spPr>
        </p:cxnSp>
        <p:cxnSp>
          <p:nvCxnSpPr>
            <p:cNvPr id="166" name="Straight Connector 165"/>
            <p:cNvCxnSpPr/>
            <p:nvPr/>
          </p:nvCxnSpPr>
          <p:spPr>
            <a:xfrm flipH="1" flipV="1">
              <a:off x="7355805" y="2240871"/>
              <a:ext cx="370204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</p:spPr>
        </p:cxnSp>
        <p:sp>
          <p:nvSpPr>
            <p:cNvPr id="167" name="TextBox 166"/>
            <p:cNvSpPr txBox="1"/>
            <p:nvPr/>
          </p:nvSpPr>
          <p:spPr>
            <a:xfrm rot="10672872">
              <a:off x="6546601" y="2110295"/>
              <a:ext cx="1117498" cy="3469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rPr>
                <a:t> 10 m </a:t>
              </a: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6847031" y="1659687"/>
            <a:ext cx="389850" cy="609077"/>
            <a:chOff x="6457113" y="1848206"/>
            <a:chExt cx="261026" cy="1057758"/>
          </a:xfrm>
        </p:grpSpPr>
        <p:cxnSp>
          <p:nvCxnSpPr>
            <p:cNvPr id="169" name="Straight Connector 168"/>
            <p:cNvCxnSpPr/>
            <p:nvPr/>
          </p:nvCxnSpPr>
          <p:spPr>
            <a:xfrm rot="5400000" flipV="1">
              <a:off x="6331861" y="2108638"/>
              <a:ext cx="520864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</p:spPr>
        </p:cxnSp>
        <p:cxnSp>
          <p:nvCxnSpPr>
            <p:cNvPr id="170" name="Straight Connector 169"/>
            <p:cNvCxnSpPr/>
            <p:nvPr/>
          </p:nvCxnSpPr>
          <p:spPr>
            <a:xfrm rot="5400000" flipH="1" flipV="1">
              <a:off x="6428858" y="2747164"/>
              <a:ext cx="317600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</p:spPr>
        </p:cxnSp>
        <p:sp>
          <p:nvSpPr>
            <p:cNvPr id="171" name="TextBox 170"/>
            <p:cNvSpPr txBox="1"/>
            <p:nvPr/>
          </p:nvSpPr>
          <p:spPr>
            <a:xfrm>
              <a:off x="6457113" y="2287686"/>
              <a:ext cx="261026" cy="3741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rPr>
                <a:t>7 m</a:t>
              </a:r>
            </a:p>
          </p:txBody>
        </p:sp>
      </p:grpSp>
      <p:grpSp>
        <p:nvGrpSpPr>
          <p:cNvPr id="172" name="Group 171"/>
          <p:cNvGrpSpPr/>
          <p:nvPr/>
        </p:nvGrpSpPr>
        <p:grpSpPr>
          <a:xfrm>
            <a:off x="6403909" y="2706627"/>
            <a:ext cx="2120440" cy="215444"/>
            <a:chOff x="6533160" y="1994482"/>
            <a:chExt cx="1492172" cy="381672"/>
          </a:xfrm>
        </p:grpSpPr>
        <p:cxnSp>
          <p:nvCxnSpPr>
            <p:cNvPr id="173" name="Straight Connector 172"/>
            <p:cNvCxnSpPr/>
            <p:nvPr/>
          </p:nvCxnSpPr>
          <p:spPr>
            <a:xfrm flipV="1">
              <a:off x="6533160" y="2223067"/>
              <a:ext cx="617822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</p:spPr>
        </p:cxnSp>
        <p:cxnSp>
          <p:nvCxnSpPr>
            <p:cNvPr id="174" name="Straight Connector 173"/>
            <p:cNvCxnSpPr/>
            <p:nvPr/>
          </p:nvCxnSpPr>
          <p:spPr>
            <a:xfrm flipH="1" flipV="1">
              <a:off x="7429118" y="2223500"/>
              <a:ext cx="596214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</p:spPr>
        </p:cxnSp>
        <p:sp>
          <p:nvSpPr>
            <p:cNvPr id="175" name="TextBox 174"/>
            <p:cNvSpPr txBox="1"/>
            <p:nvPr/>
          </p:nvSpPr>
          <p:spPr>
            <a:xfrm>
              <a:off x="7110882" y="1994482"/>
              <a:ext cx="321719" cy="3816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rPr>
                <a:t>15 m</a:t>
              </a:r>
            </a:p>
          </p:txBody>
        </p:sp>
      </p:grpSp>
      <p:sp>
        <p:nvSpPr>
          <p:cNvPr id="176" name="Rectangle 175"/>
          <p:cNvSpPr/>
          <p:nvPr/>
        </p:nvSpPr>
        <p:spPr>
          <a:xfrm>
            <a:off x="465264" y="3815413"/>
            <a:ext cx="340158" cy="307777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b="1" dirty="0" smtClean="0">
                <a:latin typeface="Symbol" pitchFamily="18" charset="2"/>
              </a:rPr>
              <a:t>\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00509" y="303707"/>
            <a:ext cx="627775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61963">
              <a:tabLst>
                <a:tab pos="461963" algn="l"/>
              </a:tabLst>
            </a:pPr>
            <a:r>
              <a:rPr lang="en-US" b="1" dirty="0">
                <a:latin typeface="Bookman Old Style" panose="02050604050505020204" pitchFamily="18" charset="0"/>
                <a:ea typeface="Cambria Math" pitchFamily="18" charset="0"/>
              </a:rPr>
              <a:t>Daniel is </a:t>
            </a:r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painting </a:t>
            </a:r>
            <a:r>
              <a:rPr lang="en-US" b="1" dirty="0">
                <a:latin typeface="Bookman Old Style" panose="02050604050505020204" pitchFamily="18" charset="0"/>
                <a:ea typeface="Cambria Math" pitchFamily="18" charset="0"/>
              </a:rPr>
              <a:t>the walls and ceiling of a cuboidal hall with length, breadth and height of 15 m, 10 m and 7 m respectively. From each can of paint 100 m</a:t>
            </a:r>
            <a:r>
              <a:rPr lang="en-US" b="1" baseline="30000" dirty="0">
                <a:latin typeface="Bookman Old Style" panose="02050604050505020204" pitchFamily="18" charset="0"/>
                <a:ea typeface="Cambria Math" pitchFamily="18" charset="0"/>
              </a:rPr>
              <a:t>2 </a:t>
            </a:r>
            <a:r>
              <a:rPr lang="en-US" b="1" dirty="0">
                <a:latin typeface="Bookman Old Style" panose="02050604050505020204" pitchFamily="18" charset="0"/>
                <a:ea typeface="Cambria Math" pitchFamily="18" charset="0"/>
              </a:rPr>
              <a:t>of area is painted. How </a:t>
            </a:r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many cans of </a:t>
            </a:r>
            <a:r>
              <a:rPr lang="en-US" b="1" dirty="0">
                <a:latin typeface="Bookman Old Style" panose="02050604050505020204" pitchFamily="18" charset="0"/>
                <a:ea typeface="Cambria Math" pitchFamily="18" charset="0"/>
              </a:rPr>
              <a:t>paint will she need to paint the room?</a:t>
            </a:r>
          </a:p>
        </p:txBody>
      </p:sp>
      <p:sp>
        <p:nvSpPr>
          <p:cNvPr id="148" name="Rectangle 147"/>
          <p:cNvSpPr/>
          <p:nvPr/>
        </p:nvSpPr>
        <p:spPr>
          <a:xfrm>
            <a:off x="1297353" y="3322226"/>
            <a:ext cx="378630" cy="307777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</a:rPr>
              <a:t>N 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1553829" y="3322226"/>
            <a:ext cx="292068" cy="307777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</a:rPr>
              <a:t>×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1740633" y="3322226"/>
            <a:ext cx="540533" cy="307777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</a:rPr>
              <a:t>100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2158218" y="3322226"/>
            <a:ext cx="292068" cy="307777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</a:rPr>
              <a:t>=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2349369" y="3322226"/>
            <a:ext cx="540533" cy="307777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b="1" kern="0" dirty="0" smtClean="0">
                <a:solidFill>
                  <a:prstClr val="black"/>
                </a:solidFill>
                <a:latin typeface="Bookman Old Style" pitchFamily="18" charset="0"/>
              </a:rPr>
              <a:t>500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2766954" y="3322226"/>
            <a:ext cx="292068" cy="307777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b="1" kern="0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82" name="Rectangle 181"/>
          <p:cNvSpPr/>
          <p:nvPr/>
        </p:nvSpPr>
        <p:spPr>
          <a:xfrm>
            <a:off x="2966814" y="3322226"/>
            <a:ext cx="303288" cy="307777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b="1" kern="0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0044" y="3810709"/>
            <a:ext cx="16353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0" dirty="0" smtClean="0">
                <a:solidFill>
                  <a:prstClr val="black"/>
                </a:solidFill>
                <a:latin typeface="Bookman Old Style" pitchFamily="18" charset="0"/>
              </a:rPr>
              <a:t>Number of cans</a:t>
            </a:r>
            <a:endParaRPr lang="en-US" dirty="0"/>
          </a:p>
        </p:txBody>
      </p:sp>
      <p:graphicFrame>
        <p:nvGraphicFramePr>
          <p:cNvPr id="125" name="Table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478065"/>
              </p:ext>
            </p:extLst>
          </p:nvPr>
        </p:nvGraphicFramePr>
        <p:xfrm>
          <a:off x="835053" y="3788605"/>
          <a:ext cx="3579252" cy="94488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906026"/>
                <a:gridCol w="1673226"/>
              </a:tblGrid>
              <a:tr h="259772">
                <a:tc>
                  <a:txBody>
                    <a:bodyPr/>
                    <a:lstStyle/>
                    <a:p>
                      <a:r>
                        <a:rPr lang="en-US" sz="1400" b="1" cap="none" spc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Bookman Old Style" pitchFamily="18" charset="0"/>
                        </a:rPr>
                        <a:t>Area to be painted</a:t>
                      </a:r>
                      <a:endParaRPr lang="en-US" sz="1400" b="1" cap="none" spc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Bookman Old Style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48D1CC">
                            <a:tint val="66000"/>
                            <a:satMod val="160000"/>
                          </a:srgbClr>
                        </a:gs>
                        <a:gs pos="50000">
                          <a:srgbClr val="48D1CC">
                            <a:tint val="44500"/>
                            <a:satMod val="160000"/>
                          </a:srgbClr>
                        </a:gs>
                        <a:gs pos="100000">
                          <a:srgbClr val="48D1CC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cap="none" spc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Bookman Old Style" pitchFamily="18" charset="0"/>
                        </a:rPr>
                        <a:t>Number of cans</a:t>
                      </a:r>
                      <a:endParaRPr lang="en-US" sz="1400" b="1" cap="none" spc="0" baseline="3000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Bookman Old Style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48D1CC">
                            <a:tint val="66000"/>
                            <a:satMod val="160000"/>
                          </a:srgbClr>
                        </a:gs>
                        <a:gs pos="50000">
                          <a:srgbClr val="48D1CC">
                            <a:tint val="44500"/>
                            <a:satMod val="160000"/>
                          </a:srgbClr>
                        </a:gs>
                        <a:gs pos="100000">
                          <a:srgbClr val="48D1CC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</a:tr>
              <a:tr h="233795">
                <a:tc>
                  <a:txBody>
                    <a:bodyPr/>
                    <a:lstStyle/>
                    <a:p>
                      <a:endParaRPr lang="en-US" b="1" cap="none" spc="0" baseline="30000" dirty="0">
                        <a:ln w="12700">
                          <a:solidFill>
                            <a:schemeClr val="tx2">
                              <a:satMod val="155000"/>
                            </a:schemeClr>
                          </a:solidFill>
                          <a:prstDash val="solid"/>
                        </a:ln>
                        <a:solidFill>
                          <a:schemeClr val="bg2">
                            <a:tint val="85000"/>
                            <a:satMod val="155000"/>
                          </a:schemeClr>
                        </a:solidFill>
                        <a:effectLst>
                          <a:outerShdw blurRad="41275" dist="20320" dir="1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48D1CC">
                            <a:tint val="66000"/>
                            <a:satMod val="160000"/>
                          </a:srgbClr>
                        </a:gs>
                        <a:gs pos="50000">
                          <a:srgbClr val="48D1CC">
                            <a:tint val="44500"/>
                            <a:satMod val="160000"/>
                          </a:srgbClr>
                        </a:gs>
                        <a:gs pos="100000">
                          <a:srgbClr val="48D1CC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b="1" cap="none" spc="0" baseline="30000" dirty="0">
                        <a:ln w="12700">
                          <a:solidFill>
                            <a:schemeClr val="tx2">
                              <a:satMod val="155000"/>
                            </a:schemeClr>
                          </a:solidFill>
                          <a:prstDash val="solid"/>
                        </a:ln>
                        <a:solidFill>
                          <a:schemeClr val="bg2">
                            <a:tint val="85000"/>
                            <a:satMod val="155000"/>
                          </a:schemeClr>
                        </a:solidFill>
                        <a:effectLst>
                          <a:outerShdw blurRad="41275" dist="20320" dir="1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48D1CC">
                            <a:tint val="66000"/>
                            <a:satMod val="160000"/>
                          </a:srgbClr>
                        </a:gs>
                        <a:gs pos="50000">
                          <a:srgbClr val="48D1CC">
                            <a:tint val="44500"/>
                            <a:satMod val="160000"/>
                          </a:srgbClr>
                        </a:gs>
                        <a:gs pos="100000">
                          <a:srgbClr val="48D1CC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</a:tr>
              <a:tr h="238760">
                <a:tc>
                  <a:txBody>
                    <a:bodyPr/>
                    <a:lstStyle/>
                    <a:p>
                      <a:endParaRPr lang="en-US" b="1" cap="none" spc="0" baseline="30000" dirty="0">
                        <a:ln w="12700">
                          <a:solidFill>
                            <a:schemeClr val="tx2">
                              <a:satMod val="155000"/>
                            </a:schemeClr>
                          </a:solidFill>
                          <a:prstDash val="solid"/>
                        </a:ln>
                        <a:solidFill>
                          <a:schemeClr val="bg2">
                            <a:tint val="85000"/>
                            <a:satMod val="155000"/>
                          </a:schemeClr>
                        </a:solidFill>
                        <a:effectLst>
                          <a:outerShdw blurRad="41275" dist="20320" dir="1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48D1CC">
                            <a:tint val="66000"/>
                            <a:satMod val="160000"/>
                          </a:srgbClr>
                        </a:gs>
                        <a:gs pos="50000">
                          <a:srgbClr val="48D1CC">
                            <a:tint val="44500"/>
                            <a:satMod val="160000"/>
                          </a:srgbClr>
                        </a:gs>
                        <a:gs pos="100000">
                          <a:srgbClr val="48D1CC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cap="none" spc="0" dirty="0">
                        <a:ln w="12700">
                          <a:solidFill>
                            <a:schemeClr val="tx2">
                              <a:satMod val="155000"/>
                            </a:schemeClr>
                          </a:solidFill>
                          <a:prstDash val="solid"/>
                        </a:ln>
                        <a:solidFill>
                          <a:schemeClr val="bg2">
                            <a:tint val="85000"/>
                            <a:satMod val="155000"/>
                          </a:schemeClr>
                        </a:solidFill>
                        <a:effectLst>
                          <a:outerShdw blurRad="41275" dist="20320" dir="1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48D1CC">
                            <a:tint val="66000"/>
                            <a:satMod val="160000"/>
                          </a:srgbClr>
                        </a:gs>
                        <a:gs pos="50000">
                          <a:srgbClr val="48D1CC">
                            <a:tint val="44500"/>
                            <a:satMod val="160000"/>
                          </a:srgbClr>
                        </a:gs>
                        <a:gs pos="100000">
                          <a:srgbClr val="48D1CC">
                            <a:tint val="23500"/>
                            <a:satMod val="16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457829" y="4075895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Bookman Old Style" pitchFamily="18" charset="0"/>
              </a:rPr>
              <a:t>100 m</a:t>
            </a:r>
            <a:r>
              <a:rPr lang="en-US" b="1" baseline="30000" dirty="0" smtClean="0">
                <a:solidFill>
                  <a:srgbClr val="0000FF"/>
                </a:solidFill>
                <a:latin typeface="Bookman Old Style" pitchFamily="18" charset="0"/>
              </a:rPr>
              <a:t>2</a:t>
            </a:r>
            <a:endParaRPr lang="en-US" b="1" baseline="300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3300373" y="4063451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Bookman Old Style" pitchFamily="18" charset="0"/>
              </a:rPr>
              <a:t>1</a:t>
            </a:r>
            <a:endParaRPr lang="en-US" b="1" baseline="300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3300373" y="4356037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0000FF"/>
                </a:solidFill>
                <a:latin typeface="Bookman Old Style" pitchFamily="18" charset="0"/>
              </a:rPr>
              <a:t>N</a:t>
            </a:r>
            <a:endParaRPr lang="en-US" sz="1800" b="1" baseline="300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1457829" y="4399820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Bookman Old Style" pitchFamily="18" charset="0"/>
              </a:rPr>
              <a:t>500 m</a:t>
            </a:r>
            <a:r>
              <a:rPr lang="en-US" b="1" baseline="30000" dirty="0" smtClean="0">
                <a:solidFill>
                  <a:srgbClr val="0000FF"/>
                </a:solidFill>
                <a:latin typeface="Bookman Old Style" pitchFamily="18" charset="0"/>
              </a:rPr>
              <a:t>2</a:t>
            </a:r>
            <a:endParaRPr lang="en-US" b="1" baseline="300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446279" y="4236133"/>
            <a:ext cx="676356" cy="362025"/>
          </a:xfrm>
          <a:prstGeom prst="straightConnector1">
            <a:avLst/>
          </a:prstGeom>
          <a:ln w="28575">
            <a:solidFill>
              <a:srgbClr val="FF0000"/>
            </a:solidFill>
            <a:headEnd type="arrow" w="med" len="med"/>
            <a:tailEnd type="arrow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/>
          <p:nvPr/>
        </p:nvCxnSpPr>
        <p:spPr>
          <a:xfrm flipH="1">
            <a:off x="2385959" y="4219474"/>
            <a:ext cx="676356" cy="362025"/>
          </a:xfrm>
          <a:prstGeom prst="straightConnector1">
            <a:avLst/>
          </a:prstGeom>
          <a:ln w="28575">
            <a:solidFill>
              <a:srgbClr val="FF0000"/>
            </a:solidFill>
            <a:headEnd type="arrow" w="med" len="med"/>
            <a:tailEnd type="arrow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131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"/>
                            </p:stCondLst>
                            <p:childTnLst>
                              <p:par>
                                <p:cTn id="13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500"/>
                            </p:stCondLst>
                            <p:childTnLst>
                              <p:par>
                                <p:cTn id="19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500"/>
                            </p:stCondLst>
                            <p:childTnLst>
                              <p:par>
                                <p:cTn id="21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500"/>
                            </p:stCondLst>
                            <p:childTnLst>
                              <p:par>
                                <p:cTn id="25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500"/>
                            </p:stCondLst>
                            <p:childTnLst>
                              <p:par>
                                <p:cTn id="26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500"/>
                            </p:stCondLst>
                            <p:childTnLst>
                              <p:par>
                                <p:cTn id="28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500"/>
                            </p:stCondLst>
                            <p:childTnLst>
                              <p:par>
                                <p:cTn id="30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500"/>
                            </p:stCondLst>
                            <p:childTnLst>
                              <p:par>
                                <p:cTn id="3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500"/>
                            </p:stCondLst>
                            <p:childTnLst>
                              <p:par>
                                <p:cTn id="36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hold">
                      <p:stCondLst>
                        <p:cond delay="indefinite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3" fill="hold">
                            <p:stCondLst>
                              <p:cond delay="500"/>
                            </p:stCondLst>
                            <p:childTnLst>
                              <p:par>
                                <p:cTn id="3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>
                      <p:stCondLst>
                        <p:cond delay="indefinite"/>
                      </p:stCondLst>
                      <p:childTnLst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2" fill="hold">
                      <p:stCondLst>
                        <p:cond delay="indefinite"/>
                      </p:stCondLst>
                      <p:childTnLst>
                        <p:par>
                          <p:cTn id="413" fill="hold">
                            <p:stCondLst>
                              <p:cond delay="0"/>
                            </p:stCondLst>
                            <p:childTnLst>
                              <p:par>
                                <p:cTn id="4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7" fill="hold">
                            <p:stCondLst>
                              <p:cond delay="500"/>
                            </p:stCondLst>
                            <p:childTnLst>
                              <p:par>
                                <p:cTn id="41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6" fill="hold">
                      <p:stCondLst>
                        <p:cond delay="indefinite"/>
                      </p:stCondLst>
                      <p:childTnLst>
                        <p:par>
                          <p:cTn id="427" fill="hold">
                            <p:stCondLst>
                              <p:cond delay="0"/>
                            </p:stCondLst>
                            <p:childTnLst>
                              <p:par>
                                <p:cTn id="4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500"/>
                            </p:stCondLst>
                            <p:childTnLst>
                              <p:par>
                                <p:cTn id="43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0" fill="hold">
                      <p:stCondLst>
                        <p:cond delay="indefinite"/>
                      </p:stCondLst>
                      <p:childTnLst>
                        <p:par>
                          <p:cTn id="441" fill="hold">
                            <p:stCondLst>
                              <p:cond delay="0"/>
                            </p:stCondLst>
                            <p:childTnLst>
                              <p:par>
                                <p:cTn id="4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0" fill="hold">
                      <p:stCondLst>
                        <p:cond delay="indefinite"/>
                      </p:stCondLst>
                      <p:childTnLst>
                        <p:par>
                          <p:cTn id="461" fill="hold">
                            <p:stCondLst>
                              <p:cond delay="0"/>
                            </p:stCondLst>
                            <p:childTnLst>
                              <p:par>
                                <p:cTn id="4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5" fill="hold">
                      <p:stCondLst>
                        <p:cond delay="indefinite"/>
                      </p:stCondLst>
                      <p:childTnLst>
                        <p:par>
                          <p:cTn id="466" fill="hold">
                            <p:stCondLst>
                              <p:cond delay="0"/>
                            </p:stCondLst>
                            <p:childTnLst>
                              <p:par>
                                <p:cTn id="4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9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0" fill="hold">
                      <p:stCondLst>
                        <p:cond delay="indefinite"/>
                      </p:stCondLst>
                      <p:childTnLst>
                        <p:par>
                          <p:cTn id="471" fill="hold">
                            <p:stCondLst>
                              <p:cond delay="0"/>
                            </p:stCondLst>
                            <p:childTnLst>
                              <p:par>
                                <p:cTn id="4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5" fill="hold">
                      <p:stCondLst>
                        <p:cond delay="indefinite"/>
                      </p:stCondLst>
                      <p:childTnLst>
                        <p:par>
                          <p:cTn id="476" fill="hold">
                            <p:stCondLst>
                              <p:cond delay="0"/>
                            </p:stCondLst>
                            <p:childTnLst>
                              <p:par>
                                <p:cTn id="4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0" fill="hold">
                      <p:stCondLst>
                        <p:cond delay="indefinite"/>
                      </p:stCondLst>
                      <p:childTnLst>
                        <p:par>
                          <p:cTn id="481" fill="hold">
                            <p:stCondLst>
                              <p:cond delay="0"/>
                            </p:stCondLst>
                            <p:childTnLst>
                              <p:par>
                                <p:cTn id="4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4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5" fill="hold">
                            <p:stCondLst>
                              <p:cond delay="500"/>
                            </p:stCondLst>
                            <p:childTnLst>
                              <p:par>
                                <p:cTn id="48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7" fill="hold">
                      <p:stCondLst>
                        <p:cond delay="indefinite"/>
                      </p:stCondLst>
                      <p:childTnLst>
                        <p:par>
                          <p:cTn id="508" fill="hold">
                            <p:stCondLst>
                              <p:cond delay="0"/>
                            </p:stCondLst>
                            <p:childTnLst>
                              <p:par>
                                <p:cTn id="5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2" fill="hold">
                      <p:stCondLst>
                        <p:cond delay="indefinite"/>
                      </p:stCondLst>
                      <p:childTnLst>
                        <p:par>
                          <p:cTn id="513" fill="hold">
                            <p:stCondLst>
                              <p:cond delay="0"/>
                            </p:stCondLst>
                            <p:childTnLst>
                              <p:par>
                                <p:cTn id="5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7" fill="hold">
                            <p:stCondLst>
                              <p:cond delay="500"/>
                            </p:stCondLst>
                            <p:childTnLst>
                              <p:par>
                                <p:cTn id="5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1" fill="hold">
                      <p:stCondLst>
                        <p:cond delay="indefinite"/>
                      </p:stCondLst>
                      <p:childTnLst>
                        <p:par>
                          <p:cTn id="522" fill="hold">
                            <p:stCondLst>
                              <p:cond delay="0"/>
                            </p:stCondLst>
                            <p:childTnLst>
                              <p:par>
                                <p:cTn id="5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6" fill="hold">
                      <p:stCondLst>
                        <p:cond delay="indefinite"/>
                      </p:stCondLst>
                      <p:childTnLst>
                        <p:par>
                          <p:cTn id="527" fill="hold">
                            <p:stCondLst>
                              <p:cond delay="0"/>
                            </p:stCondLst>
                            <p:childTnLst>
                              <p:par>
                                <p:cTn id="5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1" fill="hold">
                      <p:stCondLst>
                        <p:cond delay="indefinite"/>
                      </p:stCondLst>
                      <p:childTnLst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6" fill="hold">
                      <p:stCondLst>
                        <p:cond delay="indefinite"/>
                      </p:stCondLst>
                      <p:childTnLst>
                        <p:par>
                          <p:cTn id="537" fill="hold">
                            <p:stCondLst>
                              <p:cond delay="0"/>
                            </p:stCondLst>
                            <p:childTnLst>
                              <p:par>
                                <p:cTn id="5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1" fill="hold">
                      <p:stCondLst>
                        <p:cond delay="indefinite"/>
                      </p:stCondLst>
                      <p:childTnLst>
                        <p:par>
                          <p:cTn id="542" fill="hold">
                            <p:stCondLst>
                              <p:cond delay="0"/>
                            </p:stCondLst>
                            <p:childTnLst>
                              <p:par>
                                <p:cTn id="5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6" fill="hold">
                      <p:stCondLst>
                        <p:cond delay="indefinite"/>
                      </p:stCondLst>
                      <p:childTnLst>
                        <p:par>
                          <p:cTn id="547" fill="hold">
                            <p:stCondLst>
                              <p:cond delay="0"/>
                            </p:stCondLst>
                            <p:childTnLst>
                              <p:par>
                                <p:cTn id="5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1" fill="hold">
                      <p:stCondLst>
                        <p:cond delay="indefinite"/>
                      </p:stCondLst>
                      <p:childTnLst>
                        <p:par>
                          <p:cTn id="552" fill="hold">
                            <p:stCondLst>
                              <p:cond delay="0"/>
                            </p:stCondLst>
                            <p:childTnLst>
                              <p:par>
                                <p:cTn id="5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6" fill="hold">
                      <p:stCondLst>
                        <p:cond delay="indefinite"/>
                      </p:stCondLst>
                      <p:childTnLst>
                        <p:par>
                          <p:cTn id="557" fill="hold">
                            <p:stCondLst>
                              <p:cond delay="0"/>
                            </p:stCondLst>
                            <p:childTnLst>
                              <p:par>
                                <p:cTn id="5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1" fill="hold">
                            <p:stCondLst>
                              <p:cond delay="500"/>
                            </p:stCondLst>
                            <p:childTnLst>
                              <p:par>
                                <p:cTn id="5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9" fill="hold">
                            <p:stCondLst>
                              <p:cond delay="1500"/>
                            </p:stCondLst>
                            <p:childTnLst>
                              <p:par>
                                <p:cTn id="57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44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69" grpId="0" animBg="1"/>
      <p:bldP spid="69" grpId="1" animBg="1"/>
      <p:bldP spid="69" grpId="2" animBg="1"/>
      <p:bldP spid="69" grpId="3" animBg="1"/>
      <p:bldP spid="70" grpId="0" animBg="1"/>
      <p:bldP spid="70" grpId="1" animBg="1"/>
      <p:bldP spid="70" grpId="2" animBg="1"/>
      <p:bldP spid="70" grpId="3" animBg="1"/>
      <p:bldP spid="70" grpId="4" animBg="1"/>
      <p:bldP spid="70" grpId="5" animBg="1"/>
      <p:bldP spid="71" grpId="0" animBg="1"/>
      <p:bldP spid="71" grpId="1" animBg="1"/>
      <p:bldP spid="71" grpId="2" animBg="1"/>
      <p:bldP spid="71" grpId="3" animBg="1"/>
      <p:bldP spid="71" grpId="4" animBg="1"/>
      <p:bldP spid="71" grpId="5" animBg="1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39" grpId="0"/>
      <p:bldP spid="141" grpId="0"/>
      <p:bldP spid="142" grpId="0"/>
      <p:bldP spid="146" grpId="0" animBg="1"/>
      <p:bldP spid="146" grpId="1" animBg="1"/>
      <p:bldP spid="149" grpId="0"/>
      <p:bldP spid="150" grpId="0"/>
      <p:bldP spid="153" grpId="0" animBg="1"/>
      <p:bldP spid="154" grpId="0"/>
      <p:bldP spid="156" grpId="0" animBg="1"/>
      <p:bldP spid="156" grpId="1" animBg="1"/>
      <p:bldP spid="157" grpId="0" animBg="1"/>
      <p:bldP spid="157" grpId="1" animBg="1"/>
      <p:bldP spid="176" grpId="0"/>
      <p:bldP spid="148" grpId="0"/>
      <p:bldP spid="177" grpId="0"/>
      <p:bldP spid="178" grpId="0"/>
      <p:bldP spid="179" grpId="0"/>
      <p:bldP spid="180" grpId="0"/>
      <p:bldP spid="181" grpId="0"/>
      <p:bldP spid="182" grpId="0"/>
      <p:bldP spid="8" grpId="0"/>
      <p:bldP spid="6" grpId="0"/>
      <p:bldP spid="6" grpId="1"/>
      <p:bldP spid="126" grpId="0"/>
      <p:bldP spid="126" grpId="1"/>
      <p:bldP spid="127" grpId="0"/>
      <p:bldP spid="127" grpId="1"/>
      <p:bldP spid="133" grpId="0"/>
      <p:bldP spid="133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ounded Rectangle 137"/>
          <p:cNvSpPr/>
          <p:nvPr/>
        </p:nvSpPr>
        <p:spPr>
          <a:xfrm>
            <a:off x="4493401" y="2568890"/>
            <a:ext cx="282110" cy="187060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7" name="Rounded Rectangle 136"/>
          <p:cNvSpPr/>
          <p:nvPr/>
        </p:nvSpPr>
        <p:spPr>
          <a:xfrm>
            <a:off x="5429227" y="2692043"/>
            <a:ext cx="154621" cy="179760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Rounded Rectangle 120"/>
          <p:cNvSpPr/>
          <p:nvPr>
            <p:custDataLst>
              <p:tags r:id="rId1"/>
            </p:custDataLst>
          </p:nvPr>
        </p:nvSpPr>
        <p:spPr>
          <a:xfrm>
            <a:off x="4555228" y="1397848"/>
            <a:ext cx="730686" cy="474074"/>
          </a:xfrm>
          <a:prstGeom prst="round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0" name="Rounded Rectangle 119"/>
          <p:cNvSpPr/>
          <p:nvPr>
            <p:custDataLst>
              <p:tags r:id="rId2"/>
            </p:custDataLst>
          </p:nvPr>
        </p:nvSpPr>
        <p:spPr>
          <a:xfrm>
            <a:off x="974329" y="1497610"/>
            <a:ext cx="2232672" cy="234297"/>
          </a:xfrm>
          <a:prstGeom prst="round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989097" y="1908846"/>
            <a:ext cx="2820580" cy="255531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</a:t>
            </a:r>
          </a:p>
        </p:txBody>
      </p:sp>
      <p:sp>
        <p:nvSpPr>
          <p:cNvPr id="69" name="Rounded Rectangle 68"/>
          <p:cNvSpPr/>
          <p:nvPr>
            <p:custDataLst>
              <p:tags r:id="rId3"/>
            </p:custDataLst>
          </p:nvPr>
        </p:nvSpPr>
        <p:spPr>
          <a:xfrm>
            <a:off x="5374053" y="1785095"/>
            <a:ext cx="438027" cy="170921"/>
          </a:xfrm>
          <a:prstGeom prst="round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8" name="Rounded Rectangle 67"/>
          <p:cNvSpPr/>
          <p:nvPr>
            <p:custDataLst>
              <p:tags r:id="rId4"/>
            </p:custDataLst>
          </p:nvPr>
        </p:nvSpPr>
        <p:spPr>
          <a:xfrm>
            <a:off x="1051037" y="1087681"/>
            <a:ext cx="3087740" cy="234297"/>
          </a:xfrm>
          <a:prstGeom prst="round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7" name="Rounded Rectangle 66"/>
          <p:cNvSpPr/>
          <p:nvPr>
            <p:custDataLst>
              <p:tags r:id="rId5"/>
            </p:custDataLst>
          </p:nvPr>
        </p:nvSpPr>
        <p:spPr>
          <a:xfrm>
            <a:off x="6113424" y="2580135"/>
            <a:ext cx="481830" cy="170921"/>
          </a:xfrm>
          <a:prstGeom prst="round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5815504" y="1213396"/>
            <a:ext cx="925750" cy="1349176"/>
            <a:chOff x="5815504" y="1213396"/>
            <a:chExt cx="925750" cy="1349176"/>
          </a:xfrm>
          <a:solidFill>
            <a:srgbClr val="B4CBFE">
              <a:alpha val="80000"/>
            </a:srgbClr>
          </a:solidFill>
        </p:grpSpPr>
        <p:sp>
          <p:nvSpPr>
            <p:cNvPr id="65" name="Flowchart: Magnetic Disk 64"/>
            <p:cNvSpPr/>
            <p:nvPr/>
          </p:nvSpPr>
          <p:spPr>
            <a:xfrm>
              <a:off x="5815504" y="1283360"/>
              <a:ext cx="924996" cy="1279212"/>
            </a:xfrm>
            <a:custGeom>
              <a:avLst/>
              <a:gdLst>
                <a:gd name="connsiteX0" fmla="*/ 0 w 10000"/>
                <a:gd name="connsiteY0" fmla="*/ 1667 h 10000"/>
                <a:gd name="connsiteX1" fmla="*/ 5000 w 10000"/>
                <a:gd name="connsiteY1" fmla="*/ 0 h 10000"/>
                <a:gd name="connsiteX2" fmla="*/ 10000 w 10000"/>
                <a:gd name="connsiteY2" fmla="*/ 1667 h 10000"/>
                <a:gd name="connsiteX3" fmla="*/ 10000 w 10000"/>
                <a:gd name="connsiteY3" fmla="*/ 8333 h 10000"/>
                <a:gd name="connsiteX4" fmla="*/ 5000 w 10000"/>
                <a:gd name="connsiteY4" fmla="*/ 10000 h 10000"/>
                <a:gd name="connsiteX5" fmla="*/ 0 w 10000"/>
                <a:gd name="connsiteY5" fmla="*/ 8333 h 10000"/>
                <a:gd name="connsiteX6" fmla="*/ 0 w 10000"/>
                <a:gd name="connsiteY6" fmla="*/ 1667 h 10000"/>
                <a:gd name="connsiteX0" fmla="*/ 10000 w 10000"/>
                <a:gd name="connsiteY0" fmla="*/ 1667 h 10000"/>
                <a:gd name="connsiteX1" fmla="*/ 5000 w 10000"/>
                <a:gd name="connsiteY1" fmla="*/ 3334 h 10000"/>
                <a:gd name="connsiteX2" fmla="*/ 0 w 10000"/>
                <a:gd name="connsiteY2" fmla="*/ 1667 h 10000"/>
                <a:gd name="connsiteX0" fmla="*/ 0 w 10000"/>
                <a:gd name="connsiteY0" fmla="*/ 1667 h 10000"/>
                <a:gd name="connsiteX1" fmla="*/ 5000 w 10000"/>
                <a:gd name="connsiteY1" fmla="*/ 0 h 10000"/>
                <a:gd name="connsiteX2" fmla="*/ 10000 w 10000"/>
                <a:gd name="connsiteY2" fmla="*/ 1667 h 10000"/>
                <a:gd name="connsiteX3" fmla="*/ 10000 w 10000"/>
                <a:gd name="connsiteY3" fmla="*/ 8333 h 10000"/>
                <a:gd name="connsiteX4" fmla="*/ 5000 w 10000"/>
                <a:gd name="connsiteY4" fmla="*/ 10000 h 10000"/>
                <a:gd name="connsiteX5" fmla="*/ 0 w 10000"/>
                <a:gd name="connsiteY5" fmla="*/ 8333 h 10000"/>
                <a:gd name="connsiteX6" fmla="*/ 0 w 10000"/>
                <a:gd name="connsiteY6" fmla="*/ 1667 h 10000"/>
                <a:gd name="connsiteX0" fmla="*/ 0 w 10000"/>
                <a:gd name="connsiteY0" fmla="*/ 1667 h 10000"/>
                <a:gd name="connsiteX1" fmla="*/ 5000 w 10000"/>
                <a:gd name="connsiteY1" fmla="*/ 0 h 10000"/>
                <a:gd name="connsiteX2" fmla="*/ 10000 w 10000"/>
                <a:gd name="connsiteY2" fmla="*/ 1667 h 10000"/>
                <a:gd name="connsiteX3" fmla="*/ 10000 w 10000"/>
                <a:gd name="connsiteY3" fmla="*/ 8333 h 10000"/>
                <a:gd name="connsiteX4" fmla="*/ 5000 w 10000"/>
                <a:gd name="connsiteY4" fmla="*/ 10000 h 10000"/>
                <a:gd name="connsiteX5" fmla="*/ 0 w 10000"/>
                <a:gd name="connsiteY5" fmla="*/ 8333 h 10000"/>
                <a:gd name="connsiteX6" fmla="*/ 0 w 10000"/>
                <a:gd name="connsiteY6" fmla="*/ 1667 h 10000"/>
                <a:gd name="connsiteX0" fmla="*/ 10000 w 10000"/>
                <a:gd name="connsiteY0" fmla="*/ 1667 h 10000"/>
                <a:gd name="connsiteX1" fmla="*/ 5000 w 10000"/>
                <a:gd name="connsiteY1" fmla="*/ 3334 h 10000"/>
                <a:gd name="connsiteX2" fmla="*/ 0 w 10000"/>
                <a:gd name="connsiteY2" fmla="*/ 1667 h 10000"/>
                <a:gd name="connsiteX0" fmla="*/ 0 w 10000"/>
                <a:gd name="connsiteY0" fmla="*/ 1667 h 10000"/>
                <a:gd name="connsiteX1" fmla="*/ 5000 w 10000"/>
                <a:gd name="connsiteY1" fmla="*/ 0 h 10000"/>
                <a:gd name="connsiteX2" fmla="*/ 10000 w 10000"/>
                <a:gd name="connsiteY2" fmla="*/ 1667 h 10000"/>
                <a:gd name="connsiteX3" fmla="*/ 10000 w 10000"/>
                <a:gd name="connsiteY3" fmla="*/ 8333 h 10000"/>
                <a:gd name="connsiteX4" fmla="*/ 5073 w 10000"/>
                <a:gd name="connsiteY4" fmla="*/ 9872 h 10000"/>
                <a:gd name="connsiteX5" fmla="*/ 0 w 10000"/>
                <a:gd name="connsiteY5" fmla="*/ 8333 h 10000"/>
                <a:gd name="connsiteX6" fmla="*/ 0 w 10000"/>
                <a:gd name="connsiteY6" fmla="*/ 1667 h 10000"/>
                <a:gd name="connsiteX0" fmla="*/ 0 w 10000"/>
                <a:gd name="connsiteY0" fmla="*/ 1667 h 9872"/>
                <a:gd name="connsiteX1" fmla="*/ 5000 w 10000"/>
                <a:gd name="connsiteY1" fmla="*/ 0 h 9872"/>
                <a:gd name="connsiteX2" fmla="*/ 10000 w 10000"/>
                <a:gd name="connsiteY2" fmla="*/ 1667 h 9872"/>
                <a:gd name="connsiteX3" fmla="*/ 10000 w 10000"/>
                <a:gd name="connsiteY3" fmla="*/ 8333 h 9872"/>
                <a:gd name="connsiteX4" fmla="*/ 5110 w 10000"/>
                <a:gd name="connsiteY4" fmla="*/ 9820 h 9872"/>
                <a:gd name="connsiteX5" fmla="*/ 0 w 10000"/>
                <a:gd name="connsiteY5" fmla="*/ 8333 h 9872"/>
                <a:gd name="connsiteX6" fmla="*/ 0 w 10000"/>
                <a:gd name="connsiteY6" fmla="*/ 1667 h 9872"/>
                <a:gd name="connsiteX0" fmla="*/ 10000 w 10000"/>
                <a:gd name="connsiteY0" fmla="*/ 1667 h 9872"/>
                <a:gd name="connsiteX1" fmla="*/ 5000 w 10000"/>
                <a:gd name="connsiteY1" fmla="*/ 3334 h 9872"/>
                <a:gd name="connsiteX2" fmla="*/ 0 w 10000"/>
                <a:gd name="connsiteY2" fmla="*/ 1667 h 9872"/>
                <a:gd name="connsiteX0" fmla="*/ 0 w 10000"/>
                <a:gd name="connsiteY0" fmla="*/ 1667 h 9872"/>
                <a:gd name="connsiteX1" fmla="*/ 5000 w 10000"/>
                <a:gd name="connsiteY1" fmla="*/ 0 h 9872"/>
                <a:gd name="connsiteX2" fmla="*/ 10000 w 10000"/>
                <a:gd name="connsiteY2" fmla="*/ 1667 h 9872"/>
                <a:gd name="connsiteX3" fmla="*/ 10000 w 10000"/>
                <a:gd name="connsiteY3" fmla="*/ 8333 h 9872"/>
                <a:gd name="connsiteX4" fmla="*/ 5073 w 10000"/>
                <a:gd name="connsiteY4" fmla="*/ 9872 h 9872"/>
                <a:gd name="connsiteX5" fmla="*/ 0 w 10000"/>
                <a:gd name="connsiteY5" fmla="*/ 8333 h 9872"/>
                <a:gd name="connsiteX6" fmla="*/ 0 w 10000"/>
                <a:gd name="connsiteY6" fmla="*/ 1667 h 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9872" stroke="0" extrusionOk="0">
                  <a:moveTo>
                    <a:pt x="0" y="1667"/>
                  </a:moveTo>
                  <a:cubicBezTo>
                    <a:pt x="0" y="746"/>
                    <a:pt x="2239" y="0"/>
                    <a:pt x="5000" y="0"/>
                  </a:cubicBezTo>
                  <a:cubicBezTo>
                    <a:pt x="7761" y="0"/>
                    <a:pt x="10000" y="746"/>
                    <a:pt x="10000" y="1667"/>
                  </a:cubicBezTo>
                  <a:lnTo>
                    <a:pt x="10000" y="8333"/>
                  </a:lnTo>
                  <a:cubicBezTo>
                    <a:pt x="10000" y="9254"/>
                    <a:pt x="7871" y="9820"/>
                    <a:pt x="5110" y="9820"/>
                  </a:cubicBezTo>
                  <a:cubicBezTo>
                    <a:pt x="2349" y="9820"/>
                    <a:pt x="0" y="9254"/>
                    <a:pt x="0" y="8333"/>
                  </a:cubicBezTo>
                  <a:lnTo>
                    <a:pt x="0" y="1667"/>
                  </a:lnTo>
                  <a:close/>
                </a:path>
                <a:path w="10000" h="9872" fill="none" extrusionOk="0">
                  <a:moveTo>
                    <a:pt x="10000" y="1667"/>
                  </a:moveTo>
                  <a:cubicBezTo>
                    <a:pt x="10000" y="2588"/>
                    <a:pt x="7761" y="3334"/>
                    <a:pt x="5000" y="3334"/>
                  </a:cubicBezTo>
                  <a:cubicBezTo>
                    <a:pt x="2239" y="3334"/>
                    <a:pt x="0" y="2588"/>
                    <a:pt x="0" y="1667"/>
                  </a:cubicBezTo>
                </a:path>
                <a:path w="10000" h="9872" fill="none">
                  <a:moveTo>
                    <a:pt x="0" y="1667"/>
                  </a:moveTo>
                  <a:cubicBezTo>
                    <a:pt x="0" y="746"/>
                    <a:pt x="2239" y="0"/>
                    <a:pt x="5000" y="0"/>
                  </a:cubicBezTo>
                  <a:cubicBezTo>
                    <a:pt x="7761" y="0"/>
                    <a:pt x="10000" y="746"/>
                    <a:pt x="10000" y="1667"/>
                  </a:cubicBezTo>
                  <a:lnTo>
                    <a:pt x="10000" y="8333"/>
                  </a:lnTo>
                  <a:cubicBezTo>
                    <a:pt x="10000" y="9254"/>
                    <a:pt x="7834" y="9872"/>
                    <a:pt x="5073" y="9872"/>
                  </a:cubicBezTo>
                  <a:cubicBezTo>
                    <a:pt x="2312" y="9872"/>
                    <a:pt x="0" y="9254"/>
                    <a:pt x="0" y="8333"/>
                  </a:cubicBezTo>
                  <a:lnTo>
                    <a:pt x="0" y="166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3"/>
            <p:cNvSpPr>
              <a:spLocks noChangeArrowheads="1"/>
            </p:cNvSpPr>
            <p:nvPr/>
          </p:nvSpPr>
          <p:spPr bwMode="auto">
            <a:xfrm>
              <a:off x="5835048" y="1213396"/>
              <a:ext cx="906206" cy="333956"/>
            </a:xfrm>
            <a:prstGeom prst="ellipse">
              <a:avLst/>
            </a:prstGeom>
            <a:grpFill/>
            <a:ln w="1905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sp>
        <p:nvSpPr>
          <p:cNvPr id="8" name="Rounded Rectangle 7"/>
          <p:cNvSpPr/>
          <p:nvPr/>
        </p:nvSpPr>
        <p:spPr>
          <a:xfrm>
            <a:off x="982176" y="284186"/>
            <a:ext cx="6469573" cy="735755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8575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58773" y="352534"/>
            <a:ext cx="687003" cy="624548"/>
            <a:chOff x="508513" y="-702286"/>
            <a:chExt cx="687003" cy="624548"/>
          </a:xfrm>
        </p:grpSpPr>
        <p:sp>
          <p:nvSpPr>
            <p:cNvPr id="10" name="Plaque 9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itchFamily="18" charset="0"/>
                </a:rPr>
                <a:t>Q.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sp>
        <p:nvSpPr>
          <p:cNvPr id="13" name="Rectangle 12"/>
          <p:cNvSpPr/>
          <p:nvPr>
            <p:custDataLst>
              <p:tags r:id="rId6"/>
            </p:custDataLst>
          </p:nvPr>
        </p:nvSpPr>
        <p:spPr>
          <a:xfrm>
            <a:off x="530931" y="1028496"/>
            <a:ext cx="637659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en-US" sz="1600" b="1" dirty="0">
                <a:latin typeface="Bookman Old Style" panose="02050604050505020204" pitchFamily="18" charset="0"/>
              </a:rPr>
              <a:t>Sol.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984645" y="1401582"/>
            <a:ext cx="1849172" cy="1321462"/>
            <a:chOff x="6984645" y="1401582"/>
            <a:chExt cx="1849172" cy="1321462"/>
          </a:xfrm>
        </p:grpSpPr>
        <p:sp>
          <p:nvSpPr>
            <p:cNvPr id="21" name="Cube 20"/>
            <p:cNvSpPr/>
            <p:nvPr/>
          </p:nvSpPr>
          <p:spPr>
            <a:xfrm>
              <a:off x="7010565" y="1401582"/>
              <a:ext cx="1290828" cy="1059861"/>
            </a:xfrm>
            <a:prstGeom prst="cub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6984645" y="2446045"/>
              <a:ext cx="1060919" cy="276999"/>
              <a:chOff x="6423021" y="2089157"/>
              <a:chExt cx="1753026" cy="276999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 flipV="1">
                <a:off x="6423021" y="2223067"/>
                <a:ext cx="53133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headEnd type="arrow" w="med" len="med"/>
                <a:tailEnd type="none" w="med" len="med"/>
              </a:ln>
              <a:effectLst/>
            </p:spPr>
          </p:cxnSp>
          <p:cxnSp>
            <p:nvCxnSpPr>
              <p:cNvPr id="24" name="Straight Connector 23"/>
              <p:cNvCxnSpPr/>
              <p:nvPr/>
            </p:nvCxnSpPr>
            <p:spPr>
              <a:xfrm flipH="1" flipV="1">
                <a:off x="7707223" y="2223500"/>
                <a:ext cx="468824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headEnd type="arrow" w="med" len="med"/>
                <a:tailEnd type="none" w="med" len="med"/>
              </a:ln>
              <a:effectLst/>
            </p:spPr>
          </p:cxnSp>
          <p:sp>
            <p:nvSpPr>
              <p:cNvPr id="25" name="TextBox 24"/>
              <p:cNvSpPr txBox="1"/>
              <p:nvPr/>
            </p:nvSpPr>
            <p:spPr>
              <a:xfrm>
                <a:off x="6866858" y="2089157"/>
                <a:ext cx="11575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ookman Old Style" pitchFamily="18" charset="0"/>
                  </a:rPr>
                  <a:t>7 cm</a:t>
                </a: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 rot="1955917">
              <a:off x="8073114" y="2266170"/>
              <a:ext cx="635822" cy="425548"/>
              <a:chOff x="6897552" y="2036317"/>
              <a:chExt cx="1050631" cy="425548"/>
            </a:xfrm>
          </p:grpSpPr>
          <p:cxnSp>
            <p:nvCxnSpPr>
              <p:cNvPr id="27" name="Straight Connector 26"/>
              <p:cNvCxnSpPr/>
              <p:nvPr/>
            </p:nvCxnSpPr>
            <p:spPr>
              <a:xfrm flipV="1">
                <a:off x="7100647" y="2311058"/>
                <a:ext cx="64156" cy="150807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headEnd type="arrow" w="med" len="med"/>
                <a:tailEnd type="none" w="med" len="med"/>
              </a:ln>
              <a:effectLst/>
            </p:spPr>
          </p:cxnSp>
          <p:cxnSp>
            <p:nvCxnSpPr>
              <p:cNvPr id="28" name="Straight Connector 27"/>
              <p:cNvCxnSpPr/>
              <p:nvPr/>
            </p:nvCxnSpPr>
            <p:spPr>
              <a:xfrm rot="17100000" flipH="1" flipV="1">
                <a:off x="7185837" y="2109116"/>
                <a:ext cx="145597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headEnd type="arrow" w="med" len="med"/>
                <a:tailEnd type="none" w="med" len="med"/>
              </a:ln>
              <a:effectLst/>
            </p:spPr>
          </p:cxnSp>
          <p:sp>
            <p:nvSpPr>
              <p:cNvPr id="29" name="TextBox 28"/>
              <p:cNvSpPr txBox="1"/>
              <p:nvPr/>
            </p:nvSpPr>
            <p:spPr>
              <a:xfrm>
                <a:off x="6897552" y="2093242"/>
                <a:ext cx="10506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ookman Old Style" pitchFamily="18" charset="0"/>
                  </a:rPr>
                  <a:t>7 cm</a:t>
                </a: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8222381" y="1410593"/>
              <a:ext cx="611436" cy="796824"/>
              <a:chOff x="6866864" y="1836947"/>
              <a:chExt cx="1010318" cy="796824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 rot="5400000" flipV="1">
                <a:off x="7085565" y="1997726"/>
                <a:ext cx="321557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headEnd type="arrow" w="med" len="med"/>
                <a:tailEnd type="none" w="med" len="med"/>
              </a:ln>
              <a:effectLst/>
            </p:spPr>
          </p:cxnSp>
          <p:cxnSp>
            <p:nvCxnSpPr>
              <p:cNvPr id="32" name="Straight Connector 31"/>
              <p:cNvCxnSpPr/>
              <p:nvPr/>
            </p:nvCxnSpPr>
            <p:spPr>
              <a:xfrm rot="5400000" flipH="1">
                <a:off x="7027662" y="2444950"/>
                <a:ext cx="377643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headEnd type="arrow" w="med" len="med"/>
                <a:tailEnd type="none" w="med" len="med"/>
              </a:ln>
              <a:effectLst/>
            </p:spPr>
          </p:cxnSp>
          <p:sp>
            <p:nvSpPr>
              <p:cNvPr id="33" name="TextBox 32"/>
              <p:cNvSpPr txBox="1"/>
              <p:nvPr/>
            </p:nvSpPr>
            <p:spPr>
              <a:xfrm>
                <a:off x="6866864" y="2084823"/>
                <a:ext cx="10103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ookman Old Style" pitchFamily="18" charset="0"/>
                  </a:rPr>
                  <a:t>7 cm</a:t>
                </a: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5292743" y="1213396"/>
            <a:ext cx="1501664" cy="1585806"/>
            <a:chOff x="5303017" y="1213396"/>
            <a:chExt cx="1501664" cy="1585806"/>
          </a:xfrm>
        </p:grpSpPr>
        <p:grpSp>
          <p:nvGrpSpPr>
            <p:cNvPr id="14" name="Group 13"/>
            <p:cNvGrpSpPr/>
            <p:nvPr/>
          </p:nvGrpSpPr>
          <p:grpSpPr>
            <a:xfrm>
              <a:off x="5838241" y="1213396"/>
              <a:ext cx="906486" cy="1344173"/>
              <a:chOff x="5408485" y="841641"/>
              <a:chExt cx="3046120" cy="3963300"/>
            </a:xfrm>
          </p:grpSpPr>
          <p:grpSp>
            <p:nvGrpSpPr>
              <p:cNvPr id="15" name="Group 2"/>
              <p:cNvGrpSpPr>
                <a:grpSpLocks/>
              </p:cNvGrpSpPr>
              <p:nvPr/>
            </p:nvGrpSpPr>
            <p:grpSpPr bwMode="auto">
              <a:xfrm>
                <a:off x="5409425" y="841641"/>
                <a:ext cx="3045180" cy="3532957"/>
                <a:chOff x="1722" y="768"/>
                <a:chExt cx="2004" cy="2325"/>
              </a:xfrm>
            </p:grpSpPr>
            <p:sp>
              <p:nvSpPr>
                <p:cNvPr id="18" name="Oval 3"/>
                <p:cNvSpPr>
                  <a:spLocks noChangeArrowheads="1"/>
                </p:cNvSpPr>
                <p:nvPr/>
              </p:nvSpPr>
              <p:spPr bwMode="auto">
                <a:xfrm>
                  <a:off x="1722" y="768"/>
                  <a:ext cx="2004" cy="648"/>
                </a:xfrm>
                <a:prstGeom prst="ellips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798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ookman Old Style" pitchFamily="18" charset="0"/>
                  </a:endParaRPr>
                </a:p>
              </p:txBody>
            </p:sp>
            <p:sp>
              <p:nvSpPr>
                <p:cNvPr id="19" name="Line 5"/>
                <p:cNvSpPr>
                  <a:spLocks noChangeShapeType="1"/>
                </p:cNvSpPr>
                <p:nvPr/>
              </p:nvSpPr>
              <p:spPr bwMode="auto">
                <a:xfrm>
                  <a:off x="1722" y="1095"/>
                  <a:ext cx="0" cy="1989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8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ookman Old Style" pitchFamily="18" charset="0"/>
                  </a:endParaRPr>
                </a:p>
              </p:txBody>
            </p:sp>
            <p:sp>
              <p:nvSpPr>
                <p:cNvPr id="20" name="Line 6"/>
                <p:cNvSpPr>
                  <a:spLocks noChangeShapeType="1"/>
                </p:cNvSpPr>
                <p:nvPr/>
              </p:nvSpPr>
              <p:spPr bwMode="auto">
                <a:xfrm>
                  <a:off x="3726" y="1104"/>
                  <a:ext cx="0" cy="1989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8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ookman Old Style" pitchFamily="18" charset="0"/>
                  </a:endParaRPr>
                </a:p>
              </p:txBody>
            </p:sp>
          </p:grpSp>
          <p:sp>
            <p:nvSpPr>
              <p:cNvPr id="17" name="Arc 16"/>
              <p:cNvSpPr/>
              <p:nvPr/>
            </p:nvSpPr>
            <p:spPr>
              <a:xfrm>
                <a:off x="5408485" y="3853965"/>
                <a:ext cx="3044952" cy="950976"/>
              </a:xfrm>
              <a:prstGeom prst="arc">
                <a:avLst>
                  <a:gd name="adj1" fmla="val 14361"/>
                  <a:gd name="adj2" fmla="val 10824882"/>
                </a:avLst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5840209" y="2522203"/>
              <a:ext cx="964472" cy="276999"/>
              <a:chOff x="6423021" y="2089157"/>
              <a:chExt cx="1753026" cy="276999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 flipV="1">
                <a:off x="6423021" y="2223067"/>
                <a:ext cx="53133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headEnd type="arrow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/>
              <p:cNvCxnSpPr/>
              <p:nvPr/>
            </p:nvCxnSpPr>
            <p:spPr>
              <a:xfrm flipH="1" flipV="1">
                <a:off x="7707223" y="2223500"/>
                <a:ext cx="468824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headEnd type="arrow" w="med" len="med"/>
                <a:tailEnd type="none" w="med" len="med"/>
              </a:ln>
              <a:effectLst/>
            </p:spPr>
          </p:cxnSp>
          <p:sp>
            <p:nvSpPr>
              <p:cNvPr id="37" name="TextBox 36"/>
              <p:cNvSpPr txBox="1"/>
              <p:nvPr/>
            </p:nvSpPr>
            <p:spPr>
              <a:xfrm>
                <a:off x="6773487" y="2089157"/>
                <a:ext cx="11575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ookman Old Style" pitchFamily="18" charset="0"/>
                  </a:rPr>
                  <a:t>7 cm</a:t>
                </a: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5303017" y="1394652"/>
              <a:ext cx="611436" cy="1060573"/>
              <a:chOff x="6748032" y="1836947"/>
              <a:chExt cx="1010318" cy="796824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5400000" flipV="1">
                <a:off x="7085565" y="1997726"/>
                <a:ext cx="321557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headEnd type="arrow" w="med" len="med"/>
                <a:tailEnd type="none" w="med" len="med"/>
              </a:ln>
              <a:effectLst/>
            </p:spPr>
          </p:cxnSp>
          <p:cxnSp>
            <p:nvCxnSpPr>
              <p:cNvPr id="40" name="Straight Connector 39"/>
              <p:cNvCxnSpPr/>
              <p:nvPr/>
            </p:nvCxnSpPr>
            <p:spPr>
              <a:xfrm rot="5400000" flipH="1">
                <a:off x="7027662" y="2444950"/>
                <a:ext cx="377643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headEnd type="arrow" w="med" len="med"/>
                <a:tailEnd type="none" w="med" len="med"/>
              </a:ln>
              <a:effectLst/>
            </p:spPr>
          </p:cxnSp>
          <p:sp>
            <p:nvSpPr>
              <p:cNvPr id="41" name="TextBox 40"/>
              <p:cNvSpPr txBox="1"/>
              <p:nvPr/>
            </p:nvSpPr>
            <p:spPr>
              <a:xfrm>
                <a:off x="6748032" y="2100261"/>
                <a:ext cx="10103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ookman Old Style" pitchFamily="18" charset="0"/>
                  </a:rPr>
                  <a:t>7 cm</a:t>
                </a:r>
              </a:p>
            </p:txBody>
          </p:sp>
        </p:grpSp>
      </p:grpSp>
      <p:sp>
        <p:nvSpPr>
          <p:cNvPr id="45" name="Rounded Rectangle 44"/>
          <p:cNvSpPr/>
          <p:nvPr>
            <p:custDataLst>
              <p:tags r:id="rId7"/>
            </p:custDataLst>
          </p:nvPr>
        </p:nvSpPr>
        <p:spPr>
          <a:xfrm>
            <a:off x="3240013" y="1416563"/>
            <a:ext cx="1060086" cy="211019"/>
          </a:xfrm>
          <a:prstGeom prst="round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985714" y="1028496"/>
            <a:ext cx="31838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Diameter of cylinder = 7 cm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9" name="Rectangle 48"/>
          <p:cNvSpPr/>
          <p:nvPr>
            <p:custDataLst>
              <p:tags r:id="rId8"/>
            </p:custDataLst>
          </p:nvPr>
        </p:nvSpPr>
        <p:spPr>
          <a:xfrm>
            <a:off x="700108" y="1450196"/>
            <a:ext cx="2460933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Symbol" pitchFamily="18" charset="2"/>
                <a:ea typeface="Cambria Math" pitchFamily="18" charset="0"/>
              </a:rPr>
              <a:t>\</a:t>
            </a: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 Radius of cylinder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50" name="Rectangle 49"/>
          <p:cNvSpPr/>
          <p:nvPr>
            <p:custDataLst>
              <p:tags r:id="rId9"/>
            </p:custDataLst>
          </p:nvPr>
        </p:nvSpPr>
        <p:spPr>
          <a:xfrm>
            <a:off x="3207138" y="1358205"/>
            <a:ext cx="117839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Diameter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3274056" y="1648657"/>
            <a:ext cx="1005840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>
            <p:custDataLst>
              <p:tags r:id="rId10"/>
            </p:custDataLst>
          </p:nvPr>
        </p:nvSpPr>
        <p:spPr>
          <a:xfrm>
            <a:off x="3635910" y="1595998"/>
            <a:ext cx="277642" cy="31542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946056" y="1450196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</a:p>
        </p:txBody>
      </p:sp>
      <p:sp>
        <p:nvSpPr>
          <p:cNvPr id="54" name="Rectangle 53"/>
          <p:cNvSpPr/>
          <p:nvPr>
            <p:custDataLst>
              <p:tags r:id="rId11"/>
            </p:custDataLst>
          </p:nvPr>
        </p:nvSpPr>
        <p:spPr>
          <a:xfrm>
            <a:off x="4578998" y="1325253"/>
            <a:ext cx="334065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7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4574936" y="1619473"/>
            <a:ext cx="285133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4282418" y="1450196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</a:p>
        </p:txBody>
      </p:sp>
      <p:sp>
        <p:nvSpPr>
          <p:cNvPr id="57" name="Rectangle 56"/>
          <p:cNvSpPr/>
          <p:nvPr/>
        </p:nvSpPr>
        <p:spPr>
          <a:xfrm>
            <a:off x="4838864" y="1450196"/>
            <a:ext cx="5084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cm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59" name="Rectangle 58"/>
          <p:cNvSpPr/>
          <p:nvPr>
            <p:custDataLst>
              <p:tags r:id="rId12"/>
            </p:custDataLst>
          </p:nvPr>
        </p:nvSpPr>
        <p:spPr>
          <a:xfrm>
            <a:off x="4578998" y="1621268"/>
            <a:ext cx="21671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961096" y="1851328"/>
            <a:ext cx="29129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Height of cylinder = 7 cm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2615424" y="648991"/>
            <a:ext cx="4529999" cy="272190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74991" y="2761757"/>
            <a:ext cx="2163055" cy="530398"/>
            <a:chOff x="6521374" y="2615308"/>
            <a:chExt cx="2163055" cy="530398"/>
          </a:xfrm>
        </p:grpSpPr>
        <p:sp>
          <p:nvSpPr>
            <p:cNvPr id="62" name="Rounded Rectangle 61"/>
            <p:cNvSpPr/>
            <p:nvPr/>
          </p:nvSpPr>
          <p:spPr>
            <a:xfrm>
              <a:off x="6521374" y="2615308"/>
              <a:ext cx="2163055" cy="530398"/>
            </a:xfrm>
            <a:prstGeom prst="roundRect">
              <a:avLst/>
            </a:prstGeom>
            <a:gradFill flip="none" rotWithShape="1">
              <a:gsLst>
                <a:gs pos="0">
                  <a:srgbClr val="FFFF00">
                    <a:alpha val="65000"/>
                  </a:srgb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 smtClean="0">
                <a:solidFill>
                  <a:srgbClr val="0000FF"/>
                </a:solidFill>
                <a:latin typeface="Bookman Old Style" pitchFamily="18" charset="0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532442" y="2670066"/>
              <a:ext cx="2121874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 smtClean="0">
                  <a:latin typeface="Bookman Old Style" panose="02050604050505020204" pitchFamily="18" charset="0"/>
                </a:rPr>
                <a:t>Let us find </a:t>
              </a:r>
              <a:r>
                <a:rPr lang="en-US" sz="1100" b="1" dirty="0">
                  <a:solidFill>
                    <a:srgbClr val="FF0000"/>
                  </a:solidFill>
                  <a:effectLst>
                    <a:glow rad="101600">
                      <a:srgbClr val="FFFF00">
                        <a:alpha val="60000"/>
                      </a:srgbClr>
                    </a:glow>
                  </a:effectLst>
                  <a:latin typeface="Bookman Old Style" panose="02050604050505020204" pitchFamily="18" charset="0"/>
                </a:rPr>
                <a:t>Curved surface area </a:t>
              </a:r>
              <a:r>
                <a:rPr lang="en-US" sz="1100" b="1" dirty="0">
                  <a:latin typeface="Bookman Old Style" panose="02050604050505020204" pitchFamily="18" charset="0"/>
                </a:rPr>
                <a:t>of </a:t>
              </a:r>
              <a:r>
                <a:rPr lang="en-US" sz="1100" b="1" dirty="0" smtClean="0">
                  <a:latin typeface="Bookman Old Style" panose="02050604050505020204" pitchFamily="18" charset="0"/>
                </a:rPr>
                <a:t>cylinder</a:t>
              </a:r>
              <a:endParaRPr lang="en-US" sz="1100" b="1" dirty="0">
                <a:latin typeface="Bookman Old Style" panose="02050604050505020204" pitchFamily="18" charset="0"/>
              </a:endParaRPr>
            </a:p>
          </p:txBody>
        </p:sp>
      </p:grpSp>
      <p:sp>
        <p:nvSpPr>
          <p:cNvPr id="96" name="Rounded Rectangle 95"/>
          <p:cNvSpPr/>
          <p:nvPr/>
        </p:nvSpPr>
        <p:spPr>
          <a:xfrm>
            <a:off x="4445436" y="2266169"/>
            <a:ext cx="154621" cy="179760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4350600" y="2274349"/>
            <a:ext cx="121584" cy="167666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4236983" y="2286861"/>
            <a:ext cx="148355" cy="154838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435956" y="2177153"/>
            <a:ext cx="4337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  <a:sym typeface="Symbol"/>
              </a:rPr>
              <a:t>Curved surface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  <a:sym typeface="Symbol"/>
              </a:rPr>
              <a:t>area of cylinder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 2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rh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833455" y="2607984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 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225590" y="2607984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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/>
              <p:cNvSpPr txBox="1"/>
              <p:nvPr/>
            </p:nvSpPr>
            <p:spPr>
              <a:xfrm>
                <a:off x="4376504" y="2510010"/>
                <a:ext cx="527709" cy="5571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i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22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i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03" name="TextBox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504" y="2510010"/>
                <a:ext cx="527709" cy="557140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/>
          <p:cNvSpPr txBox="1"/>
          <p:nvPr/>
        </p:nvSpPr>
        <p:spPr>
          <a:xfrm>
            <a:off x="4709947" y="2607984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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4879691" y="2510010"/>
                <a:ext cx="391454" cy="564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i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7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i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691" y="2510010"/>
                <a:ext cx="391454" cy="564001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TextBox 105"/>
          <p:cNvSpPr txBox="1"/>
          <p:nvPr/>
        </p:nvSpPr>
        <p:spPr>
          <a:xfrm>
            <a:off x="5143341" y="2607984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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344947" y="2620341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7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832360" y="309248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 22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4342527" y="3092480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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4557863" y="309248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7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3829181" y="3438196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4023654" y="3438196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154 cm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2</a:t>
            </a:r>
            <a:endParaRPr 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3" name="Rounded Rectangle 59"/>
          <p:cNvSpPr/>
          <p:nvPr/>
        </p:nvSpPr>
        <p:spPr>
          <a:xfrm>
            <a:off x="600007" y="2765350"/>
            <a:ext cx="2603020" cy="733993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 algn="ctr">
            <a:solidFill>
              <a:srgbClr val="CC00FF"/>
            </a:solidFill>
            <a:prstDash val="solid"/>
            <a:miter lim="800000"/>
          </a:ln>
          <a:effectLst>
            <a:glow rad="63500">
              <a:srgbClr val="ED7D31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itchFamily="18" charset="0"/>
              <a:ea typeface="+mn-ea"/>
              <a:cs typeface="+mn-cs"/>
            </a:endParaRPr>
          </a:p>
        </p:txBody>
      </p:sp>
      <p:pic>
        <p:nvPicPr>
          <p:cNvPr id="114" name="Picture 5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37944" y="2560634"/>
            <a:ext cx="491495" cy="102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" name="TextBox 114"/>
          <p:cNvSpPr txBox="1"/>
          <p:nvPr/>
        </p:nvSpPr>
        <p:spPr>
          <a:xfrm>
            <a:off x="584839" y="2748000"/>
            <a:ext cx="2652342" cy="81724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IN" b="1" dirty="0">
                <a:solidFill>
                  <a:prstClr val="white"/>
                </a:solidFill>
                <a:latin typeface="Bookman Old Style" pitchFamily="18" charset="0"/>
              </a:rPr>
              <a:t>What is the formula </a:t>
            </a:r>
            <a:r>
              <a:rPr lang="en-IN" b="1" dirty="0" smtClean="0">
                <a:solidFill>
                  <a:prstClr val="white"/>
                </a:solidFill>
                <a:latin typeface="Bookman Old Style" pitchFamily="18" charset="0"/>
              </a:rPr>
              <a:t>for curved </a:t>
            </a:r>
            <a:r>
              <a:rPr lang="en-IN" b="1" dirty="0">
                <a:solidFill>
                  <a:prstClr val="white"/>
                </a:solidFill>
                <a:latin typeface="Bookman Old Style" pitchFamily="18" charset="0"/>
              </a:rPr>
              <a:t>surface area of cylinder?</a:t>
            </a:r>
          </a:p>
        </p:txBody>
      </p:sp>
      <p:pic>
        <p:nvPicPr>
          <p:cNvPr id="116" name="Picture 9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84097" y="2538853"/>
            <a:ext cx="479910" cy="102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TextBox 116"/>
          <p:cNvSpPr txBox="1"/>
          <p:nvPr/>
        </p:nvSpPr>
        <p:spPr>
          <a:xfrm>
            <a:off x="1547769" y="2935805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800" b="1" dirty="0" smtClean="0">
                <a:solidFill>
                  <a:srgbClr val="FFFF00"/>
                </a:solidFill>
                <a:latin typeface="Bookman Old Style" pitchFamily="18" charset="0"/>
              </a:rPr>
              <a:t>2</a:t>
            </a:r>
            <a:r>
              <a:rPr lang="en-US" sz="1800" b="1" dirty="0" smtClean="0">
                <a:solidFill>
                  <a:srgbClr val="FFFF00"/>
                </a:solidFill>
                <a:latin typeface="Bookman Old Style" pitchFamily="18" charset="0"/>
                <a:sym typeface="Symbol"/>
              </a:rPr>
              <a:t>rh</a:t>
            </a:r>
            <a:endParaRPr lang="en-US" sz="1800" b="1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4000659" y="3822453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 154 cm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446625" y="3809753"/>
            <a:ext cx="4007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Curved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  <a:sym typeface="Symbol"/>
              </a:rPr>
              <a:t>surface area of cylinder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122" name="Straight Connector 121"/>
          <p:cNvCxnSpPr>
            <a:cxnSpLocks noChangeAspect="1"/>
          </p:cNvCxnSpPr>
          <p:nvPr/>
        </p:nvCxnSpPr>
        <p:spPr>
          <a:xfrm rot="900000" flipV="1">
            <a:off x="5031804" y="2580536"/>
            <a:ext cx="129038" cy="129038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cxnSpLocks noChangeAspect="1"/>
          </p:cNvCxnSpPr>
          <p:nvPr/>
        </p:nvCxnSpPr>
        <p:spPr>
          <a:xfrm rot="900000" flipV="1">
            <a:off x="4563133" y="2866630"/>
            <a:ext cx="129038" cy="129038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cxnSpLocks noChangeAspect="1"/>
          </p:cNvCxnSpPr>
          <p:nvPr/>
        </p:nvCxnSpPr>
        <p:spPr>
          <a:xfrm rot="900000" flipV="1">
            <a:off x="4108709" y="2693408"/>
            <a:ext cx="129038" cy="129038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cxnSpLocks noChangeAspect="1"/>
          </p:cNvCxnSpPr>
          <p:nvPr/>
        </p:nvCxnSpPr>
        <p:spPr>
          <a:xfrm rot="900000" flipV="1">
            <a:off x="5029961" y="2837732"/>
            <a:ext cx="129038" cy="129038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7" name="Line 5"/>
          <p:cNvSpPr>
            <a:spLocks noChangeShapeType="1"/>
          </p:cNvSpPr>
          <p:nvPr/>
        </p:nvSpPr>
        <p:spPr bwMode="auto">
          <a:xfrm>
            <a:off x="5827659" y="1395240"/>
            <a:ext cx="0" cy="1025058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4913063" y="677712"/>
            <a:ext cx="2071582" cy="19582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00509" y="366767"/>
            <a:ext cx="65813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Describe how the two figures below are alike and how they </a:t>
            </a:r>
          </a:p>
          <a:p>
            <a:pPr marL="461963" indent="-461963"/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are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different. Which box has larger lateral surface area?</a:t>
            </a:r>
          </a:p>
        </p:txBody>
      </p:sp>
      <p:grpSp>
        <p:nvGrpSpPr>
          <p:cNvPr id="129" name="Group 128"/>
          <p:cNvGrpSpPr/>
          <p:nvPr/>
        </p:nvGrpSpPr>
        <p:grpSpPr>
          <a:xfrm>
            <a:off x="607407" y="2706348"/>
            <a:ext cx="2848780" cy="691611"/>
            <a:chOff x="6519828" y="1462170"/>
            <a:chExt cx="1968521" cy="498520"/>
          </a:xfrm>
        </p:grpSpPr>
        <p:grpSp>
          <p:nvGrpSpPr>
            <p:cNvPr id="130" name="Group 129"/>
            <p:cNvGrpSpPr/>
            <p:nvPr/>
          </p:nvGrpSpPr>
          <p:grpSpPr>
            <a:xfrm>
              <a:off x="6519828" y="1558108"/>
              <a:ext cx="1740004" cy="393791"/>
              <a:chOff x="6519828" y="1558108"/>
              <a:chExt cx="1740004" cy="393791"/>
            </a:xfrm>
          </p:grpSpPr>
          <p:sp>
            <p:nvSpPr>
              <p:cNvPr id="132" name="Rounded Rectangle 131"/>
              <p:cNvSpPr/>
              <p:nvPr/>
            </p:nvSpPr>
            <p:spPr>
              <a:xfrm>
                <a:off x="6537541" y="1558108"/>
                <a:ext cx="1722291" cy="393791"/>
              </a:xfrm>
              <a:prstGeom prst="roundRect">
                <a:avLst/>
              </a:prstGeom>
              <a:gradFill flip="none" rotWithShape="1">
                <a:gsLst>
                  <a:gs pos="0">
                    <a:srgbClr val="FFFF00">
                      <a:alpha val="65000"/>
                    </a:srgb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 smtClean="0">
                  <a:solidFill>
                    <a:srgbClr val="0000FF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6519828" y="1599298"/>
                <a:ext cx="1740004" cy="3105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100" b="1" dirty="0" smtClean="0">
                    <a:solidFill>
                      <a:srgbClr val="FF0000"/>
                    </a:solidFill>
                    <a:effectLst>
                      <a:glow rad="101600">
                        <a:srgbClr val="FFFF00">
                          <a:alpha val="60000"/>
                        </a:srgbClr>
                      </a:glow>
                    </a:effectLst>
                    <a:latin typeface="Bookman Old Style" panose="02050604050505020204" pitchFamily="18" charset="0"/>
                  </a:rPr>
                  <a:t>Curved surface area </a:t>
                </a:r>
                <a:r>
                  <a:rPr lang="en-US" sz="1100" b="1" dirty="0" smtClean="0">
                    <a:latin typeface="Bookman Old Style" panose="02050604050505020204" pitchFamily="18" charset="0"/>
                  </a:rPr>
                  <a:t>of cylinder</a:t>
                </a:r>
              </a:p>
              <a:p>
                <a:r>
                  <a:rPr lang="en-US" sz="1100" b="1" dirty="0" smtClean="0">
                    <a:solidFill>
                      <a:srgbClr val="FF0000"/>
                    </a:solidFill>
                    <a:effectLst>
                      <a:glow rad="101600">
                        <a:srgbClr val="FFFF00">
                          <a:alpha val="60000"/>
                        </a:srgbClr>
                      </a:glow>
                    </a:effectLst>
                    <a:latin typeface="Bookman Old Style" panose="02050604050505020204" pitchFamily="18" charset="0"/>
                  </a:rPr>
                  <a:t>Vertical surface area </a:t>
                </a:r>
                <a:r>
                  <a:rPr lang="en-US" sz="1100" b="1" dirty="0" smtClean="0">
                    <a:solidFill>
                      <a:prstClr val="black"/>
                    </a:solidFill>
                    <a:latin typeface="Bookman Old Style" panose="02050604050505020204" pitchFamily="18" charset="0"/>
                  </a:rPr>
                  <a:t>of cube </a:t>
                </a:r>
                <a:endParaRPr lang="en-US" sz="11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p:grpSp>
        <p:pic>
          <p:nvPicPr>
            <p:cNvPr id="131" name="Picture 2" descr="D:\Roshan\Roshan\Mthas 8th\VIII STD STB\clipart\4988727.jpg"/>
            <p:cNvPicPr>
              <a:picLocks noChangeAspect="1" noChangeArrowheads="1"/>
            </p:cNvPicPr>
            <p:nvPr/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072770" y="1462170"/>
              <a:ext cx="415579" cy="498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35" name="Straight Connector 134"/>
          <p:cNvCxnSpPr/>
          <p:nvPr/>
        </p:nvCxnSpPr>
        <p:spPr>
          <a:xfrm>
            <a:off x="5837099" y="1390228"/>
            <a:ext cx="887508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192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500"/>
                            </p:stCondLst>
                            <p:childTnLst>
                              <p:par>
                                <p:cTn id="16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500"/>
                            </p:stCondLst>
                            <p:childTnLst>
                              <p:par>
                                <p:cTn id="20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500"/>
                            </p:stCondLst>
                            <p:childTnLst>
                              <p:par>
                                <p:cTn id="23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500"/>
                            </p:stCondLst>
                            <p:childTnLst>
                              <p:par>
                                <p:cTn id="2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500"/>
                            </p:stCondLst>
                            <p:childTnLst>
                              <p:par>
                                <p:cTn id="25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500"/>
                            </p:stCondLst>
                            <p:childTnLst>
                              <p:par>
                                <p:cTn id="28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500"/>
                            </p:stCondLst>
                            <p:childTnLst>
                              <p:par>
                                <p:cTn id="34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animBg="1"/>
      <p:bldP spid="138" grpId="1" animBg="1"/>
      <p:bldP spid="137" grpId="0" animBg="1"/>
      <p:bldP spid="137" grpId="1" animBg="1"/>
      <p:bldP spid="121" grpId="0" animBg="1"/>
      <p:bldP spid="121" grpId="1" animBg="1"/>
      <p:bldP spid="120" grpId="0" animBg="1"/>
      <p:bldP spid="120" grpId="1" animBg="1"/>
      <p:bldP spid="97" grpId="0" animBg="1"/>
      <p:bldP spid="97" grpId="1" animBg="1"/>
      <p:bldP spid="69" grpId="0" animBg="1"/>
      <p:bldP spid="69" grpId="1" animBg="1"/>
      <p:bldP spid="68" grpId="0" animBg="1"/>
      <p:bldP spid="68" grpId="1" animBg="1"/>
      <p:bldP spid="67" grpId="0" animBg="1"/>
      <p:bldP spid="67" grpId="1" animBg="1"/>
      <p:bldP spid="8" grpId="0" animBg="1"/>
      <p:bldP spid="13" grpId="0"/>
      <p:bldP spid="45" grpId="0" animBg="1"/>
      <p:bldP spid="45" grpId="1" animBg="1"/>
      <p:bldP spid="46" grpId="0"/>
      <p:bldP spid="49" grpId="0"/>
      <p:bldP spid="50" grpId="0"/>
      <p:bldP spid="52" grpId="0"/>
      <p:bldP spid="53" grpId="0"/>
      <p:bldP spid="54" grpId="0"/>
      <p:bldP spid="56" grpId="0"/>
      <p:bldP spid="57" grpId="0"/>
      <p:bldP spid="59" grpId="0"/>
      <p:bldP spid="60" grpId="0"/>
      <p:bldP spid="61" grpId="0" animBg="1"/>
      <p:bldP spid="96" grpId="0" animBg="1"/>
      <p:bldP spid="96" grpId="1" animBg="1"/>
      <p:bldP spid="98" grpId="0" animBg="1"/>
      <p:bldP spid="98" grpId="1" animBg="1"/>
      <p:bldP spid="99" grpId="0" animBg="1"/>
      <p:bldP spid="99" grpId="1" animBg="1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 animBg="1"/>
      <p:bldP spid="113" grpId="1" animBg="1"/>
      <p:bldP spid="115" grpId="0"/>
      <p:bldP spid="115" grpId="1"/>
      <p:bldP spid="117" grpId="0"/>
      <p:bldP spid="117" grpId="1"/>
      <p:bldP spid="118" grpId="0"/>
      <p:bldP spid="119" grpId="0"/>
      <p:bldP spid="127" grpId="0" animBg="1"/>
      <p:bldP spid="127" grpId="1" animBg="1"/>
      <p:bldP spid="128" grpId="0" animBg="1"/>
      <p:bldP spid="128" grpId="1" animBg="1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ounded Rectangle 131"/>
          <p:cNvSpPr/>
          <p:nvPr/>
        </p:nvSpPr>
        <p:spPr>
          <a:xfrm>
            <a:off x="1026821" y="1067796"/>
            <a:ext cx="3700014" cy="259955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1031616" y="1391377"/>
            <a:ext cx="2642343" cy="225620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90" name="Rounded Rectangle 89"/>
          <p:cNvSpPr/>
          <p:nvPr/>
        </p:nvSpPr>
        <p:spPr>
          <a:xfrm rot="10800000">
            <a:off x="8326904" y="1720727"/>
            <a:ext cx="402389" cy="156375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91" name="Rounded Rectangle 90"/>
          <p:cNvSpPr/>
          <p:nvPr/>
        </p:nvSpPr>
        <p:spPr>
          <a:xfrm rot="2230689">
            <a:off x="8152977" y="2388633"/>
            <a:ext cx="467892" cy="156375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7295637" y="2506356"/>
            <a:ext cx="467892" cy="156375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29" name="Cube 128"/>
          <p:cNvSpPr/>
          <p:nvPr/>
        </p:nvSpPr>
        <p:spPr>
          <a:xfrm>
            <a:off x="7019465" y="1399206"/>
            <a:ext cx="1290828" cy="1059861"/>
          </a:xfrm>
          <a:prstGeom prst="cube">
            <a:avLst/>
          </a:prstGeom>
          <a:solidFill>
            <a:srgbClr val="00B0F0">
              <a:alpha val="74000"/>
            </a:srgbClr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82176" y="284186"/>
            <a:ext cx="6469573" cy="735755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8575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58773" y="352534"/>
            <a:ext cx="687003" cy="624548"/>
            <a:chOff x="508513" y="-702286"/>
            <a:chExt cx="687003" cy="624548"/>
          </a:xfrm>
        </p:grpSpPr>
        <p:sp>
          <p:nvSpPr>
            <p:cNvPr id="10" name="Plaque 9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itchFamily="18" charset="0"/>
                </a:rPr>
                <a:t>Q.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sp>
        <p:nvSpPr>
          <p:cNvPr id="13" name="Rectangle 12"/>
          <p:cNvSpPr/>
          <p:nvPr>
            <p:custDataLst>
              <p:tags r:id="rId1"/>
            </p:custDataLst>
          </p:nvPr>
        </p:nvSpPr>
        <p:spPr>
          <a:xfrm>
            <a:off x="530931" y="1028496"/>
            <a:ext cx="637659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en-US" sz="1600" b="1" dirty="0">
                <a:latin typeface="Bookman Old Style" panose="02050604050505020204" pitchFamily="18" charset="0"/>
              </a:rPr>
              <a:t>Sol.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010565" y="1401582"/>
            <a:ext cx="1823252" cy="1059861"/>
            <a:chOff x="7010565" y="1401582"/>
            <a:chExt cx="1823252" cy="1059861"/>
          </a:xfrm>
        </p:grpSpPr>
        <p:sp>
          <p:nvSpPr>
            <p:cNvPr id="21" name="Cube 20"/>
            <p:cNvSpPr/>
            <p:nvPr/>
          </p:nvSpPr>
          <p:spPr>
            <a:xfrm>
              <a:off x="7010565" y="1401582"/>
              <a:ext cx="1290828" cy="1059861"/>
            </a:xfrm>
            <a:prstGeom prst="cub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8222381" y="1410593"/>
              <a:ext cx="611436" cy="796824"/>
              <a:chOff x="6866864" y="1836947"/>
              <a:chExt cx="1010318" cy="796824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 rot="5400000" flipV="1">
                <a:off x="7085565" y="1997726"/>
                <a:ext cx="321557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headEnd type="arrow" w="med" len="med"/>
                <a:tailEnd type="none" w="med" len="med"/>
              </a:ln>
              <a:effectLst/>
            </p:spPr>
          </p:cxnSp>
          <p:cxnSp>
            <p:nvCxnSpPr>
              <p:cNvPr id="32" name="Straight Connector 31"/>
              <p:cNvCxnSpPr/>
              <p:nvPr/>
            </p:nvCxnSpPr>
            <p:spPr>
              <a:xfrm rot="5400000" flipH="1">
                <a:off x="7027662" y="2444950"/>
                <a:ext cx="377643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headEnd type="arrow" w="med" len="med"/>
                <a:tailEnd type="none" w="med" len="med"/>
              </a:ln>
              <a:effectLst/>
            </p:spPr>
          </p:cxnSp>
          <p:sp>
            <p:nvSpPr>
              <p:cNvPr id="33" name="TextBox 32"/>
              <p:cNvSpPr txBox="1"/>
              <p:nvPr/>
            </p:nvSpPr>
            <p:spPr>
              <a:xfrm>
                <a:off x="6866864" y="2084823"/>
                <a:ext cx="10103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ookman Old Style" pitchFamily="18" charset="0"/>
                  </a:rPr>
                  <a:t>7 cm</a:t>
                </a: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5292743" y="1213396"/>
            <a:ext cx="1501667" cy="1585806"/>
            <a:chOff x="5303017" y="1213396"/>
            <a:chExt cx="1501667" cy="1585806"/>
          </a:xfrm>
        </p:grpSpPr>
        <p:grpSp>
          <p:nvGrpSpPr>
            <p:cNvPr id="14" name="Group 13"/>
            <p:cNvGrpSpPr/>
            <p:nvPr/>
          </p:nvGrpSpPr>
          <p:grpSpPr>
            <a:xfrm>
              <a:off x="5838241" y="1213396"/>
              <a:ext cx="906486" cy="1344173"/>
              <a:chOff x="5408485" y="841641"/>
              <a:chExt cx="3046120" cy="3963300"/>
            </a:xfrm>
          </p:grpSpPr>
          <p:grpSp>
            <p:nvGrpSpPr>
              <p:cNvPr id="15" name="Group 2"/>
              <p:cNvGrpSpPr>
                <a:grpSpLocks/>
              </p:cNvGrpSpPr>
              <p:nvPr/>
            </p:nvGrpSpPr>
            <p:grpSpPr bwMode="auto">
              <a:xfrm>
                <a:off x="5409425" y="841641"/>
                <a:ext cx="3045180" cy="3532957"/>
                <a:chOff x="1722" y="768"/>
                <a:chExt cx="2004" cy="2325"/>
              </a:xfrm>
            </p:grpSpPr>
            <p:sp>
              <p:nvSpPr>
                <p:cNvPr id="18" name="Oval 3"/>
                <p:cNvSpPr>
                  <a:spLocks noChangeArrowheads="1"/>
                </p:cNvSpPr>
                <p:nvPr/>
              </p:nvSpPr>
              <p:spPr bwMode="auto">
                <a:xfrm>
                  <a:off x="1722" y="768"/>
                  <a:ext cx="2004" cy="648"/>
                </a:xfrm>
                <a:prstGeom prst="ellips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798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ookman Old Style" pitchFamily="18" charset="0"/>
                  </a:endParaRPr>
                </a:p>
              </p:txBody>
            </p:sp>
            <p:sp>
              <p:nvSpPr>
                <p:cNvPr id="19" name="Line 5"/>
                <p:cNvSpPr>
                  <a:spLocks noChangeShapeType="1"/>
                </p:cNvSpPr>
                <p:nvPr/>
              </p:nvSpPr>
              <p:spPr bwMode="auto">
                <a:xfrm>
                  <a:off x="1722" y="1095"/>
                  <a:ext cx="0" cy="1989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8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ookman Old Style" pitchFamily="18" charset="0"/>
                  </a:endParaRPr>
                </a:p>
              </p:txBody>
            </p:sp>
            <p:sp>
              <p:nvSpPr>
                <p:cNvPr id="20" name="Line 6"/>
                <p:cNvSpPr>
                  <a:spLocks noChangeShapeType="1"/>
                </p:cNvSpPr>
                <p:nvPr/>
              </p:nvSpPr>
              <p:spPr bwMode="auto">
                <a:xfrm>
                  <a:off x="3726" y="1104"/>
                  <a:ext cx="0" cy="1989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8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ookman Old Style" pitchFamily="18" charset="0"/>
                  </a:endParaRPr>
                </a:p>
              </p:txBody>
            </p:sp>
          </p:grpSp>
          <p:sp>
            <p:nvSpPr>
              <p:cNvPr id="17" name="Arc 16"/>
              <p:cNvSpPr/>
              <p:nvPr/>
            </p:nvSpPr>
            <p:spPr>
              <a:xfrm>
                <a:off x="5408485" y="3853965"/>
                <a:ext cx="3044952" cy="950976"/>
              </a:xfrm>
              <a:prstGeom prst="arc">
                <a:avLst>
                  <a:gd name="adj1" fmla="val 14361"/>
                  <a:gd name="adj2" fmla="val 10824882"/>
                </a:avLst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5810068" y="2522203"/>
              <a:ext cx="994616" cy="276999"/>
              <a:chOff x="6368232" y="2089157"/>
              <a:chExt cx="1807815" cy="276999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 flipV="1">
                <a:off x="6368232" y="2223067"/>
                <a:ext cx="531330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headEnd type="arrow" w="med" len="med"/>
                <a:tailEnd type="none" w="med" len="med"/>
              </a:ln>
              <a:effectLst/>
            </p:spPr>
          </p:cxnSp>
          <p:cxnSp>
            <p:nvCxnSpPr>
              <p:cNvPr id="36" name="Straight Connector 35"/>
              <p:cNvCxnSpPr/>
              <p:nvPr/>
            </p:nvCxnSpPr>
            <p:spPr>
              <a:xfrm flipH="1" flipV="1">
                <a:off x="7707223" y="2223500"/>
                <a:ext cx="468824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headEnd type="arrow" w="med" len="med"/>
                <a:tailEnd type="none" w="med" len="med"/>
              </a:ln>
              <a:effectLst/>
            </p:spPr>
          </p:cxnSp>
          <p:sp>
            <p:nvSpPr>
              <p:cNvPr id="37" name="TextBox 36"/>
              <p:cNvSpPr txBox="1"/>
              <p:nvPr/>
            </p:nvSpPr>
            <p:spPr>
              <a:xfrm>
                <a:off x="6773487" y="2089157"/>
                <a:ext cx="11575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ookman Old Style" pitchFamily="18" charset="0"/>
                  </a:rPr>
                  <a:t>7 cm</a:t>
                </a: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5303017" y="1394652"/>
              <a:ext cx="611436" cy="1060573"/>
              <a:chOff x="6748032" y="1836947"/>
              <a:chExt cx="1010318" cy="796824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5400000" flipV="1">
                <a:off x="7085565" y="1997726"/>
                <a:ext cx="321557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headEnd type="arrow" w="med" len="med"/>
                <a:tailEnd type="none" w="med" len="med"/>
              </a:ln>
              <a:effectLst/>
            </p:spPr>
          </p:cxnSp>
          <p:cxnSp>
            <p:nvCxnSpPr>
              <p:cNvPr id="40" name="Straight Connector 39"/>
              <p:cNvCxnSpPr/>
              <p:nvPr/>
            </p:nvCxnSpPr>
            <p:spPr>
              <a:xfrm rot="5400000" flipH="1">
                <a:off x="7027662" y="2444950"/>
                <a:ext cx="377643" cy="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headEnd type="arrow" w="med" len="med"/>
                <a:tailEnd type="none" w="med" len="med"/>
              </a:ln>
              <a:effectLst/>
            </p:spPr>
          </p:cxnSp>
          <p:sp>
            <p:nvSpPr>
              <p:cNvPr id="41" name="TextBox 40"/>
              <p:cNvSpPr txBox="1"/>
              <p:nvPr/>
            </p:nvSpPr>
            <p:spPr>
              <a:xfrm>
                <a:off x="6748032" y="2100261"/>
                <a:ext cx="101031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ookman Old Style" pitchFamily="18" charset="0"/>
                  </a:rPr>
                  <a:t>7 cm</a:t>
                </a:r>
              </a:p>
            </p:txBody>
          </p:sp>
        </p:grpSp>
      </p:grpSp>
      <p:sp>
        <p:nvSpPr>
          <p:cNvPr id="46" name="Rectangle 45"/>
          <p:cNvSpPr/>
          <p:nvPr/>
        </p:nvSpPr>
        <p:spPr>
          <a:xfrm>
            <a:off x="985714" y="1344121"/>
            <a:ext cx="2698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  <a:sym typeface="Symbol"/>
              </a:rPr>
              <a:t>side of a cube </a:t>
            </a:r>
            <a:r>
              <a:rPr lang="en-US" sz="1600" b="1" i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  <a:sym typeface="Symbol"/>
              </a:rPr>
              <a:t>(</a:t>
            </a: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l)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 = 7 cm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2615424" y="648991"/>
            <a:ext cx="4529999" cy="272190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00509" y="366767"/>
            <a:ext cx="65813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Describe how the two figures below are alike and how they </a:t>
            </a:r>
          </a:p>
          <a:p>
            <a:pPr marL="461963" indent="-461963"/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are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different. Which box has larger lateral surface area?</a:t>
            </a:r>
          </a:p>
        </p:txBody>
      </p:sp>
      <p:cxnSp>
        <p:nvCxnSpPr>
          <p:cNvPr id="93" name="Straight Connector 92"/>
          <p:cNvCxnSpPr/>
          <p:nvPr/>
        </p:nvCxnSpPr>
        <p:spPr>
          <a:xfrm>
            <a:off x="6993210" y="2464815"/>
            <a:ext cx="1039762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rot="18900000">
            <a:off x="7973283" y="2335250"/>
            <a:ext cx="392974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rot="16200000">
            <a:off x="7919494" y="1796588"/>
            <a:ext cx="781188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Group 125"/>
          <p:cNvGrpSpPr/>
          <p:nvPr/>
        </p:nvGrpSpPr>
        <p:grpSpPr>
          <a:xfrm>
            <a:off x="737190" y="2112653"/>
            <a:ext cx="3633821" cy="307777"/>
            <a:chOff x="6532442" y="2631154"/>
            <a:chExt cx="4396923" cy="307777"/>
          </a:xfrm>
        </p:grpSpPr>
        <p:sp>
          <p:nvSpPr>
            <p:cNvPr id="127" name="Rounded Rectangle 126"/>
            <p:cNvSpPr/>
            <p:nvPr/>
          </p:nvSpPr>
          <p:spPr>
            <a:xfrm>
              <a:off x="6561920" y="2661290"/>
              <a:ext cx="4219372" cy="277641"/>
            </a:xfrm>
            <a:prstGeom prst="roundRect">
              <a:avLst/>
            </a:prstGeom>
            <a:gradFill flip="none" rotWithShape="1">
              <a:gsLst>
                <a:gs pos="0">
                  <a:srgbClr val="FFFF00">
                    <a:alpha val="65000"/>
                  </a:srgb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 smtClean="0">
                <a:solidFill>
                  <a:srgbClr val="0000FF"/>
                </a:solidFill>
                <a:latin typeface="Bookman Old Style" pitchFamily="18" charset="0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6532442" y="2631154"/>
              <a:ext cx="439692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latin typeface="Bookman Old Style" panose="02050604050505020204" pitchFamily="18" charset="0"/>
                </a:rPr>
                <a:t>Let us find the surface area of cube</a:t>
              </a:r>
              <a:endParaRPr lang="en-US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sp>
        <p:nvSpPr>
          <p:cNvPr id="131" name="Rounded Rectangle 130"/>
          <p:cNvSpPr/>
          <p:nvPr/>
        </p:nvSpPr>
        <p:spPr>
          <a:xfrm>
            <a:off x="3886208" y="1745441"/>
            <a:ext cx="218275" cy="228949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819807" y="2750643"/>
            <a:ext cx="3565690" cy="261416"/>
          </a:xfrm>
          <a:prstGeom prst="round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910493" y="3025090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  <a:tab pos="143510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154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1415139" y="302509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&lt;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1630321" y="3025090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  <a:tab pos="143510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196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38" name="Rounded Rectangle 59"/>
          <p:cNvSpPr/>
          <p:nvPr/>
        </p:nvSpPr>
        <p:spPr>
          <a:xfrm>
            <a:off x="511833" y="3997220"/>
            <a:ext cx="2863322" cy="667266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CC00FF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Book Antiqua" pitchFamily="18" charset="0"/>
            </a:endParaRPr>
          </a:p>
        </p:txBody>
      </p:sp>
      <p:pic>
        <p:nvPicPr>
          <p:cNvPr id="13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65892" y="3720976"/>
            <a:ext cx="540645" cy="1132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" name="TextBox 139"/>
          <p:cNvSpPr txBox="1"/>
          <p:nvPr/>
        </p:nvSpPr>
        <p:spPr>
          <a:xfrm>
            <a:off x="484791" y="4035300"/>
            <a:ext cx="2917576" cy="578882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What is the formula for </a:t>
            </a:r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total surface area of cube ?</a:t>
            </a:r>
            <a:endParaRPr lang="en-US" b="1" dirty="0">
              <a:solidFill>
                <a:schemeClr val="bg1"/>
              </a:solidFill>
              <a:latin typeface="Bookman Old Style" pitchFamily="18" charset="0"/>
              <a:ea typeface="Cambria Math" pitchFamily="18" charset="0"/>
            </a:endParaRPr>
          </a:p>
        </p:txBody>
      </p:sp>
      <p:pic>
        <p:nvPicPr>
          <p:cNvPr id="141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65892" y="3720976"/>
            <a:ext cx="487507" cy="104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TextBox 141"/>
          <p:cNvSpPr txBox="1"/>
          <p:nvPr/>
        </p:nvSpPr>
        <p:spPr>
          <a:xfrm>
            <a:off x="1680441" y="4157476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rPr>
              <a:t>4</a:t>
            </a:r>
            <a:r>
              <a:rPr lang="en-US" sz="1800" b="1" i="1" dirty="0" smtClean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rPr>
              <a:t>l</a:t>
            </a:r>
            <a:r>
              <a:rPr lang="en-US" sz="1800" b="1" baseline="30000" dirty="0" smtClean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800" b="1" baseline="30000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grpSp>
        <p:nvGrpSpPr>
          <p:cNvPr id="143" name="Group 142"/>
          <p:cNvGrpSpPr/>
          <p:nvPr/>
        </p:nvGrpSpPr>
        <p:grpSpPr>
          <a:xfrm>
            <a:off x="986824" y="1689912"/>
            <a:ext cx="3204522" cy="338554"/>
            <a:chOff x="3306343" y="2261971"/>
            <a:chExt cx="3204522" cy="338554"/>
          </a:xfrm>
        </p:grpSpPr>
        <p:sp>
          <p:nvSpPr>
            <p:cNvPr id="144" name="Rectangle 143"/>
            <p:cNvSpPr/>
            <p:nvPr/>
          </p:nvSpPr>
          <p:spPr>
            <a:xfrm>
              <a:off x="3306343" y="2261971"/>
              <a:ext cx="23261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man Old Style" panose="02050604050505020204" pitchFamily="18" charset="0"/>
                  <a:ea typeface="Cambria Math" pitchFamily="18" charset="0"/>
                </a:rPr>
                <a:t>surface area of cube</a:t>
              </a:r>
              <a:endParaRPr lang="en-US" sz="16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5515539" y="2261971"/>
              <a:ext cx="30809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</a:rPr>
                <a:t>=</a:t>
              </a:r>
              <a:endParaRPr lang="en-US" sz="1600" b="1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5736294" y="2261971"/>
              <a:ext cx="77457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latin typeface="Bookman Old Style" pitchFamily="18" charset="0"/>
                  <a:ea typeface="Cambria Math" pitchFamily="18" charset="0"/>
                </a:rPr>
                <a:t>4 × </a:t>
              </a:r>
              <a:r>
                <a:rPr lang="en-US" sz="1600" b="1" i="1" dirty="0" smtClean="0">
                  <a:latin typeface="Bookman Old Style" pitchFamily="18" charset="0"/>
                  <a:ea typeface="Cambria Math" pitchFamily="18" charset="0"/>
                </a:rPr>
                <a:t>l</a:t>
              </a:r>
              <a:r>
                <a:rPr lang="en-US" sz="1600" b="1" baseline="30000" dirty="0" smtClean="0">
                  <a:latin typeface="Bookman Old Style" pitchFamily="18" charset="0"/>
                  <a:ea typeface="Cambria Math" pitchFamily="18" charset="0"/>
                </a:rPr>
                <a:t>2</a:t>
              </a:r>
              <a:endParaRPr lang="en-US" sz="1600" b="1" baseline="30000" dirty="0">
                <a:latin typeface="Bookman Old Style" panose="02050604050505020204" pitchFamily="18" charset="0"/>
              </a:endParaRPr>
            </a:p>
          </p:txBody>
        </p:sp>
      </p:grpSp>
      <p:sp>
        <p:nvSpPr>
          <p:cNvPr id="147" name="Rectangle 146"/>
          <p:cNvSpPr/>
          <p:nvPr/>
        </p:nvSpPr>
        <p:spPr>
          <a:xfrm>
            <a:off x="3176427" y="2026268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3353037" y="2026268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4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3539698" y="2026268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×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3742164" y="2026268"/>
            <a:ext cx="542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(7)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2</a:t>
            </a:r>
            <a:endParaRPr lang="en-US" baseline="30000" dirty="0"/>
          </a:p>
        </p:txBody>
      </p:sp>
      <p:sp>
        <p:nvSpPr>
          <p:cNvPr id="151" name="Rectangle 150"/>
          <p:cNvSpPr/>
          <p:nvPr/>
        </p:nvSpPr>
        <p:spPr>
          <a:xfrm>
            <a:off x="3176427" y="237364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3363557" y="2373640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4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3550218" y="2373640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×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3752684" y="2373640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49</a:t>
            </a:r>
            <a:endParaRPr lang="en-US" baseline="30000" dirty="0"/>
          </a:p>
        </p:txBody>
      </p:sp>
      <p:sp>
        <p:nvSpPr>
          <p:cNvPr id="155" name="Horizontal Scroll 154"/>
          <p:cNvSpPr/>
          <p:nvPr/>
        </p:nvSpPr>
        <p:spPr>
          <a:xfrm>
            <a:off x="696234" y="3341399"/>
            <a:ext cx="5477104" cy="523964"/>
          </a:xfrm>
          <a:prstGeom prst="horizontalScroll">
            <a:avLst/>
          </a:prstGeom>
          <a:gradFill flip="none" rotWithShape="1">
            <a:gsLst>
              <a:gs pos="0">
                <a:srgbClr val="9900FF">
                  <a:lumMod val="84000"/>
                  <a:lumOff val="16000"/>
                  <a:alpha val="59000"/>
                </a:srgbClr>
              </a:gs>
              <a:gs pos="100000">
                <a:schemeClr val="bg1">
                  <a:lumMod val="97000"/>
                </a:schemeClr>
              </a:gs>
              <a:gs pos="81000">
                <a:schemeClr val="bg1"/>
              </a:gs>
            </a:gsLst>
            <a:lin ang="8100000" scaled="1"/>
            <a:tileRect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737190" y="3432441"/>
            <a:ext cx="59894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974975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Symbol" pitchFamily="18" charset="2"/>
                <a:ea typeface="Cambria Math" pitchFamily="18" charset="0"/>
              </a:rPr>
              <a:t>\</a:t>
            </a:r>
            <a:r>
              <a:rPr lang="en-US" sz="1600" b="1" dirty="0" smtClean="0">
                <a:solidFill>
                  <a:prstClr val="black"/>
                </a:solidFill>
                <a:latin typeface="Symbol" pitchFamily="18" charset="2"/>
                <a:ea typeface="Cambria Math" pitchFamily="18" charset="0"/>
              </a:rPr>
              <a:t> </a:t>
            </a:r>
            <a:r>
              <a:rPr lang="en-US" sz="1600" b="1" dirty="0">
                <a:latin typeface="Bookman Old Style" pitchFamily="18" charset="0"/>
              </a:rPr>
              <a:t>Hence, the cube has larger lateral surface area.</a:t>
            </a:r>
            <a:endParaRPr 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pic>
        <p:nvPicPr>
          <p:cNvPr id="157" name="Picture 5" descr="D:\Roshan\Roshan\Mthas 8th\VIII STD STB\clipart\28264926-little-boy-student-holding-a-big-pencil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27967" y="3294023"/>
            <a:ext cx="670560" cy="66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8" name="Rounded Rectangle 157"/>
          <p:cNvSpPr/>
          <p:nvPr/>
        </p:nvSpPr>
        <p:spPr>
          <a:xfrm>
            <a:off x="3445269" y="2748295"/>
            <a:ext cx="925742" cy="26141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59" name="Rounded Rectangle 158"/>
          <p:cNvSpPr/>
          <p:nvPr/>
        </p:nvSpPr>
        <p:spPr>
          <a:xfrm>
            <a:off x="3781607" y="1055474"/>
            <a:ext cx="934062" cy="26141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758016" y="2705301"/>
            <a:ext cx="25423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Symbol" pitchFamily="18" charset="2"/>
                <a:ea typeface="Cambria Math" pitchFamily="18" charset="0"/>
              </a:rPr>
              <a:t>\ </a:t>
            </a:r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surface area of cube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3176427" y="2715727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3347058" y="2715727"/>
            <a:ext cx="10775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196 cm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2</a:t>
            </a:r>
            <a:endParaRPr lang="en-US" sz="1600" b="1" baseline="30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977846" y="1028496"/>
            <a:ext cx="4170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  <a:sym typeface="Symbol"/>
              </a:rPr>
              <a:t>surface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  <a:sym typeface="Symbol"/>
              </a:rPr>
              <a:t>area of 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  <a:sym typeface="Symbol"/>
              </a:rPr>
              <a:t>cylinder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154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cm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163" name="Straight Connector 162"/>
          <p:cNvCxnSpPr/>
          <p:nvPr/>
        </p:nvCxnSpPr>
        <p:spPr>
          <a:xfrm flipV="1">
            <a:off x="6984645" y="2579955"/>
            <a:ext cx="321557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  <a:headEnd type="arrow" w="med" len="med"/>
            <a:tailEnd type="none" w="med" len="med"/>
          </a:ln>
          <a:effectLst/>
        </p:spPr>
      </p:cxnSp>
      <p:cxnSp>
        <p:nvCxnSpPr>
          <p:cNvPr id="164" name="Straight Connector 163"/>
          <p:cNvCxnSpPr/>
          <p:nvPr/>
        </p:nvCxnSpPr>
        <p:spPr>
          <a:xfrm flipH="1" flipV="1">
            <a:off x="7761835" y="2580388"/>
            <a:ext cx="283729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  <a:headEnd type="arrow" w="med" len="med"/>
            <a:tailEnd type="none" w="med" len="med"/>
          </a:ln>
          <a:effectLst/>
        </p:spPr>
      </p:cxnSp>
      <p:sp>
        <p:nvSpPr>
          <p:cNvPr id="165" name="TextBox 164"/>
          <p:cNvSpPr txBox="1"/>
          <p:nvPr/>
        </p:nvSpPr>
        <p:spPr>
          <a:xfrm>
            <a:off x="7253252" y="2446045"/>
            <a:ext cx="700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rPr>
              <a:t>7 cm</a:t>
            </a:r>
          </a:p>
        </p:txBody>
      </p:sp>
      <p:cxnSp>
        <p:nvCxnSpPr>
          <p:cNvPr id="166" name="Straight Connector 165"/>
          <p:cNvCxnSpPr/>
          <p:nvPr/>
        </p:nvCxnSpPr>
        <p:spPr>
          <a:xfrm rot="1955917" flipV="1">
            <a:off x="8149676" y="2424672"/>
            <a:ext cx="38826" cy="150807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  <a:headEnd type="arrow" w="med" len="med"/>
            <a:tailEnd type="none" w="med" len="med"/>
          </a:ln>
          <a:effectLst/>
        </p:spPr>
      </p:cxnSp>
      <p:cxnSp>
        <p:nvCxnSpPr>
          <p:cNvPr id="167" name="Straight Connector 166"/>
          <p:cNvCxnSpPr/>
          <p:nvPr/>
        </p:nvCxnSpPr>
        <p:spPr>
          <a:xfrm rot="19055917" flipH="1" flipV="1">
            <a:off x="8309905" y="2307473"/>
            <a:ext cx="145597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miter lim="800000"/>
            <a:headEnd type="arrow" w="med" len="med"/>
            <a:tailEnd type="none" w="med" len="med"/>
          </a:ln>
          <a:effectLst/>
        </p:spPr>
      </p:cxnSp>
      <p:sp>
        <p:nvSpPr>
          <p:cNvPr id="168" name="TextBox 167"/>
          <p:cNvSpPr txBox="1"/>
          <p:nvPr/>
        </p:nvSpPr>
        <p:spPr>
          <a:xfrm rot="1955917">
            <a:off x="8082461" y="2325828"/>
            <a:ext cx="635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rPr>
              <a:t>7 cm</a:t>
            </a:r>
          </a:p>
        </p:txBody>
      </p:sp>
    </p:spTree>
    <p:extLst>
      <p:ext uri="{BB962C8B-B14F-4D97-AF65-F5344CB8AC3E}">
        <p14:creationId xmlns:p14="http://schemas.microsoft.com/office/powerpoint/2010/main" val="154271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500"/>
                            </p:stCondLst>
                            <p:childTnLst>
                              <p:par>
                                <p:cTn id="18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35" presetClass="emph" presetSubtype="0" repeatCount="3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0" dur="4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35" presetClass="emph" presetSubtype="0" repeatCount="3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2" dur="4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500"/>
                            </p:stCondLst>
                            <p:childTnLst>
                              <p:par>
                                <p:cTn id="21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500"/>
                            </p:stCondLst>
                            <p:childTnLst>
                              <p:par>
                                <p:cTn id="2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1000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2" grpId="1" animBg="1"/>
      <p:bldP spid="130" grpId="0" animBg="1"/>
      <p:bldP spid="130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129" grpId="0" animBg="1"/>
      <p:bldP spid="129" grpId="1" animBg="1"/>
      <p:bldP spid="46" grpId="0"/>
      <p:bldP spid="131" grpId="0" animBg="1"/>
      <p:bldP spid="131" grpId="1" animBg="1"/>
      <p:bldP spid="133" grpId="0" animBg="1"/>
      <p:bldP spid="133" grpId="1" animBg="1"/>
      <p:bldP spid="134" grpId="0"/>
      <p:bldP spid="135" grpId="0"/>
      <p:bldP spid="136" grpId="0"/>
      <p:bldP spid="138" grpId="0" animBg="1"/>
      <p:bldP spid="138" grpId="1" animBg="1"/>
      <p:bldP spid="140" grpId="0"/>
      <p:bldP spid="140" grpId="1"/>
      <p:bldP spid="142" grpId="0"/>
      <p:bldP spid="142" grpId="1"/>
      <p:bldP spid="147" grpId="0"/>
      <p:bldP spid="148" grpId="0"/>
      <p:bldP spid="149" grpId="0"/>
      <p:bldP spid="150" grpId="0"/>
      <p:bldP spid="151" grpId="0"/>
      <p:bldP spid="152" grpId="0"/>
      <p:bldP spid="153" grpId="0"/>
      <p:bldP spid="154" grpId="0"/>
      <p:bldP spid="155" grpId="0" animBg="1"/>
      <p:bldP spid="156" grpId="0"/>
      <p:bldP spid="158" grpId="0" animBg="1"/>
      <p:bldP spid="158" grpId="1" animBg="1"/>
      <p:bldP spid="158" grpId="2" animBg="1"/>
      <p:bldP spid="159" grpId="0" animBg="1"/>
      <p:bldP spid="159" grpId="1" animBg="1"/>
      <p:bldP spid="159" grpId="2" animBg="1"/>
      <p:bldP spid="160" grpId="0"/>
      <p:bldP spid="161" grpId="0"/>
      <p:bldP spid="16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ounded Rectangle 84"/>
          <p:cNvSpPr/>
          <p:nvPr/>
        </p:nvSpPr>
        <p:spPr>
          <a:xfrm>
            <a:off x="4161998" y="1939745"/>
            <a:ext cx="170084" cy="197736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3780133" y="1917711"/>
            <a:ext cx="170084" cy="197736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1033577" y="1460649"/>
            <a:ext cx="1405957" cy="236562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1051936" y="1168182"/>
            <a:ext cx="1398616" cy="219750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3583967" y="1936382"/>
            <a:ext cx="127786" cy="179760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3485123" y="1937716"/>
            <a:ext cx="127786" cy="179760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753670" y="272798"/>
            <a:ext cx="6521774" cy="809330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2" name="Group 91"/>
          <p:cNvGrpSpPr/>
          <p:nvPr/>
        </p:nvGrpSpPr>
        <p:grpSpPr>
          <a:xfrm>
            <a:off x="346663" y="350344"/>
            <a:ext cx="687003" cy="624548"/>
            <a:chOff x="508513" y="-702286"/>
            <a:chExt cx="687003" cy="624548"/>
          </a:xfrm>
        </p:grpSpPr>
        <p:sp>
          <p:nvSpPr>
            <p:cNvPr id="93" name="Plaque 92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itchFamily="18" charset="0"/>
                </a:rPr>
                <a:t>Q.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pic>
        <p:nvPicPr>
          <p:cNvPr id="95" name="Picture 2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77018" y="1198316"/>
            <a:ext cx="1680636" cy="6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Rounded Rectangle 95"/>
          <p:cNvSpPr/>
          <p:nvPr/>
        </p:nvSpPr>
        <p:spPr>
          <a:xfrm>
            <a:off x="1085013" y="332043"/>
            <a:ext cx="5870264" cy="224950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" name="Can 96"/>
          <p:cNvSpPr/>
          <p:nvPr/>
        </p:nvSpPr>
        <p:spPr>
          <a:xfrm>
            <a:off x="6809336" y="1199772"/>
            <a:ext cx="1633015" cy="617715"/>
          </a:xfrm>
          <a:prstGeom prst="can">
            <a:avLst>
              <a:gd name="adj" fmla="val 20991"/>
            </a:avLst>
          </a:prstGeom>
          <a:solidFill>
            <a:sysClr val="window" lastClr="FFFFFF">
              <a:alpha val="52000"/>
            </a:sysClr>
          </a:solidFill>
          <a:ln w="31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1088267" y="569647"/>
            <a:ext cx="3272885" cy="224950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1072064" y="332246"/>
            <a:ext cx="2716723" cy="224747"/>
          </a:xfrm>
          <a:prstGeom prst="round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4096596" y="319348"/>
            <a:ext cx="1142541" cy="224747"/>
          </a:xfrm>
          <a:prstGeom prst="round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Oval 100"/>
          <p:cNvSpPr/>
          <p:nvPr/>
        </p:nvSpPr>
        <p:spPr>
          <a:xfrm flipH="1" flipV="1">
            <a:off x="7604081" y="1248061"/>
            <a:ext cx="45720" cy="4572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2" name="Straight Connector 101"/>
          <p:cNvCxnSpPr/>
          <p:nvPr/>
        </p:nvCxnSpPr>
        <p:spPr>
          <a:xfrm flipV="1">
            <a:off x="7613067" y="1270921"/>
            <a:ext cx="828445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03" name="Straight Connector 102"/>
          <p:cNvCxnSpPr/>
          <p:nvPr/>
        </p:nvCxnSpPr>
        <p:spPr>
          <a:xfrm flipV="1">
            <a:off x="7622294" y="1263348"/>
            <a:ext cx="0" cy="556584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04" name="TextBox 103"/>
          <p:cNvSpPr txBox="1"/>
          <p:nvPr/>
        </p:nvSpPr>
        <p:spPr>
          <a:xfrm>
            <a:off x="7573449" y="1094649"/>
            <a:ext cx="6815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>
                <a:latin typeface="Bookman Old Style" pitchFamily="18" charset="0"/>
              </a:rPr>
              <a:t>r = 7 cm</a:t>
            </a:r>
            <a:endParaRPr lang="en-US" sz="900" b="1" dirty="0">
              <a:latin typeface="Bookman Old Style" pitchFamily="18" charset="0"/>
            </a:endParaRPr>
          </a:p>
        </p:txBody>
      </p:sp>
      <p:sp>
        <p:nvSpPr>
          <p:cNvPr id="105" name="Rounded Rectangle 104"/>
          <p:cNvSpPr/>
          <p:nvPr/>
        </p:nvSpPr>
        <p:spPr>
          <a:xfrm>
            <a:off x="5756700" y="330576"/>
            <a:ext cx="1200822" cy="224747"/>
          </a:xfrm>
          <a:prstGeom prst="round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Rounded Rectangle 105"/>
          <p:cNvSpPr/>
          <p:nvPr/>
        </p:nvSpPr>
        <p:spPr>
          <a:xfrm>
            <a:off x="3391993" y="575856"/>
            <a:ext cx="960396" cy="199786"/>
          </a:xfrm>
          <a:prstGeom prst="round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Freeform 106"/>
          <p:cNvSpPr/>
          <p:nvPr/>
        </p:nvSpPr>
        <p:spPr>
          <a:xfrm flipH="1">
            <a:off x="7630057" y="1277239"/>
            <a:ext cx="76850" cy="76694"/>
          </a:xfrm>
          <a:custGeom>
            <a:avLst/>
            <a:gdLst>
              <a:gd name="connsiteX0" fmla="*/ 0 w 2375647"/>
              <a:gd name="connsiteY0" fmla="*/ 0 h 3155576"/>
              <a:gd name="connsiteX1" fmla="*/ 8965 w 2375647"/>
              <a:gd name="connsiteY1" fmla="*/ 3155576 h 3155576"/>
              <a:gd name="connsiteX2" fmla="*/ 2375647 w 2375647"/>
              <a:gd name="connsiteY2" fmla="*/ 3155576 h 3155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5647" h="3155576">
                <a:moveTo>
                  <a:pt x="0" y="0"/>
                </a:moveTo>
                <a:cubicBezTo>
                  <a:pt x="2988" y="1051859"/>
                  <a:pt x="5977" y="2103717"/>
                  <a:pt x="8965" y="3155576"/>
                </a:cubicBezTo>
                <a:lnTo>
                  <a:pt x="2375647" y="3155576"/>
                </a:ln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7557379" y="1503511"/>
            <a:ext cx="7072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>
                <a:latin typeface="Bookman Old Style" pitchFamily="18" charset="0"/>
              </a:rPr>
              <a:t>h = 3 cm</a:t>
            </a:r>
            <a:endParaRPr lang="en-US" sz="900" b="1" dirty="0">
              <a:latin typeface="Bookman Old Style" pitchFamily="18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518214" y="1096764"/>
            <a:ext cx="685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999061" y="1096764"/>
            <a:ext cx="1725648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radius = 7 m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967867" y="1396782"/>
            <a:ext cx="1680825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</a:rPr>
              <a:t>height = 3 m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2" name="Rounded Rectangle 111"/>
          <p:cNvSpPr/>
          <p:nvPr/>
        </p:nvSpPr>
        <p:spPr>
          <a:xfrm>
            <a:off x="4405403" y="578086"/>
            <a:ext cx="2731913" cy="224950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Rounded Rectangle 112"/>
          <p:cNvSpPr/>
          <p:nvPr/>
        </p:nvSpPr>
        <p:spPr>
          <a:xfrm>
            <a:off x="1109152" y="824616"/>
            <a:ext cx="1284184" cy="224950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1034819" y="268667"/>
            <a:ext cx="64249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1963" indent="-461963"/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A closed cylindrical tank of radius 7 m and height 3 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m</a:t>
            </a:r>
          </a:p>
          <a:p>
            <a:pPr marL="461963" indent="-461963"/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is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made from a sheet of metal. How much sheet of 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metal</a:t>
            </a:r>
          </a:p>
          <a:p>
            <a:pPr marL="461963" indent="-461963"/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is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required?</a:t>
            </a:r>
          </a:p>
        </p:txBody>
      </p:sp>
      <p:grpSp>
        <p:nvGrpSpPr>
          <p:cNvPr id="126" name="Group 125"/>
          <p:cNvGrpSpPr/>
          <p:nvPr/>
        </p:nvGrpSpPr>
        <p:grpSpPr>
          <a:xfrm>
            <a:off x="969106" y="1757767"/>
            <a:ext cx="3470348" cy="561692"/>
            <a:chOff x="2917938" y="4908915"/>
            <a:chExt cx="3470348" cy="561692"/>
          </a:xfrm>
        </p:grpSpPr>
        <p:sp>
          <p:nvSpPr>
            <p:cNvPr id="127" name="Rectangle 126"/>
            <p:cNvSpPr/>
            <p:nvPr>
              <p:custDataLst>
                <p:tags r:id="rId31"/>
              </p:custDataLst>
            </p:nvPr>
          </p:nvSpPr>
          <p:spPr>
            <a:xfrm>
              <a:off x="2917938" y="4908915"/>
              <a:ext cx="2211163" cy="561692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defTabSz="685800">
                <a:tabLst>
                  <a:tab pos="693721" algn="l"/>
                  <a:tab pos="1025499" algn="l"/>
                  <a:tab pos="1377916" algn="l"/>
                </a:tabLst>
              </a:pPr>
              <a:r>
                <a:rPr lang="en-US" sz="1600" b="1" dirty="0">
                  <a:latin typeface="Bookman Old Style" panose="02050604050505020204" pitchFamily="18" charset="0"/>
                  <a:ea typeface="Cambria Math" pitchFamily="18" charset="0"/>
                </a:rPr>
                <a:t>Total surface </a:t>
              </a:r>
              <a:r>
                <a:rPr lang="en-US" sz="1600" b="1" dirty="0" smtClean="0">
                  <a:latin typeface="Bookman Old Style" panose="02050604050505020204" pitchFamily="18" charset="0"/>
                  <a:ea typeface="Cambria Math" pitchFamily="18" charset="0"/>
                </a:rPr>
                <a:t>area</a:t>
              </a:r>
            </a:p>
            <a:p>
              <a:pPr defTabSz="685800">
                <a:tabLst>
                  <a:tab pos="693721" algn="l"/>
                  <a:tab pos="1025499" algn="l"/>
                  <a:tab pos="1377916" algn="l"/>
                </a:tabLst>
              </a:pPr>
              <a:r>
                <a:rPr lang="en-US" sz="1600" b="1" dirty="0" smtClean="0">
                  <a:latin typeface="Bookman Old Style" panose="02050604050505020204" pitchFamily="18" charset="0"/>
                  <a:ea typeface="Cambria Math" pitchFamily="18" charset="0"/>
                </a:rPr>
                <a:t>Of cylindrical </a:t>
              </a:r>
              <a:r>
                <a:rPr lang="en-US" sz="1600" b="1" dirty="0">
                  <a:latin typeface="Bookman Old Style" panose="02050604050505020204" pitchFamily="18" charset="0"/>
                  <a:ea typeface="Cambria Math" pitchFamily="18" charset="0"/>
                </a:rPr>
                <a:t>tank</a:t>
              </a:r>
              <a:endParaRPr lang="en-US" sz="16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endParaRPr>
            </a:p>
          </p:txBody>
        </p:sp>
        <p:sp>
          <p:nvSpPr>
            <p:cNvPr id="128" name="Rectangle 127"/>
            <p:cNvSpPr/>
            <p:nvPr>
              <p:custDataLst>
                <p:tags r:id="rId32"/>
              </p:custDataLst>
            </p:nvPr>
          </p:nvSpPr>
          <p:spPr>
            <a:xfrm>
              <a:off x="5005468" y="5009992"/>
              <a:ext cx="324395" cy="315471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just" defTabSz="685800">
                <a:tabLst>
                  <a:tab pos="693721" algn="l"/>
                  <a:tab pos="1025499" algn="l"/>
                  <a:tab pos="1377916" algn="l"/>
                </a:tabLst>
              </a:pPr>
              <a:r>
                <a:rPr lang="en-US" sz="1600" b="1" dirty="0" smtClean="0">
                  <a:solidFill>
                    <a:srgbClr val="000000"/>
                  </a:solidFill>
                  <a:latin typeface="Bookman Old Style" panose="02050604050505020204" pitchFamily="18" charset="0"/>
                  <a:ea typeface="Cambria Math" pitchFamily="18" charset="0"/>
                </a:rPr>
                <a:t>=</a:t>
              </a:r>
              <a:endParaRPr lang="en-US" sz="16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endParaRPr>
            </a:p>
          </p:txBody>
        </p:sp>
        <p:sp>
          <p:nvSpPr>
            <p:cNvPr id="129" name="Rectangle 128"/>
            <p:cNvSpPr/>
            <p:nvPr>
              <p:custDataLst>
                <p:tags r:id="rId33"/>
              </p:custDataLst>
            </p:nvPr>
          </p:nvSpPr>
          <p:spPr>
            <a:xfrm>
              <a:off x="5226972" y="4998975"/>
              <a:ext cx="805543" cy="315471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just" defTabSz="685800">
                <a:tabLst>
                  <a:tab pos="693721" algn="l"/>
                  <a:tab pos="1025499" algn="l"/>
                  <a:tab pos="1377916" algn="l"/>
                </a:tabLst>
              </a:pPr>
              <a:r>
                <a:rPr lang="en-US" sz="1600" b="1" dirty="0" smtClean="0">
                  <a:latin typeface="Bookman Old Style" panose="02050604050505020204" pitchFamily="18" charset="0"/>
                  <a:ea typeface="Cambria Math" pitchFamily="18" charset="0"/>
                </a:rPr>
                <a:t>2</a:t>
              </a:r>
              <a:r>
                <a:rPr lang="en-US" sz="1600" b="1" dirty="0" smtClean="0">
                  <a:latin typeface="Bookman Old Style" panose="02050604050505020204" pitchFamily="18" charset="0"/>
                  <a:ea typeface="Cambria Math" pitchFamily="18" charset="0"/>
                  <a:sym typeface="Symbol"/>
                </a:rPr>
                <a:t>r</a:t>
              </a:r>
              <a:endParaRPr lang="en-US" sz="1600" b="1" i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endParaRPr>
            </a:p>
          </p:txBody>
        </p:sp>
        <p:sp>
          <p:nvSpPr>
            <p:cNvPr id="130" name="Rectangle 129"/>
            <p:cNvSpPr/>
            <p:nvPr>
              <p:custDataLst>
                <p:tags r:id="rId34"/>
              </p:custDataLst>
            </p:nvPr>
          </p:nvSpPr>
          <p:spPr>
            <a:xfrm>
              <a:off x="5621814" y="4998975"/>
              <a:ext cx="766472" cy="315471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just" defTabSz="685800">
                <a:tabLst>
                  <a:tab pos="693721" algn="l"/>
                  <a:tab pos="1025499" algn="l"/>
                  <a:tab pos="1377916" algn="l"/>
                </a:tabLst>
              </a:pPr>
              <a:r>
                <a:rPr lang="en-US" sz="1600" b="1" dirty="0" smtClean="0">
                  <a:latin typeface="Bookman Old Style" panose="02050604050505020204" pitchFamily="18" charset="0"/>
                  <a:ea typeface="Cambria Math" pitchFamily="18" charset="0"/>
                </a:rPr>
                <a:t>(</a:t>
              </a:r>
              <a:r>
                <a:rPr lang="en-US" sz="1600" b="1" i="1" dirty="0" smtClean="0">
                  <a:latin typeface="Bookman Old Style" panose="02050604050505020204" pitchFamily="18" charset="0"/>
                  <a:ea typeface="Cambria Math" pitchFamily="18" charset="0"/>
                </a:rPr>
                <a:t>h </a:t>
              </a:r>
              <a:r>
                <a:rPr lang="en-US" sz="1600" b="1" dirty="0" smtClean="0">
                  <a:latin typeface="Bookman Old Style" panose="02050604050505020204" pitchFamily="18" charset="0"/>
                  <a:ea typeface="Cambria Math" pitchFamily="18" charset="0"/>
                </a:rPr>
                <a:t>+ r)</a:t>
              </a:r>
              <a:endParaRPr lang="en-US" sz="16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endParaRPr>
            </a:p>
          </p:txBody>
        </p:sp>
      </p:grpSp>
      <p:sp>
        <p:nvSpPr>
          <p:cNvPr id="131" name="Rectangle 130"/>
          <p:cNvSpPr/>
          <p:nvPr>
            <p:custDataLst>
              <p:tags r:id="rId1"/>
            </p:custDataLst>
          </p:nvPr>
        </p:nvSpPr>
        <p:spPr>
          <a:xfrm>
            <a:off x="3040042" y="2386487"/>
            <a:ext cx="324395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32" name="Rectangle 131"/>
          <p:cNvSpPr/>
          <p:nvPr>
            <p:custDataLst>
              <p:tags r:id="rId2"/>
            </p:custDataLst>
          </p:nvPr>
        </p:nvSpPr>
        <p:spPr>
          <a:xfrm>
            <a:off x="3226188" y="2386487"/>
            <a:ext cx="224090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33" name="Rectangle 132"/>
          <p:cNvSpPr/>
          <p:nvPr>
            <p:custDataLst>
              <p:tags r:id="rId3"/>
            </p:custDataLst>
          </p:nvPr>
        </p:nvSpPr>
        <p:spPr>
          <a:xfrm>
            <a:off x="3412177" y="2386487"/>
            <a:ext cx="324395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  <a:sym typeface="Symbol"/>
              </a:rPr>
              <a:t>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34" name="Rectangle 133"/>
          <p:cNvSpPr/>
          <p:nvPr>
            <p:custDataLst>
              <p:tags r:id="rId4"/>
            </p:custDataLst>
          </p:nvPr>
        </p:nvSpPr>
        <p:spPr>
          <a:xfrm>
            <a:off x="3630325" y="2303842"/>
            <a:ext cx="457200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22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cxnSp>
        <p:nvCxnSpPr>
          <p:cNvPr id="135" name="Straight Connector 134"/>
          <p:cNvCxnSpPr/>
          <p:nvPr/>
        </p:nvCxnSpPr>
        <p:spPr>
          <a:xfrm>
            <a:off x="3665081" y="2569783"/>
            <a:ext cx="304800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36" name="Rectangle 135"/>
          <p:cNvSpPr/>
          <p:nvPr>
            <p:custDataLst>
              <p:tags r:id="rId5"/>
            </p:custDataLst>
          </p:nvPr>
        </p:nvSpPr>
        <p:spPr>
          <a:xfrm>
            <a:off x="3713056" y="2546923"/>
            <a:ext cx="224090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7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37" name="Rectangle 136"/>
          <p:cNvSpPr/>
          <p:nvPr>
            <p:custDataLst>
              <p:tags r:id="rId6"/>
            </p:custDataLst>
          </p:nvPr>
        </p:nvSpPr>
        <p:spPr>
          <a:xfrm>
            <a:off x="3981983" y="2386487"/>
            <a:ext cx="324395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  <a:sym typeface="Symbol"/>
              </a:rPr>
              <a:t>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38" name="Rectangle 137"/>
          <p:cNvSpPr/>
          <p:nvPr>
            <p:custDataLst>
              <p:tags r:id="rId7"/>
            </p:custDataLst>
          </p:nvPr>
        </p:nvSpPr>
        <p:spPr>
          <a:xfrm>
            <a:off x="4167274" y="2386487"/>
            <a:ext cx="224090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7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39" name="Rectangle 138"/>
          <p:cNvSpPr/>
          <p:nvPr>
            <p:custDataLst>
              <p:tags r:id="rId8"/>
            </p:custDataLst>
          </p:nvPr>
        </p:nvSpPr>
        <p:spPr>
          <a:xfrm>
            <a:off x="4356602" y="2386487"/>
            <a:ext cx="439479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(3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40" name="Rectangle 139"/>
          <p:cNvSpPr/>
          <p:nvPr>
            <p:custDataLst>
              <p:tags r:id="rId9"/>
            </p:custDataLst>
          </p:nvPr>
        </p:nvSpPr>
        <p:spPr>
          <a:xfrm>
            <a:off x="4606237" y="2386487"/>
            <a:ext cx="324395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  <a:sym typeface="Symbol"/>
              </a:rPr>
              <a:t>+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41" name="Rectangle 140"/>
          <p:cNvSpPr/>
          <p:nvPr>
            <p:custDataLst>
              <p:tags r:id="rId10"/>
            </p:custDataLst>
          </p:nvPr>
        </p:nvSpPr>
        <p:spPr>
          <a:xfrm>
            <a:off x="4791528" y="2386487"/>
            <a:ext cx="429320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7)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42" name="Rectangle 141"/>
          <p:cNvSpPr/>
          <p:nvPr>
            <p:custDataLst>
              <p:tags r:id="rId11"/>
            </p:custDataLst>
          </p:nvPr>
        </p:nvSpPr>
        <p:spPr>
          <a:xfrm>
            <a:off x="3037906" y="2950983"/>
            <a:ext cx="324395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43" name="Rectangle 142"/>
          <p:cNvSpPr/>
          <p:nvPr>
            <p:custDataLst>
              <p:tags r:id="rId12"/>
            </p:custDataLst>
          </p:nvPr>
        </p:nvSpPr>
        <p:spPr>
          <a:xfrm>
            <a:off x="3224052" y="2950983"/>
            <a:ext cx="224090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44" name="Rectangle 143"/>
          <p:cNvSpPr/>
          <p:nvPr>
            <p:custDataLst>
              <p:tags r:id="rId13"/>
            </p:custDataLst>
          </p:nvPr>
        </p:nvSpPr>
        <p:spPr>
          <a:xfrm>
            <a:off x="3410041" y="2950983"/>
            <a:ext cx="324395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  <a:sym typeface="Symbol"/>
              </a:rPr>
              <a:t>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45" name="Rectangle 144"/>
          <p:cNvSpPr/>
          <p:nvPr>
            <p:custDataLst>
              <p:tags r:id="rId14"/>
            </p:custDataLst>
          </p:nvPr>
        </p:nvSpPr>
        <p:spPr>
          <a:xfrm>
            <a:off x="3628189" y="2868338"/>
            <a:ext cx="457200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22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cxnSp>
        <p:nvCxnSpPr>
          <p:cNvPr id="146" name="Straight Connector 145"/>
          <p:cNvCxnSpPr/>
          <p:nvPr/>
        </p:nvCxnSpPr>
        <p:spPr>
          <a:xfrm>
            <a:off x="3662945" y="3134279"/>
            <a:ext cx="304800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47" name="Rectangle 146"/>
          <p:cNvSpPr/>
          <p:nvPr>
            <p:custDataLst>
              <p:tags r:id="rId15"/>
            </p:custDataLst>
          </p:nvPr>
        </p:nvSpPr>
        <p:spPr>
          <a:xfrm>
            <a:off x="3710920" y="3111419"/>
            <a:ext cx="224090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7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48" name="Rectangle 147"/>
          <p:cNvSpPr/>
          <p:nvPr>
            <p:custDataLst>
              <p:tags r:id="rId16"/>
            </p:custDataLst>
          </p:nvPr>
        </p:nvSpPr>
        <p:spPr>
          <a:xfrm>
            <a:off x="3959299" y="2950983"/>
            <a:ext cx="324395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  <a:sym typeface="Symbol"/>
              </a:rPr>
              <a:t>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49" name="Rectangle 148"/>
          <p:cNvSpPr/>
          <p:nvPr>
            <p:custDataLst>
              <p:tags r:id="rId17"/>
            </p:custDataLst>
          </p:nvPr>
        </p:nvSpPr>
        <p:spPr>
          <a:xfrm>
            <a:off x="4165138" y="2950983"/>
            <a:ext cx="428426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7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50" name="Rectangle 149"/>
          <p:cNvSpPr/>
          <p:nvPr>
            <p:custDataLst>
              <p:tags r:id="rId18"/>
            </p:custDataLst>
          </p:nvPr>
        </p:nvSpPr>
        <p:spPr>
          <a:xfrm>
            <a:off x="4348690" y="2950983"/>
            <a:ext cx="576166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(10)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51" name="Rectangle 150"/>
          <p:cNvSpPr/>
          <p:nvPr>
            <p:custDataLst>
              <p:tags r:id="rId19"/>
            </p:custDataLst>
          </p:nvPr>
        </p:nvSpPr>
        <p:spPr>
          <a:xfrm>
            <a:off x="3035770" y="3471468"/>
            <a:ext cx="324395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52" name="Rectangle 151"/>
          <p:cNvSpPr/>
          <p:nvPr>
            <p:custDataLst>
              <p:tags r:id="rId20"/>
            </p:custDataLst>
          </p:nvPr>
        </p:nvSpPr>
        <p:spPr>
          <a:xfrm>
            <a:off x="3221916" y="3471468"/>
            <a:ext cx="224090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53" name="Rectangle 152"/>
          <p:cNvSpPr/>
          <p:nvPr>
            <p:custDataLst>
              <p:tags r:id="rId21"/>
            </p:custDataLst>
          </p:nvPr>
        </p:nvSpPr>
        <p:spPr>
          <a:xfrm>
            <a:off x="3407905" y="3471468"/>
            <a:ext cx="324395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  <a:sym typeface="Symbol"/>
              </a:rPr>
              <a:t>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54" name="Rectangle 153"/>
          <p:cNvSpPr/>
          <p:nvPr>
            <p:custDataLst>
              <p:tags r:id="rId22"/>
            </p:custDataLst>
          </p:nvPr>
        </p:nvSpPr>
        <p:spPr>
          <a:xfrm>
            <a:off x="3626053" y="3471468"/>
            <a:ext cx="457200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22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55" name="Rectangle 154"/>
          <p:cNvSpPr/>
          <p:nvPr>
            <p:custDataLst>
              <p:tags r:id="rId23"/>
            </p:custDataLst>
          </p:nvPr>
        </p:nvSpPr>
        <p:spPr>
          <a:xfrm>
            <a:off x="3957163" y="3471468"/>
            <a:ext cx="324395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  <a:sym typeface="Symbol"/>
              </a:rPr>
              <a:t>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56" name="Rectangle 155"/>
          <p:cNvSpPr/>
          <p:nvPr>
            <p:custDataLst>
              <p:tags r:id="rId24"/>
            </p:custDataLst>
          </p:nvPr>
        </p:nvSpPr>
        <p:spPr>
          <a:xfrm>
            <a:off x="4142454" y="3471468"/>
            <a:ext cx="428426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10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cxnSp>
        <p:nvCxnSpPr>
          <p:cNvPr id="157" name="Straight Connector 156"/>
          <p:cNvCxnSpPr/>
          <p:nvPr/>
        </p:nvCxnSpPr>
        <p:spPr>
          <a:xfrm rot="19800000" flipV="1">
            <a:off x="3762408" y="3229652"/>
            <a:ext cx="185207" cy="73604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58" name="Straight Connector 157"/>
          <p:cNvCxnSpPr/>
          <p:nvPr/>
        </p:nvCxnSpPr>
        <p:spPr>
          <a:xfrm rot="20700000" flipV="1">
            <a:off x="4209697" y="3074617"/>
            <a:ext cx="185207" cy="73604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159" name="Rectangle 158"/>
          <p:cNvSpPr/>
          <p:nvPr>
            <p:custDataLst>
              <p:tags r:id="rId25"/>
            </p:custDataLst>
          </p:nvPr>
        </p:nvSpPr>
        <p:spPr>
          <a:xfrm>
            <a:off x="3044334" y="3849896"/>
            <a:ext cx="324395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60" name="Rectangle 159"/>
          <p:cNvSpPr/>
          <p:nvPr>
            <p:custDataLst>
              <p:tags r:id="rId26"/>
            </p:custDataLst>
          </p:nvPr>
        </p:nvSpPr>
        <p:spPr>
          <a:xfrm>
            <a:off x="3230479" y="3849896"/>
            <a:ext cx="48044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44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61" name="Rectangle 160"/>
          <p:cNvSpPr/>
          <p:nvPr>
            <p:custDataLst>
              <p:tags r:id="rId27"/>
            </p:custDataLst>
          </p:nvPr>
        </p:nvSpPr>
        <p:spPr>
          <a:xfrm>
            <a:off x="3560305" y="3849896"/>
            <a:ext cx="324395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  <a:sym typeface="Symbol"/>
              </a:rPr>
              <a:t>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62" name="Rectangle 161"/>
          <p:cNvSpPr/>
          <p:nvPr>
            <p:custDataLst>
              <p:tags r:id="rId28"/>
            </p:custDataLst>
          </p:nvPr>
        </p:nvSpPr>
        <p:spPr>
          <a:xfrm>
            <a:off x="3757905" y="3849896"/>
            <a:ext cx="457200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10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63" name="Rectangle 162"/>
          <p:cNvSpPr/>
          <p:nvPr>
            <p:custDataLst>
              <p:tags r:id="rId29"/>
            </p:custDataLst>
          </p:nvPr>
        </p:nvSpPr>
        <p:spPr>
          <a:xfrm>
            <a:off x="3042624" y="4166680"/>
            <a:ext cx="324395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64" name="Rectangle 163"/>
          <p:cNvSpPr/>
          <p:nvPr>
            <p:custDataLst>
              <p:tags r:id="rId30"/>
            </p:custDataLst>
          </p:nvPr>
        </p:nvSpPr>
        <p:spPr>
          <a:xfrm>
            <a:off x="3268922" y="4166680"/>
            <a:ext cx="1008527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440 m</a:t>
            </a:r>
            <a:r>
              <a:rPr lang="en-US" sz="1600" b="1" baseline="30000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2</a:t>
            </a:r>
            <a:endParaRPr lang="en-US" sz="1600" b="1" baseline="30000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65" name="Horizontal Scroll 164"/>
          <p:cNvSpPr/>
          <p:nvPr/>
        </p:nvSpPr>
        <p:spPr>
          <a:xfrm>
            <a:off x="517840" y="4398223"/>
            <a:ext cx="4385606" cy="523964"/>
          </a:xfrm>
          <a:prstGeom prst="horizontalScroll">
            <a:avLst/>
          </a:prstGeom>
          <a:gradFill flip="none" rotWithShape="1">
            <a:gsLst>
              <a:gs pos="0">
                <a:srgbClr val="9900FF">
                  <a:lumMod val="84000"/>
                  <a:lumOff val="16000"/>
                  <a:alpha val="59000"/>
                </a:srgbClr>
              </a:gs>
              <a:gs pos="100000">
                <a:sysClr val="window" lastClr="FFFFFF">
                  <a:lumMod val="97000"/>
                </a:sysClr>
              </a:gs>
              <a:gs pos="81000">
                <a:sysClr val="window" lastClr="FFFFFF"/>
              </a:gs>
            </a:gsLst>
            <a:lin ang="81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546651" y="4490928"/>
            <a:ext cx="4646238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Hence, 440 m</a:t>
            </a:r>
            <a:r>
              <a:rPr lang="en-US" sz="1600" b="1" baseline="30000" dirty="0">
                <a:latin typeface="Bookman Old Style" panose="02050604050505020204" pitchFamily="18" charset="0"/>
                <a:ea typeface="Cambria Math" pitchFamily="18" charset="0"/>
              </a:rPr>
              <a:t>2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 metal sheet is required.</a:t>
            </a:r>
          </a:p>
        </p:txBody>
      </p:sp>
      <p:pic>
        <p:nvPicPr>
          <p:cNvPr id="167" name="Picture 5" descr="D:\Roshan\Roshan\Mthas 8th\VIII STD STB\clipart\28264926-little-boy-student-holding-a-big-pencil.jpg"/>
          <p:cNvPicPr>
            <a:picLocks noChangeAspect="1" noChangeArrowheads="1"/>
          </p:cNvPicPr>
          <p:nvPr/>
        </p:nvPicPr>
        <p:blipFill>
          <a:blip r:embed="rId3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30920" y="4331448"/>
            <a:ext cx="609600" cy="60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5" name="Group 114"/>
          <p:cNvGrpSpPr/>
          <p:nvPr/>
        </p:nvGrpSpPr>
        <p:grpSpPr>
          <a:xfrm>
            <a:off x="574569" y="3633786"/>
            <a:ext cx="4837106" cy="924647"/>
            <a:chOff x="871913" y="3601717"/>
            <a:chExt cx="4837106" cy="924647"/>
          </a:xfrm>
        </p:grpSpPr>
        <p:grpSp>
          <p:nvGrpSpPr>
            <p:cNvPr id="116" name="Group 115"/>
            <p:cNvGrpSpPr/>
            <p:nvPr/>
          </p:nvGrpSpPr>
          <p:grpSpPr>
            <a:xfrm>
              <a:off x="871913" y="3601717"/>
              <a:ext cx="4837106" cy="924647"/>
              <a:chOff x="792470" y="3998111"/>
              <a:chExt cx="4837106" cy="924647"/>
            </a:xfrm>
          </p:grpSpPr>
          <p:sp>
            <p:nvSpPr>
              <p:cNvPr id="118" name="Rounded Rectangular Callout 58"/>
              <p:cNvSpPr/>
              <p:nvPr/>
            </p:nvSpPr>
            <p:spPr>
              <a:xfrm>
                <a:off x="1282321" y="4110741"/>
                <a:ext cx="4010678" cy="733254"/>
              </a:xfrm>
              <a:prstGeom prst="roundRect">
                <a:avLst/>
              </a:prstGeom>
              <a:gradFill>
                <a:gsLst>
                  <a:gs pos="10000">
                    <a:srgbClr val="FF7C80">
                      <a:alpha val="50000"/>
                    </a:srgbClr>
                  </a:gs>
                  <a:gs pos="47000">
                    <a:sysClr val="window" lastClr="FFFFFF"/>
                  </a:gs>
                  <a:gs pos="94000">
                    <a:srgbClr val="FF7C80">
                      <a:lumMod val="50000"/>
                      <a:lumOff val="50000"/>
                    </a:srgbClr>
                  </a:gs>
                </a:gsLst>
                <a:lin ang="5400000" scaled="0"/>
              </a:gradFill>
              <a:ln w="12700" cap="flat" cmpd="sng" algn="ctr">
                <a:solidFill>
                  <a:srgbClr val="FF7C8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119" name="Picture 2"/>
              <p:cNvPicPr>
                <a:picLocks noChangeAspect="1" noChangeArrowheads="1"/>
              </p:cNvPicPr>
              <p:nvPr/>
            </p:nvPicPr>
            <p:blipFill rotWithShape="1">
              <a:blip r:embed="rId38" cstate="print">
                <a:extLst>
                  <a:ext uri="{BEBA8EAE-BF5A-486C-A8C5-ECC9F3942E4B}">
                    <a14:imgProps xmlns:a14="http://schemas.microsoft.com/office/drawing/2010/main">
                      <a14:imgLayer r:embed="rId39">
                        <a14:imgEffect>
                          <a14:backgroundRemoval t="5140" b="77093" l="57497" r="91656">
                            <a14:foregroundMark x1="76141" y1="37004" x2="72621" y2="528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649" t="4992" r="8395" b="22956"/>
              <a:stretch/>
            </p:blipFill>
            <p:spPr bwMode="auto">
              <a:xfrm>
                <a:off x="5138776" y="3998111"/>
                <a:ext cx="490800" cy="9246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0" name="Picture 2"/>
              <p:cNvPicPr>
                <a:picLocks noChangeAspect="1" noChangeArrowheads="1"/>
              </p:cNvPicPr>
              <p:nvPr/>
            </p:nvPicPr>
            <p:blipFill rotWithShape="1">
              <a:blip r:embed="rId40" cstate="print">
                <a:extLst>
                  <a:ext uri="{BEBA8EAE-BF5A-486C-A8C5-ECC9F3942E4B}">
                    <a14:imgProps xmlns:a14="http://schemas.microsoft.com/office/drawing/2010/main">
                      <a14:imgLayer r:embed="rId41">
                        <a14:imgEffect>
                          <a14:backgroundRemoval t="9104" b="95154" l="5346" r="53716">
                            <a14:foregroundMark x1="34550" y1="54332" x2="28553" y2="6945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04" t="12671" r="46523" b="3090"/>
              <a:stretch/>
            </p:blipFill>
            <p:spPr bwMode="auto">
              <a:xfrm>
                <a:off x="792470" y="4012722"/>
                <a:ext cx="543847" cy="8964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117" name="Rectangle 116"/>
            <p:cNvSpPr/>
            <p:nvPr/>
          </p:nvSpPr>
          <p:spPr>
            <a:xfrm flipH="1">
              <a:off x="1362534" y="3948110"/>
              <a:ext cx="396139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>
                    <a:glow rad="63500">
                      <a:srgbClr val="70AD47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Bookman Old Style" pitchFamily="18" charset="0"/>
                  <a:ea typeface="Cambria Math" panose="02040503050406030204" pitchFamily="18" charset="0"/>
                </a:rPr>
                <a:t>Metal sheet required = total surface of cylinder</a:t>
              </a:r>
              <a:endPara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glow rad="63500">
                    <a:srgbClr val="70AD47">
                      <a:satMod val="175000"/>
                      <a:alpha val="40000"/>
                    </a:srgbClr>
                  </a:glow>
                </a:effectLst>
                <a:uLnTx/>
                <a:uFillTx/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121" name="Rounded Rectangle 59"/>
          <p:cNvSpPr/>
          <p:nvPr/>
        </p:nvSpPr>
        <p:spPr>
          <a:xfrm>
            <a:off x="594950" y="2745248"/>
            <a:ext cx="2603020" cy="733993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 algn="ctr">
            <a:solidFill>
              <a:srgbClr val="CC00FF"/>
            </a:solidFill>
            <a:prstDash val="solid"/>
            <a:miter lim="800000"/>
          </a:ln>
          <a:effectLst>
            <a:glow rad="63500">
              <a:srgbClr val="ED7D31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itchFamily="18" charset="0"/>
              <a:ea typeface="+mn-ea"/>
              <a:cs typeface="+mn-cs"/>
            </a:endParaRPr>
          </a:p>
        </p:txBody>
      </p:sp>
      <p:pic>
        <p:nvPicPr>
          <p:cNvPr id="122" name="Picture 5"/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64417" y="2540532"/>
            <a:ext cx="491495" cy="102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" name="TextBox 122"/>
          <p:cNvSpPr txBox="1"/>
          <p:nvPr/>
        </p:nvSpPr>
        <p:spPr>
          <a:xfrm>
            <a:off x="535714" y="2727898"/>
            <a:ext cx="2652342" cy="81724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IN" b="1" dirty="0">
                <a:solidFill>
                  <a:prstClr val="white"/>
                </a:solidFill>
                <a:latin typeface="Bookman Old Style" pitchFamily="18" charset="0"/>
              </a:rPr>
              <a:t>What is the formula </a:t>
            </a:r>
            <a:r>
              <a:rPr lang="en-IN" b="1" dirty="0" smtClean="0">
                <a:solidFill>
                  <a:prstClr val="white"/>
                </a:solidFill>
                <a:latin typeface="Bookman Old Style" pitchFamily="18" charset="0"/>
              </a:rPr>
              <a:t>for total </a:t>
            </a:r>
            <a:r>
              <a:rPr lang="en-IN" b="1" dirty="0">
                <a:solidFill>
                  <a:prstClr val="white"/>
                </a:solidFill>
                <a:latin typeface="Bookman Old Style" pitchFamily="18" charset="0"/>
              </a:rPr>
              <a:t>surface area of cylinder?</a:t>
            </a:r>
          </a:p>
        </p:txBody>
      </p:sp>
      <p:pic>
        <p:nvPicPr>
          <p:cNvPr id="124" name="Picture 9"/>
          <p:cNvPicPr>
            <a:picLocks noChangeAspect="1" noChangeArrowheads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6449" y="2548526"/>
            <a:ext cx="468484" cy="100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TextBox 124"/>
          <p:cNvSpPr txBox="1"/>
          <p:nvPr/>
        </p:nvSpPr>
        <p:spPr>
          <a:xfrm>
            <a:off x="1209450" y="2951854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800" b="1" dirty="0" smtClean="0">
                <a:solidFill>
                  <a:srgbClr val="FFFF00"/>
                </a:solidFill>
                <a:latin typeface="Bookman Old Style" pitchFamily="18" charset="0"/>
              </a:rPr>
              <a:t>2</a:t>
            </a:r>
            <a:r>
              <a:rPr lang="en-US" sz="1800" b="1" dirty="0" smtClean="0">
                <a:solidFill>
                  <a:srgbClr val="FFFF00"/>
                </a:solidFill>
                <a:latin typeface="Bookman Old Style" pitchFamily="18" charset="0"/>
                <a:sym typeface="Symbol"/>
              </a:rPr>
              <a:t>r (h + r)</a:t>
            </a:r>
            <a:endParaRPr lang="en-US" sz="1800" b="1" dirty="0">
              <a:solidFill>
                <a:srgbClr val="FFFF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1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500"/>
                            </p:stCondLst>
                            <p:childTnLst>
                              <p:par>
                                <p:cTn id="20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500"/>
                            </p:stCondLst>
                            <p:childTnLst>
                              <p:par>
                                <p:cTn id="23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500"/>
                            </p:stCondLst>
                            <p:childTnLst>
                              <p:par>
                                <p:cTn id="25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500"/>
                            </p:stCondLst>
                            <p:childTnLst>
                              <p:par>
                                <p:cTn id="280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5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6" fill="hold">
                      <p:stCondLst>
                        <p:cond delay="indefinite"/>
                      </p:stCondLst>
                      <p:childTnLst>
                        <p:par>
                          <p:cTn id="397" fill="hold">
                            <p:stCondLst>
                              <p:cond delay="0"/>
                            </p:stCondLst>
                            <p:childTnLst>
                              <p:par>
                                <p:cTn id="3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1" fill="hold">
                            <p:stCondLst>
                              <p:cond delay="500"/>
                            </p:stCondLst>
                            <p:childTnLst>
                              <p:par>
                                <p:cTn id="40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8" fill="hold">
                      <p:stCondLst>
                        <p:cond delay="indefinite"/>
                      </p:stCondLst>
                      <p:childTnLst>
                        <p:par>
                          <p:cTn id="409" fill="hold">
                            <p:stCondLst>
                              <p:cond delay="0"/>
                            </p:stCondLst>
                            <p:childTnLst>
                              <p:par>
                                <p:cTn id="4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2" dur="500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3" fill="hold">
                            <p:stCondLst>
                              <p:cond delay="500"/>
                            </p:stCondLst>
                            <p:childTnLst>
                              <p:par>
                                <p:cTn id="4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7" fill="hold">
                            <p:stCondLst>
                              <p:cond delay="1000"/>
                            </p:stCondLst>
                            <p:childTnLst>
                              <p:par>
                                <p:cTn id="4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8" grpId="2" animBg="1"/>
      <p:bldP spid="88" grpId="3" animBg="1"/>
      <p:bldP spid="89" grpId="0" animBg="1"/>
      <p:bldP spid="89" grpId="1" animBg="1"/>
      <p:bldP spid="90" grpId="0" animBg="1"/>
      <p:bldP spid="90" grpId="1" animBg="1"/>
      <p:bldP spid="91" grpId="0" animBg="1"/>
      <p:bldP spid="96" grpId="0" animBg="1"/>
      <p:bldP spid="96" grpId="1" animBg="1"/>
      <p:bldP spid="97" grpId="0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4" grpId="0"/>
      <p:bldP spid="105" grpId="0" animBg="1"/>
      <p:bldP spid="105" grpId="1" animBg="1"/>
      <p:bldP spid="106" grpId="0" animBg="1"/>
      <p:bldP spid="106" grpId="1" animBg="1"/>
      <p:bldP spid="107" grpId="0" animBg="1"/>
      <p:bldP spid="108" grpId="0"/>
      <p:bldP spid="109" grpId="0"/>
      <p:bldP spid="110" grpId="0"/>
      <p:bldP spid="111" grpId="0"/>
      <p:bldP spid="112" grpId="0" animBg="1"/>
      <p:bldP spid="112" grpId="1" animBg="1"/>
      <p:bldP spid="113" grpId="0" animBg="1"/>
      <p:bldP spid="113" grpId="1" animBg="1"/>
      <p:bldP spid="114" grpId="0"/>
      <p:bldP spid="131" grpId="0"/>
      <p:bldP spid="132" grpId="0"/>
      <p:bldP spid="133" grpId="0"/>
      <p:bldP spid="134" grpId="0"/>
      <p:bldP spid="136" grpId="0"/>
      <p:bldP spid="137" grpId="0"/>
      <p:bldP spid="138" grpId="0"/>
      <p:bldP spid="139" grpId="0"/>
      <p:bldP spid="140" grpId="0"/>
      <p:bldP spid="141" grpId="0"/>
      <p:bldP spid="142" grpId="0"/>
      <p:bldP spid="143" grpId="0"/>
      <p:bldP spid="144" grpId="0"/>
      <p:bldP spid="145" grpId="0"/>
      <p:bldP spid="147" grpId="0"/>
      <p:bldP spid="148" grpId="0"/>
      <p:bldP spid="149" grpId="0"/>
      <p:bldP spid="150" grpId="0"/>
      <p:bldP spid="151" grpId="0"/>
      <p:bldP spid="152" grpId="0"/>
      <p:bldP spid="153" grpId="0"/>
      <p:bldP spid="154" grpId="0"/>
      <p:bldP spid="155" grpId="0"/>
      <p:bldP spid="156" grpId="0"/>
      <p:bldP spid="159" grpId="0"/>
      <p:bldP spid="160" grpId="0"/>
      <p:bldP spid="161" grpId="0"/>
      <p:bldP spid="162" grpId="0"/>
      <p:bldP spid="163" grpId="0"/>
      <p:bldP spid="164" grpId="0"/>
      <p:bldP spid="165" grpId="0" animBg="1"/>
      <p:bldP spid="121" grpId="0" animBg="1"/>
      <p:bldP spid="121" grpId="1" animBg="1"/>
      <p:bldP spid="123" grpId="0"/>
      <p:bldP spid="123" grpId="1"/>
      <p:bldP spid="125" grpId="0"/>
      <p:bldP spid="12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ounded Rectangle 162"/>
          <p:cNvSpPr/>
          <p:nvPr>
            <p:custDataLst>
              <p:tags r:id="rId1"/>
            </p:custDataLst>
          </p:nvPr>
        </p:nvSpPr>
        <p:spPr>
          <a:xfrm>
            <a:off x="905728" y="2981890"/>
            <a:ext cx="3097537" cy="270711"/>
          </a:xfrm>
          <a:prstGeom prst="roundRect">
            <a:avLst/>
          </a:prstGeom>
          <a:solidFill>
            <a:srgbClr val="00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2" name="Rounded Rectangle 161"/>
          <p:cNvSpPr/>
          <p:nvPr>
            <p:custDataLst>
              <p:tags r:id="rId2"/>
            </p:custDataLst>
          </p:nvPr>
        </p:nvSpPr>
        <p:spPr>
          <a:xfrm>
            <a:off x="4239703" y="3406074"/>
            <a:ext cx="2031807" cy="242023"/>
          </a:xfrm>
          <a:prstGeom prst="roundRect">
            <a:avLst/>
          </a:prstGeom>
          <a:solidFill>
            <a:srgbClr val="00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1" name="Rounded Rectangle 160"/>
          <p:cNvSpPr/>
          <p:nvPr>
            <p:custDataLst>
              <p:tags r:id="rId3"/>
            </p:custDataLst>
          </p:nvPr>
        </p:nvSpPr>
        <p:spPr>
          <a:xfrm>
            <a:off x="916387" y="1960153"/>
            <a:ext cx="2475726" cy="266701"/>
          </a:xfrm>
          <a:prstGeom prst="roundRect">
            <a:avLst/>
          </a:prstGeom>
          <a:solidFill>
            <a:srgbClr val="00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0" name="Rounded Rectangle 159"/>
          <p:cNvSpPr/>
          <p:nvPr>
            <p:custDataLst>
              <p:tags r:id="rId4"/>
            </p:custDataLst>
          </p:nvPr>
        </p:nvSpPr>
        <p:spPr>
          <a:xfrm>
            <a:off x="2749960" y="3402557"/>
            <a:ext cx="1310918" cy="245540"/>
          </a:xfrm>
          <a:prstGeom prst="roundRect">
            <a:avLst/>
          </a:prstGeom>
          <a:solidFill>
            <a:srgbClr val="00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8" name="Rounded Rectangle 147"/>
          <p:cNvSpPr/>
          <p:nvPr>
            <p:custDataLst>
              <p:tags r:id="rId5"/>
            </p:custDataLst>
          </p:nvPr>
        </p:nvSpPr>
        <p:spPr>
          <a:xfrm>
            <a:off x="4205604" y="2369142"/>
            <a:ext cx="877732" cy="245540"/>
          </a:xfrm>
          <a:prstGeom prst="roundRect">
            <a:avLst/>
          </a:prstGeom>
          <a:solidFill>
            <a:srgbClr val="00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3" name="Rounded Rectangle 142"/>
          <p:cNvSpPr/>
          <p:nvPr>
            <p:custDataLst>
              <p:tags r:id="rId6"/>
            </p:custDataLst>
          </p:nvPr>
        </p:nvSpPr>
        <p:spPr>
          <a:xfrm>
            <a:off x="3166780" y="2381187"/>
            <a:ext cx="790038" cy="245540"/>
          </a:xfrm>
          <a:prstGeom prst="roundRect">
            <a:avLst/>
          </a:prstGeom>
          <a:solidFill>
            <a:srgbClr val="00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0" name="Rounded Rectangle 109"/>
          <p:cNvSpPr/>
          <p:nvPr>
            <p:custDataLst>
              <p:tags r:id="rId7"/>
            </p:custDataLst>
          </p:nvPr>
        </p:nvSpPr>
        <p:spPr>
          <a:xfrm rot="1382355">
            <a:off x="6010866" y="2600086"/>
            <a:ext cx="564759" cy="245540"/>
          </a:xfrm>
          <a:prstGeom prst="roundRect">
            <a:avLst/>
          </a:prstGeom>
          <a:solidFill>
            <a:srgbClr val="00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9" name="Rounded Rectangle 108"/>
          <p:cNvSpPr/>
          <p:nvPr>
            <p:custDataLst>
              <p:tags r:id="rId8"/>
            </p:custDataLst>
          </p:nvPr>
        </p:nvSpPr>
        <p:spPr>
          <a:xfrm>
            <a:off x="2500438" y="1313242"/>
            <a:ext cx="683358" cy="245540"/>
          </a:xfrm>
          <a:prstGeom prst="roundRect">
            <a:avLst/>
          </a:prstGeom>
          <a:solidFill>
            <a:srgbClr val="00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891506" y="277833"/>
            <a:ext cx="6699228" cy="986745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chemeClr val="bg1">
                  <a:alpha val="78000"/>
                </a:schemeClr>
              </a:gs>
            </a:gsLst>
            <a:lin ang="8100000" scaled="1"/>
            <a:tileRect/>
          </a:gra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406367" y="457680"/>
            <a:ext cx="687003" cy="624548"/>
            <a:chOff x="508513" y="-702286"/>
            <a:chExt cx="687003" cy="624548"/>
          </a:xfrm>
        </p:grpSpPr>
        <p:sp>
          <p:nvSpPr>
            <p:cNvPr id="16" name="Plaque 15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bg1"/>
                  </a:solidFill>
                  <a:latin typeface="Bookman Old Style" pitchFamily="18" charset="0"/>
                </a:rPr>
                <a:t>Q.</a:t>
              </a:r>
              <a:endParaRPr lang="en-US" sz="18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sp>
        <p:nvSpPr>
          <p:cNvPr id="46" name="Rounded Rectangular Callout 45"/>
          <p:cNvSpPr/>
          <p:nvPr/>
        </p:nvSpPr>
        <p:spPr>
          <a:xfrm>
            <a:off x="529630" y="4484174"/>
            <a:ext cx="4751167" cy="328425"/>
          </a:xfrm>
          <a:prstGeom prst="wedgeRoundRectCallout">
            <a:avLst>
              <a:gd name="adj1" fmla="val -11056"/>
              <a:gd name="adj2" fmla="val -50380"/>
              <a:gd name="adj3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242826" y="4494762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–</a:t>
            </a:r>
            <a:endParaRPr lang="en-US" b="1" dirty="0">
              <a:latin typeface="Bookman Old Style" panose="02050604050505020204" pitchFamily="18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5116026" y="1145180"/>
            <a:ext cx="3708251" cy="2046339"/>
            <a:chOff x="77985" y="1564315"/>
            <a:chExt cx="5972175" cy="3295650"/>
          </a:xfrm>
        </p:grpSpPr>
        <p:pic>
          <p:nvPicPr>
            <p:cNvPr id="79" name="Picture 9"/>
            <p:cNvPicPr>
              <a:picLocks noChangeAspect="1" noChangeArrowheads="1"/>
            </p:cNvPicPr>
            <p:nvPr/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85" y="1564315"/>
              <a:ext cx="5972175" cy="3295650"/>
            </a:xfrm>
            <a:prstGeom prst="rect">
              <a:avLst/>
            </a:prstGeom>
            <a:noFill/>
            <a:ln>
              <a:noFill/>
            </a:ln>
            <a:effectLst>
              <a:glow rad="101600">
                <a:schemeClr val="accent6">
                  <a:lumMod val="75000"/>
                  <a:alpha val="60000"/>
                </a:schemeClr>
              </a:glow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9" name="Group 18"/>
            <p:cNvGrpSpPr/>
            <p:nvPr/>
          </p:nvGrpSpPr>
          <p:grpSpPr>
            <a:xfrm>
              <a:off x="337960" y="1796249"/>
              <a:ext cx="5559839" cy="2853796"/>
              <a:chOff x="337960" y="1796250"/>
              <a:chExt cx="5559839" cy="2853795"/>
            </a:xfrm>
          </p:grpSpPr>
          <p:sp>
            <p:nvSpPr>
              <p:cNvPr id="72" name="Freeform 71"/>
              <p:cNvSpPr/>
              <p:nvPr/>
            </p:nvSpPr>
            <p:spPr>
              <a:xfrm>
                <a:off x="2222992" y="2660063"/>
                <a:ext cx="1759455" cy="866282"/>
              </a:xfrm>
              <a:custGeom>
                <a:avLst/>
                <a:gdLst>
                  <a:gd name="connsiteX0" fmla="*/ 0 w 2482850"/>
                  <a:gd name="connsiteY0" fmla="*/ 606425 h 1174750"/>
                  <a:gd name="connsiteX1" fmla="*/ 1508125 w 2482850"/>
                  <a:gd name="connsiteY1" fmla="*/ 1174750 h 1174750"/>
                  <a:gd name="connsiteX2" fmla="*/ 2482850 w 2482850"/>
                  <a:gd name="connsiteY2" fmla="*/ 568325 h 1174750"/>
                  <a:gd name="connsiteX3" fmla="*/ 981075 w 2482850"/>
                  <a:gd name="connsiteY3" fmla="*/ 0 h 1174750"/>
                  <a:gd name="connsiteX4" fmla="*/ 0 w 2482850"/>
                  <a:gd name="connsiteY4" fmla="*/ 606425 h 1174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82850" h="1174750">
                    <a:moveTo>
                      <a:pt x="0" y="606425"/>
                    </a:moveTo>
                    <a:lnTo>
                      <a:pt x="1508125" y="1174750"/>
                    </a:lnTo>
                    <a:lnTo>
                      <a:pt x="2482850" y="568325"/>
                    </a:lnTo>
                    <a:lnTo>
                      <a:pt x="981075" y="0"/>
                    </a:lnTo>
                    <a:lnTo>
                      <a:pt x="0" y="606425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3" name="Group 72"/>
              <p:cNvGrpSpPr/>
              <p:nvPr/>
            </p:nvGrpSpPr>
            <p:grpSpPr>
              <a:xfrm rot="21480000">
                <a:off x="3686704" y="3363201"/>
                <a:ext cx="2211095" cy="1275335"/>
                <a:chOff x="3851646" y="3316887"/>
                <a:chExt cx="2211095" cy="1402870"/>
              </a:xfrm>
            </p:grpSpPr>
            <p:cxnSp>
              <p:nvCxnSpPr>
                <p:cNvPr id="74" name="Straight Connector 73"/>
                <p:cNvCxnSpPr/>
                <p:nvPr/>
              </p:nvCxnSpPr>
              <p:spPr>
                <a:xfrm flipV="1">
                  <a:off x="3851646" y="3316887"/>
                  <a:ext cx="2211095" cy="140287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TextBox 74"/>
                <p:cNvSpPr txBox="1"/>
                <p:nvPr/>
              </p:nvSpPr>
              <p:spPr>
                <a:xfrm rot="19712045">
                  <a:off x="4595572" y="3751560"/>
                  <a:ext cx="992673" cy="54524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 smtClean="0">
                      <a:latin typeface="Bookman Old Style" pitchFamily="18" charset="0"/>
                    </a:rPr>
                    <a:t>25m</a:t>
                  </a:r>
                  <a:endParaRPr lang="en-US" b="1" dirty="0">
                    <a:latin typeface="Bookman Old Style" pitchFamily="18" charset="0"/>
                  </a:endParaRPr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>
                <a:off x="337960" y="3431445"/>
                <a:ext cx="2969927" cy="1218600"/>
                <a:chOff x="69010" y="3485235"/>
                <a:chExt cx="2969927" cy="1218600"/>
              </a:xfrm>
            </p:grpSpPr>
            <p:cxnSp>
              <p:nvCxnSpPr>
                <p:cNvPr id="77" name="Straight Connector 76"/>
                <p:cNvCxnSpPr/>
                <p:nvPr/>
              </p:nvCxnSpPr>
              <p:spPr>
                <a:xfrm>
                  <a:off x="69010" y="3485235"/>
                  <a:ext cx="1273799" cy="53680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TextBox 77"/>
                <p:cNvSpPr txBox="1"/>
                <p:nvPr/>
              </p:nvSpPr>
              <p:spPr>
                <a:xfrm rot="1290310">
                  <a:off x="1070950" y="3912640"/>
                  <a:ext cx="1268017" cy="4506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 smtClean="0">
                      <a:latin typeface="Bookman Old Style" pitchFamily="18" charset="0"/>
                    </a:rPr>
                    <a:t>25m</a:t>
                  </a:r>
                  <a:endParaRPr lang="en-US" b="1" dirty="0">
                    <a:latin typeface="Bookman Old Style" pitchFamily="18" charset="0"/>
                  </a:endParaRPr>
                </a:p>
              </p:txBody>
            </p:sp>
            <p:cxnSp>
              <p:nvCxnSpPr>
                <p:cNvPr id="104" name="Straight Connector 103"/>
                <p:cNvCxnSpPr/>
                <p:nvPr/>
              </p:nvCxnSpPr>
              <p:spPr>
                <a:xfrm flipH="1" flipV="1">
                  <a:off x="2048493" y="4328535"/>
                  <a:ext cx="990444" cy="3753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1" name="Straight Connector 80"/>
              <p:cNvCxnSpPr/>
              <p:nvPr/>
            </p:nvCxnSpPr>
            <p:spPr>
              <a:xfrm rot="180000">
                <a:off x="2022035" y="3305090"/>
                <a:ext cx="1146446" cy="430393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rot="60000" flipV="1">
                <a:off x="3472437" y="3219174"/>
                <a:ext cx="723768" cy="520902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Freeform 85"/>
              <p:cNvSpPr/>
              <p:nvPr/>
            </p:nvSpPr>
            <p:spPr>
              <a:xfrm>
                <a:off x="2260313" y="2640084"/>
                <a:ext cx="1759455" cy="866282"/>
              </a:xfrm>
              <a:custGeom>
                <a:avLst/>
                <a:gdLst>
                  <a:gd name="connsiteX0" fmla="*/ 0 w 2482850"/>
                  <a:gd name="connsiteY0" fmla="*/ 606425 h 1174750"/>
                  <a:gd name="connsiteX1" fmla="*/ 1508125 w 2482850"/>
                  <a:gd name="connsiteY1" fmla="*/ 1174750 h 1174750"/>
                  <a:gd name="connsiteX2" fmla="*/ 2482850 w 2482850"/>
                  <a:gd name="connsiteY2" fmla="*/ 568325 h 1174750"/>
                  <a:gd name="connsiteX3" fmla="*/ 981075 w 2482850"/>
                  <a:gd name="connsiteY3" fmla="*/ 0 h 1174750"/>
                  <a:gd name="connsiteX4" fmla="*/ 0 w 2482850"/>
                  <a:gd name="connsiteY4" fmla="*/ 606425 h 1174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82850" h="1174750">
                    <a:moveTo>
                      <a:pt x="0" y="606425"/>
                    </a:moveTo>
                    <a:lnTo>
                      <a:pt x="1508125" y="1174750"/>
                    </a:lnTo>
                    <a:lnTo>
                      <a:pt x="2482850" y="568325"/>
                    </a:lnTo>
                    <a:lnTo>
                      <a:pt x="981075" y="0"/>
                    </a:lnTo>
                    <a:lnTo>
                      <a:pt x="0" y="606425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9" name="Picture 2" descr="Image result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7916" y="1796250"/>
                <a:ext cx="1756038" cy="17560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0" name="Rectangle 89"/>
          <p:cNvSpPr/>
          <p:nvPr/>
        </p:nvSpPr>
        <p:spPr>
          <a:xfrm>
            <a:off x="472870" y="1257300"/>
            <a:ext cx="6406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Sol.</a:t>
            </a:r>
            <a:endParaRPr lang="en-US" sz="1600" baseline="30000" dirty="0">
              <a:latin typeface="Bookman Old Style" panose="02050604050505020204" pitchFamily="18" charset="0"/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2132752" y="4553685"/>
            <a:ext cx="1166799" cy="211435"/>
          </a:xfrm>
          <a:prstGeom prst="round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just">
              <a:tabLst>
                <a:tab pos="693738" algn="l"/>
                <a:tab pos="1025525" algn="l"/>
                <a:tab pos="1377950" algn="l"/>
              </a:tabLst>
            </a:pP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04761" y="4494762"/>
            <a:ext cx="28632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Area of garden = Area of plot</a:t>
            </a:r>
            <a:endParaRPr lang="en-US" b="1" dirty="0">
              <a:latin typeface="Bookman Old Style" panose="02050604050505020204" pitchFamily="18" charset="0"/>
            </a:endParaRPr>
          </a:p>
        </p:txBody>
      </p:sp>
      <p:sp>
        <p:nvSpPr>
          <p:cNvPr id="24" name="Rectangle 23"/>
          <p:cNvSpPr/>
          <p:nvPr>
            <p:custDataLst>
              <p:tags r:id="rId9"/>
            </p:custDataLst>
          </p:nvPr>
        </p:nvSpPr>
        <p:spPr>
          <a:xfrm>
            <a:off x="1104932" y="297010"/>
            <a:ext cx="6474671" cy="93102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tabLst>
                <a:tab pos="342900" algn="l"/>
                <a:tab pos="400050" algn="l"/>
              </a:tabLst>
            </a:pPr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Mrs</a:t>
            </a:r>
            <a:r>
              <a:rPr lang="en-US" b="1" dirty="0">
                <a:latin typeface="Bookman Old Style" panose="02050604050505020204" pitchFamily="18" charset="0"/>
                <a:ea typeface="Cambria Math" pitchFamily="18" charset="0"/>
              </a:rPr>
              <a:t>. </a:t>
            </a:r>
            <a:r>
              <a:rPr lang="en-US" b="1" dirty="0" err="1">
                <a:latin typeface="Bookman Old Style" panose="02050604050505020204" pitchFamily="18" charset="0"/>
                <a:ea typeface="Cambria Math" pitchFamily="18" charset="0"/>
              </a:rPr>
              <a:t>Kaushik</a:t>
            </a:r>
            <a:r>
              <a:rPr lang="en-US" b="1" dirty="0">
                <a:latin typeface="Bookman Old Style" panose="02050604050505020204" pitchFamily="18" charset="0"/>
                <a:ea typeface="Cambria Math" pitchFamily="18" charset="0"/>
              </a:rPr>
              <a:t> has </a:t>
            </a:r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a </a:t>
            </a:r>
            <a:r>
              <a:rPr lang="en-US" b="1" dirty="0">
                <a:latin typeface="Bookman Old Style" panose="02050604050505020204" pitchFamily="18" charset="0"/>
                <a:ea typeface="Cambria Math" pitchFamily="18" charset="0"/>
              </a:rPr>
              <a:t>square plot with the measurement as </a:t>
            </a:r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shown</a:t>
            </a:r>
          </a:p>
          <a:p>
            <a:pPr>
              <a:tabLst>
                <a:tab pos="342900" algn="l"/>
                <a:tab pos="400050" algn="l"/>
              </a:tabLst>
            </a:pPr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in </a:t>
            </a:r>
            <a:r>
              <a:rPr lang="en-US" b="1" dirty="0">
                <a:latin typeface="Bookman Old Style" panose="02050604050505020204" pitchFamily="18" charset="0"/>
                <a:ea typeface="Cambria Math" pitchFamily="18" charset="0"/>
              </a:rPr>
              <a:t>the figure. She wants to construct a house in the middle of the plot. A garden is developed around the house. Find the total cost of developing a garden around the house at the rate of </a:t>
            </a:r>
            <a:r>
              <a:rPr lang="en-US" b="1" dirty="0" err="1">
                <a:latin typeface="Bookman Old Style" panose="02050604050505020204" pitchFamily="18" charset="0"/>
                <a:ea typeface="Cambria Math" pitchFamily="18" charset="0"/>
              </a:rPr>
              <a:t>Rs</a:t>
            </a:r>
            <a:r>
              <a:rPr lang="en-US" b="1" dirty="0">
                <a:latin typeface="Bookman Old Style" panose="02050604050505020204" pitchFamily="18" charset="0"/>
                <a:ea typeface="Cambria Math" pitchFamily="18" charset="0"/>
              </a:rPr>
              <a:t>. 55 per m</a:t>
            </a:r>
            <a:r>
              <a:rPr lang="en-US" b="1" baseline="30000" dirty="0">
                <a:latin typeface="Bookman Old Style" panose="02050604050505020204" pitchFamily="18" charset="0"/>
                <a:ea typeface="Cambria Math" pitchFamily="18" charset="0"/>
              </a:rPr>
              <a:t>2</a:t>
            </a:r>
            <a:r>
              <a:rPr lang="en-US" b="1" dirty="0">
                <a:latin typeface="Bookman Old Style" panose="02050604050505020204" pitchFamily="18" charset="0"/>
                <a:ea typeface="Cambria Math" pitchFamily="18" charset="0"/>
              </a:rPr>
              <a:t>.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930558" y="1257300"/>
            <a:ext cx="26623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Area of plot = (side)</a:t>
            </a:r>
            <a:r>
              <a:rPr lang="en-US" sz="1600" b="1" baseline="30000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2</a:t>
            </a:r>
            <a:endParaRPr lang="en-US" sz="1600" baseline="30000" dirty="0">
              <a:latin typeface="Bookman Old Style" panose="02050604050505020204" pitchFamily="18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2250460" y="1574079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dirty="0">
              <a:latin typeface="Bookman Old Style" panose="02050604050505020204" pitchFamily="18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2452434" y="1574079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25</a:t>
            </a:r>
            <a:endParaRPr lang="en-US" sz="1600" b="1" dirty="0">
              <a:latin typeface="Bookman Old Style" panose="02050604050505020204" pitchFamily="18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2810090" y="1574079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×</a:t>
            </a:r>
            <a:endParaRPr lang="en-US" sz="1600" b="1" dirty="0">
              <a:latin typeface="Bookman Old Style" panose="02050604050505020204" pitchFamily="18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3061429" y="1574079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25</a:t>
            </a:r>
            <a:endParaRPr lang="en-US" sz="1600" b="1" dirty="0">
              <a:latin typeface="Bookman Old Style" panose="02050604050505020204" pitchFamily="18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544428" y="1907850"/>
            <a:ext cx="17471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Symbol" pitchFamily="18" charset="2"/>
              </a:rPr>
              <a:t>\</a:t>
            </a: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 Area of plot </a:t>
            </a:r>
            <a:endParaRPr lang="en-US" sz="1600" baseline="30000" dirty="0">
              <a:latin typeface="Bookman Old Style" panose="02050604050505020204" pitchFamily="18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2250460" y="190785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dirty="0">
              <a:latin typeface="Bookman Old Style" panose="02050604050505020204" pitchFamily="18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2458077" y="1907850"/>
            <a:ext cx="9589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625 m</a:t>
            </a:r>
            <a:r>
              <a:rPr lang="en-US" sz="1600" b="1" baseline="30000" dirty="0" smtClean="0">
                <a:latin typeface="Bookman Old Style" panose="02050604050505020204" pitchFamily="18" charset="0"/>
                <a:ea typeface="Cambria Math" pitchFamily="18" charset="0"/>
              </a:rPr>
              <a:t>2</a:t>
            </a:r>
            <a:endParaRPr lang="en-US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2372367" y="4168032"/>
            <a:ext cx="6463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3200" b="1" dirty="0" smtClean="0">
                <a:solidFill>
                  <a:srgbClr val="0000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ea typeface="Cambria Math" panose="02040503050406030204" pitchFamily="18" charset="0"/>
              </a:rPr>
              <a:t> </a:t>
            </a:r>
            <a:endParaRPr lang="en-US" sz="3200" b="1" dirty="0">
              <a:solidFill>
                <a:srgbClr val="0000FF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117" name="Rounded Rectangle 116"/>
          <p:cNvSpPr/>
          <p:nvPr/>
        </p:nvSpPr>
        <p:spPr>
          <a:xfrm>
            <a:off x="3471396" y="4548512"/>
            <a:ext cx="1777675" cy="211435"/>
          </a:xfrm>
          <a:prstGeom prst="round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just">
              <a:tabLst>
                <a:tab pos="693738" algn="l"/>
                <a:tab pos="1025525" algn="l"/>
                <a:tab pos="1377950" algn="l"/>
              </a:tabLst>
            </a:pP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410363" y="4494762"/>
            <a:ext cx="19223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Base area of house</a:t>
            </a:r>
            <a:endParaRPr lang="en-US" b="1" dirty="0">
              <a:latin typeface="Bookman Old Style" panose="02050604050505020204" pitchFamily="18" charset="0"/>
            </a:endParaRPr>
          </a:p>
        </p:txBody>
      </p:sp>
      <p:grpSp>
        <p:nvGrpSpPr>
          <p:cNvPr id="118" name="Group 117"/>
          <p:cNvGrpSpPr/>
          <p:nvPr/>
        </p:nvGrpSpPr>
        <p:grpSpPr>
          <a:xfrm>
            <a:off x="648569" y="3555758"/>
            <a:ext cx="2508654" cy="698533"/>
            <a:chOff x="6686112" y="1365041"/>
            <a:chExt cx="1733493" cy="503505"/>
          </a:xfrm>
        </p:grpSpPr>
        <p:grpSp>
          <p:nvGrpSpPr>
            <p:cNvPr id="119" name="Group 118"/>
            <p:cNvGrpSpPr/>
            <p:nvPr/>
          </p:nvGrpSpPr>
          <p:grpSpPr>
            <a:xfrm>
              <a:off x="6686112" y="1382030"/>
              <a:ext cx="1526359" cy="449677"/>
              <a:chOff x="6686112" y="1382030"/>
              <a:chExt cx="1526359" cy="449677"/>
            </a:xfrm>
          </p:grpSpPr>
          <p:sp>
            <p:nvSpPr>
              <p:cNvPr id="121" name="Rounded Rectangle 120"/>
              <p:cNvSpPr/>
              <p:nvPr/>
            </p:nvSpPr>
            <p:spPr>
              <a:xfrm>
                <a:off x="6697818" y="1382030"/>
                <a:ext cx="1514653" cy="449677"/>
              </a:xfrm>
              <a:prstGeom prst="roundRect">
                <a:avLst/>
              </a:prstGeom>
              <a:gradFill flip="none" rotWithShape="1">
                <a:gsLst>
                  <a:gs pos="0">
                    <a:srgbClr val="FFFF00">
                      <a:alpha val="65000"/>
                    </a:srgb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 smtClean="0">
                  <a:solidFill>
                    <a:srgbClr val="0000FF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6686112" y="1414868"/>
                <a:ext cx="1456780" cy="37713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prstClr val="black"/>
                    </a:solidFill>
                    <a:latin typeface="Bookman Old Style" pitchFamily="18" charset="0"/>
                  </a:rPr>
                  <a:t>Base of house is </a:t>
                </a:r>
                <a:r>
                  <a:rPr lang="en-US" b="1" dirty="0" smtClean="0">
                    <a:solidFill>
                      <a:srgbClr val="FF0000"/>
                    </a:solidFill>
                    <a:latin typeface="Bookman Old Style" pitchFamily="18" charset="0"/>
                  </a:rPr>
                  <a:t>rectangular</a:t>
                </a:r>
                <a:r>
                  <a:rPr lang="en-US" b="1" dirty="0" smtClean="0">
                    <a:solidFill>
                      <a:prstClr val="black"/>
                    </a:solidFill>
                    <a:latin typeface="Bookman Old Style" pitchFamily="18" charset="0"/>
                  </a:rPr>
                  <a:t> in shape</a:t>
                </a:r>
                <a:endParaRPr lang="en-US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p:grpSp>
        <p:pic>
          <p:nvPicPr>
            <p:cNvPr id="120" name="Picture 2" descr="D:\Roshan\Roshan\Mthas 8th\VIII STD STB\clipart\4988727.jpg"/>
            <p:cNvPicPr>
              <a:picLocks noChangeAspect="1" noChangeArrowheads="1"/>
            </p:cNvPicPr>
            <p:nvPr/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940267" y="1365041"/>
              <a:ext cx="479338" cy="503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/>
          <p:cNvGrpSpPr/>
          <p:nvPr/>
        </p:nvGrpSpPr>
        <p:grpSpPr>
          <a:xfrm>
            <a:off x="866905" y="2323312"/>
            <a:ext cx="4284649" cy="345298"/>
            <a:chOff x="765304" y="2864445"/>
            <a:chExt cx="4284649" cy="345298"/>
          </a:xfrm>
        </p:grpSpPr>
        <p:sp>
          <p:nvSpPr>
            <p:cNvPr id="130" name="Rectangle 129"/>
            <p:cNvSpPr/>
            <p:nvPr/>
          </p:nvSpPr>
          <p:spPr>
            <a:xfrm>
              <a:off x="765304" y="2864445"/>
              <a:ext cx="2172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latin typeface="Bookman Old Style" panose="02050604050505020204" pitchFamily="18" charset="0"/>
                  <a:ea typeface="Cambria Math" pitchFamily="18" charset="0"/>
                </a:rPr>
                <a:t>Base area of house</a:t>
              </a:r>
              <a:endParaRPr lang="en-US" sz="1600" b="1" dirty="0">
                <a:latin typeface="Bookman Old Style" panose="02050604050505020204" pitchFamily="18" charset="0"/>
              </a:endParaRPr>
            </a:p>
          </p:txBody>
        </p:sp>
        <p:grpSp>
          <p:nvGrpSpPr>
            <p:cNvPr id="131" name="Group 130"/>
            <p:cNvGrpSpPr/>
            <p:nvPr/>
          </p:nvGrpSpPr>
          <p:grpSpPr>
            <a:xfrm>
              <a:off x="2795626" y="2871189"/>
              <a:ext cx="2254327" cy="338554"/>
              <a:chOff x="3282402" y="2233196"/>
              <a:chExt cx="2228932" cy="255789"/>
            </a:xfrm>
          </p:grpSpPr>
          <p:sp>
            <p:nvSpPr>
              <p:cNvPr id="132" name="Rectangle 131"/>
              <p:cNvSpPr/>
              <p:nvPr>
                <p:custDataLst>
                  <p:tags r:id="rId12"/>
                </p:custDataLst>
              </p:nvPr>
            </p:nvSpPr>
            <p:spPr>
              <a:xfrm>
                <a:off x="3282402" y="2233196"/>
                <a:ext cx="1247668" cy="2557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latin typeface="Bookman Old Style" panose="02050604050505020204" pitchFamily="18" charset="0"/>
                    <a:ea typeface="Cambria Math" pitchFamily="18" charset="0"/>
                  </a:rPr>
                  <a:t>= </a:t>
                </a:r>
                <a:r>
                  <a:rPr lang="en-US" sz="1600" b="1" dirty="0" smtClean="0">
                    <a:latin typeface="Bookman Old Style" panose="02050604050505020204" pitchFamily="18" charset="0"/>
                    <a:ea typeface="Cambria Math" pitchFamily="18" charset="0"/>
                  </a:rPr>
                  <a:t>Length  </a:t>
                </a:r>
                <a:endParaRPr lang="en-US" sz="1600" b="1" dirty="0">
                  <a:latin typeface="Bookman Old Style" panose="02050604050505020204" pitchFamily="18" charset="0"/>
                  <a:ea typeface="Cambria Math" pitchFamily="18" charset="0"/>
                </a:endParaRPr>
              </a:p>
            </p:txBody>
          </p:sp>
          <p:sp>
            <p:nvSpPr>
              <p:cNvPr id="133" name="Rectangle 132"/>
              <p:cNvSpPr/>
              <p:nvPr>
                <p:custDataLst>
                  <p:tags r:id="rId13"/>
                </p:custDataLst>
              </p:nvPr>
            </p:nvSpPr>
            <p:spPr>
              <a:xfrm>
                <a:off x="4281100" y="2233196"/>
                <a:ext cx="1230234" cy="2557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latin typeface="Bookman Old Style" panose="02050604050505020204" pitchFamily="18" charset="0"/>
                    <a:ea typeface="Cambria Math" pitchFamily="18" charset="0"/>
                  </a:rPr>
                  <a:t>× </a:t>
                </a:r>
                <a:r>
                  <a:rPr lang="en-US" sz="1600" b="1" dirty="0" smtClean="0">
                    <a:latin typeface="Bookman Old Style" panose="02050604050505020204" pitchFamily="18" charset="0"/>
                    <a:ea typeface="Cambria Math" pitchFamily="18" charset="0"/>
                  </a:rPr>
                  <a:t>Breadth</a:t>
                </a:r>
                <a:endParaRPr lang="en-US" sz="1600" b="1" dirty="0">
                  <a:latin typeface="Bookman Old Style" panose="02050604050505020204" pitchFamily="18" charset="0"/>
                  <a:ea typeface="Cambria Math" pitchFamily="18" charset="0"/>
                </a:endParaRPr>
              </a:p>
            </p:txBody>
          </p:sp>
        </p:grpSp>
      </p:grpSp>
      <p:sp>
        <p:nvSpPr>
          <p:cNvPr id="134" name="Rectangle 133"/>
          <p:cNvSpPr/>
          <p:nvPr/>
        </p:nvSpPr>
        <p:spPr>
          <a:xfrm>
            <a:off x="2875808" y="2650156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dirty="0">
              <a:latin typeface="Bookman Old Style" panose="02050604050505020204" pitchFamily="18" charset="0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3113199" y="2650156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20</a:t>
            </a:r>
            <a:endParaRPr lang="en-US" sz="1600" b="1" dirty="0">
              <a:latin typeface="Bookman Old Style" panose="02050604050505020204" pitchFamily="18" charset="0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3487466" y="2650156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×</a:t>
            </a:r>
            <a:endParaRPr lang="en-US" sz="1600" b="1" dirty="0">
              <a:latin typeface="Bookman Old Style" panose="02050604050505020204" pitchFamily="18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3727498" y="2650156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15</a:t>
            </a:r>
            <a:endParaRPr lang="en-US" sz="1600" b="1" dirty="0">
              <a:latin typeface="Bookman Old Style" panose="02050604050505020204" pitchFamily="18" charset="0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543708" y="2939157"/>
            <a:ext cx="25424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Symbol" pitchFamily="18" charset="2"/>
              </a:rPr>
              <a:t>\</a:t>
            </a: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Base area of house</a:t>
            </a:r>
            <a:endParaRPr lang="en-US" sz="1600" b="1" dirty="0">
              <a:latin typeface="Bookman Old Style" panose="02050604050505020204" pitchFamily="18" charset="0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2886376" y="2961735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dirty="0">
              <a:latin typeface="Bookman Old Style" panose="02050604050505020204" pitchFamily="18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3082341" y="2961735"/>
            <a:ext cx="9589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300 m</a:t>
            </a:r>
            <a:r>
              <a:rPr lang="en-US" sz="1600" b="1" baseline="30000" dirty="0" smtClean="0">
                <a:latin typeface="Bookman Old Style" panose="02050604050505020204" pitchFamily="18" charset="0"/>
                <a:ea typeface="Cambria Math" pitchFamily="18" charset="0"/>
              </a:rPr>
              <a:t>2</a:t>
            </a:r>
            <a:endParaRPr lang="en-US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144" name="Rounded Rectangle 143"/>
          <p:cNvSpPr/>
          <p:nvPr>
            <p:custDataLst>
              <p:tags r:id="rId10"/>
            </p:custDataLst>
          </p:nvPr>
        </p:nvSpPr>
        <p:spPr>
          <a:xfrm rot="1260000">
            <a:off x="6446163" y="2153524"/>
            <a:ext cx="466743" cy="245540"/>
          </a:xfrm>
          <a:prstGeom prst="roundRect">
            <a:avLst/>
          </a:prstGeom>
          <a:solidFill>
            <a:srgbClr val="FF0000"/>
          </a:solidFill>
          <a:ln w="19050"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5" name="TextBox 144"/>
          <p:cNvSpPr txBox="1"/>
          <p:nvPr/>
        </p:nvSpPr>
        <p:spPr>
          <a:xfrm rot="1470310">
            <a:off x="6423870" y="2176735"/>
            <a:ext cx="530802" cy="215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smtClean="0">
                <a:solidFill>
                  <a:srgbClr val="FFFF00"/>
                </a:solidFill>
                <a:latin typeface="Bookman Old Style" pitchFamily="18" charset="0"/>
              </a:rPr>
              <a:t>20m</a:t>
            </a:r>
            <a:endParaRPr lang="en-US" sz="800" b="1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147" name="Rounded Rectangle 146"/>
          <p:cNvSpPr/>
          <p:nvPr>
            <p:custDataLst>
              <p:tags r:id="rId11"/>
            </p:custDataLst>
          </p:nvPr>
        </p:nvSpPr>
        <p:spPr>
          <a:xfrm rot="19860000">
            <a:off x="7172370" y="2137014"/>
            <a:ext cx="453017" cy="270094"/>
          </a:xfrm>
          <a:prstGeom prst="roundRect">
            <a:avLst/>
          </a:prstGeom>
          <a:solidFill>
            <a:srgbClr val="FF0000"/>
          </a:solidFill>
          <a:ln w="19050"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6" name="TextBox 145"/>
          <p:cNvSpPr txBox="1"/>
          <p:nvPr/>
        </p:nvSpPr>
        <p:spPr>
          <a:xfrm rot="19571095">
            <a:off x="7173523" y="2159054"/>
            <a:ext cx="4344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smtClean="0">
                <a:solidFill>
                  <a:srgbClr val="FFFF00"/>
                </a:solidFill>
                <a:latin typeface="Bookman Old Style" pitchFamily="18" charset="0"/>
              </a:rPr>
              <a:t>15m</a:t>
            </a:r>
            <a:endParaRPr lang="en-US" sz="800" b="1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877738" y="3344989"/>
            <a:ext cx="5471041" cy="338554"/>
            <a:chOff x="414738" y="3356564"/>
            <a:chExt cx="5471041" cy="338554"/>
          </a:xfrm>
        </p:grpSpPr>
        <p:sp>
          <p:nvSpPr>
            <p:cNvPr id="150" name="Rectangle 149"/>
            <p:cNvSpPr/>
            <p:nvPr/>
          </p:nvSpPr>
          <p:spPr>
            <a:xfrm>
              <a:off x="414738" y="3356564"/>
              <a:ext cx="324479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latin typeface="Bookman Old Style" panose="02050604050505020204" pitchFamily="18" charset="0"/>
                  <a:ea typeface="Cambria Math" pitchFamily="18" charset="0"/>
                </a:rPr>
                <a:t>Area of garden = Area of plot</a:t>
              </a:r>
              <a:endParaRPr lang="en-US" sz="1600" b="1" dirty="0">
                <a:latin typeface="Bookman Old Style" panose="02050604050505020204" pitchFamily="18" charset="0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3540265" y="3356564"/>
              <a:ext cx="234551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latin typeface="Bookman Old Style" panose="02050604050505020204" pitchFamily="18" charset="0"/>
                  <a:ea typeface="Cambria Math" pitchFamily="18" charset="0"/>
                </a:rPr>
                <a:t>– Base area of house</a:t>
              </a:r>
              <a:endParaRPr lang="en-US" sz="1600" b="1" dirty="0">
                <a:latin typeface="Bookman Old Style" panose="02050604050505020204" pitchFamily="18" charset="0"/>
              </a:endParaRPr>
            </a:p>
          </p:txBody>
        </p:sp>
      </p:grpSp>
      <p:sp>
        <p:nvSpPr>
          <p:cNvPr id="152" name="Rectangle 151"/>
          <p:cNvSpPr/>
          <p:nvPr/>
        </p:nvSpPr>
        <p:spPr>
          <a:xfrm>
            <a:off x="2480673" y="3706693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dirty="0">
              <a:latin typeface="Bookman Old Style" panose="02050604050505020204" pitchFamily="18" charset="0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2718064" y="3706693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625</a:t>
            </a:r>
            <a:endParaRPr lang="en-US" sz="1600" b="1" dirty="0">
              <a:latin typeface="Bookman Old Style" panose="02050604050505020204" pitchFamily="18" charset="0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3244442" y="3706693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–</a:t>
            </a:r>
            <a:endParaRPr lang="en-US" sz="1600" b="1" dirty="0">
              <a:latin typeface="Bookman Old Style" panose="02050604050505020204" pitchFamily="18" charset="0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3484474" y="3706693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300</a:t>
            </a:r>
            <a:endParaRPr lang="en-US" sz="1600" b="1" dirty="0">
              <a:latin typeface="Bookman Old Style" panose="02050604050505020204" pitchFamily="18" charset="0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543708" y="4036883"/>
            <a:ext cx="21012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Symbol" pitchFamily="18" charset="2"/>
              </a:rPr>
              <a:t>\</a:t>
            </a: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Area of garden </a:t>
            </a:r>
            <a:endParaRPr lang="en-US" sz="1600" b="1" dirty="0">
              <a:latin typeface="Bookman Old Style" panose="02050604050505020204" pitchFamily="18" charset="0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2467066" y="4036883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dirty="0">
              <a:latin typeface="Bookman Old Style" panose="02050604050505020204" pitchFamily="18" charset="0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2663031" y="4036883"/>
            <a:ext cx="9589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325 m</a:t>
            </a:r>
            <a:r>
              <a:rPr lang="en-US" sz="1600" b="1" baseline="30000" dirty="0" smtClean="0">
                <a:latin typeface="Bookman Old Style" panose="02050604050505020204" pitchFamily="18" charset="0"/>
                <a:ea typeface="Cambria Math" pitchFamily="18" charset="0"/>
              </a:rPr>
              <a:t>2</a:t>
            </a:r>
            <a:endParaRPr lang="en-US" sz="1600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4083082" y="4152499"/>
            <a:ext cx="6463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3200" b="1" dirty="0" smtClean="0">
                <a:solidFill>
                  <a:srgbClr val="0000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ea typeface="Cambria Math" panose="02040503050406030204" pitchFamily="18" charset="0"/>
              </a:rPr>
              <a:t> </a:t>
            </a:r>
            <a:endParaRPr lang="en-US" sz="3200" b="1" dirty="0">
              <a:solidFill>
                <a:srgbClr val="0000FF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123" name="Rounded Rectangle 59"/>
          <p:cNvSpPr/>
          <p:nvPr/>
        </p:nvSpPr>
        <p:spPr>
          <a:xfrm>
            <a:off x="616973" y="3536778"/>
            <a:ext cx="2501451" cy="667266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CC00FF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Book Antiqua" pitchFamily="18" charset="0"/>
            </a:endParaRPr>
          </a:p>
        </p:txBody>
      </p:sp>
      <p:pic>
        <p:nvPicPr>
          <p:cNvPr id="124" name="Picture 5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51481" y="3340916"/>
            <a:ext cx="446814" cy="93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" name="TextBox 124"/>
          <p:cNvSpPr txBox="1"/>
          <p:nvPr/>
        </p:nvSpPr>
        <p:spPr>
          <a:xfrm>
            <a:off x="531564" y="3573617"/>
            <a:ext cx="2652342" cy="578882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What is the formula for area of </a:t>
            </a:r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rectangle?</a:t>
            </a:r>
            <a:endParaRPr lang="en-US" b="1" dirty="0">
              <a:solidFill>
                <a:schemeClr val="bg1"/>
              </a:solidFill>
              <a:latin typeface="Bookman Old Style" pitchFamily="18" charset="0"/>
              <a:ea typeface="Cambria Math" pitchFamily="18" charset="0"/>
            </a:endParaRPr>
          </a:p>
        </p:txBody>
      </p:sp>
      <p:pic>
        <p:nvPicPr>
          <p:cNvPr id="126" name="Picture 9" descr="Image result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100000" l="10000" r="83800">
                        <a14:foregroundMark x1="55000" y1="18496" x2="55000" y2="18496"/>
                        <a14:foregroundMark x1="25200" y1="96090" x2="40600" y2="88722"/>
                        <a14:foregroundMark x1="33400" y1="98797" x2="45000" y2="91429"/>
                        <a14:foregroundMark x1="42600" y1="95038" x2="46800" y2="94887"/>
                        <a14:foregroundMark x1="28000" y1="98797" x2="24600" y2="96992"/>
                        <a14:foregroundMark x1="40000" y1="86015" x2="44800" y2="85113"/>
                        <a14:foregroundMark x1="34000" y1="88722" x2="34000" y2="88722"/>
                        <a14:foregroundMark x1="33600" y1="88271" x2="33600" y2="88271"/>
                        <a14:foregroundMark x1="33400" y1="89925" x2="32800" y2="88872"/>
                        <a14:foregroundMark x1="59000" y1="84962" x2="72800" y2="93534"/>
                        <a14:foregroundMark x1="55600" y1="90827" x2="70800" y2="97744"/>
                        <a14:foregroundMark x1="61200" y1="84511" x2="63600" y2="82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608" y="3328701"/>
            <a:ext cx="712818" cy="9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TextBox 126"/>
          <p:cNvSpPr txBox="1"/>
          <p:nvPr/>
        </p:nvSpPr>
        <p:spPr>
          <a:xfrm>
            <a:off x="966650" y="3716523"/>
            <a:ext cx="1802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rPr>
              <a:t>Length × breadth</a:t>
            </a:r>
            <a:endParaRPr lang="en-US" b="1" baseline="30000" dirty="0">
              <a:solidFill>
                <a:srgbClr val="FFFF00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8" name="Rounded Rectangle 59"/>
          <p:cNvSpPr/>
          <p:nvPr/>
        </p:nvSpPr>
        <p:spPr>
          <a:xfrm>
            <a:off x="607009" y="3529425"/>
            <a:ext cx="2501451" cy="667266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CC00FF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Book Antiqua" pitchFamily="18" charset="0"/>
            </a:endParaRPr>
          </a:p>
        </p:txBody>
      </p:sp>
      <p:pic>
        <p:nvPicPr>
          <p:cNvPr id="99" name="Picture 5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90941" y="3338139"/>
            <a:ext cx="446812" cy="935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548729" y="3566264"/>
            <a:ext cx="2652342" cy="578882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What is the formula for area of </a:t>
            </a:r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square?</a:t>
            </a:r>
            <a:endParaRPr lang="en-US" b="1" dirty="0">
              <a:solidFill>
                <a:schemeClr val="bg1"/>
              </a:solidFill>
              <a:latin typeface="Bookman Old Style" pitchFamily="18" charset="0"/>
              <a:ea typeface="Cambria Math" pitchFamily="18" charset="0"/>
            </a:endParaRPr>
          </a:p>
        </p:txBody>
      </p:sp>
      <p:pic>
        <p:nvPicPr>
          <p:cNvPr id="101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01599" y="3302399"/>
            <a:ext cx="443188" cy="9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01"/>
          <p:cNvSpPr txBox="1"/>
          <p:nvPr/>
        </p:nvSpPr>
        <p:spPr>
          <a:xfrm>
            <a:off x="1507196" y="3709170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rPr>
              <a:t>(side)</a:t>
            </a:r>
            <a:r>
              <a:rPr lang="en-US" b="1" baseline="30000" dirty="0" smtClean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b="1" baseline="30000" dirty="0">
              <a:solidFill>
                <a:srgbClr val="FFFF00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30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35" presetClass="emph" presetSubtype="0" repeatCount="3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5" dur="4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500"/>
                            </p:stCondLst>
                            <p:childTnLst>
                              <p:par>
                                <p:cTn id="18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35" presetClass="emph" presetSubtype="0" repeatCount="3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1" dur="4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0"/>
                            </p:stCondLst>
                            <p:childTnLst>
                              <p:par>
                                <p:cTn id="20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500"/>
                            </p:stCondLst>
                            <p:childTnLst>
                              <p:par>
                                <p:cTn id="2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1000"/>
                            </p:stCondLst>
                            <p:childTnLst>
                              <p:par>
                                <p:cTn id="23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35" presetClass="emph" presetSubtype="0" repeatCount="3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8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500"/>
                            </p:stCondLst>
                            <p:childTnLst>
                              <p:par>
                                <p:cTn id="24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500"/>
                            </p:stCondLst>
                            <p:childTnLst>
                              <p:par>
                                <p:cTn id="28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500"/>
                            </p:stCondLst>
                            <p:childTnLst>
                              <p:par>
                                <p:cTn id="30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 animBg="1"/>
      <p:bldP spid="163" grpId="1" animBg="1"/>
      <p:bldP spid="162" grpId="0" animBg="1"/>
      <p:bldP spid="162" grpId="1" animBg="1"/>
      <p:bldP spid="161" grpId="0" animBg="1"/>
      <p:bldP spid="161" grpId="1" animBg="1"/>
      <p:bldP spid="160" grpId="0" animBg="1"/>
      <p:bldP spid="160" grpId="1" animBg="1"/>
      <p:bldP spid="148" grpId="0" animBg="1"/>
      <p:bldP spid="148" grpId="1" animBg="1"/>
      <p:bldP spid="143" grpId="0" animBg="1"/>
      <p:bldP spid="143" grpId="1" animBg="1"/>
      <p:bldP spid="110" grpId="0" animBg="1"/>
      <p:bldP spid="110" grpId="1" animBg="1"/>
      <p:bldP spid="109" grpId="0" animBg="1"/>
      <p:bldP spid="109" grpId="1" animBg="1"/>
      <p:bldP spid="46" grpId="0" animBg="1"/>
      <p:bldP spid="46" grpId="1" animBg="1"/>
      <p:bldP spid="46" grpId="2" animBg="1"/>
      <p:bldP spid="48" grpId="0"/>
      <p:bldP spid="90" grpId="0"/>
      <p:bldP spid="91" grpId="0" animBg="1"/>
      <p:bldP spid="91" grpId="1" animBg="1"/>
      <p:bldP spid="47" grpId="0"/>
      <p:bldP spid="103" grpId="0"/>
      <p:bldP spid="105" grpId="0"/>
      <p:bldP spid="106" grpId="0"/>
      <p:bldP spid="107" grpId="0"/>
      <p:bldP spid="108" grpId="0"/>
      <p:bldP spid="113" grpId="0"/>
      <p:bldP spid="114" grpId="0"/>
      <p:bldP spid="115" grpId="0"/>
      <p:bldP spid="116" grpId="0"/>
      <p:bldP spid="116" grpId="1"/>
      <p:bldP spid="117" grpId="0" animBg="1"/>
      <p:bldP spid="117" grpId="1" animBg="1"/>
      <p:bldP spid="49" grpId="0"/>
      <p:bldP spid="134" grpId="0"/>
      <p:bldP spid="135" grpId="0"/>
      <p:bldP spid="136" grpId="0"/>
      <p:bldP spid="137" grpId="0"/>
      <p:bldP spid="140" grpId="0"/>
      <p:bldP spid="141" grpId="0"/>
      <p:bldP spid="142" grpId="0"/>
      <p:bldP spid="144" grpId="0" animBg="1"/>
      <p:bldP spid="144" grpId="1" animBg="1"/>
      <p:bldP spid="144" grpId="2" animBg="1"/>
      <p:bldP spid="147" grpId="0" animBg="1"/>
      <p:bldP spid="147" grpId="1" animBg="1"/>
      <p:bldP spid="147" grpId="2" animBg="1"/>
      <p:bldP spid="152" grpId="0"/>
      <p:bldP spid="153" grpId="0"/>
      <p:bldP spid="154" grpId="0"/>
      <p:bldP spid="155" grpId="0"/>
      <p:bldP spid="156" grpId="0"/>
      <p:bldP spid="157" grpId="0"/>
      <p:bldP spid="158" grpId="0"/>
      <p:bldP spid="159" grpId="0"/>
      <p:bldP spid="159" grpId="1"/>
      <p:bldP spid="123" grpId="0" animBg="1"/>
      <p:bldP spid="123" grpId="1" animBg="1"/>
      <p:bldP spid="125" grpId="0"/>
      <p:bldP spid="125" grpId="1"/>
      <p:bldP spid="127" grpId="0"/>
      <p:bldP spid="127" grpId="1"/>
      <p:bldP spid="98" grpId="0" animBg="1"/>
      <p:bldP spid="98" grpId="1" animBg="1"/>
      <p:bldP spid="100" grpId="0"/>
      <p:bldP spid="100" grpId="1"/>
      <p:bldP spid="102" grpId="0"/>
      <p:bldP spid="102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Box 96"/>
          <p:cNvSpPr txBox="1"/>
          <p:nvPr/>
        </p:nvSpPr>
        <p:spPr>
          <a:xfrm>
            <a:off x="5476196" y="3324640"/>
            <a:ext cx="988291" cy="274732"/>
          </a:xfrm>
          <a:prstGeom prst="rect">
            <a:avLst/>
          </a:prstGeom>
          <a:solidFill>
            <a:srgbClr val="FF0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endParaRPr lang="en-US" sz="1200" b="1" dirty="0">
              <a:ln>
                <a:solidFill>
                  <a:srgbClr val="FF0000"/>
                </a:solidFill>
              </a:ln>
              <a:solidFill>
                <a:prstClr val="black"/>
              </a:solidFill>
              <a:latin typeface="Bookman Old Style" pitchFamily="18" charset="0"/>
            </a:endParaRPr>
          </a:p>
        </p:txBody>
      </p:sp>
      <p:pic>
        <p:nvPicPr>
          <p:cNvPr id="20" name="Picture 10" descr="D:\old data\09-04-2014\ankur\png\01\010009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82" y="2164932"/>
            <a:ext cx="5501735" cy="265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76"/>
          <p:cNvSpPr txBox="1"/>
          <p:nvPr/>
        </p:nvSpPr>
        <p:spPr>
          <a:xfrm>
            <a:off x="5448875" y="4032316"/>
            <a:ext cx="988291" cy="274732"/>
          </a:xfrm>
          <a:prstGeom prst="rect">
            <a:avLst/>
          </a:prstGeom>
          <a:solidFill>
            <a:srgbClr val="FF0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endParaRPr lang="en-US" sz="1200" b="1" dirty="0">
              <a:ln>
                <a:solidFill>
                  <a:srgbClr val="FF0000"/>
                </a:solidFill>
              </a:ln>
              <a:solidFill>
                <a:prstClr val="black"/>
              </a:solidFill>
              <a:latin typeface="Bookman Old Style" pitchFamily="18" charset="0"/>
            </a:endParaRPr>
          </a:p>
        </p:txBody>
      </p:sp>
      <p:pic>
        <p:nvPicPr>
          <p:cNvPr id="3" name="Picture 10" descr="D:\old data\09-04-2014\ankur\png\01\010009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98" y="2579602"/>
            <a:ext cx="5501735" cy="214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9" descr="D:\old data\09-04-2014\ankur\png\01\010008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98" y="2535154"/>
            <a:ext cx="5501735" cy="214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D:\old data\09-04-2014\ankur\png\01\010007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8" y="2471653"/>
            <a:ext cx="5501735" cy="214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 descr="D:\old data\09-04-2014\ankur\png\01\01000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48" y="2408152"/>
            <a:ext cx="5501735" cy="214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D:\old data\09-04-2014\ankur\png\01\010005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98" y="2366878"/>
            <a:ext cx="5501735" cy="214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D:\old data\09-04-2014\ankur\png\01\01000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98" y="2360527"/>
            <a:ext cx="5501735" cy="214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D:\old data\09-04-2014\ankur\png\01\010003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98" y="2360527"/>
            <a:ext cx="5501735" cy="214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D:\old data\09-04-2014\ankur\png\01\010002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98" y="2360529"/>
            <a:ext cx="5501735" cy="214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:\old data\09-04-2014\ankur\png\01\010001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98" y="2338313"/>
            <a:ext cx="5501735" cy="207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0" descr="\\server\D\09-04-2014\ankur\png\010002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78" y="2160502"/>
            <a:ext cx="5520068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1" descr="\\server\D\09-04-2014\ankur\png\010003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78" y="2160502"/>
            <a:ext cx="5520068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2" descr="\\server\D\09-04-2014\ankur\png\01000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78" y="2160502"/>
            <a:ext cx="5520068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3" descr="\\server\D\09-04-2014\ankur\png\010005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78" y="2160502"/>
            <a:ext cx="5520068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4" descr="\\server\D\09-04-2014\ankur\png\01000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78" y="2160502"/>
            <a:ext cx="5520068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5" descr="\\server\D\09-04-2014\ankur\png\010007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78" y="2160502"/>
            <a:ext cx="5520068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6" descr="\\server\D\09-04-2014\ankur\png\010008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78" y="2160502"/>
            <a:ext cx="5520068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3" descr="C:\Users\200113\Desktop\Ukjjhkntitled-1.png"/>
          <p:cNvPicPr>
            <a:picLocks noChangeAspect="1" noChangeArrowheads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4" t="24639" r="38139" b="24254"/>
          <a:stretch/>
        </p:blipFill>
        <p:spPr bwMode="auto">
          <a:xfrm>
            <a:off x="1807325" y="2183609"/>
            <a:ext cx="2707085" cy="262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200113\Desktop\Ukjjhkntitled-1.png"/>
          <p:cNvPicPr>
            <a:picLocks noChangeAspect="1" noChangeArrowheads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77" t="25737" r="7398" b="41845"/>
          <a:stretch/>
        </p:blipFill>
        <p:spPr bwMode="auto">
          <a:xfrm>
            <a:off x="2538549" y="2107473"/>
            <a:ext cx="1613647" cy="166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3" descr="C:\Users\200113\Desktop\Ukjjhkntitled-1.png"/>
          <p:cNvPicPr>
            <a:picLocks noChangeAspect="1" noChangeArrowheads="1"/>
          </p:cNvPicPr>
          <p:nvPr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9" t="32347" r="80475" b="46401"/>
          <a:stretch/>
        </p:blipFill>
        <p:spPr bwMode="auto">
          <a:xfrm>
            <a:off x="2290176" y="1785819"/>
            <a:ext cx="1390634" cy="109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Connector 50"/>
          <p:cNvCxnSpPr/>
          <p:nvPr/>
        </p:nvCxnSpPr>
        <p:spPr>
          <a:xfrm>
            <a:off x="3806974" y="2617929"/>
            <a:ext cx="0" cy="1767171"/>
          </a:xfrm>
          <a:prstGeom prst="line">
            <a:avLst/>
          </a:prstGeom>
          <a:ln w="28575">
            <a:solidFill>
              <a:srgbClr val="0000FF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5435744" y="2622465"/>
            <a:ext cx="14290" cy="1748121"/>
          </a:xfrm>
          <a:prstGeom prst="line">
            <a:avLst/>
          </a:prstGeom>
          <a:ln w="28575">
            <a:solidFill>
              <a:srgbClr val="0000FF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728872" y="4503511"/>
            <a:ext cx="4495800" cy="0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18000000">
            <a:off x="4946535" y="4088541"/>
            <a:ext cx="978417" cy="0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5449222" y="4030049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prstClr val="black"/>
                </a:solidFill>
                <a:latin typeface="Bookman Old Style" pitchFamily="18" charset="0"/>
              </a:rPr>
              <a:t>b</a:t>
            </a:r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 = 33 cm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914293" y="4601316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prstClr val="black"/>
                </a:solidFill>
                <a:latin typeface="Bookman Old Style" pitchFamily="18" charset="0"/>
              </a:rPr>
              <a:t>l = ?</a:t>
            </a:r>
            <a:endParaRPr lang="en-US" b="1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pic>
        <p:nvPicPr>
          <p:cNvPr id="96" name="Picture 58" descr="\\server\D\09-04-2014\ankur\png\010020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26" y="2161146"/>
            <a:ext cx="5520068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57" descr="\\server\D\09-04-2014\ankur\png\010019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15" y="2160502"/>
            <a:ext cx="5520068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58" descr="\\server\D\09-04-2014\ankur\png\010020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78" y="2163677"/>
            <a:ext cx="5520068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59" descr="\\server\D\09-04-2014\ankur\png\010021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78" y="2163677"/>
            <a:ext cx="5520068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0" descr="\\server\D\09-04-2014\ankur\png\010022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78" y="2163677"/>
            <a:ext cx="5520068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1" descr="\\server\D\09-04-2014\ankur\png\010023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78" y="2163677"/>
            <a:ext cx="5520068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2" descr="\\server\D\09-04-2014\ankur\png\010024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78" y="2163677"/>
            <a:ext cx="5520068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3" descr="\\server\D\09-04-2014\ankur\png\010025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78" y="2163677"/>
            <a:ext cx="5520068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4" descr="\\server\D\09-04-2014\ankur\png\01002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78" y="2163677"/>
            <a:ext cx="5520068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65" descr="\\server\D\09-04-2014\ankur\png\010027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78" y="2160502"/>
            <a:ext cx="5520068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ounded Rectangle 55"/>
          <p:cNvSpPr/>
          <p:nvPr/>
        </p:nvSpPr>
        <p:spPr>
          <a:xfrm>
            <a:off x="753670" y="272798"/>
            <a:ext cx="6686644" cy="809330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346663" y="350344"/>
            <a:ext cx="687003" cy="624548"/>
            <a:chOff x="508513" y="-702286"/>
            <a:chExt cx="687003" cy="624548"/>
          </a:xfrm>
        </p:grpSpPr>
        <p:sp>
          <p:nvSpPr>
            <p:cNvPr id="58" name="Plaque 57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itchFamily="18" charset="0"/>
                </a:rPr>
                <a:t>Q.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sp>
        <p:nvSpPr>
          <p:cNvPr id="69" name="Rounded Rectangle 68"/>
          <p:cNvSpPr/>
          <p:nvPr/>
        </p:nvSpPr>
        <p:spPr>
          <a:xfrm>
            <a:off x="1073911" y="336048"/>
            <a:ext cx="6092202" cy="238503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518214" y="1096764"/>
            <a:ext cx="685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2" name="Rectangle 71"/>
          <p:cNvSpPr/>
          <p:nvPr>
            <p:custDataLst>
              <p:tags r:id="rId1"/>
            </p:custDataLst>
          </p:nvPr>
        </p:nvSpPr>
        <p:spPr>
          <a:xfrm>
            <a:off x="1011351" y="1096764"/>
            <a:ext cx="5518658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Lateral surface area of hollow cylinder = 4224 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cm</a:t>
            </a:r>
            <a:r>
              <a:rPr lang="en-US" sz="1600" b="1" baseline="30000" dirty="0" smtClean="0">
                <a:latin typeface="Bookman Old Style" panose="02050604050505020204" pitchFamily="18" charset="0"/>
                <a:ea typeface="Cambria Math" pitchFamily="18" charset="0"/>
              </a:rPr>
              <a:t>2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 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3917598" y="325469"/>
            <a:ext cx="1861048" cy="238503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Rounded Rectangle 59"/>
          <p:cNvSpPr/>
          <p:nvPr/>
        </p:nvSpPr>
        <p:spPr>
          <a:xfrm>
            <a:off x="5071992" y="2008531"/>
            <a:ext cx="3245093" cy="568169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CC00FF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Book Antiqua" pitchFamily="18" charset="0"/>
            </a:endParaRPr>
          </a:p>
        </p:txBody>
      </p:sp>
      <p:pic>
        <p:nvPicPr>
          <p:cNvPr id="83" name="Picture 9"/>
          <p:cNvPicPr>
            <a:picLocks noChangeAspect="1" noChangeArrowheads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0466" y="1811170"/>
            <a:ext cx="443188" cy="9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/>
          <p:cNvSpPr txBox="1"/>
          <p:nvPr/>
        </p:nvSpPr>
        <p:spPr>
          <a:xfrm>
            <a:off x="5115818" y="2142011"/>
            <a:ext cx="3203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  <a:ea typeface="Cambria Math" panose="02040503050406030204" pitchFamily="18" charset="0"/>
              </a:rPr>
              <a:t>Perimeter of rectangle = 2 (</a:t>
            </a:r>
            <a:r>
              <a:rPr lang="en-US" b="1" i="1" dirty="0" smtClean="0">
                <a:solidFill>
                  <a:schemeClr val="bg1"/>
                </a:solidFill>
                <a:latin typeface="Bookman Old Style" pitchFamily="18" charset="0"/>
                <a:ea typeface="Cambria Math" panose="02040503050406030204" pitchFamily="18" charset="0"/>
              </a:rPr>
              <a:t>l</a:t>
            </a:r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  <a:ea typeface="Cambria Math" panose="02040503050406030204" pitchFamily="18" charset="0"/>
              </a:rPr>
              <a:t> + </a:t>
            </a:r>
            <a:r>
              <a:rPr lang="en-US" b="1" i="1" dirty="0" smtClean="0">
                <a:solidFill>
                  <a:schemeClr val="bg1"/>
                </a:solidFill>
                <a:latin typeface="Bookman Old Style" pitchFamily="18" charset="0"/>
                <a:ea typeface="Cambria Math" panose="02040503050406030204" pitchFamily="18" charset="0"/>
              </a:rPr>
              <a:t>b</a:t>
            </a:r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  <a:ea typeface="Cambria Math" panose="02040503050406030204" pitchFamily="18" charset="0"/>
              </a:rPr>
              <a:t>)</a:t>
            </a:r>
            <a:endParaRPr lang="en-US" b="1" baseline="30000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85" name="Rectangle 84"/>
          <p:cNvSpPr/>
          <p:nvPr>
            <p:custDataLst>
              <p:tags r:id="rId2"/>
            </p:custDataLst>
          </p:nvPr>
        </p:nvSpPr>
        <p:spPr>
          <a:xfrm>
            <a:off x="1011351" y="1370758"/>
            <a:ext cx="233402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Length of rectangle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86" name="Rectangle 85"/>
          <p:cNvSpPr/>
          <p:nvPr>
            <p:custDataLst>
              <p:tags r:id="rId3"/>
            </p:custDataLst>
          </p:nvPr>
        </p:nvSpPr>
        <p:spPr>
          <a:xfrm>
            <a:off x="3154663" y="1381775"/>
            <a:ext cx="279825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87" name="Rectangle 86"/>
          <p:cNvSpPr/>
          <p:nvPr>
            <p:custDataLst>
              <p:tags r:id="rId4"/>
            </p:custDataLst>
          </p:nvPr>
        </p:nvSpPr>
        <p:spPr>
          <a:xfrm>
            <a:off x="3180664" y="1381775"/>
            <a:ext cx="409751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Circumference of base of cylinder</a:t>
            </a:r>
            <a:endParaRPr lang="en-US" sz="1600" b="1" baseline="30000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98" name="Flowchart: Stored Data 20"/>
          <p:cNvSpPr/>
          <p:nvPr/>
        </p:nvSpPr>
        <p:spPr>
          <a:xfrm rot="6544828">
            <a:off x="2549415" y="2542118"/>
            <a:ext cx="1551722" cy="1337617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2886 w 10026"/>
              <a:gd name="connsiteY0" fmla="*/ 637 h 10000"/>
              <a:gd name="connsiteX1" fmla="*/ 10026 w 10026"/>
              <a:gd name="connsiteY1" fmla="*/ 0 h 10000"/>
              <a:gd name="connsiteX2" fmla="*/ 8359 w 10026"/>
              <a:gd name="connsiteY2" fmla="*/ 5000 h 10000"/>
              <a:gd name="connsiteX3" fmla="*/ 10026 w 10026"/>
              <a:gd name="connsiteY3" fmla="*/ 10000 h 10000"/>
              <a:gd name="connsiteX4" fmla="*/ 1693 w 10026"/>
              <a:gd name="connsiteY4" fmla="*/ 10000 h 10000"/>
              <a:gd name="connsiteX5" fmla="*/ 26 w 10026"/>
              <a:gd name="connsiteY5" fmla="*/ 5000 h 10000"/>
              <a:gd name="connsiteX6" fmla="*/ 2886 w 10026"/>
              <a:gd name="connsiteY6" fmla="*/ 637 h 10000"/>
              <a:gd name="connsiteX0" fmla="*/ 2886 w 10026"/>
              <a:gd name="connsiteY0" fmla="*/ 637 h 10000"/>
              <a:gd name="connsiteX1" fmla="*/ 10026 w 10026"/>
              <a:gd name="connsiteY1" fmla="*/ 0 h 10000"/>
              <a:gd name="connsiteX2" fmla="*/ 8359 w 10026"/>
              <a:gd name="connsiteY2" fmla="*/ 5000 h 10000"/>
              <a:gd name="connsiteX3" fmla="*/ 10026 w 10026"/>
              <a:gd name="connsiteY3" fmla="*/ 10000 h 10000"/>
              <a:gd name="connsiteX4" fmla="*/ 1693 w 10026"/>
              <a:gd name="connsiteY4" fmla="*/ 10000 h 10000"/>
              <a:gd name="connsiteX5" fmla="*/ 26 w 10026"/>
              <a:gd name="connsiteY5" fmla="*/ 5000 h 10000"/>
              <a:gd name="connsiteX6" fmla="*/ 2886 w 10026"/>
              <a:gd name="connsiteY6" fmla="*/ 637 h 10000"/>
              <a:gd name="connsiteX0" fmla="*/ 2985 w 10125"/>
              <a:gd name="connsiteY0" fmla="*/ 637 h 10000"/>
              <a:gd name="connsiteX1" fmla="*/ 10125 w 10125"/>
              <a:gd name="connsiteY1" fmla="*/ 0 h 10000"/>
              <a:gd name="connsiteX2" fmla="*/ 8458 w 10125"/>
              <a:gd name="connsiteY2" fmla="*/ 5000 h 10000"/>
              <a:gd name="connsiteX3" fmla="*/ 10125 w 10125"/>
              <a:gd name="connsiteY3" fmla="*/ 10000 h 10000"/>
              <a:gd name="connsiteX4" fmla="*/ 1792 w 10125"/>
              <a:gd name="connsiteY4" fmla="*/ 10000 h 10000"/>
              <a:gd name="connsiteX5" fmla="*/ 24 w 10125"/>
              <a:gd name="connsiteY5" fmla="*/ 4619 h 10000"/>
              <a:gd name="connsiteX6" fmla="*/ 2985 w 10125"/>
              <a:gd name="connsiteY6" fmla="*/ 637 h 10000"/>
              <a:gd name="connsiteX0" fmla="*/ 2985 w 10125"/>
              <a:gd name="connsiteY0" fmla="*/ 637 h 12005"/>
              <a:gd name="connsiteX1" fmla="*/ 10125 w 10125"/>
              <a:gd name="connsiteY1" fmla="*/ 0 h 12005"/>
              <a:gd name="connsiteX2" fmla="*/ 8458 w 10125"/>
              <a:gd name="connsiteY2" fmla="*/ 5000 h 12005"/>
              <a:gd name="connsiteX3" fmla="*/ 6248 w 10125"/>
              <a:gd name="connsiteY3" fmla="*/ 12005 h 12005"/>
              <a:gd name="connsiteX4" fmla="*/ 1792 w 10125"/>
              <a:gd name="connsiteY4" fmla="*/ 10000 h 12005"/>
              <a:gd name="connsiteX5" fmla="*/ 24 w 10125"/>
              <a:gd name="connsiteY5" fmla="*/ 4619 h 12005"/>
              <a:gd name="connsiteX6" fmla="*/ 2985 w 10125"/>
              <a:gd name="connsiteY6" fmla="*/ 637 h 12005"/>
              <a:gd name="connsiteX0" fmla="*/ 2985 w 10125"/>
              <a:gd name="connsiteY0" fmla="*/ 637 h 12005"/>
              <a:gd name="connsiteX1" fmla="*/ 10125 w 10125"/>
              <a:gd name="connsiteY1" fmla="*/ 0 h 12005"/>
              <a:gd name="connsiteX2" fmla="*/ 8458 w 10125"/>
              <a:gd name="connsiteY2" fmla="*/ 5000 h 12005"/>
              <a:gd name="connsiteX3" fmla="*/ 6248 w 10125"/>
              <a:gd name="connsiteY3" fmla="*/ 12005 h 12005"/>
              <a:gd name="connsiteX4" fmla="*/ 1792 w 10125"/>
              <a:gd name="connsiteY4" fmla="*/ 10000 h 12005"/>
              <a:gd name="connsiteX5" fmla="*/ 24 w 10125"/>
              <a:gd name="connsiteY5" fmla="*/ 4619 h 12005"/>
              <a:gd name="connsiteX6" fmla="*/ 2985 w 10125"/>
              <a:gd name="connsiteY6" fmla="*/ 637 h 12005"/>
              <a:gd name="connsiteX0" fmla="*/ 2983 w 10123"/>
              <a:gd name="connsiteY0" fmla="*/ 637 h 12005"/>
              <a:gd name="connsiteX1" fmla="*/ 10123 w 10123"/>
              <a:gd name="connsiteY1" fmla="*/ 0 h 12005"/>
              <a:gd name="connsiteX2" fmla="*/ 8456 w 10123"/>
              <a:gd name="connsiteY2" fmla="*/ 5000 h 12005"/>
              <a:gd name="connsiteX3" fmla="*/ 6246 w 10123"/>
              <a:gd name="connsiteY3" fmla="*/ 12005 h 12005"/>
              <a:gd name="connsiteX4" fmla="*/ 1843 w 10123"/>
              <a:gd name="connsiteY4" fmla="*/ 10206 h 12005"/>
              <a:gd name="connsiteX5" fmla="*/ 22 w 10123"/>
              <a:gd name="connsiteY5" fmla="*/ 4619 h 12005"/>
              <a:gd name="connsiteX6" fmla="*/ 2983 w 10123"/>
              <a:gd name="connsiteY6" fmla="*/ 637 h 12005"/>
              <a:gd name="connsiteX0" fmla="*/ 3633 w 10146"/>
              <a:gd name="connsiteY0" fmla="*/ 322 h 12399"/>
              <a:gd name="connsiteX1" fmla="*/ 10146 w 10146"/>
              <a:gd name="connsiteY1" fmla="*/ 394 h 12399"/>
              <a:gd name="connsiteX2" fmla="*/ 8479 w 10146"/>
              <a:gd name="connsiteY2" fmla="*/ 5394 h 12399"/>
              <a:gd name="connsiteX3" fmla="*/ 6269 w 10146"/>
              <a:gd name="connsiteY3" fmla="*/ 12399 h 12399"/>
              <a:gd name="connsiteX4" fmla="*/ 1866 w 10146"/>
              <a:gd name="connsiteY4" fmla="*/ 10600 h 12399"/>
              <a:gd name="connsiteX5" fmla="*/ 45 w 10146"/>
              <a:gd name="connsiteY5" fmla="*/ 5013 h 12399"/>
              <a:gd name="connsiteX6" fmla="*/ 3633 w 10146"/>
              <a:gd name="connsiteY6" fmla="*/ 322 h 12399"/>
              <a:gd name="connsiteX0" fmla="*/ 3654 w 10167"/>
              <a:gd name="connsiteY0" fmla="*/ 366 h 12443"/>
              <a:gd name="connsiteX1" fmla="*/ 10167 w 10167"/>
              <a:gd name="connsiteY1" fmla="*/ 438 h 12443"/>
              <a:gd name="connsiteX2" fmla="*/ 8500 w 10167"/>
              <a:gd name="connsiteY2" fmla="*/ 5438 h 12443"/>
              <a:gd name="connsiteX3" fmla="*/ 6290 w 10167"/>
              <a:gd name="connsiteY3" fmla="*/ 12443 h 12443"/>
              <a:gd name="connsiteX4" fmla="*/ 1887 w 10167"/>
              <a:gd name="connsiteY4" fmla="*/ 10644 h 12443"/>
              <a:gd name="connsiteX5" fmla="*/ 66 w 10167"/>
              <a:gd name="connsiteY5" fmla="*/ 5057 h 12443"/>
              <a:gd name="connsiteX6" fmla="*/ 3654 w 10167"/>
              <a:gd name="connsiteY6" fmla="*/ 366 h 12443"/>
              <a:gd name="connsiteX0" fmla="*/ 3598 w 10111"/>
              <a:gd name="connsiteY0" fmla="*/ 358 h 12435"/>
              <a:gd name="connsiteX1" fmla="*/ 10111 w 10111"/>
              <a:gd name="connsiteY1" fmla="*/ 430 h 12435"/>
              <a:gd name="connsiteX2" fmla="*/ 8444 w 10111"/>
              <a:gd name="connsiteY2" fmla="*/ 5430 h 12435"/>
              <a:gd name="connsiteX3" fmla="*/ 6234 w 10111"/>
              <a:gd name="connsiteY3" fmla="*/ 12435 h 12435"/>
              <a:gd name="connsiteX4" fmla="*/ 1831 w 10111"/>
              <a:gd name="connsiteY4" fmla="*/ 10636 h 12435"/>
              <a:gd name="connsiteX5" fmla="*/ 10 w 10111"/>
              <a:gd name="connsiteY5" fmla="*/ 5049 h 12435"/>
              <a:gd name="connsiteX6" fmla="*/ 3598 w 10111"/>
              <a:gd name="connsiteY6" fmla="*/ 358 h 12435"/>
              <a:gd name="connsiteX0" fmla="*/ 3598 w 10111"/>
              <a:gd name="connsiteY0" fmla="*/ 223 h 12300"/>
              <a:gd name="connsiteX1" fmla="*/ 10111 w 10111"/>
              <a:gd name="connsiteY1" fmla="*/ 295 h 12300"/>
              <a:gd name="connsiteX2" fmla="*/ 8444 w 10111"/>
              <a:gd name="connsiteY2" fmla="*/ 5295 h 12300"/>
              <a:gd name="connsiteX3" fmla="*/ 6234 w 10111"/>
              <a:gd name="connsiteY3" fmla="*/ 12300 h 12300"/>
              <a:gd name="connsiteX4" fmla="*/ 1831 w 10111"/>
              <a:gd name="connsiteY4" fmla="*/ 10501 h 12300"/>
              <a:gd name="connsiteX5" fmla="*/ 10 w 10111"/>
              <a:gd name="connsiteY5" fmla="*/ 4914 h 12300"/>
              <a:gd name="connsiteX6" fmla="*/ 3598 w 10111"/>
              <a:gd name="connsiteY6" fmla="*/ 223 h 12300"/>
              <a:gd name="connsiteX0" fmla="*/ 3598 w 8454"/>
              <a:gd name="connsiteY0" fmla="*/ 223 h 12300"/>
              <a:gd name="connsiteX1" fmla="*/ 7337 w 8454"/>
              <a:gd name="connsiteY1" fmla="*/ 1612 h 12300"/>
              <a:gd name="connsiteX2" fmla="*/ 8444 w 8454"/>
              <a:gd name="connsiteY2" fmla="*/ 5295 h 12300"/>
              <a:gd name="connsiteX3" fmla="*/ 6234 w 8454"/>
              <a:gd name="connsiteY3" fmla="*/ 12300 h 12300"/>
              <a:gd name="connsiteX4" fmla="*/ 1831 w 8454"/>
              <a:gd name="connsiteY4" fmla="*/ 10501 h 12300"/>
              <a:gd name="connsiteX5" fmla="*/ 10 w 8454"/>
              <a:gd name="connsiteY5" fmla="*/ 4914 h 12300"/>
              <a:gd name="connsiteX6" fmla="*/ 3598 w 8454"/>
              <a:gd name="connsiteY6" fmla="*/ 223 h 12300"/>
              <a:gd name="connsiteX0" fmla="*/ 4256 w 8679"/>
              <a:gd name="connsiteY0" fmla="*/ 181 h 10000"/>
              <a:gd name="connsiteX1" fmla="*/ 8679 w 8679"/>
              <a:gd name="connsiteY1" fmla="*/ 1311 h 10000"/>
              <a:gd name="connsiteX2" fmla="*/ 5271 w 8679"/>
              <a:gd name="connsiteY2" fmla="*/ 4925 h 10000"/>
              <a:gd name="connsiteX3" fmla="*/ 7374 w 8679"/>
              <a:gd name="connsiteY3" fmla="*/ 10000 h 10000"/>
              <a:gd name="connsiteX4" fmla="*/ 2166 w 8679"/>
              <a:gd name="connsiteY4" fmla="*/ 8537 h 10000"/>
              <a:gd name="connsiteX5" fmla="*/ 12 w 8679"/>
              <a:gd name="connsiteY5" fmla="*/ 3995 h 10000"/>
              <a:gd name="connsiteX6" fmla="*/ 4256 w 8679"/>
              <a:gd name="connsiteY6" fmla="*/ 181 h 10000"/>
              <a:gd name="connsiteX0" fmla="*/ 4903 w 9999"/>
              <a:gd name="connsiteY0" fmla="*/ 181 h 10000"/>
              <a:gd name="connsiteX1" fmla="*/ 9999 w 9999"/>
              <a:gd name="connsiteY1" fmla="*/ 1311 h 10000"/>
              <a:gd name="connsiteX2" fmla="*/ 6072 w 9999"/>
              <a:gd name="connsiteY2" fmla="*/ 4925 h 10000"/>
              <a:gd name="connsiteX3" fmla="*/ 8495 w 9999"/>
              <a:gd name="connsiteY3" fmla="*/ 10000 h 10000"/>
              <a:gd name="connsiteX4" fmla="*/ 2495 w 9999"/>
              <a:gd name="connsiteY4" fmla="*/ 8537 h 10000"/>
              <a:gd name="connsiteX5" fmla="*/ 13 w 9999"/>
              <a:gd name="connsiteY5" fmla="*/ 3995 h 10000"/>
              <a:gd name="connsiteX6" fmla="*/ 4903 w 9999"/>
              <a:gd name="connsiteY6" fmla="*/ 181 h 10000"/>
              <a:gd name="connsiteX0" fmla="*/ 4903 w 10000"/>
              <a:gd name="connsiteY0" fmla="*/ 181 h 10000"/>
              <a:gd name="connsiteX1" fmla="*/ 10000 w 10000"/>
              <a:gd name="connsiteY1" fmla="*/ 1311 h 10000"/>
              <a:gd name="connsiteX2" fmla="*/ 6073 w 10000"/>
              <a:gd name="connsiteY2" fmla="*/ 4925 h 10000"/>
              <a:gd name="connsiteX3" fmla="*/ 8496 w 10000"/>
              <a:gd name="connsiteY3" fmla="*/ 10000 h 10000"/>
              <a:gd name="connsiteX4" fmla="*/ 2495 w 10000"/>
              <a:gd name="connsiteY4" fmla="*/ 8537 h 10000"/>
              <a:gd name="connsiteX5" fmla="*/ 13 w 10000"/>
              <a:gd name="connsiteY5" fmla="*/ 3995 h 10000"/>
              <a:gd name="connsiteX6" fmla="*/ 4903 w 10000"/>
              <a:gd name="connsiteY6" fmla="*/ 181 h 10000"/>
              <a:gd name="connsiteX0" fmla="*/ 4903 w 10000"/>
              <a:gd name="connsiteY0" fmla="*/ 181 h 10000"/>
              <a:gd name="connsiteX1" fmla="*/ 10000 w 10000"/>
              <a:gd name="connsiteY1" fmla="*/ 1311 h 10000"/>
              <a:gd name="connsiteX2" fmla="*/ 6073 w 10000"/>
              <a:gd name="connsiteY2" fmla="*/ 4925 h 10000"/>
              <a:gd name="connsiteX3" fmla="*/ 8496 w 10000"/>
              <a:gd name="connsiteY3" fmla="*/ 10000 h 10000"/>
              <a:gd name="connsiteX4" fmla="*/ 2495 w 10000"/>
              <a:gd name="connsiteY4" fmla="*/ 8537 h 10000"/>
              <a:gd name="connsiteX5" fmla="*/ 13 w 10000"/>
              <a:gd name="connsiteY5" fmla="*/ 3995 h 10000"/>
              <a:gd name="connsiteX6" fmla="*/ 4903 w 10000"/>
              <a:gd name="connsiteY6" fmla="*/ 181 h 10000"/>
              <a:gd name="connsiteX0" fmla="*/ 4903 w 10000"/>
              <a:gd name="connsiteY0" fmla="*/ 181 h 10000"/>
              <a:gd name="connsiteX1" fmla="*/ 10000 w 10000"/>
              <a:gd name="connsiteY1" fmla="*/ 1311 h 10000"/>
              <a:gd name="connsiteX2" fmla="*/ 6073 w 10000"/>
              <a:gd name="connsiteY2" fmla="*/ 4925 h 10000"/>
              <a:gd name="connsiteX3" fmla="*/ 8496 w 10000"/>
              <a:gd name="connsiteY3" fmla="*/ 10000 h 10000"/>
              <a:gd name="connsiteX4" fmla="*/ 2495 w 10000"/>
              <a:gd name="connsiteY4" fmla="*/ 8537 h 10000"/>
              <a:gd name="connsiteX5" fmla="*/ 13 w 10000"/>
              <a:gd name="connsiteY5" fmla="*/ 3995 h 10000"/>
              <a:gd name="connsiteX6" fmla="*/ 4903 w 10000"/>
              <a:gd name="connsiteY6" fmla="*/ 181 h 10000"/>
              <a:gd name="connsiteX0" fmla="*/ 4903 w 10000"/>
              <a:gd name="connsiteY0" fmla="*/ 181 h 10000"/>
              <a:gd name="connsiteX1" fmla="*/ 10000 w 10000"/>
              <a:gd name="connsiteY1" fmla="*/ 1311 h 10000"/>
              <a:gd name="connsiteX2" fmla="*/ 6164 w 10000"/>
              <a:gd name="connsiteY2" fmla="*/ 5480 h 10000"/>
              <a:gd name="connsiteX3" fmla="*/ 8496 w 10000"/>
              <a:gd name="connsiteY3" fmla="*/ 10000 h 10000"/>
              <a:gd name="connsiteX4" fmla="*/ 2495 w 10000"/>
              <a:gd name="connsiteY4" fmla="*/ 8537 h 10000"/>
              <a:gd name="connsiteX5" fmla="*/ 13 w 10000"/>
              <a:gd name="connsiteY5" fmla="*/ 3995 h 10000"/>
              <a:gd name="connsiteX6" fmla="*/ 4903 w 10000"/>
              <a:gd name="connsiteY6" fmla="*/ 181 h 10000"/>
              <a:gd name="connsiteX0" fmla="*/ 4903 w 10000"/>
              <a:gd name="connsiteY0" fmla="*/ 181 h 10000"/>
              <a:gd name="connsiteX1" fmla="*/ 10000 w 10000"/>
              <a:gd name="connsiteY1" fmla="*/ 1311 h 10000"/>
              <a:gd name="connsiteX2" fmla="*/ 6164 w 10000"/>
              <a:gd name="connsiteY2" fmla="*/ 5480 h 10000"/>
              <a:gd name="connsiteX3" fmla="*/ 8496 w 10000"/>
              <a:gd name="connsiteY3" fmla="*/ 10000 h 10000"/>
              <a:gd name="connsiteX4" fmla="*/ 2495 w 10000"/>
              <a:gd name="connsiteY4" fmla="*/ 8537 h 10000"/>
              <a:gd name="connsiteX5" fmla="*/ 13 w 10000"/>
              <a:gd name="connsiteY5" fmla="*/ 3995 h 10000"/>
              <a:gd name="connsiteX6" fmla="*/ 4903 w 10000"/>
              <a:gd name="connsiteY6" fmla="*/ 181 h 10000"/>
              <a:gd name="connsiteX0" fmla="*/ 4903 w 10000"/>
              <a:gd name="connsiteY0" fmla="*/ 181 h 10000"/>
              <a:gd name="connsiteX1" fmla="*/ 10000 w 10000"/>
              <a:gd name="connsiteY1" fmla="*/ 1311 h 10000"/>
              <a:gd name="connsiteX2" fmla="*/ 6164 w 10000"/>
              <a:gd name="connsiteY2" fmla="*/ 5480 h 10000"/>
              <a:gd name="connsiteX3" fmla="*/ 8496 w 10000"/>
              <a:gd name="connsiteY3" fmla="*/ 10000 h 10000"/>
              <a:gd name="connsiteX4" fmla="*/ 2495 w 10000"/>
              <a:gd name="connsiteY4" fmla="*/ 8537 h 10000"/>
              <a:gd name="connsiteX5" fmla="*/ 13 w 10000"/>
              <a:gd name="connsiteY5" fmla="*/ 3995 h 10000"/>
              <a:gd name="connsiteX6" fmla="*/ 4903 w 10000"/>
              <a:gd name="connsiteY6" fmla="*/ 181 h 10000"/>
              <a:gd name="connsiteX0" fmla="*/ 4903 w 10000"/>
              <a:gd name="connsiteY0" fmla="*/ 181 h 10000"/>
              <a:gd name="connsiteX1" fmla="*/ 10000 w 10000"/>
              <a:gd name="connsiteY1" fmla="*/ 1311 h 10000"/>
              <a:gd name="connsiteX2" fmla="*/ 6164 w 10000"/>
              <a:gd name="connsiteY2" fmla="*/ 5480 h 10000"/>
              <a:gd name="connsiteX3" fmla="*/ 8496 w 10000"/>
              <a:gd name="connsiteY3" fmla="*/ 10000 h 10000"/>
              <a:gd name="connsiteX4" fmla="*/ 2495 w 10000"/>
              <a:gd name="connsiteY4" fmla="*/ 8537 h 10000"/>
              <a:gd name="connsiteX5" fmla="*/ 13 w 10000"/>
              <a:gd name="connsiteY5" fmla="*/ 3995 h 10000"/>
              <a:gd name="connsiteX6" fmla="*/ 4903 w 10000"/>
              <a:gd name="connsiteY6" fmla="*/ 181 h 10000"/>
              <a:gd name="connsiteX0" fmla="*/ 4903 w 10000"/>
              <a:gd name="connsiteY0" fmla="*/ 181 h 10000"/>
              <a:gd name="connsiteX1" fmla="*/ 10000 w 10000"/>
              <a:gd name="connsiteY1" fmla="*/ 1311 h 10000"/>
              <a:gd name="connsiteX2" fmla="*/ 6164 w 10000"/>
              <a:gd name="connsiteY2" fmla="*/ 5480 h 10000"/>
              <a:gd name="connsiteX3" fmla="*/ 8496 w 10000"/>
              <a:gd name="connsiteY3" fmla="*/ 10000 h 10000"/>
              <a:gd name="connsiteX4" fmla="*/ 2495 w 10000"/>
              <a:gd name="connsiteY4" fmla="*/ 8537 h 10000"/>
              <a:gd name="connsiteX5" fmla="*/ 13 w 10000"/>
              <a:gd name="connsiteY5" fmla="*/ 3995 h 10000"/>
              <a:gd name="connsiteX6" fmla="*/ 4903 w 10000"/>
              <a:gd name="connsiteY6" fmla="*/ 181 h 10000"/>
              <a:gd name="connsiteX0" fmla="*/ 4903 w 10000"/>
              <a:gd name="connsiteY0" fmla="*/ 181 h 10046"/>
              <a:gd name="connsiteX1" fmla="*/ 10000 w 10000"/>
              <a:gd name="connsiteY1" fmla="*/ 1311 h 10046"/>
              <a:gd name="connsiteX2" fmla="*/ 6164 w 10000"/>
              <a:gd name="connsiteY2" fmla="*/ 5480 h 10046"/>
              <a:gd name="connsiteX3" fmla="*/ 7202 w 10000"/>
              <a:gd name="connsiteY3" fmla="*/ 9282 h 10046"/>
              <a:gd name="connsiteX4" fmla="*/ 8496 w 10000"/>
              <a:gd name="connsiteY4" fmla="*/ 10000 h 10046"/>
              <a:gd name="connsiteX5" fmla="*/ 2495 w 10000"/>
              <a:gd name="connsiteY5" fmla="*/ 8537 h 10046"/>
              <a:gd name="connsiteX6" fmla="*/ 13 w 10000"/>
              <a:gd name="connsiteY6" fmla="*/ 3995 h 10046"/>
              <a:gd name="connsiteX7" fmla="*/ 4903 w 10000"/>
              <a:gd name="connsiteY7" fmla="*/ 181 h 10046"/>
              <a:gd name="connsiteX0" fmla="*/ 4903 w 10000"/>
              <a:gd name="connsiteY0" fmla="*/ 181 h 10027"/>
              <a:gd name="connsiteX1" fmla="*/ 10000 w 10000"/>
              <a:gd name="connsiteY1" fmla="*/ 1311 h 10027"/>
              <a:gd name="connsiteX2" fmla="*/ 6164 w 10000"/>
              <a:gd name="connsiteY2" fmla="*/ 5480 h 10027"/>
              <a:gd name="connsiteX3" fmla="*/ 7236 w 10000"/>
              <a:gd name="connsiteY3" fmla="*/ 9071 h 10027"/>
              <a:gd name="connsiteX4" fmla="*/ 8496 w 10000"/>
              <a:gd name="connsiteY4" fmla="*/ 10000 h 10027"/>
              <a:gd name="connsiteX5" fmla="*/ 2495 w 10000"/>
              <a:gd name="connsiteY5" fmla="*/ 8537 h 10027"/>
              <a:gd name="connsiteX6" fmla="*/ 13 w 10000"/>
              <a:gd name="connsiteY6" fmla="*/ 3995 h 10027"/>
              <a:gd name="connsiteX7" fmla="*/ 4903 w 10000"/>
              <a:gd name="connsiteY7" fmla="*/ 181 h 10027"/>
              <a:gd name="connsiteX0" fmla="*/ 4903 w 10000"/>
              <a:gd name="connsiteY0" fmla="*/ 181 h 10023"/>
              <a:gd name="connsiteX1" fmla="*/ 10000 w 10000"/>
              <a:gd name="connsiteY1" fmla="*/ 1311 h 10023"/>
              <a:gd name="connsiteX2" fmla="*/ 6164 w 10000"/>
              <a:gd name="connsiteY2" fmla="*/ 5480 h 10023"/>
              <a:gd name="connsiteX3" fmla="*/ 7236 w 10000"/>
              <a:gd name="connsiteY3" fmla="*/ 9071 h 10023"/>
              <a:gd name="connsiteX4" fmla="*/ 8496 w 10000"/>
              <a:gd name="connsiteY4" fmla="*/ 10000 h 10023"/>
              <a:gd name="connsiteX5" fmla="*/ 2495 w 10000"/>
              <a:gd name="connsiteY5" fmla="*/ 8537 h 10023"/>
              <a:gd name="connsiteX6" fmla="*/ 13 w 10000"/>
              <a:gd name="connsiteY6" fmla="*/ 3995 h 10023"/>
              <a:gd name="connsiteX7" fmla="*/ 4903 w 10000"/>
              <a:gd name="connsiteY7" fmla="*/ 181 h 10023"/>
              <a:gd name="connsiteX0" fmla="*/ 4903 w 10000"/>
              <a:gd name="connsiteY0" fmla="*/ 181 h 10023"/>
              <a:gd name="connsiteX1" fmla="*/ 10000 w 10000"/>
              <a:gd name="connsiteY1" fmla="*/ 1311 h 10023"/>
              <a:gd name="connsiteX2" fmla="*/ 6164 w 10000"/>
              <a:gd name="connsiteY2" fmla="*/ 5480 h 10023"/>
              <a:gd name="connsiteX3" fmla="*/ 7236 w 10000"/>
              <a:gd name="connsiteY3" fmla="*/ 9071 h 10023"/>
              <a:gd name="connsiteX4" fmla="*/ 8496 w 10000"/>
              <a:gd name="connsiteY4" fmla="*/ 10000 h 10023"/>
              <a:gd name="connsiteX5" fmla="*/ 2495 w 10000"/>
              <a:gd name="connsiteY5" fmla="*/ 8537 h 10023"/>
              <a:gd name="connsiteX6" fmla="*/ 13 w 10000"/>
              <a:gd name="connsiteY6" fmla="*/ 3995 h 10023"/>
              <a:gd name="connsiteX7" fmla="*/ 4903 w 10000"/>
              <a:gd name="connsiteY7" fmla="*/ 181 h 10023"/>
              <a:gd name="connsiteX0" fmla="*/ 4903 w 10000"/>
              <a:gd name="connsiteY0" fmla="*/ 181 h 10023"/>
              <a:gd name="connsiteX1" fmla="*/ 10000 w 10000"/>
              <a:gd name="connsiteY1" fmla="*/ 1311 h 10023"/>
              <a:gd name="connsiteX2" fmla="*/ 6164 w 10000"/>
              <a:gd name="connsiteY2" fmla="*/ 5480 h 10023"/>
              <a:gd name="connsiteX3" fmla="*/ 7236 w 10000"/>
              <a:gd name="connsiteY3" fmla="*/ 9071 h 10023"/>
              <a:gd name="connsiteX4" fmla="*/ 8496 w 10000"/>
              <a:gd name="connsiteY4" fmla="*/ 10000 h 10023"/>
              <a:gd name="connsiteX5" fmla="*/ 2495 w 10000"/>
              <a:gd name="connsiteY5" fmla="*/ 8537 h 10023"/>
              <a:gd name="connsiteX6" fmla="*/ 13 w 10000"/>
              <a:gd name="connsiteY6" fmla="*/ 3995 h 10023"/>
              <a:gd name="connsiteX7" fmla="*/ 4903 w 10000"/>
              <a:gd name="connsiteY7" fmla="*/ 181 h 10023"/>
              <a:gd name="connsiteX0" fmla="*/ 4903 w 10000"/>
              <a:gd name="connsiteY0" fmla="*/ 181 h 10023"/>
              <a:gd name="connsiteX1" fmla="*/ 10000 w 10000"/>
              <a:gd name="connsiteY1" fmla="*/ 1311 h 10023"/>
              <a:gd name="connsiteX2" fmla="*/ 6164 w 10000"/>
              <a:gd name="connsiteY2" fmla="*/ 5480 h 10023"/>
              <a:gd name="connsiteX3" fmla="*/ 7236 w 10000"/>
              <a:gd name="connsiteY3" fmla="*/ 9071 h 10023"/>
              <a:gd name="connsiteX4" fmla="*/ 8496 w 10000"/>
              <a:gd name="connsiteY4" fmla="*/ 10000 h 10023"/>
              <a:gd name="connsiteX5" fmla="*/ 2495 w 10000"/>
              <a:gd name="connsiteY5" fmla="*/ 8537 h 10023"/>
              <a:gd name="connsiteX6" fmla="*/ 13 w 10000"/>
              <a:gd name="connsiteY6" fmla="*/ 3995 h 10023"/>
              <a:gd name="connsiteX7" fmla="*/ 4903 w 10000"/>
              <a:gd name="connsiteY7" fmla="*/ 181 h 10023"/>
              <a:gd name="connsiteX0" fmla="*/ 4903 w 10039"/>
              <a:gd name="connsiteY0" fmla="*/ 181 h 10023"/>
              <a:gd name="connsiteX1" fmla="*/ 10000 w 10039"/>
              <a:gd name="connsiteY1" fmla="*/ 1311 h 10023"/>
              <a:gd name="connsiteX2" fmla="*/ 7212 w 10039"/>
              <a:gd name="connsiteY2" fmla="*/ 2742 h 10023"/>
              <a:gd name="connsiteX3" fmla="*/ 6164 w 10039"/>
              <a:gd name="connsiteY3" fmla="*/ 5480 h 10023"/>
              <a:gd name="connsiteX4" fmla="*/ 7236 w 10039"/>
              <a:gd name="connsiteY4" fmla="*/ 9071 h 10023"/>
              <a:gd name="connsiteX5" fmla="*/ 8496 w 10039"/>
              <a:gd name="connsiteY5" fmla="*/ 10000 h 10023"/>
              <a:gd name="connsiteX6" fmla="*/ 2495 w 10039"/>
              <a:gd name="connsiteY6" fmla="*/ 8537 h 10023"/>
              <a:gd name="connsiteX7" fmla="*/ 13 w 10039"/>
              <a:gd name="connsiteY7" fmla="*/ 3995 h 10023"/>
              <a:gd name="connsiteX8" fmla="*/ 4903 w 10039"/>
              <a:gd name="connsiteY8" fmla="*/ 181 h 10023"/>
              <a:gd name="connsiteX0" fmla="*/ 4903 w 10039"/>
              <a:gd name="connsiteY0" fmla="*/ 181 h 10023"/>
              <a:gd name="connsiteX1" fmla="*/ 10000 w 10039"/>
              <a:gd name="connsiteY1" fmla="*/ 1311 h 10023"/>
              <a:gd name="connsiteX2" fmla="*/ 7212 w 10039"/>
              <a:gd name="connsiteY2" fmla="*/ 2742 h 10023"/>
              <a:gd name="connsiteX3" fmla="*/ 6164 w 10039"/>
              <a:gd name="connsiteY3" fmla="*/ 5480 h 10023"/>
              <a:gd name="connsiteX4" fmla="*/ 7236 w 10039"/>
              <a:gd name="connsiteY4" fmla="*/ 9071 h 10023"/>
              <a:gd name="connsiteX5" fmla="*/ 8496 w 10039"/>
              <a:gd name="connsiteY5" fmla="*/ 10000 h 10023"/>
              <a:gd name="connsiteX6" fmla="*/ 2495 w 10039"/>
              <a:gd name="connsiteY6" fmla="*/ 8537 h 10023"/>
              <a:gd name="connsiteX7" fmla="*/ 13 w 10039"/>
              <a:gd name="connsiteY7" fmla="*/ 3995 h 10023"/>
              <a:gd name="connsiteX8" fmla="*/ 4903 w 10039"/>
              <a:gd name="connsiteY8" fmla="*/ 181 h 10023"/>
              <a:gd name="connsiteX0" fmla="*/ 4903 w 10039"/>
              <a:gd name="connsiteY0" fmla="*/ 181 h 10023"/>
              <a:gd name="connsiteX1" fmla="*/ 10000 w 10039"/>
              <a:gd name="connsiteY1" fmla="*/ 1311 h 10023"/>
              <a:gd name="connsiteX2" fmla="*/ 7212 w 10039"/>
              <a:gd name="connsiteY2" fmla="*/ 2742 h 10023"/>
              <a:gd name="connsiteX3" fmla="*/ 6216 w 10039"/>
              <a:gd name="connsiteY3" fmla="*/ 5488 h 10023"/>
              <a:gd name="connsiteX4" fmla="*/ 7236 w 10039"/>
              <a:gd name="connsiteY4" fmla="*/ 9071 h 10023"/>
              <a:gd name="connsiteX5" fmla="*/ 8496 w 10039"/>
              <a:gd name="connsiteY5" fmla="*/ 10000 h 10023"/>
              <a:gd name="connsiteX6" fmla="*/ 2495 w 10039"/>
              <a:gd name="connsiteY6" fmla="*/ 8537 h 10023"/>
              <a:gd name="connsiteX7" fmla="*/ 13 w 10039"/>
              <a:gd name="connsiteY7" fmla="*/ 3995 h 10023"/>
              <a:gd name="connsiteX8" fmla="*/ 4903 w 10039"/>
              <a:gd name="connsiteY8" fmla="*/ 181 h 10023"/>
              <a:gd name="connsiteX0" fmla="*/ 4903 w 10039"/>
              <a:gd name="connsiteY0" fmla="*/ 181 h 10017"/>
              <a:gd name="connsiteX1" fmla="*/ 10000 w 10039"/>
              <a:gd name="connsiteY1" fmla="*/ 1311 h 10017"/>
              <a:gd name="connsiteX2" fmla="*/ 7212 w 10039"/>
              <a:gd name="connsiteY2" fmla="*/ 2742 h 10017"/>
              <a:gd name="connsiteX3" fmla="*/ 6216 w 10039"/>
              <a:gd name="connsiteY3" fmla="*/ 5488 h 10017"/>
              <a:gd name="connsiteX4" fmla="*/ 7330 w 10039"/>
              <a:gd name="connsiteY4" fmla="*/ 8893 h 10017"/>
              <a:gd name="connsiteX5" fmla="*/ 8496 w 10039"/>
              <a:gd name="connsiteY5" fmla="*/ 10000 h 10017"/>
              <a:gd name="connsiteX6" fmla="*/ 2495 w 10039"/>
              <a:gd name="connsiteY6" fmla="*/ 8537 h 10017"/>
              <a:gd name="connsiteX7" fmla="*/ 13 w 10039"/>
              <a:gd name="connsiteY7" fmla="*/ 3995 h 10017"/>
              <a:gd name="connsiteX8" fmla="*/ 4903 w 10039"/>
              <a:gd name="connsiteY8" fmla="*/ 181 h 10017"/>
              <a:gd name="connsiteX0" fmla="*/ 4903 w 10039"/>
              <a:gd name="connsiteY0" fmla="*/ 181 h 10017"/>
              <a:gd name="connsiteX1" fmla="*/ 10000 w 10039"/>
              <a:gd name="connsiteY1" fmla="*/ 1311 h 10017"/>
              <a:gd name="connsiteX2" fmla="*/ 7212 w 10039"/>
              <a:gd name="connsiteY2" fmla="*/ 2742 h 10017"/>
              <a:gd name="connsiteX3" fmla="*/ 6216 w 10039"/>
              <a:gd name="connsiteY3" fmla="*/ 5488 h 10017"/>
              <a:gd name="connsiteX4" fmla="*/ 7330 w 10039"/>
              <a:gd name="connsiteY4" fmla="*/ 8893 h 10017"/>
              <a:gd name="connsiteX5" fmla="*/ 8496 w 10039"/>
              <a:gd name="connsiteY5" fmla="*/ 10000 h 10017"/>
              <a:gd name="connsiteX6" fmla="*/ 2495 w 10039"/>
              <a:gd name="connsiteY6" fmla="*/ 8537 h 10017"/>
              <a:gd name="connsiteX7" fmla="*/ 13 w 10039"/>
              <a:gd name="connsiteY7" fmla="*/ 3995 h 10017"/>
              <a:gd name="connsiteX8" fmla="*/ 4903 w 10039"/>
              <a:gd name="connsiteY8" fmla="*/ 181 h 10017"/>
              <a:gd name="connsiteX0" fmla="*/ 4903 w 10182"/>
              <a:gd name="connsiteY0" fmla="*/ 181 h 10017"/>
              <a:gd name="connsiteX1" fmla="*/ 10000 w 10182"/>
              <a:gd name="connsiteY1" fmla="*/ 1311 h 10017"/>
              <a:gd name="connsiteX2" fmla="*/ 8878 w 10182"/>
              <a:gd name="connsiteY2" fmla="*/ 2030 h 10017"/>
              <a:gd name="connsiteX3" fmla="*/ 7212 w 10182"/>
              <a:gd name="connsiteY3" fmla="*/ 2742 h 10017"/>
              <a:gd name="connsiteX4" fmla="*/ 6216 w 10182"/>
              <a:gd name="connsiteY4" fmla="*/ 5488 h 10017"/>
              <a:gd name="connsiteX5" fmla="*/ 7330 w 10182"/>
              <a:gd name="connsiteY5" fmla="*/ 8893 h 10017"/>
              <a:gd name="connsiteX6" fmla="*/ 8496 w 10182"/>
              <a:gd name="connsiteY6" fmla="*/ 10000 h 10017"/>
              <a:gd name="connsiteX7" fmla="*/ 2495 w 10182"/>
              <a:gd name="connsiteY7" fmla="*/ 8537 h 10017"/>
              <a:gd name="connsiteX8" fmla="*/ 13 w 10182"/>
              <a:gd name="connsiteY8" fmla="*/ 3995 h 10017"/>
              <a:gd name="connsiteX9" fmla="*/ 4903 w 10182"/>
              <a:gd name="connsiteY9" fmla="*/ 181 h 10017"/>
              <a:gd name="connsiteX0" fmla="*/ 4903 w 10185"/>
              <a:gd name="connsiteY0" fmla="*/ 181 h 10017"/>
              <a:gd name="connsiteX1" fmla="*/ 10000 w 10185"/>
              <a:gd name="connsiteY1" fmla="*/ 1311 h 10017"/>
              <a:gd name="connsiteX2" fmla="*/ 8911 w 10185"/>
              <a:gd name="connsiteY2" fmla="*/ 1650 h 10017"/>
              <a:gd name="connsiteX3" fmla="*/ 7212 w 10185"/>
              <a:gd name="connsiteY3" fmla="*/ 2742 h 10017"/>
              <a:gd name="connsiteX4" fmla="*/ 6216 w 10185"/>
              <a:gd name="connsiteY4" fmla="*/ 5488 h 10017"/>
              <a:gd name="connsiteX5" fmla="*/ 7330 w 10185"/>
              <a:gd name="connsiteY5" fmla="*/ 8893 h 10017"/>
              <a:gd name="connsiteX6" fmla="*/ 8496 w 10185"/>
              <a:gd name="connsiteY6" fmla="*/ 10000 h 10017"/>
              <a:gd name="connsiteX7" fmla="*/ 2495 w 10185"/>
              <a:gd name="connsiteY7" fmla="*/ 8537 h 10017"/>
              <a:gd name="connsiteX8" fmla="*/ 13 w 10185"/>
              <a:gd name="connsiteY8" fmla="*/ 3995 h 10017"/>
              <a:gd name="connsiteX9" fmla="*/ 4903 w 10185"/>
              <a:gd name="connsiteY9" fmla="*/ 181 h 10017"/>
              <a:gd name="connsiteX0" fmla="*/ 4903 w 10185"/>
              <a:gd name="connsiteY0" fmla="*/ 181 h 10017"/>
              <a:gd name="connsiteX1" fmla="*/ 10000 w 10185"/>
              <a:gd name="connsiteY1" fmla="*/ 1311 h 10017"/>
              <a:gd name="connsiteX2" fmla="*/ 8911 w 10185"/>
              <a:gd name="connsiteY2" fmla="*/ 1650 h 10017"/>
              <a:gd name="connsiteX3" fmla="*/ 7352 w 10185"/>
              <a:gd name="connsiteY3" fmla="*/ 2715 h 10017"/>
              <a:gd name="connsiteX4" fmla="*/ 6216 w 10185"/>
              <a:gd name="connsiteY4" fmla="*/ 5488 h 10017"/>
              <a:gd name="connsiteX5" fmla="*/ 7330 w 10185"/>
              <a:gd name="connsiteY5" fmla="*/ 8893 h 10017"/>
              <a:gd name="connsiteX6" fmla="*/ 8496 w 10185"/>
              <a:gd name="connsiteY6" fmla="*/ 10000 h 10017"/>
              <a:gd name="connsiteX7" fmla="*/ 2495 w 10185"/>
              <a:gd name="connsiteY7" fmla="*/ 8537 h 10017"/>
              <a:gd name="connsiteX8" fmla="*/ 13 w 10185"/>
              <a:gd name="connsiteY8" fmla="*/ 3995 h 10017"/>
              <a:gd name="connsiteX9" fmla="*/ 4903 w 10185"/>
              <a:gd name="connsiteY9" fmla="*/ 181 h 10017"/>
              <a:gd name="connsiteX0" fmla="*/ 4903 w 10185"/>
              <a:gd name="connsiteY0" fmla="*/ 181 h 10017"/>
              <a:gd name="connsiteX1" fmla="*/ 10000 w 10185"/>
              <a:gd name="connsiteY1" fmla="*/ 1311 h 10017"/>
              <a:gd name="connsiteX2" fmla="*/ 8911 w 10185"/>
              <a:gd name="connsiteY2" fmla="*/ 1650 h 10017"/>
              <a:gd name="connsiteX3" fmla="*/ 7352 w 10185"/>
              <a:gd name="connsiteY3" fmla="*/ 2715 h 10017"/>
              <a:gd name="connsiteX4" fmla="*/ 6216 w 10185"/>
              <a:gd name="connsiteY4" fmla="*/ 5488 h 10017"/>
              <a:gd name="connsiteX5" fmla="*/ 7330 w 10185"/>
              <a:gd name="connsiteY5" fmla="*/ 8893 h 10017"/>
              <a:gd name="connsiteX6" fmla="*/ 8496 w 10185"/>
              <a:gd name="connsiteY6" fmla="*/ 10000 h 10017"/>
              <a:gd name="connsiteX7" fmla="*/ 2495 w 10185"/>
              <a:gd name="connsiteY7" fmla="*/ 8537 h 10017"/>
              <a:gd name="connsiteX8" fmla="*/ 13 w 10185"/>
              <a:gd name="connsiteY8" fmla="*/ 3995 h 10017"/>
              <a:gd name="connsiteX9" fmla="*/ 4903 w 10185"/>
              <a:gd name="connsiteY9" fmla="*/ 181 h 10017"/>
              <a:gd name="connsiteX0" fmla="*/ 4903 w 10185"/>
              <a:gd name="connsiteY0" fmla="*/ 181 h 10109"/>
              <a:gd name="connsiteX1" fmla="*/ 10000 w 10185"/>
              <a:gd name="connsiteY1" fmla="*/ 1311 h 10109"/>
              <a:gd name="connsiteX2" fmla="*/ 8911 w 10185"/>
              <a:gd name="connsiteY2" fmla="*/ 1650 h 10109"/>
              <a:gd name="connsiteX3" fmla="*/ 7352 w 10185"/>
              <a:gd name="connsiteY3" fmla="*/ 2715 h 10109"/>
              <a:gd name="connsiteX4" fmla="*/ 6216 w 10185"/>
              <a:gd name="connsiteY4" fmla="*/ 5488 h 10109"/>
              <a:gd name="connsiteX5" fmla="*/ 7330 w 10185"/>
              <a:gd name="connsiteY5" fmla="*/ 8893 h 10109"/>
              <a:gd name="connsiteX6" fmla="*/ 8402 w 10185"/>
              <a:gd name="connsiteY6" fmla="*/ 10094 h 10109"/>
              <a:gd name="connsiteX7" fmla="*/ 2495 w 10185"/>
              <a:gd name="connsiteY7" fmla="*/ 8537 h 10109"/>
              <a:gd name="connsiteX8" fmla="*/ 13 w 10185"/>
              <a:gd name="connsiteY8" fmla="*/ 3995 h 10109"/>
              <a:gd name="connsiteX9" fmla="*/ 4903 w 10185"/>
              <a:gd name="connsiteY9" fmla="*/ 181 h 10109"/>
              <a:gd name="connsiteX0" fmla="*/ 4903 w 10185"/>
              <a:gd name="connsiteY0" fmla="*/ 181 h 10111"/>
              <a:gd name="connsiteX1" fmla="*/ 10000 w 10185"/>
              <a:gd name="connsiteY1" fmla="*/ 1311 h 10111"/>
              <a:gd name="connsiteX2" fmla="*/ 8911 w 10185"/>
              <a:gd name="connsiteY2" fmla="*/ 1650 h 10111"/>
              <a:gd name="connsiteX3" fmla="*/ 7352 w 10185"/>
              <a:gd name="connsiteY3" fmla="*/ 2715 h 10111"/>
              <a:gd name="connsiteX4" fmla="*/ 6216 w 10185"/>
              <a:gd name="connsiteY4" fmla="*/ 5488 h 10111"/>
              <a:gd name="connsiteX5" fmla="*/ 7279 w 10185"/>
              <a:gd name="connsiteY5" fmla="*/ 8970 h 10111"/>
              <a:gd name="connsiteX6" fmla="*/ 8402 w 10185"/>
              <a:gd name="connsiteY6" fmla="*/ 10094 h 10111"/>
              <a:gd name="connsiteX7" fmla="*/ 2495 w 10185"/>
              <a:gd name="connsiteY7" fmla="*/ 8537 h 10111"/>
              <a:gd name="connsiteX8" fmla="*/ 13 w 10185"/>
              <a:gd name="connsiteY8" fmla="*/ 3995 h 10111"/>
              <a:gd name="connsiteX9" fmla="*/ 4903 w 10185"/>
              <a:gd name="connsiteY9" fmla="*/ 181 h 10111"/>
              <a:gd name="connsiteX0" fmla="*/ 4903 w 10185"/>
              <a:gd name="connsiteY0" fmla="*/ 181 h 10111"/>
              <a:gd name="connsiteX1" fmla="*/ 10000 w 10185"/>
              <a:gd name="connsiteY1" fmla="*/ 1311 h 10111"/>
              <a:gd name="connsiteX2" fmla="*/ 8911 w 10185"/>
              <a:gd name="connsiteY2" fmla="*/ 1650 h 10111"/>
              <a:gd name="connsiteX3" fmla="*/ 7352 w 10185"/>
              <a:gd name="connsiteY3" fmla="*/ 2715 h 10111"/>
              <a:gd name="connsiteX4" fmla="*/ 6216 w 10185"/>
              <a:gd name="connsiteY4" fmla="*/ 5488 h 10111"/>
              <a:gd name="connsiteX5" fmla="*/ 7279 w 10185"/>
              <a:gd name="connsiteY5" fmla="*/ 8970 h 10111"/>
              <a:gd name="connsiteX6" fmla="*/ 8402 w 10185"/>
              <a:gd name="connsiteY6" fmla="*/ 10094 h 10111"/>
              <a:gd name="connsiteX7" fmla="*/ 2495 w 10185"/>
              <a:gd name="connsiteY7" fmla="*/ 8537 h 10111"/>
              <a:gd name="connsiteX8" fmla="*/ 13 w 10185"/>
              <a:gd name="connsiteY8" fmla="*/ 3995 h 10111"/>
              <a:gd name="connsiteX9" fmla="*/ 4903 w 10185"/>
              <a:gd name="connsiteY9" fmla="*/ 181 h 10111"/>
              <a:gd name="connsiteX0" fmla="*/ 4903 w 10185"/>
              <a:gd name="connsiteY0" fmla="*/ 181 h 10111"/>
              <a:gd name="connsiteX1" fmla="*/ 10000 w 10185"/>
              <a:gd name="connsiteY1" fmla="*/ 1311 h 10111"/>
              <a:gd name="connsiteX2" fmla="*/ 8911 w 10185"/>
              <a:gd name="connsiteY2" fmla="*/ 1650 h 10111"/>
              <a:gd name="connsiteX3" fmla="*/ 7352 w 10185"/>
              <a:gd name="connsiteY3" fmla="*/ 2715 h 10111"/>
              <a:gd name="connsiteX4" fmla="*/ 6216 w 10185"/>
              <a:gd name="connsiteY4" fmla="*/ 5488 h 10111"/>
              <a:gd name="connsiteX5" fmla="*/ 7279 w 10185"/>
              <a:gd name="connsiteY5" fmla="*/ 8970 h 10111"/>
              <a:gd name="connsiteX6" fmla="*/ 8402 w 10185"/>
              <a:gd name="connsiteY6" fmla="*/ 10094 h 10111"/>
              <a:gd name="connsiteX7" fmla="*/ 2495 w 10185"/>
              <a:gd name="connsiteY7" fmla="*/ 8537 h 10111"/>
              <a:gd name="connsiteX8" fmla="*/ 13 w 10185"/>
              <a:gd name="connsiteY8" fmla="*/ 3995 h 10111"/>
              <a:gd name="connsiteX9" fmla="*/ 4903 w 10185"/>
              <a:gd name="connsiteY9" fmla="*/ 181 h 10111"/>
              <a:gd name="connsiteX0" fmla="*/ 4941 w 10223"/>
              <a:gd name="connsiteY0" fmla="*/ 185 h 10115"/>
              <a:gd name="connsiteX1" fmla="*/ 10038 w 10223"/>
              <a:gd name="connsiteY1" fmla="*/ 1315 h 10115"/>
              <a:gd name="connsiteX2" fmla="*/ 8949 w 10223"/>
              <a:gd name="connsiteY2" fmla="*/ 1654 h 10115"/>
              <a:gd name="connsiteX3" fmla="*/ 7390 w 10223"/>
              <a:gd name="connsiteY3" fmla="*/ 2719 h 10115"/>
              <a:gd name="connsiteX4" fmla="*/ 6254 w 10223"/>
              <a:gd name="connsiteY4" fmla="*/ 5492 h 10115"/>
              <a:gd name="connsiteX5" fmla="*/ 7317 w 10223"/>
              <a:gd name="connsiteY5" fmla="*/ 8974 h 10115"/>
              <a:gd name="connsiteX6" fmla="*/ 8440 w 10223"/>
              <a:gd name="connsiteY6" fmla="*/ 10098 h 10115"/>
              <a:gd name="connsiteX7" fmla="*/ 2533 w 10223"/>
              <a:gd name="connsiteY7" fmla="*/ 8541 h 10115"/>
              <a:gd name="connsiteX8" fmla="*/ 51 w 10223"/>
              <a:gd name="connsiteY8" fmla="*/ 3999 h 10115"/>
              <a:gd name="connsiteX9" fmla="*/ 4941 w 10223"/>
              <a:gd name="connsiteY9" fmla="*/ 185 h 10115"/>
              <a:gd name="connsiteX0" fmla="*/ 4907 w 10189"/>
              <a:gd name="connsiteY0" fmla="*/ 193 h 10123"/>
              <a:gd name="connsiteX1" fmla="*/ 10004 w 10189"/>
              <a:gd name="connsiteY1" fmla="*/ 1323 h 10123"/>
              <a:gd name="connsiteX2" fmla="*/ 8915 w 10189"/>
              <a:gd name="connsiteY2" fmla="*/ 1662 h 10123"/>
              <a:gd name="connsiteX3" fmla="*/ 7356 w 10189"/>
              <a:gd name="connsiteY3" fmla="*/ 2727 h 10123"/>
              <a:gd name="connsiteX4" fmla="*/ 6220 w 10189"/>
              <a:gd name="connsiteY4" fmla="*/ 5500 h 10123"/>
              <a:gd name="connsiteX5" fmla="*/ 7283 w 10189"/>
              <a:gd name="connsiteY5" fmla="*/ 8982 h 10123"/>
              <a:gd name="connsiteX6" fmla="*/ 8406 w 10189"/>
              <a:gd name="connsiteY6" fmla="*/ 10106 h 10123"/>
              <a:gd name="connsiteX7" fmla="*/ 2499 w 10189"/>
              <a:gd name="connsiteY7" fmla="*/ 8549 h 10123"/>
              <a:gd name="connsiteX8" fmla="*/ 17 w 10189"/>
              <a:gd name="connsiteY8" fmla="*/ 4007 h 10123"/>
              <a:gd name="connsiteX9" fmla="*/ 4907 w 10189"/>
              <a:gd name="connsiteY9" fmla="*/ 193 h 10123"/>
              <a:gd name="connsiteX0" fmla="*/ 4923 w 10205"/>
              <a:gd name="connsiteY0" fmla="*/ 199 h 10129"/>
              <a:gd name="connsiteX1" fmla="*/ 10020 w 10205"/>
              <a:gd name="connsiteY1" fmla="*/ 1329 h 10129"/>
              <a:gd name="connsiteX2" fmla="*/ 8931 w 10205"/>
              <a:gd name="connsiteY2" fmla="*/ 1668 h 10129"/>
              <a:gd name="connsiteX3" fmla="*/ 7372 w 10205"/>
              <a:gd name="connsiteY3" fmla="*/ 2733 h 10129"/>
              <a:gd name="connsiteX4" fmla="*/ 6236 w 10205"/>
              <a:gd name="connsiteY4" fmla="*/ 5506 h 10129"/>
              <a:gd name="connsiteX5" fmla="*/ 7299 w 10205"/>
              <a:gd name="connsiteY5" fmla="*/ 8988 h 10129"/>
              <a:gd name="connsiteX6" fmla="*/ 8422 w 10205"/>
              <a:gd name="connsiteY6" fmla="*/ 10112 h 10129"/>
              <a:gd name="connsiteX7" fmla="*/ 2515 w 10205"/>
              <a:gd name="connsiteY7" fmla="*/ 8555 h 10129"/>
              <a:gd name="connsiteX8" fmla="*/ 33 w 10205"/>
              <a:gd name="connsiteY8" fmla="*/ 4013 h 10129"/>
              <a:gd name="connsiteX9" fmla="*/ 4923 w 10205"/>
              <a:gd name="connsiteY9" fmla="*/ 199 h 10129"/>
              <a:gd name="connsiteX0" fmla="*/ 4925 w 10207"/>
              <a:gd name="connsiteY0" fmla="*/ 199 h 10129"/>
              <a:gd name="connsiteX1" fmla="*/ 10022 w 10207"/>
              <a:gd name="connsiteY1" fmla="*/ 1329 h 10129"/>
              <a:gd name="connsiteX2" fmla="*/ 8933 w 10207"/>
              <a:gd name="connsiteY2" fmla="*/ 1668 h 10129"/>
              <a:gd name="connsiteX3" fmla="*/ 7374 w 10207"/>
              <a:gd name="connsiteY3" fmla="*/ 2733 h 10129"/>
              <a:gd name="connsiteX4" fmla="*/ 6238 w 10207"/>
              <a:gd name="connsiteY4" fmla="*/ 5506 h 10129"/>
              <a:gd name="connsiteX5" fmla="*/ 7301 w 10207"/>
              <a:gd name="connsiteY5" fmla="*/ 8988 h 10129"/>
              <a:gd name="connsiteX6" fmla="*/ 8424 w 10207"/>
              <a:gd name="connsiteY6" fmla="*/ 10112 h 10129"/>
              <a:gd name="connsiteX7" fmla="*/ 2517 w 10207"/>
              <a:gd name="connsiteY7" fmla="*/ 8555 h 10129"/>
              <a:gd name="connsiteX8" fmla="*/ 35 w 10207"/>
              <a:gd name="connsiteY8" fmla="*/ 4013 h 10129"/>
              <a:gd name="connsiteX9" fmla="*/ 4925 w 10207"/>
              <a:gd name="connsiteY9" fmla="*/ 199 h 10129"/>
              <a:gd name="connsiteX0" fmla="*/ 4925 w 10207"/>
              <a:gd name="connsiteY0" fmla="*/ 199 h 10129"/>
              <a:gd name="connsiteX1" fmla="*/ 10022 w 10207"/>
              <a:gd name="connsiteY1" fmla="*/ 1329 h 10129"/>
              <a:gd name="connsiteX2" fmla="*/ 8933 w 10207"/>
              <a:gd name="connsiteY2" fmla="*/ 1668 h 10129"/>
              <a:gd name="connsiteX3" fmla="*/ 7374 w 10207"/>
              <a:gd name="connsiteY3" fmla="*/ 2733 h 10129"/>
              <a:gd name="connsiteX4" fmla="*/ 6238 w 10207"/>
              <a:gd name="connsiteY4" fmla="*/ 5506 h 10129"/>
              <a:gd name="connsiteX5" fmla="*/ 7301 w 10207"/>
              <a:gd name="connsiteY5" fmla="*/ 8988 h 10129"/>
              <a:gd name="connsiteX6" fmla="*/ 8424 w 10207"/>
              <a:gd name="connsiteY6" fmla="*/ 10112 h 10129"/>
              <a:gd name="connsiteX7" fmla="*/ 2517 w 10207"/>
              <a:gd name="connsiteY7" fmla="*/ 8555 h 10129"/>
              <a:gd name="connsiteX8" fmla="*/ 35 w 10207"/>
              <a:gd name="connsiteY8" fmla="*/ 4013 h 10129"/>
              <a:gd name="connsiteX9" fmla="*/ 4925 w 10207"/>
              <a:gd name="connsiteY9" fmla="*/ 199 h 10129"/>
              <a:gd name="connsiteX0" fmla="*/ 4955 w 10237"/>
              <a:gd name="connsiteY0" fmla="*/ 161 h 10091"/>
              <a:gd name="connsiteX1" fmla="*/ 10052 w 10237"/>
              <a:gd name="connsiteY1" fmla="*/ 1291 h 10091"/>
              <a:gd name="connsiteX2" fmla="*/ 8963 w 10237"/>
              <a:gd name="connsiteY2" fmla="*/ 1630 h 10091"/>
              <a:gd name="connsiteX3" fmla="*/ 7404 w 10237"/>
              <a:gd name="connsiteY3" fmla="*/ 2695 h 10091"/>
              <a:gd name="connsiteX4" fmla="*/ 6268 w 10237"/>
              <a:gd name="connsiteY4" fmla="*/ 5468 h 10091"/>
              <a:gd name="connsiteX5" fmla="*/ 7331 w 10237"/>
              <a:gd name="connsiteY5" fmla="*/ 8950 h 10091"/>
              <a:gd name="connsiteX6" fmla="*/ 8454 w 10237"/>
              <a:gd name="connsiteY6" fmla="*/ 10074 h 10091"/>
              <a:gd name="connsiteX7" fmla="*/ 2560 w 10237"/>
              <a:gd name="connsiteY7" fmla="*/ 8630 h 10091"/>
              <a:gd name="connsiteX8" fmla="*/ 65 w 10237"/>
              <a:gd name="connsiteY8" fmla="*/ 3975 h 10091"/>
              <a:gd name="connsiteX9" fmla="*/ 4955 w 10237"/>
              <a:gd name="connsiteY9" fmla="*/ 161 h 10091"/>
              <a:gd name="connsiteX0" fmla="*/ 4955 w 10237"/>
              <a:gd name="connsiteY0" fmla="*/ 180 h 10110"/>
              <a:gd name="connsiteX1" fmla="*/ 10052 w 10237"/>
              <a:gd name="connsiteY1" fmla="*/ 1310 h 10110"/>
              <a:gd name="connsiteX2" fmla="*/ 8963 w 10237"/>
              <a:gd name="connsiteY2" fmla="*/ 1649 h 10110"/>
              <a:gd name="connsiteX3" fmla="*/ 7404 w 10237"/>
              <a:gd name="connsiteY3" fmla="*/ 2714 h 10110"/>
              <a:gd name="connsiteX4" fmla="*/ 6268 w 10237"/>
              <a:gd name="connsiteY4" fmla="*/ 5487 h 10110"/>
              <a:gd name="connsiteX5" fmla="*/ 7331 w 10237"/>
              <a:gd name="connsiteY5" fmla="*/ 8969 h 10110"/>
              <a:gd name="connsiteX6" fmla="*/ 8454 w 10237"/>
              <a:gd name="connsiteY6" fmla="*/ 10093 h 10110"/>
              <a:gd name="connsiteX7" fmla="*/ 2560 w 10237"/>
              <a:gd name="connsiteY7" fmla="*/ 8649 h 10110"/>
              <a:gd name="connsiteX8" fmla="*/ 65 w 10237"/>
              <a:gd name="connsiteY8" fmla="*/ 3994 h 10110"/>
              <a:gd name="connsiteX9" fmla="*/ 4955 w 10237"/>
              <a:gd name="connsiteY9" fmla="*/ 180 h 10110"/>
              <a:gd name="connsiteX0" fmla="*/ 4926 w 10208"/>
              <a:gd name="connsiteY0" fmla="*/ 190 h 10120"/>
              <a:gd name="connsiteX1" fmla="*/ 10023 w 10208"/>
              <a:gd name="connsiteY1" fmla="*/ 1320 h 10120"/>
              <a:gd name="connsiteX2" fmla="*/ 8934 w 10208"/>
              <a:gd name="connsiteY2" fmla="*/ 1659 h 10120"/>
              <a:gd name="connsiteX3" fmla="*/ 7375 w 10208"/>
              <a:gd name="connsiteY3" fmla="*/ 2724 h 10120"/>
              <a:gd name="connsiteX4" fmla="*/ 6239 w 10208"/>
              <a:gd name="connsiteY4" fmla="*/ 5497 h 10120"/>
              <a:gd name="connsiteX5" fmla="*/ 7302 w 10208"/>
              <a:gd name="connsiteY5" fmla="*/ 8979 h 10120"/>
              <a:gd name="connsiteX6" fmla="*/ 8425 w 10208"/>
              <a:gd name="connsiteY6" fmla="*/ 10103 h 10120"/>
              <a:gd name="connsiteX7" fmla="*/ 2531 w 10208"/>
              <a:gd name="connsiteY7" fmla="*/ 8659 h 10120"/>
              <a:gd name="connsiteX8" fmla="*/ 36 w 10208"/>
              <a:gd name="connsiteY8" fmla="*/ 4004 h 10120"/>
              <a:gd name="connsiteX9" fmla="*/ 4926 w 10208"/>
              <a:gd name="connsiteY9" fmla="*/ 190 h 1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208" h="10120">
                <a:moveTo>
                  <a:pt x="4926" y="190"/>
                </a:moveTo>
                <a:cubicBezTo>
                  <a:pt x="8421" y="902"/>
                  <a:pt x="6372" y="559"/>
                  <a:pt x="10023" y="1320"/>
                </a:cubicBezTo>
                <a:cubicBezTo>
                  <a:pt x="10686" y="1628"/>
                  <a:pt x="9399" y="1421"/>
                  <a:pt x="8934" y="1659"/>
                </a:cubicBezTo>
                <a:cubicBezTo>
                  <a:pt x="8469" y="1897"/>
                  <a:pt x="7819" y="2148"/>
                  <a:pt x="7375" y="2724"/>
                </a:cubicBezTo>
                <a:cubicBezTo>
                  <a:pt x="6914" y="3434"/>
                  <a:pt x="6340" y="4589"/>
                  <a:pt x="6239" y="5497"/>
                </a:cubicBezTo>
                <a:cubicBezTo>
                  <a:pt x="6138" y="6405"/>
                  <a:pt x="6528" y="8180"/>
                  <a:pt x="7302" y="8979"/>
                </a:cubicBezTo>
                <a:cubicBezTo>
                  <a:pt x="7790" y="9663"/>
                  <a:pt x="9210" y="10227"/>
                  <a:pt x="8425" y="10103"/>
                </a:cubicBezTo>
                <a:cubicBezTo>
                  <a:pt x="6666" y="9733"/>
                  <a:pt x="4437" y="9364"/>
                  <a:pt x="2531" y="8659"/>
                </a:cubicBezTo>
                <a:cubicBezTo>
                  <a:pt x="1145" y="8226"/>
                  <a:pt x="-239" y="6100"/>
                  <a:pt x="36" y="4004"/>
                </a:cubicBezTo>
                <a:cubicBezTo>
                  <a:pt x="311" y="1908"/>
                  <a:pt x="1876" y="-738"/>
                  <a:pt x="4926" y="190"/>
                </a:cubicBezTo>
                <a:close/>
              </a:path>
            </a:pathLst>
          </a:custGeom>
          <a:solidFill>
            <a:srgbClr val="92D050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1064828" y="587893"/>
            <a:ext cx="6047722" cy="213098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1073812" y="814053"/>
            <a:ext cx="1691862" cy="238503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2814029" y="795533"/>
            <a:ext cx="4435855" cy="238503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015363" y="268667"/>
            <a:ext cx="64249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The lateral surface area of a hollow cylinder is 4224 cm</a:t>
            </a:r>
            <a:r>
              <a:rPr lang="en-US" sz="1600" b="1" baseline="30000" dirty="0">
                <a:latin typeface="Bookman Old Style" panose="02050604050505020204" pitchFamily="18" charset="0"/>
                <a:ea typeface="Cambria Math" pitchFamily="18" charset="0"/>
              </a:rPr>
              <a:t>2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. It 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is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cut along its height and formed a rectangular sheet </a:t>
            </a:r>
            <a:endParaRPr lang="en-US" sz="1600" b="1" dirty="0" smtClean="0">
              <a:latin typeface="Bookman Old Style" panose="02050604050505020204" pitchFamily="18" charset="0"/>
              <a:ea typeface="Cambria Math" pitchFamily="18" charset="0"/>
            </a:endParaRPr>
          </a:p>
          <a:p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of width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33 cm. Find the perimeter of rectangular sheet?</a:t>
            </a:r>
          </a:p>
        </p:txBody>
      </p:sp>
      <p:sp>
        <p:nvSpPr>
          <p:cNvPr id="74" name="Rounded Rectangle 73"/>
          <p:cNvSpPr/>
          <p:nvPr/>
        </p:nvSpPr>
        <p:spPr>
          <a:xfrm>
            <a:off x="8013662" y="2121480"/>
            <a:ext cx="242930" cy="359564"/>
          </a:xfrm>
          <a:prstGeom prst="roundRect">
            <a:avLst/>
          </a:prstGeom>
          <a:noFill/>
          <a:ln w="19050">
            <a:solidFill>
              <a:srgbClr val="FFFF00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>
            <p:custDataLst>
              <p:tags r:id="rId5"/>
            </p:custDataLst>
          </p:nvPr>
        </p:nvSpPr>
        <p:spPr>
          <a:xfrm>
            <a:off x="8014131" y="1657264"/>
            <a:ext cx="279825" cy="6232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marL="285750" indent="-285750" algn="ctr" defTabSz="685800">
              <a:buFont typeface="Wingdings" pitchFamily="2" charset="2"/>
              <a:buChar char="ü"/>
              <a:tabLst>
                <a:tab pos="693721" algn="l"/>
                <a:tab pos="1025499" algn="l"/>
                <a:tab pos="1377916" algn="l"/>
              </a:tabLst>
            </a:pPr>
            <a:r>
              <a:rPr lang="en-US" sz="3600" b="1" dirty="0" smtClean="0">
                <a:solidFill>
                  <a:srgbClr val="FFFF00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ea typeface="Cambria Math" pitchFamily="18" charset="0"/>
              </a:rPr>
              <a:t> </a:t>
            </a:r>
            <a:endParaRPr lang="en-US" sz="3600" b="1" dirty="0">
              <a:solidFill>
                <a:srgbClr val="FFFF00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7660966" y="2128755"/>
            <a:ext cx="242930" cy="359564"/>
          </a:xfrm>
          <a:prstGeom prst="roundRect">
            <a:avLst/>
          </a:prstGeom>
          <a:noFill/>
          <a:ln w="19050">
            <a:solidFill>
              <a:srgbClr val="FFFF00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>
            <p:custDataLst>
              <p:tags r:id="rId6"/>
            </p:custDataLst>
          </p:nvPr>
        </p:nvSpPr>
        <p:spPr>
          <a:xfrm>
            <a:off x="7661435" y="1677602"/>
            <a:ext cx="279825" cy="50013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2800" b="1" dirty="0" smtClean="0">
                <a:solidFill>
                  <a:srgbClr val="FFFF00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ea typeface="Cambria Math" pitchFamily="18" charset="0"/>
              </a:rPr>
              <a:t>?</a:t>
            </a:r>
            <a:endParaRPr lang="en-US" sz="2800" b="1" dirty="0">
              <a:solidFill>
                <a:srgbClr val="FFFF00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2384127" y="3324640"/>
            <a:ext cx="1161877" cy="1161877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0" name="Rectangle 99"/>
          <p:cNvSpPr/>
          <p:nvPr>
            <p:custDataLst>
              <p:tags r:id="rId7"/>
            </p:custDataLst>
          </p:nvPr>
        </p:nvSpPr>
        <p:spPr>
          <a:xfrm>
            <a:off x="1011351" y="1681509"/>
            <a:ext cx="4842005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Breadth of rectangle = Height of cylinder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01" name="Rectangle 100"/>
          <p:cNvSpPr/>
          <p:nvPr>
            <p:custDataLst>
              <p:tags r:id="rId8"/>
            </p:custDataLst>
          </p:nvPr>
        </p:nvSpPr>
        <p:spPr>
          <a:xfrm>
            <a:off x="5390645" y="1681509"/>
            <a:ext cx="279825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02" name="Rectangle 101"/>
          <p:cNvSpPr/>
          <p:nvPr>
            <p:custDataLst>
              <p:tags r:id="rId9"/>
            </p:custDataLst>
          </p:nvPr>
        </p:nvSpPr>
        <p:spPr>
          <a:xfrm>
            <a:off x="5571259" y="1681509"/>
            <a:ext cx="86286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33 cm</a:t>
            </a:r>
            <a:endParaRPr lang="en-US" sz="1600" b="1" baseline="30000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784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06607E-6 L -0.05972 0.17228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6" y="8614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5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50"/>
                            </p:stCondLst>
                            <p:childTnLst>
                              <p:par>
                                <p:cTn id="8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100"/>
                            </p:stCondLst>
                            <p:childTnLst>
                              <p:par>
                                <p:cTn id="9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150"/>
                            </p:stCondLst>
                            <p:childTnLst>
                              <p:par>
                                <p:cTn id="10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200"/>
                            </p:stCondLst>
                            <p:childTnLst>
                              <p:par>
                                <p:cTn id="10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250"/>
                            </p:stCondLst>
                            <p:childTnLst>
                              <p:par>
                                <p:cTn id="1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300"/>
                            </p:stCondLst>
                            <p:childTnLst>
                              <p:par>
                                <p:cTn id="1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350"/>
                            </p:stCondLst>
                            <p:childTnLst>
                              <p:par>
                                <p:cTn id="12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4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35" presetClass="emph" presetSubtype="0" repeatCount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6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2000"/>
                            </p:stCondLst>
                            <p:childTnLst>
                              <p:par>
                                <p:cTn id="1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500"/>
                            </p:stCondLst>
                            <p:childTnLst>
                              <p:par>
                                <p:cTn id="2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35" presetClass="emph" presetSubtype="0" repeatCount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0" dur="4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35" presetClass="emph" presetSubtype="0" repeatCount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7" dur="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500"/>
                            </p:stCondLst>
                            <p:childTnLst>
                              <p:par>
                                <p:cTn id="24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50"/>
                            </p:stCondLst>
                            <p:childTnLst>
                              <p:par>
                                <p:cTn id="26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100"/>
                            </p:stCondLst>
                            <p:childTnLst>
                              <p:par>
                                <p:cTn id="27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3" dur="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150"/>
                            </p:stCondLst>
                            <p:childTnLst>
                              <p:par>
                                <p:cTn id="27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200"/>
                            </p:stCondLst>
                            <p:childTnLst>
                              <p:par>
                                <p:cTn id="28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7" dur="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250"/>
                            </p:stCondLst>
                            <p:childTnLst>
                              <p:par>
                                <p:cTn id="29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4" dur="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300"/>
                            </p:stCondLst>
                            <p:childTnLst>
                              <p:par>
                                <p:cTn id="30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" dur="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5" dur="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350"/>
                            </p:stCondLst>
                            <p:childTnLst>
                              <p:par>
                                <p:cTn id="30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3.75193E-6 L -0.00052 -0.14254 " pathEditMode="relative" rAng="0" ptsTypes="AA">
                                      <p:cBhvr>
                                        <p:cTn id="3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7127"/>
                                    </p:animMotion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0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10" presetClass="exit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6" dur="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2" dur="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7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8" dur="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4" dur="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8" dur="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9" presetID="10" presetClass="exit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0" dur="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0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6" dur="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0" dur="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10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2" dur="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presetID="10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presetID="10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8" dur="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35" presetClass="emph" presetSubtype="0" repeatCount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76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35" presetClass="emph" presetSubtype="0" repeatCount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3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35" presetClass="emph" presetSubtype="0" repeatCount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9" dur="4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5" fill="hold">
                            <p:stCondLst>
                              <p:cond delay="500"/>
                            </p:stCondLst>
                            <p:childTnLst>
                              <p:par>
                                <p:cTn id="406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7" grpId="1" animBg="1"/>
      <p:bldP spid="97" grpId="2" animBg="1"/>
      <p:bldP spid="77" grpId="0" animBg="1"/>
      <p:bldP spid="77" grpId="1" animBg="1"/>
      <p:bldP spid="77" grpId="2" animBg="1"/>
      <p:bldP spid="70" grpId="0"/>
      <p:bldP spid="70" grpId="1"/>
      <p:bldP spid="95" grpId="0"/>
      <p:bldP spid="56" grpId="0" animBg="1"/>
      <p:bldP spid="69" grpId="0" animBg="1"/>
      <p:bldP spid="69" grpId="1" animBg="1"/>
      <p:bldP spid="71" grpId="0"/>
      <p:bldP spid="72" grpId="0"/>
      <p:bldP spid="75" grpId="0" animBg="1"/>
      <p:bldP spid="75" grpId="1" animBg="1"/>
      <p:bldP spid="82" grpId="0" animBg="1"/>
      <p:bldP spid="84" grpId="0"/>
      <p:bldP spid="85" grpId="0"/>
      <p:bldP spid="86" grpId="0"/>
      <p:bldP spid="87" grpId="0"/>
      <p:bldP spid="98" grpId="0" animBg="1"/>
      <p:bldP spid="98" grpId="1" animBg="1"/>
      <p:bldP spid="66" grpId="0" animBg="1"/>
      <p:bldP spid="66" grpId="1" animBg="1"/>
      <p:bldP spid="67" grpId="0" animBg="1"/>
      <p:bldP spid="67" grpId="1" animBg="1"/>
      <p:bldP spid="73" grpId="0" animBg="1"/>
      <p:bldP spid="60" grpId="0"/>
      <p:bldP spid="74" grpId="0" animBg="1"/>
      <p:bldP spid="74" grpId="1" animBg="1"/>
      <p:bldP spid="76" grpId="0"/>
      <p:bldP spid="93" grpId="0" animBg="1"/>
      <p:bldP spid="94" grpId="0"/>
      <p:bldP spid="54" grpId="0" animBg="1"/>
      <p:bldP spid="54" grpId="1" animBg="1"/>
      <p:bldP spid="54" grpId="2" animBg="1"/>
      <p:bldP spid="100" grpId="0"/>
      <p:bldP spid="101" grpId="0"/>
      <p:bldP spid="10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/>
          <p:cNvSpPr/>
          <p:nvPr/>
        </p:nvSpPr>
        <p:spPr>
          <a:xfrm>
            <a:off x="3473408" y="1487034"/>
            <a:ext cx="2909950" cy="222534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2856977" y="2100714"/>
            <a:ext cx="154621" cy="179760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2735393" y="2096487"/>
            <a:ext cx="121584" cy="184433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2637072" y="2095026"/>
            <a:ext cx="148355" cy="187354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1031611" y="1752969"/>
            <a:ext cx="4151809" cy="271529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960458" y="1156311"/>
            <a:ext cx="6113759" cy="271529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753670" y="272798"/>
            <a:ext cx="6686644" cy="809330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346663" y="350344"/>
            <a:ext cx="687003" cy="624548"/>
            <a:chOff x="508513" y="-702286"/>
            <a:chExt cx="687003" cy="624548"/>
          </a:xfrm>
        </p:grpSpPr>
        <p:sp>
          <p:nvSpPr>
            <p:cNvPr id="58" name="Plaque 57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itchFamily="18" charset="0"/>
                </a:rPr>
                <a:t>Q.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sp>
        <p:nvSpPr>
          <p:cNvPr id="71" name="Rectangle 70"/>
          <p:cNvSpPr/>
          <p:nvPr/>
        </p:nvSpPr>
        <p:spPr>
          <a:xfrm>
            <a:off x="518214" y="1096764"/>
            <a:ext cx="685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2" name="Rectangle 71"/>
          <p:cNvSpPr/>
          <p:nvPr>
            <p:custDataLst>
              <p:tags r:id="rId1"/>
            </p:custDataLst>
          </p:nvPr>
        </p:nvSpPr>
        <p:spPr>
          <a:xfrm>
            <a:off x="1011351" y="1731453"/>
            <a:ext cx="5518658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Lateral surface area of hollow cylinder = 4224 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cm</a:t>
            </a:r>
            <a:r>
              <a:rPr lang="en-US" sz="1600" b="1" baseline="30000" dirty="0" smtClean="0">
                <a:latin typeface="Bookman Old Style" panose="02050604050505020204" pitchFamily="18" charset="0"/>
                <a:ea typeface="Cambria Math" pitchFamily="18" charset="0"/>
              </a:rPr>
              <a:t>2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 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82" name="Rounded Rectangle 59"/>
          <p:cNvSpPr/>
          <p:nvPr/>
        </p:nvSpPr>
        <p:spPr>
          <a:xfrm>
            <a:off x="5073033" y="2012147"/>
            <a:ext cx="3245093" cy="568169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CC00FF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Book Antiqua" pitchFamily="18" charset="0"/>
            </a:endParaRPr>
          </a:p>
        </p:txBody>
      </p:sp>
      <p:pic>
        <p:nvPicPr>
          <p:cNvPr id="83" name="Picture 9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1507" y="1814786"/>
            <a:ext cx="443188" cy="9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/>
          <p:cNvSpPr txBox="1"/>
          <p:nvPr/>
        </p:nvSpPr>
        <p:spPr>
          <a:xfrm>
            <a:off x="5116859" y="2145627"/>
            <a:ext cx="3203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  <a:ea typeface="Cambria Math" panose="02040503050406030204" pitchFamily="18" charset="0"/>
              </a:rPr>
              <a:t>Perimeter of rectangle = 2 (</a:t>
            </a:r>
            <a:r>
              <a:rPr lang="en-US" b="1" i="1" dirty="0" smtClean="0">
                <a:solidFill>
                  <a:schemeClr val="bg1"/>
                </a:solidFill>
                <a:latin typeface="Bookman Old Style" pitchFamily="18" charset="0"/>
                <a:ea typeface="Cambria Math" panose="02040503050406030204" pitchFamily="18" charset="0"/>
              </a:rPr>
              <a:t>l</a:t>
            </a:r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  <a:ea typeface="Cambria Math" panose="02040503050406030204" pitchFamily="18" charset="0"/>
              </a:rPr>
              <a:t> + </a:t>
            </a:r>
            <a:r>
              <a:rPr lang="en-US" b="1" i="1" dirty="0" smtClean="0">
                <a:solidFill>
                  <a:schemeClr val="bg1"/>
                </a:solidFill>
                <a:latin typeface="Bookman Old Style" pitchFamily="18" charset="0"/>
                <a:ea typeface="Cambria Math" panose="02040503050406030204" pitchFamily="18" charset="0"/>
              </a:rPr>
              <a:t>b</a:t>
            </a:r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  <a:ea typeface="Cambria Math" panose="02040503050406030204" pitchFamily="18" charset="0"/>
              </a:rPr>
              <a:t>)</a:t>
            </a:r>
            <a:endParaRPr lang="en-US" b="1" baseline="30000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85" name="Rectangle 84"/>
          <p:cNvSpPr/>
          <p:nvPr>
            <p:custDataLst>
              <p:tags r:id="rId2"/>
            </p:custDataLst>
          </p:nvPr>
        </p:nvSpPr>
        <p:spPr>
          <a:xfrm>
            <a:off x="1011351" y="1123324"/>
            <a:ext cx="233402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Length of rectangle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86" name="Rectangle 85"/>
          <p:cNvSpPr/>
          <p:nvPr>
            <p:custDataLst>
              <p:tags r:id="rId3"/>
            </p:custDataLst>
          </p:nvPr>
        </p:nvSpPr>
        <p:spPr>
          <a:xfrm>
            <a:off x="3154663" y="1134341"/>
            <a:ext cx="279825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87" name="Rectangle 86"/>
          <p:cNvSpPr/>
          <p:nvPr>
            <p:custDataLst>
              <p:tags r:id="rId4"/>
            </p:custDataLst>
          </p:nvPr>
        </p:nvSpPr>
        <p:spPr>
          <a:xfrm>
            <a:off x="3180664" y="1134341"/>
            <a:ext cx="409751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Circumference of base of cylinder</a:t>
            </a:r>
            <a:endParaRPr lang="en-US" sz="1600" b="1" baseline="30000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2814029" y="795533"/>
            <a:ext cx="4435855" cy="238503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015363" y="268667"/>
            <a:ext cx="64249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The lateral surface area of a hollow cylinder is 4224 cm</a:t>
            </a:r>
            <a:r>
              <a:rPr lang="en-US" sz="1600" b="1" baseline="30000" dirty="0">
                <a:latin typeface="Bookman Old Style" panose="02050604050505020204" pitchFamily="18" charset="0"/>
                <a:ea typeface="Cambria Math" pitchFamily="18" charset="0"/>
              </a:rPr>
              <a:t>2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. It 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is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cut along its height and formed a rectangular sheet </a:t>
            </a:r>
            <a:endParaRPr lang="en-US" sz="1600" b="1" dirty="0" smtClean="0">
              <a:latin typeface="Bookman Old Style" panose="02050604050505020204" pitchFamily="18" charset="0"/>
              <a:ea typeface="Cambria Math" pitchFamily="18" charset="0"/>
            </a:endParaRPr>
          </a:p>
          <a:p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of width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33 cm. Find the perimeter of rectangular sheet?</a:t>
            </a:r>
          </a:p>
        </p:txBody>
      </p:sp>
      <p:sp>
        <p:nvSpPr>
          <p:cNvPr id="74" name="Rounded Rectangle 73"/>
          <p:cNvSpPr/>
          <p:nvPr/>
        </p:nvSpPr>
        <p:spPr>
          <a:xfrm>
            <a:off x="8014703" y="2125096"/>
            <a:ext cx="242930" cy="359564"/>
          </a:xfrm>
          <a:prstGeom prst="roundRect">
            <a:avLst/>
          </a:prstGeom>
          <a:noFill/>
          <a:ln w="19050">
            <a:solidFill>
              <a:srgbClr val="FFFF00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>
            <p:custDataLst>
              <p:tags r:id="rId5"/>
            </p:custDataLst>
          </p:nvPr>
        </p:nvSpPr>
        <p:spPr>
          <a:xfrm>
            <a:off x="8015172" y="1660880"/>
            <a:ext cx="279825" cy="6232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marL="285750" indent="-285750" algn="ctr" defTabSz="685800">
              <a:buFont typeface="Wingdings" pitchFamily="2" charset="2"/>
              <a:buChar char="ü"/>
              <a:tabLst>
                <a:tab pos="693721" algn="l"/>
                <a:tab pos="1025499" algn="l"/>
                <a:tab pos="1377916" algn="l"/>
              </a:tabLst>
            </a:pPr>
            <a:r>
              <a:rPr lang="en-US" sz="3600" b="1" dirty="0" smtClean="0">
                <a:solidFill>
                  <a:srgbClr val="FFFF00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ea typeface="Cambria Math" pitchFamily="18" charset="0"/>
              </a:rPr>
              <a:t> </a:t>
            </a:r>
            <a:endParaRPr lang="en-US" sz="3600" b="1" dirty="0">
              <a:solidFill>
                <a:srgbClr val="FFFF00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7662007" y="2132371"/>
            <a:ext cx="242930" cy="359564"/>
          </a:xfrm>
          <a:prstGeom prst="roundRect">
            <a:avLst/>
          </a:prstGeom>
          <a:noFill/>
          <a:ln w="19050">
            <a:solidFill>
              <a:srgbClr val="FFFF00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>
            <p:custDataLst>
              <p:tags r:id="rId6"/>
            </p:custDataLst>
          </p:nvPr>
        </p:nvSpPr>
        <p:spPr>
          <a:xfrm>
            <a:off x="7662476" y="1681218"/>
            <a:ext cx="279825" cy="50013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2800" b="1" dirty="0" smtClean="0">
                <a:solidFill>
                  <a:srgbClr val="FFFF00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ea typeface="Cambria Math" pitchFamily="18" charset="0"/>
              </a:rPr>
              <a:t>?</a:t>
            </a:r>
            <a:endParaRPr lang="en-US" sz="2800" b="1" dirty="0">
              <a:solidFill>
                <a:srgbClr val="FFFF00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00" name="Rectangle 99"/>
          <p:cNvSpPr/>
          <p:nvPr>
            <p:custDataLst>
              <p:tags r:id="rId7"/>
            </p:custDataLst>
          </p:nvPr>
        </p:nvSpPr>
        <p:spPr>
          <a:xfrm>
            <a:off x="1011351" y="1434075"/>
            <a:ext cx="4842005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Breadth of rectangle = Height of cylinder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01" name="Rectangle 100"/>
          <p:cNvSpPr/>
          <p:nvPr>
            <p:custDataLst>
              <p:tags r:id="rId8"/>
            </p:custDataLst>
          </p:nvPr>
        </p:nvSpPr>
        <p:spPr>
          <a:xfrm>
            <a:off x="5390645" y="1434075"/>
            <a:ext cx="279825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02" name="Rectangle 101"/>
          <p:cNvSpPr/>
          <p:nvPr>
            <p:custDataLst>
              <p:tags r:id="rId9"/>
            </p:custDataLst>
          </p:nvPr>
        </p:nvSpPr>
        <p:spPr>
          <a:xfrm>
            <a:off x="5571259" y="1434075"/>
            <a:ext cx="86286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33 cm</a:t>
            </a:r>
            <a:endParaRPr lang="en-US" sz="1600" b="1" baseline="30000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3379171" y="1152791"/>
            <a:ext cx="3721364" cy="298682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0" name="Rounded Rectangular Callout 58"/>
          <p:cNvSpPr/>
          <p:nvPr/>
        </p:nvSpPr>
        <p:spPr>
          <a:xfrm>
            <a:off x="7130704" y="948973"/>
            <a:ext cx="847732" cy="454897"/>
          </a:xfrm>
          <a:prstGeom prst="wedgeRoundRectCallout">
            <a:avLst>
              <a:gd name="adj1" fmla="val -63838"/>
              <a:gd name="adj2" fmla="val 43443"/>
              <a:gd name="adj3" fmla="val 16667"/>
            </a:avLst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0800000" scaled="1"/>
            <a:tileRect/>
          </a:gradFill>
          <a:ln w="127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146010" y="937403"/>
            <a:ext cx="778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  <a:ea typeface="Cambria Math" panose="02040503050406030204" pitchFamily="18" charset="0"/>
              </a:rPr>
              <a:t>2</a:t>
            </a: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itchFamily="18" charset="2"/>
                <a:ea typeface="Cambria Math" panose="02040503050406030204" pitchFamily="18" charset="0"/>
              </a:rPr>
              <a:t>p</a:t>
            </a: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  <a:ea typeface="Cambria Math" panose="02040503050406030204" pitchFamily="18" charset="0"/>
              </a:rPr>
              <a:t>r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7620296" y="996638"/>
            <a:ext cx="242930" cy="359564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>
            <p:custDataLst>
              <p:tags r:id="rId10"/>
            </p:custDataLst>
          </p:nvPr>
        </p:nvSpPr>
        <p:spPr>
          <a:xfrm>
            <a:off x="7615505" y="704832"/>
            <a:ext cx="236963" cy="34624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800" b="1" dirty="0" smtClean="0">
                <a:solidFill>
                  <a:srgbClr val="FF0000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ea typeface="Cambria Math" pitchFamily="18" charset="0"/>
              </a:rPr>
              <a:t>?</a:t>
            </a:r>
            <a:endParaRPr lang="en-US" sz="1800" b="1" dirty="0">
              <a:solidFill>
                <a:srgbClr val="FF0000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13" name="Rectangle 112"/>
          <p:cNvSpPr/>
          <p:nvPr>
            <p:custDataLst>
              <p:tags r:id="rId11"/>
            </p:custDataLst>
          </p:nvPr>
        </p:nvSpPr>
        <p:spPr>
          <a:xfrm>
            <a:off x="2434957" y="2020210"/>
            <a:ext cx="722456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lvl="0"/>
            <a:r>
              <a:rPr lang="en-US" sz="1600" b="1" dirty="0" smtClean="0">
                <a:latin typeface="Bookman Old Style" panose="02050604050505020204" pitchFamily="18" charset="0"/>
              </a:rPr>
              <a:t>2</a:t>
            </a:r>
            <a:r>
              <a:rPr lang="en-US" sz="1600" b="1" dirty="0" smtClean="0">
                <a:latin typeface="Symbol" pitchFamily="18" charset="2"/>
              </a:rPr>
              <a:t>p</a:t>
            </a:r>
            <a:r>
              <a:rPr lang="en-US" sz="1600" b="1" dirty="0" smtClean="0">
                <a:latin typeface="Bookman Old Style" panose="02050604050505020204" pitchFamily="18" charset="0"/>
              </a:rPr>
              <a:t>rh</a:t>
            </a:r>
            <a:endParaRPr lang="en-US" sz="1600" b="1" dirty="0">
              <a:latin typeface="Bookman Old Style" panose="02050604050505020204" pitchFamily="18" charset="0"/>
            </a:endParaRPr>
          </a:p>
        </p:txBody>
      </p:sp>
      <p:sp>
        <p:nvSpPr>
          <p:cNvPr id="114" name="Rectangle 113"/>
          <p:cNvSpPr/>
          <p:nvPr>
            <p:custDataLst>
              <p:tags r:id="rId12"/>
            </p:custDataLst>
          </p:nvPr>
        </p:nvSpPr>
        <p:spPr>
          <a:xfrm>
            <a:off x="3038786" y="2020210"/>
            <a:ext cx="372447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15" name="Rectangle 114"/>
          <p:cNvSpPr/>
          <p:nvPr>
            <p:custDataLst>
              <p:tags r:id="rId13"/>
            </p:custDataLst>
          </p:nvPr>
        </p:nvSpPr>
        <p:spPr>
          <a:xfrm>
            <a:off x="3400475" y="2020210"/>
            <a:ext cx="842710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4224</a:t>
            </a:r>
            <a:endParaRPr lang="en-US" sz="1600" b="1" i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334656" y="2355899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554663" y="2355899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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1705577" y="2257925"/>
                <a:ext cx="527709" cy="5571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i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22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i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577" y="2257925"/>
                <a:ext cx="527709" cy="557140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/>
          <p:cNvSpPr txBox="1"/>
          <p:nvPr/>
        </p:nvSpPr>
        <p:spPr>
          <a:xfrm>
            <a:off x="2039020" y="2355899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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233478" y="2355899"/>
            <a:ext cx="279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r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460492" y="2355899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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662098" y="2355899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33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7" name="Rectangle 66"/>
          <p:cNvSpPr/>
          <p:nvPr>
            <p:custDataLst>
              <p:tags r:id="rId14"/>
            </p:custDataLst>
          </p:nvPr>
        </p:nvSpPr>
        <p:spPr>
          <a:xfrm>
            <a:off x="3038786" y="2342719"/>
            <a:ext cx="372447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68" name="Rectangle 67"/>
          <p:cNvSpPr/>
          <p:nvPr>
            <p:custDataLst>
              <p:tags r:id="rId15"/>
            </p:custDataLst>
          </p:nvPr>
        </p:nvSpPr>
        <p:spPr>
          <a:xfrm>
            <a:off x="3368201" y="2342719"/>
            <a:ext cx="842710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4224</a:t>
            </a:r>
            <a:endParaRPr lang="en-US" sz="1600" b="1" i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2987705" y="3029245"/>
            <a:ext cx="39125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3414387" y="2906072"/>
            <a:ext cx="82027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4224</a:t>
            </a:r>
          </a:p>
        </p:txBody>
      </p:sp>
      <p:sp>
        <p:nvSpPr>
          <p:cNvPr id="75" name="TextBox 74"/>
          <p:cNvSpPr txBox="1">
            <a:spLocks noChangeArrowheads="1"/>
          </p:cNvSpPr>
          <p:nvPr/>
        </p:nvSpPr>
        <p:spPr bwMode="auto">
          <a:xfrm>
            <a:off x="4101470" y="2906072"/>
            <a:ext cx="35731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77" name="TextBox 76"/>
          <p:cNvSpPr txBox="1">
            <a:spLocks noChangeArrowheads="1"/>
          </p:cNvSpPr>
          <p:nvPr/>
        </p:nvSpPr>
        <p:spPr bwMode="auto">
          <a:xfrm>
            <a:off x="2731449" y="3029245"/>
            <a:ext cx="32232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r</a:t>
            </a:r>
          </a:p>
        </p:txBody>
      </p:sp>
      <p:sp>
        <p:nvSpPr>
          <p:cNvPr id="91" name="TextBox 90"/>
          <p:cNvSpPr txBox="1">
            <a:spLocks noChangeArrowheads="1"/>
          </p:cNvSpPr>
          <p:nvPr/>
        </p:nvSpPr>
        <p:spPr bwMode="auto">
          <a:xfrm>
            <a:off x="4355936" y="2906072"/>
            <a:ext cx="35731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7</a:t>
            </a:r>
          </a:p>
        </p:txBody>
      </p:sp>
      <p:cxnSp>
        <p:nvCxnSpPr>
          <p:cNvPr id="92" name="Straight Connector 91"/>
          <p:cNvCxnSpPr/>
          <p:nvPr/>
        </p:nvCxnSpPr>
        <p:spPr>
          <a:xfrm rot="16200000">
            <a:off x="4070600" y="2489573"/>
            <a:ext cx="0" cy="14630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3753544" y="3217457"/>
            <a:ext cx="45612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22</a:t>
            </a:r>
          </a:p>
        </p:txBody>
      </p:sp>
      <p:sp>
        <p:nvSpPr>
          <p:cNvPr id="96" name="TextBox 95"/>
          <p:cNvSpPr txBox="1">
            <a:spLocks noChangeArrowheads="1"/>
          </p:cNvSpPr>
          <p:nvPr/>
        </p:nvSpPr>
        <p:spPr bwMode="auto">
          <a:xfrm>
            <a:off x="4095893" y="3217457"/>
            <a:ext cx="35731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4337808" y="3217457"/>
            <a:ext cx="45296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33</a:t>
            </a:r>
          </a:p>
        </p:txBody>
      </p:sp>
      <p:cxnSp>
        <p:nvCxnSpPr>
          <p:cNvPr id="98" name="Straight Connector 97"/>
          <p:cNvCxnSpPr>
            <a:cxnSpLocks noChangeAspect="1"/>
          </p:cNvCxnSpPr>
          <p:nvPr/>
        </p:nvCxnSpPr>
        <p:spPr>
          <a:xfrm rot="1800000" flipV="1">
            <a:off x="3669490" y="2909930"/>
            <a:ext cx="304267" cy="304267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cxnSpLocks noChangeAspect="1"/>
          </p:cNvCxnSpPr>
          <p:nvPr/>
        </p:nvCxnSpPr>
        <p:spPr>
          <a:xfrm rot="900000" flipV="1">
            <a:off x="3886582" y="3308666"/>
            <a:ext cx="156136" cy="156136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8" name="TextBox 107"/>
          <p:cNvSpPr txBox="1">
            <a:spLocks noChangeArrowheads="1"/>
          </p:cNvSpPr>
          <p:nvPr/>
        </p:nvSpPr>
        <p:spPr bwMode="auto">
          <a:xfrm>
            <a:off x="3758515" y="3415015"/>
            <a:ext cx="43848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400" b="1" dirty="0" smtClean="0">
                <a:solidFill>
                  <a:srgbClr val="FF0000"/>
                </a:solidFill>
                <a:latin typeface="Bookman Old Style" pitchFamily="18" charset="0"/>
              </a:rPr>
              <a:t>11</a:t>
            </a:r>
          </a:p>
        </p:txBody>
      </p:sp>
      <p:sp>
        <p:nvSpPr>
          <p:cNvPr id="116" name="TextBox 115"/>
          <p:cNvSpPr txBox="1">
            <a:spLocks noChangeArrowheads="1"/>
          </p:cNvSpPr>
          <p:nvPr/>
        </p:nvSpPr>
        <p:spPr bwMode="auto">
          <a:xfrm>
            <a:off x="3254160" y="2754286"/>
            <a:ext cx="73023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400" b="1" dirty="0" smtClean="0">
                <a:solidFill>
                  <a:srgbClr val="FF0000"/>
                </a:solidFill>
                <a:latin typeface="Bookman Old Style" pitchFamily="18" charset="0"/>
              </a:rPr>
              <a:t>2112</a:t>
            </a:r>
          </a:p>
        </p:txBody>
      </p:sp>
      <p:sp>
        <p:nvSpPr>
          <p:cNvPr id="117" name="TextBox 116"/>
          <p:cNvSpPr txBox="1">
            <a:spLocks noChangeArrowheads="1"/>
          </p:cNvSpPr>
          <p:nvPr/>
        </p:nvSpPr>
        <p:spPr bwMode="auto">
          <a:xfrm>
            <a:off x="2987705" y="3929205"/>
            <a:ext cx="39125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18" name="TextBox 117"/>
          <p:cNvSpPr txBox="1">
            <a:spLocks noChangeArrowheads="1"/>
          </p:cNvSpPr>
          <p:nvPr/>
        </p:nvSpPr>
        <p:spPr bwMode="auto">
          <a:xfrm>
            <a:off x="3307077" y="3798519"/>
            <a:ext cx="73897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1056</a:t>
            </a:r>
          </a:p>
        </p:txBody>
      </p:sp>
      <p:sp>
        <p:nvSpPr>
          <p:cNvPr id="119" name="TextBox 118"/>
          <p:cNvSpPr txBox="1">
            <a:spLocks noChangeArrowheads="1"/>
          </p:cNvSpPr>
          <p:nvPr/>
        </p:nvSpPr>
        <p:spPr bwMode="auto">
          <a:xfrm>
            <a:off x="3885952" y="3798519"/>
            <a:ext cx="35731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120" name="TextBox 119"/>
          <p:cNvSpPr txBox="1">
            <a:spLocks noChangeArrowheads="1"/>
          </p:cNvSpPr>
          <p:nvPr/>
        </p:nvSpPr>
        <p:spPr bwMode="auto">
          <a:xfrm>
            <a:off x="2732454" y="3929205"/>
            <a:ext cx="32232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r</a:t>
            </a:r>
          </a:p>
        </p:txBody>
      </p:sp>
      <p:sp>
        <p:nvSpPr>
          <p:cNvPr id="121" name="TextBox 120"/>
          <p:cNvSpPr txBox="1">
            <a:spLocks noChangeArrowheads="1"/>
          </p:cNvSpPr>
          <p:nvPr/>
        </p:nvSpPr>
        <p:spPr bwMode="auto">
          <a:xfrm>
            <a:off x="4100972" y="3798519"/>
            <a:ext cx="35731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7</a:t>
            </a:r>
          </a:p>
        </p:txBody>
      </p:sp>
      <p:cxnSp>
        <p:nvCxnSpPr>
          <p:cNvPr id="122" name="Straight Connector 121"/>
          <p:cNvCxnSpPr/>
          <p:nvPr/>
        </p:nvCxnSpPr>
        <p:spPr>
          <a:xfrm rot="16200000">
            <a:off x="3921120" y="3496955"/>
            <a:ext cx="0" cy="118872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>
            <a:spLocks noChangeArrowheads="1"/>
          </p:cNvSpPr>
          <p:nvPr/>
        </p:nvSpPr>
        <p:spPr bwMode="auto">
          <a:xfrm>
            <a:off x="3392074" y="4087679"/>
            <a:ext cx="110253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11 × 33</a:t>
            </a:r>
          </a:p>
        </p:txBody>
      </p:sp>
      <p:cxnSp>
        <p:nvCxnSpPr>
          <p:cNvPr id="124" name="Straight Connector 123"/>
          <p:cNvCxnSpPr>
            <a:cxnSpLocks noChangeAspect="1"/>
          </p:cNvCxnSpPr>
          <p:nvPr/>
        </p:nvCxnSpPr>
        <p:spPr>
          <a:xfrm rot="1800000" flipV="1">
            <a:off x="3491061" y="3791364"/>
            <a:ext cx="334694" cy="334694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7" name="TextBox 126"/>
          <p:cNvSpPr txBox="1">
            <a:spLocks noChangeArrowheads="1"/>
          </p:cNvSpPr>
          <p:nvPr/>
        </p:nvSpPr>
        <p:spPr bwMode="auto">
          <a:xfrm>
            <a:off x="3194128" y="3632833"/>
            <a:ext cx="63398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400" b="1" dirty="0" smtClean="0">
                <a:solidFill>
                  <a:srgbClr val="FF0000"/>
                </a:solidFill>
                <a:latin typeface="Bookman Old Style" pitchFamily="18" charset="0"/>
              </a:rPr>
              <a:t>96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1813145" y="251273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effectLst>
                  <a:glow rad="139700">
                    <a:srgbClr val="C0504D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7</a:t>
            </a:r>
            <a:endParaRPr lang="en-US" sz="1600" b="1" dirty="0">
              <a:solidFill>
                <a:srgbClr val="FFFF00"/>
              </a:solidFill>
              <a:effectLst>
                <a:glow rad="139700">
                  <a:srgbClr val="C0504D">
                    <a:satMod val="175000"/>
                    <a:alpha val="40000"/>
                  </a:srgbClr>
                </a:glow>
              </a:effectLst>
              <a:latin typeface="Bookman Old Style" pitchFamily="18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748230" y="2238824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effectLst>
                  <a:glow rad="139700">
                    <a:srgbClr val="C0504D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22</a:t>
            </a:r>
            <a:endParaRPr lang="en-US" sz="1600" b="1" dirty="0">
              <a:solidFill>
                <a:srgbClr val="FFFF00"/>
              </a:solidFill>
              <a:effectLst>
                <a:glow rad="139700">
                  <a:srgbClr val="C0504D">
                    <a:satMod val="175000"/>
                    <a:alpha val="40000"/>
                  </a:srgbClr>
                </a:glow>
              </a:effectLst>
              <a:latin typeface="Bookman Old Style" pitchFamily="18" charset="0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2660045" y="2356430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effectLst>
                  <a:glow rad="139700">
                    <a:srgbClr val="C0504D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33</a:t>
            </a:r>
            <a:endParaRPr lang="en-US" sz="1600" b="1" dirty="0">
              <a:solidFill>
                <a:srgbClr val="FFFF00"/>
              </a:solidFill>
              <a:effectLst>
                <a:glow rad="139700">
                  <a:srgbClr val="C0504D">
                    <a:satMod val="175000"/>
                    <a:alpha val="40000"/>
                  </a:srgbClr>
                </a:glow>
              </a:effectLst>
              <a:latin typeface="Bookman Old Style" pitchFamily="18" charset="0"/>
            </a:endParaRPr>
          </a:p>
        </p:txBody>
      </p:sp>
      <p:sp>
        <p:nvSpPr>
          <p:cNvPr id="131" name="TextBox 130"/>
          <p:cNvSpPr txBox="1">
            <a:spLocks noChangeArrowheads="1"/>
          </p:cNvSpPr>
          <p:nvPr/>
        </p:nvSpPr>
        <p:spPr bwMode="auto">
          <a:xfrm>
            <a:off x="3320159" y="3217457"/>
            <a:ext cx="32764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132" name="TextBox 131"/>
          <p:cNvSpPr txBox="1">
            <a:spLocks noChangeArrowheads="1"/>
          </p:cNvSpPr>
          <p:nvPr/>
        </p:nvSpPr>
        <p:spPr bwMode="auto">
          <a:xfrm>
            <a:off x="3515705" y="3217457"/>
            <a:ext cx="35731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1335187" y="235643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effectLst>
                  <a:glow rad="139700">
                    <a:srgbClr val="C0504D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2</a:t>
            </a:r>
            <a:endParaRPr lang="en-US" sz="1600" b="1" dirty="0">
              <a:solidFill>
                <a:srgbClr val="FFFF00"/>
              </a:solidFill>
              <a:effectLst>
                <a:glow rad="139700">
                  <a:srgbClr val="C0504D">
                    <a:satMod val="175000"/>
                    <a:alpha val="40000"/>
                  </a:srgbClr>
                </a:glow>
              </a:effectLst>
              <a:latin typeface="Bookman Old Style" pitchFamily="18" charset="0"/>
            </a:endParaRPr>
          </a:p>
        </p:txBody>
      </p:sp>
      <p:cxnSp>
        <p:nvCxnSpPr>
          <p:cNvPr id="134" name="Straight Connector 133"/>
          <p:cNvCxnSpPr>
            <a:cxnSpLocks noChangeAspect="1"/>
          </p:cNvCxnSpPr>
          <p:nvPr/>
        </p:nvCxnSpPr>
        <p:spPr>
          <a:xfrm rot="900000" flipV="1">
            <a:off x="3405911" y="3305585"/>
            <a:ext cx="156136" cy="156136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cxnSpLocks noChangeAspect="1"/>
          </p:cNvCxnSpPr>
          <p:nvPr/>
        </p:nvCxnSpPr>
        <p:spPr>
          <a:xfrm rot="1800000" flipV="1">
            <a:off x="3456649" y="2740826"/>
            <a:ext cx="334694" cy="334694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6" name="TextBox 135"/>
          <p:cNvSpPr txBox="1">
            <a:spLocks noChangeArrowheads="1"/>
          </p:cNvSpPr>
          <p:nvPr/>
        </p:nvSpPr>
        <p:spPr bwMode="auto">
          <a:xfrm>
            <a:off x="3304225" y="2591079"/>
            <a:ext cx="69220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400" b="1" dirty="0" smtClean="0">
                <a:solidFill>
                  <a:srgbClr val="FF0000"/>
                </a:solidFill>
                <a:latin typeface="Bookman Old Style" pitchFamily="18" charset="0"/>
              </a:rPr>
              <a:t>1056</a:t>
            </a:r>
          </a:p>
        </p:txBody>
      </p:sp>
      <p:cxnSp>
        <p:nvCxnSpPr>
          <p:cNvPr id="137" name="Straight Connector 136"/>
          <p:cNvCxnSpPr>
            <a:cxnSpLocks noChangeAspect="1"/>
          </p:cNvCxnSpPr>
          <p:nvPr/>
        </p:nvCxnSpPr>
        <p:spPr>
          <a:xfrm rot="900000" flipV="1">
            <a:off x="3617964" y="4170944"/>
            <a:ext cx="171750" cy="171750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cxnSpLocks noChangeAspect="1"/>
          </p:cNvCxnSpPr>
          <p:nvPr/>
        </p:nvCxnSpPr>
        <p:spPr>
          <a:xfrm rot="1800000" flipV="1">
            <a:off x="3408571" y="3681729"/>
            <a:ext cx="207818" cy="207818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9" name="TextBox 138"/>
          <p:cNvSpPr txBox="1">
            <a:spLocks noChangeArrowheads="1"/>
          </p:cNvSpPr>
          <p:nvPr/>
        </p:nvSpPr>
        <p:spPr bwMode="auto">
          <a:xfrm>
            <a:off x="3131406" y="3484122"/>
            <a:ext cx="43302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400" b="1" dirty="0" smtClean="0">
                <a:solidFill>
                  <a:srgbClr val="FF0000"/>
                </a:solidFill>
                <a:latin typeface="Bookman Old Style" pitchFamily="18" charset="0"/>
              </a:rPr>
              <a:t>32</a:t>
            </a:r>
          </a:p>
        </p:txBody>
      </p:sp>
      <p:sp>
        <p:nvSpPr>
          <p:cNvPr id="140" name="TextBox 139"/>
          <p:cNvSpPr txBox="1">
            <a:spLocks noChangeArrowheads="1"/>
          </p:cNvSpPr>
          <p:nvPr/>
        </p:nvSpPr>
        <p:spPr bwMode="auto">
          <a:xfrm>
            <a:off x="954619" y="2335836"/>
            <a:ext cx="32232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141" name="TextBox 140"/>
          <p:cNvSpPr txBox="1">
            <a:spLocks noChangeArrowheads="1"/>
          </p:cNvSpPr>
          <p:nvPr/>
        </p:nvSpPr>
        <p:spPr bwMode="auto">
          <a:xfrm>
            <a:off x="954619" y="3038075"/>
            <a:ext cx="32232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142" name="TextBox 141"/>
          <p:cNvSpPr txBox="1">
            <a:spLocks noChangeArrowheads="1"/>
          </p:cNvSpPr>
          <p:nvPr/>
        </p:nvSpPr>
        <p:spPr bwMode="auto">
          <a:xfrm>
            <a:off x="954619" y="3943371"/>
            <a:ext cx="32232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143" name="TextBox 142"/>
          <p:cNvSpPr txBox="1">
            <a:spLocks noChangeArrowheads="1"/>
          </p:cNvSpPr>
          <p:nvPr/>
        </p:nvSpPr>
        <p:spPr bwMode="auto">
          <a:xfrm>
            <a:off x="3000251" y="4533441"/>
            <a:ext cx="39125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44" name="TextBox 143"/>
          <p:cNvSpPr txBox="1">
            <a:spLocks noChangeArrowheads="1"/>
          </p:cNvSpPr>
          <p:nvPr/>
        </p:nvSpPr>
        <p:spPr bwMode="auto">
          <a:xfrm>
            <a:off x="3312825" y="4402755"/>
            <a:ext cx="46910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32</a:t>
            </a:r>
          </a:p>
        </p:txBody>
      </p:sp>
      <p:sp>
        <p:nvSpPr>
          <p:cNvPr id="145" name="TextBox 144"/>
          <p:cNvSpPr txBox="1">
            <a:spLocks noChangeArrowheads="1"/>
          </p:cNvSpPr>
          <p:nvPr/>
        </p:nvSpPr>
        <p:spPr bwMode="auto">
          <a:xfrm>
            <a:off x="3672580" y="4402755"/>
            <a:ext cx="35731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146" name="TextBox 145"/>
          <p:cNvSpPr txBox="1">
            <a:spLocks noChangeArrowheads="1"/>
          </p:cNvSpPr>
          <p:nvPr/>
        </p:nvSpPr>
        <p:spPr bwMode="auto">
          <a:xfrm>
            <a:off x="2745000" y="4533441"/>
            <a:ext cx="32232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r</a:t>
            </a:r>
          </a:p>
        </p:txBody>
      </p:sp>
      <p:sp>
        <p:nvSpPr>
          <p:cNvPr id="147" name="TextBox 146"/>
          <p:cNvSpPr txBox="1">
            <a:spLocks noChangeArrowheads="1"/>
          </p:cNvSpPr>
          <p:nvPr/>
        </p:nvSpPr>
        <p:spPr bwMode="auto">
          <a:xfrm>
            <a:off x="3887600" y="4402755"/>
            <a:ext cx="35731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7</a:t>
            </a:r>
          </a:p>
        </p:txBody>
      </p:sp>
      <p:cxnSp>
        <p:nvCxnSpPr>
          <p:cNvPr id="148" name="Straight Connector 147"/>
          <p:cNvCxnSpPr/>
          <p:nvPr/>
        </p:nvCxnSpPr>
        <p:spPr>
          <a:xfrm rot="16200000">
            <a:off x="3772302" y="4305587"/>
            <a:ext cx="0" cy="8229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>
            <a:spLocks noChangeArrowheads="1"/>
          </p:cNvSpPr>
          <p:nvPr/>
        </p:nvSpPr>
        <p:spPr bwMode="auto">
          <a:xfrm>
            <a:off x="3537957" y="4681157"/>
            <a:ext cx="48254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11</a:t>
            </a:r>
          </a:p>
        </p:txBody>
      </p:sp>
      <p:sp>
        <p:nvSpPr>
          <p:cNvPr id="156" name="TextBox 155"/>
          <p:cNvSpPr txBox="1">
            <a:spLocks noChangeArrowheads="1"/>
          </p:cNvSpPr>
          <p:nvPr/>
        </p:nvSpPr>
        <p:spPr bwMode="auto">
          <a:xfrm>
            <a:off x="954619" y="4547607"/>
            <a:ext cx="32232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157" name="TextBox 156"/>
          <p:cNvSpPr txBox="1">
            <a:spLocks noChangeArrowheads="1"/>
          </p:cNvSpPr>
          <p:nvPr/>
        </p:nvSpPr>
        <p:spPr bwMode="auto">
          <a:xfrm>
            <a:off x="4203062" y="4531193"/>
            <a:ext cx="59798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cm</a:t>
            </a:r>
          </a:p>
        </p:txBody>
      </p:sp>
      <p:sp>
        <p:nvSpPr>
          <p:cNvPr id="158" name="Rectangle 157"/>
          <p:cNvSpPr/>
          <p:nvPr>
            <p:custDataLst>
              <p:tags r:id="rId16"/>
            </p:custDataLst>
          </p:nvPr>
        </p:nvSpPr>
        <p:spPr>
          <a:xfrm>
            <a:off x="7637191" y="581096"/>
            <a:ext cx="279825" cy="6232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marL="285750" indent="-285750" algn="ctr" defTabSz="685800">
              <a:buFont typeface="Wingdings" pitchFamily="2" charset="2"/>
              <a:buChar char="ü"/>
              <a:tabLst>
                <a:tab pos="693721" algn="l"/>
                <a:tab pos="1025499" algn="l"/>
                <a:tab pos="1377916" algn="l"/>
              </a:tabLst>
            </a:pPr>
            <a:r>
              <a:rPr lang="en-US" sz="3600" b="1" dirty="0" smtClean="0">
                <a:solidFill>
                  <a:srgbClr val="FF0000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ea typeface="Cambria Math" pitchFamily="18" charset="0"/>
              </a:rPr>
              <a:t> </a:t>
            </a:r>
            <a:endParaRPr lang="en-US" sz="3600" b="1" dirty="0">
              <a:solidFill>
                <a:srgbClr val="FF0000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09" name="Rounded Rectangle 59"/>
          <p:cNvSpPr/>
          <p:nvPr/>
        </p:nvSpPr>
        <p:spPr>
          <a:xfrm>
            <a:off x="610526" y="3382400"/>
            <a:ext cx="2485095" cy="568169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CC00FF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Book Antiqua" pitchFamily="18" charset="0"/>
            </a:endParaRPr>
          </a:p>
        </p:txBody>
      </p:sp>
      <p:pic>
        <p:nvPicPr>
          <p:cNvPr id="110" name="Picture 9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27817" y="3185039"/>
            <a:ext cx="443188" cy="9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TextBox 110"/>
          <p:cNvSpPr txBox="1"/>
          <p:nvPr/>
        </p:nvSpPr>
        <p:spPr>
          <a:xfrm>
            <a:off x="626930" y="3397542"/>
            <a:ext cx="1646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Curved surface </a:t>
            </a:r>
            <a:endParaRPr lang="en-US" b="1" dirty="0" smtClean="0">
              <a:solidFill>
                <a:schemeClr val="bg1"/>
              </a:solidFill>
              <a:latin typeface="Bookman Old Style" panose="02050604050505020204" pitchFamily="18" charset="0"/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area </a:t>
            </a:r>
            <a:r>
              <a:rPr lang="en-US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of cylinder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2239782" y="3512595"/>
            <a:ext cx="776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= 2</a:t>
            </a:r>
            <a:r>
              <a:rPr lang="en-US" b="1" dirty="0" smtClean="0">
                <a:solidFill>
                  <a:schemeClr val="bg1"/>
                </a:solidFill>
                <a:latin typeface="Symbol" pitchFamily="18" charset="2"/>
              </a:rPr>
              <a:t>p</a:t>
            </a:r>
            <a:r>
              <a:rPr lang="en-US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rh</a:t>
            </a:r>
            <a:endParaRPr lang="en-US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03" name="Group 102"/>
          <p:cNvGrpSpPr/>
          <p:nvPr/>
        </p:nvGrpSpPr>
        <p:grpSpPr>
          <a:xfrm>
            <a:off x="565607" y="4035768"/>
            <a:ext cx="2848780" cy="705541"/>
            <a:chOff x="6519828" y="1443338"/>
            <a:chExt cx="1968521" cy="508561"/>
          </a:xfrm>
        </p:grpSpPr>
        <p:grpSp>
          <p:nvGrpSpPr>
            <p:cNvPr id="104" name="Group 103"/>
            <p:cNvGrpSpPr/>
            <p:nvPr/>
          </p:nvGrpSpPr>
          <p:grpSpPr>
            <a:xfrm>
              <a:off x="6519828" y="1558108"/>
              <a:ext cx="1740004" cy="393791"/>
              <a:chOff x="6519828" y="1558108"/>
              <a:chExt cx="1740004" cy="393791"/>
            </a:xfrm>
          </p:grpSpPr>
          <p:sp>
            <p:nvSpPr>
              <p:cNvPr id="106" name="Rounded Rectangle 105"/>
              <p:cNvSpPr/>
              <p:nvPr/>
            </p:nvSpPr>
            <p:spPr>
              <a:xfrm>
                <a:off x="6578577" y="1558108"/>
                <a:ext cx="1655088" cy="393791"/>
              </a:xfrm>
              <a:prstGeom prst="roundRect">
                <a:avLst/>
              </a:prstGeom>
              <a:gradFill flip="none" rotWithShape="1">
                <a:gsLst>
                  <a:gs pos="0">
                    <a:srgbClr val="FFFF00">
                      <a:alpha val="65000"/>
                    </a:srgb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 smtClean="0">
                  <a:solidFill>
                    <a:srgbClr val="0000FF"/>
                  </a:solidFill>
                  <a:latin typeface="Bookman Old Style" pitchFamily="18" charset="0"/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6519828" y="1599298"/>
                <a:ext cx="1740004" cy="3105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100" b="1" dirty="0">
                    <a:latin typeface="Bookman Old Style" panose="02050604050505020204" pitchFamily="18" charset="0"/>
                  </a:rPr>
                  <a:t>Lateral surface area is </a:t>
                </a:r>
                <a:r>
                  <a:rPr lang="en-US" sz="1100" b="1" dirty="0" smtClean="0">
                    <a:solidFill>
                      <a:srgbClr val="FF0000"/>
                    </a:solidFill>
                    <a:effectLst>
                      <a:glow rad="101600">
                        <a:srgbClr val="FFFF00">
                          <a:alpha val="60000"/>
                        </a:srgbClr>
                      </a:glow>
                    </a:effectLst>
                    <a:latin typeface="Bookman Old Style" panose="02050604050505020204" pitchFamily="18" charset="0"/>
                  </a:rPr>
                  <a:t>Curved surface area </a:t>
                </a:r>
                <a:r>
                  <a:rPr lang="en-US" sz="1100" b="1" dirty="0" smtClean="0">
                    <a:latin typeface="Bookman Old Style" panose="02050604050505020204" pitchFamily="18" charset="0"/>
                  </a:rPr>
                  <a:t>of cylinder</a:t>
                </a:r>
              </a:p>
            </p:txBody>
          </p:sp>
        </p:grpSp>
        <p:pic>
          <p:nvPicPr>
            <p:cNvPr id="105" name="Picture 2" descr="D:\Roshan\Roshan\Mthas 8th\VIII STD STB\clipart\4988727.jpg"/>
            <p:cNvPicPr>
              <a:picLocks noChangeAspect="1" noChangeArrowheads="1"/>
            </p:cNvPicPr>
            <p:nvPr/>
          </p:nvPicPr>
          <p:blipFill>
            <a:blip r:embed="rId2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072770" y="1443338"/>
              <a:ext cx="415579" cy="498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6" name="Straight Connector 125"/>
          <p:cNvCxnSpPr>
            <a:cxnSpLocks noChangeAspect="1"/>
          </p:cNvCxnSpPr>
          <p:nvPr/>
        </p:nvCxnSpPr>
        <p:spPr>
          <a:xfrm rot="900000" flipV="1">
            <a:off x="4125036" y="4170944"/>
            <a:ext cx="171750" cy="171750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0" name="TextBox 149"/>
          <p:cNvSpPr txBox="1">
            <a:spLocks noChangeArrowheads="1"/>
          </p:cNvSpPr>
          <p:nvPr/>
        </p:nvSpPr>
        <p:spPr bwMode="auto">
          <a:xfrm>
            <a:off x="4241195" y="4174567"/>
            <a:ext cx="43437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400" b="1" dirty="0" smtClean="0">
                <a:solidFill>
                  <a:srgbClr val="FF0000"/>
                </a:solidFill>
                <a:latin typeface="Bookman Old Style" pitchFamily="18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14601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emph" presetSubtype="0" repeatCount="3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4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500"/>
                            </p:stCondLst>
                            <p:childTnLst>
                              <p:par>
                                <p:cTn id="17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35" presetClass="emph" presetSubtype="0" repeatCount="33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7" dur="3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500"/>
                            </p:stCondLst>
                            <p:childTnLst>
                              <p:par>
                                <p:cTn id="22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35" presetClass="emph" presetSubtype="0" repeatCount="33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7" dur="3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500"/>
                            </p:stCondLst>
                            <p:childTnLst>
                              <p:par>
                                <p:cTn id="24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35" presetClass="emph" presetSubtype="0" repeatCount="33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7" dur="3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500"/>
                            </p:stCondLst>
                            <p:childTnLst>
                              <p:par>
                                <p:cTn id="26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35" presetClass="emph" presetSubtype="0" repeatCount="33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7" dur="3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500"/>
                            </p:stCondLst>
                            <p:childTnLst>
                              <p:par>
                                <p:cTn id="28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7" fill="hold">
                            <p:stCondLst>
                              <p:cond delay="500"/>
                            </p:stCondLst>
                            <p:childTnLst>
                              <p:par>
                                <p:cTn id="2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500"/>
                            </p:stCondLst>
                            <p:childTnLst>
                              <p:par>
                                <p:cTn id="3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500"/>
                            </p:stCondLst>
                            <p:childTnLst>
                              <p:par>
                                <p:cTn id="3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9" fill="hold">
                            <p:stCondLst>
                              <p:cond delay="500"/>
                            </p:stCondLst>
                            <p:childTnLst>
                              <p:par>
                                <p:cTn id="3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8" fill="hold">
                            <p:stCondLst>
                              <p:cond delay="500"/>
                            </p:stCondLst>
                            <p:childTnLst>
                              <p:par>
                                <p:cTn id="3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2" fill="hold">
                      <p:stCondLst>
                        <p:cond delay="indefinite"/>
                      </p:stCondLst>
                      <p:childTnLst>
                        <p:par>
                          <p:cTn id="383" fill="hold">
                            <p:stCondLst>
                              <p:cond delay="0"/>
                            </p:stCondLst>
                            <p:childTnLst>
                              <p:par>
                                <p:cTn id="3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7" fill="hold">
                            <p:stCondLst>
                              <p:cond delay="500"/>
                            </p:stCondLst>
                            <p:childTnLst>
                              <p:par>
                                <p:cTn id="3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6" fill="hold">
                      <p:stCondLst>
                        <p:cond delay="indefinite"/>
                      </p:stCondLst>
                      <p:childTnLst>
                        <p:par>
                          <p:cTn id="397" fill="hold">
                            <p:stCondLst>
                              <p:cond delay="0"/>
                            </p:stCondLst>
                            <p:childTnLst>
                              <p:par>
                                <p:cTn id="3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1" fill="hold">
                      <p:stCondLst>
                        <p:cond delay="indefinite"/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6" fill="hold">
                      <p:stCondLst>
                        <p:cond delay="indefinite"/>
                      </p:stCondLst>
                      <p:childTnLst>
                        <p:par>
                          <p:cTn id="427" fill="hold">
                            <p:stCondLst>
                              <p:cond delay="0"/>
                            </p:stCondLst>
                            <p:childTnLst>
                              <p:par>
                                <p:cTn id="4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6" fill="hold">
                      <p:stCondLst>
                        <p:cond delay="indefinite"/>
                      </p:stCondLst>
                      <p:childTnLst>
                        <p:par>
                          <p:cTn id="437" fill="hold">
                            <p:stCondLst>
                              <p:cond delay="0"/>
                            </p:stCondLst>
                            <p:childTnLst>
                              <p:par>
                                <p:cTn id="4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  <p:bldP spid="43" grpId="0" animBg="1"/>
      <p:bldP spid="43" grpId="1" animBg="1"/>
      <p:bldP spid="46" grpId="0" animBg="1"/>
      <p:bldP spid="46" grpId="1" animBg="1"/>
      <p:bldP spid="47" grpId="0" animBg="1"/>
      <p:bldP spid="47" grpId="1" animBg="1"/>
      <p:bldP spid="90" grpId="0" animBg="1"/>
      <p:bldP spid="90" grpId="1" animBg="1"/>
      <p:bldP spid="78" grpId="0" animBg="1"/>
      <p:bldP spid="72" grpId="0"/>
      <p:bldP spid="94" grpId="0"/>
      <p:bldP spid="94" grpId="1"/>
      <p:bldP spid="79" grpId="0" animBg="1"/>
      <p:bldP spid="80" grpId="0" animBg="1"/>
      <p:bldP spid="81" grpId="0"/>
      <p:bldP spid="88" grpId="0" animBg="1"/>
      <p:bldP spid="89" grpId="0"/>
      <p:bldP spid="89" grpId="1"/>
      <p:bldP spid="113" grpId="0"/>
      <p:bldP spid="114" grpId="0"/>
      <p:bldP spid="115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67" grpId="0"/>
      <p:bldP spid="68" grpId="0"/>
      <p:bldP spid="69" grpId="0"/>
      <p:bldP spid="70" grpId="0"/>
      <p:bldP spid="75" grpId="0"/>
      <p:bldP spid="77" grpId="0"/>
      <p:bldP spid="91" grpId="0"/>
      <p:bldP spid="95" grpId="0"/>
      <p:bldP spid="96" grpId="0"/>
      <p:bldP spid="97" grpId="0"/>
      <p:bldP spid="108" grpId="0"/>
      <p:bldP spid="116" grpId="0"/>
      <p:bldP spid="117" grpId="0"/>
      <p:bldP spid="118" grpId="0"/>
      <p:bldP spid="119" grpId="0"/>
      <p:bldP spid="120" grpId="0"/>
      <p:bldP spid="121" grpId="0"/>
      <p:bldP spid="123" grpId="0"/>
      <p:bldP spid="127" grpId="0"/>
      <p:bldP spid="128" grpId="0"/>
      <p:bldP spid="128" grpId="1"/>
      <p:bldP spid="128" grpId="2"/>
      <p:bldP spid="129" grpId="0"/>
      <p:bldP spid="129" grpId="1"/>
      <p:bldP spid="129" grpId="2"/>
      <p:bldP spid="130" grpId="0"/>
      <p:bldP spid="130" grpId="1"/>
      <p:bldP spid="130" grpId="2"/>
      <p:bldP spid="131" grpId="0"/>
      <p:bldP spid="132" grpId="0"/>
      <p:bldP spid="133" grpId="0"/>
      <p:bldP spid="133" grpId="1"/>
      <p:bldP spid="133" grpId="2"/>
      <p:bldP spid="136" grpId="0"/>
      <p:bldP spid="139" grpId="0"/>
      <p:bldP spid="140" grpId="0"/>
      <p:bldP spid="141" grpId="0"/>
      <p:bldP spid="142" grpId="0"/>
      <p:bldP spid="143" grpId="0"/>
      <p:bldP spid="144" grpId="0"/>
      <p:bldP spid="145" grpId="0"/>
      <p:bldP spid="146" grpId="0"/>
      <p:bldP spid="147" grpId="0"/>
      <p:bldP spid="149" grpId="0"/>
      <p:bldP spid="156" grpId="0"/>
      <p:bldP spid="157" grpId="0"/>
      <p:bldP spid="158" grpId="0"/>
      <p:bldP spid="109" grpId="0" animBg="1"/>
      <p:bldP spid="109" grpId="1" animBg="1"/>
      <p:bldP spid="111" grpId="0"/>
      <p:bldP spid="111" grpId="1"/>
      <p:bldP spid="112" grpId="0"/>
      <p:bldP spid="112" grpId="1"/>
      <p:bldP spid="15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ounded Rectangle 176"/>
          <p:cNvSpPr/>
          <p:nvPr/>
        </p:nvSpPr>
        <p:spPr>
          <a:xfrm>
            <a:off x="4168922" y="3055773"/>
            <a:ext cx="377055" cy="257549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6" name="Rounded Rectangle 175"/>
          <p:cNvSpPr/>
          <p:nvPr/>
        </p:nvSpPr>
        <p:spPr>
          <a:xfrm>
            <a:off x="3667352" y="2868778"/>
            <a:ext cx="205800" cy="217510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5" name="Rounded Rectangle 174"/>
          <p:cNvSpPr/>
          <p:nvPr/>
        </p:nvSpPr>
        <p:spPr>
          <a:xfrm>
            <a:off x="3170158" y="3203447"/>
            <a:ext cx="205800" cy="217510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6" name="Rounded Rectangle 165"/>
          <p:cNvSpPr/>
          <p:nvPr/>
        </p:nvSpPr>
        <p:spPr>
          <a:xfrm>
            <a:off x="1078617" y="2061155"/>
            <a:ext cx="1855088" cy="525817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Rounded Rectangle 154"/>
          <p:cNvSpPr/>
          <p:nvPr/>
        </p:nvSpPr>
        <p:spPr>
          <a:xfrm>
            <a:off x="3397254" y="2733327"/>
            <a:ext cx="154621" cy="179760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9" name="Rounded Rectangle 158"/>
          <p:cNvSpPr/>
          <p:nvPr/>
        </p:nvSpPr>
        <p:spPr>
          <a:xfrm>
            <a:off x="3294575" y="2734084"/>
            <a:ext cx="121584" cy="184433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960458" y="1156311"/>
            <a:ext cx="6113759" cy="271529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753670" y="272798"/>
            <a:ext cx="6686644" cy="809330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346663" y="350344"/>
            <a:ext cx="687003" cy="624548"/>
            <a:chOff x="508513" y="-702286"/>
            <a:chExt cx="687003" cy="624548"/>
          </a:xfrm>
        </p:grpSpPr>
        <p:sp>
          <p:nvSpPr>
            <p:cNvPr id="58" name="Plaque 57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itchFamily="18" charset="0"/>
                </a:rPr>
                <a:t>Q.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sp>
        <p:nvSpPr>
          <p:cNvPr id="71" name="Rectangle 70"/>
          <p:cNvSpPr/>
          <p:nvPr/>
        </p:nvSpPr>
        <p:spPr>
          <a:xfrm>
            <a:off x="518214" y="1096764"/>
            <a:ext cx="685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2" name="Rectangle 71"/>
          <p:cNvSpPr/>
          <p:nvPr>
            <p:custDataLst>
              <p:tags r:id="rId1"/>
            </p:custDataLst>
          </p:nvPr>
        </p:nvSpPr>
        <p:spPr>
          <a:xfrm>
            <a:off x="1011351" y="1731453"/>
            <a:ext cx="5518658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Lateral surface area of hollow cylinder = 4224 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cm</a:t>
            </a:r>
            <a:r>
              <a:rPr lang="en-US" sz="1600" b="1" baseline="30000" dirty="0" smtClean="0">
                <a:latin typeface="Bookman Old Style" panose="02050604050505020204" pitchFamily="18" charset="0"/>
                <a:ea typeface="Cambria Math" pitchFamily="18" charset="0"/>
              </a:rPr>
              <a:t>2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 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82" name="Rounded Rectangle 59"/>
          <p:cNvSpPr/>
          <p:nvPr/>
        </p:nvSpPr>
        <p:spPr>
          <a:xfrm>
            <a:off x="5083791" y="1999208"/>
            <a:ext cx="3245093" cy="568169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CC00FF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Book Antiqua" pitchFamily="18" charset="0"/>
            </a:endParaRPr>
          </a:p>
        </p:txBody>
      </p:sp>
      <p:pic>
        <p:nvPicPr>
          <p:cNvPr id="83" name="Picture 9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42265" y="1801847"/>
            <a:ext cx="443188" cy="9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/>
          <p:cNvSpPr txBox="1"/>
          <p:nvPr/>
        </p:nvSpPr>
        <p:spPr>
          <a:xfrm>
            <a:off x="5127617" y="2132688"/>
            <a:ext cx="3203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  <a:ea typeface="Cambria Math" panose="02040503050406030204" pitchFamily="18" charset="0"/>
              </a:rPr>
              <a:t>Perimeter of rectangle = 2 (</a:t>
            </a:r>
            <a:r>
              <a:rPr lang="en-US" b="1" i="1" dirty="0" smtClean="0">
                <a:solidFill>
                  <a:schemeClr val="bg1"/>
                </a:solidFill>
                <a:latin typeface="Bookman Old Style" pitchFamily="18" charset="0"/>
                <a:ea typeface="Cambria Math" panose="02040503050406030204" pitchFamily="18" charset="0"/>
              </a:rPr>
              <a:t>l</a:t>
            </a:r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  <a:ea typeface="Cambria Math" panose="02040503050406030204" pitchFamily="18" charset="0"/>
              </a:rPr>
              <a:t> + </a:t>
            </a:r>
            <a:r>
              <a:rPr lang="en-US" b="1" i="1" dirty="0" smtClean="0">
                <a:solidFill>
                  <a:schemeClr val="bg1"/>
                </a:solidFill>
                <a:latin typeface="Bookman Old Style" pitchFamily="18" charset="0"/>
                <a:ea typeface="Cambria Math" panose="02040503050406030204" pitchFamily="18" charset="0"/>
              </a:rPr>
              <a:t>b</a:t>
            </a:r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  <a:ea typeface="Cambria Math" panose="02040503050406030204" pitchFamily="18" charset="0"/>
              </a:rPr>
              <a:t>)</a:t>
            </a:r>
            <a:endParaRPr lang="en-US" b="1" baseline="30000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85" name="Rectangle 84"/>
          <p:cNvSpPr/>
          <p:nvPr>
            <p:custDataLst>
              <p:tags r:id="rId2"/>
            </p:custDataLst>
          </p:nvPr>
        </p:nvSpPr>
        <p:spPr>
          <a:xfrm>
            <a:off x="1011351" y="1123324"/>
            <a:ext cx="233402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Length of rectangle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86" name="Rectangle 85"/>
          <p:cNvSpPr/>
          <p:nvPr>
            <p:custDataLst>
              <p:tags r:id="rId3"/>
            </p:custDataLst>
          </p:nvPr>
        </p:nvSpPr>
        <p:spPr>
          <a:xfrm>
            <a:off x="3154663" y="1134341"/>
            <a:ext cx="279825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87" name="Rectangle 86"/>
          <p:cNvSpPr/>
          <p:nvPr>
            <p:custDataLst>
              <p:tags r:id="rId4"/>
            </p:custDataLst>
          </p:nvPr>
        </p:nvSpPr>
        <p:spPr>
          <a:xfrm>
            <a:off x="3180664" y="1134341"/>
            <a:ext cx="409751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Circumference of base of cylinder</a:t>
            </a:r>
            <a:endParaRPr lang="en-US" sz="1600" b="1" baseline="30000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2814029" y="795533"/>
            <a:ext cx="4435855" cy="238503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015363" y="268667"/>
            <a:ext cx="64249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The lateral surface area of a hollow cylinder is 4224 cm</a:t>
            </a:r>
            <a:r>
              <a:rPr lang="en-US" sz="1600" b="1" baseline="30000" dirty="0">
                <a:latin typeface="Bookman Old Style" panose="02050604050505020204" pitchFamily="18" charset="0"/>
                <a:ea typeface="Cambria Math" pitchFamily="18" charset="0"/>
              </a:rPr>
              <a:t>2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. It 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is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cut along its height and formed a rectangular sheet </a:t>
            </a:r>
            <a:endParaRPr lang="en-US" sz="1600" b="1" dirty="0" smtClean="0">
              <a:latin typeface="Bookman Old Style" panose="02050604050505020204" pitchFamily="18" charset="0"/>
              <a:ea typeface="Cambria Math" pitchFamily="18" charset="0"/>
            </a:endParaRPr>
          </a:p>
          <a:p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of width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33 cm. Find the perimeter of rectangular sheet?</a:t>
            </a:r>
          </a:p>
        </p:txBody>
      </p:sp>
      <p:sp>
        <p:nvSpPr>
          <p:cNvPr id="74" name="Rounded Rectangle 73"/>
          <p:cNvSpPr/>
          <p:nvPr/>
        </p:nvSpPr>
        <p:spPr>
          <a:xfrm>
            <a:off x="8025461" y="2112157"/>
            <a:ext cx="242930" cy="359564"/>
          </a:xfrm>
          <a:prstGeom prst="roundRect">
            <a:avLst/>
          </a:prstGeom>
          <a:noFill/>
          <a:ln w="19050">
            <a:solidFill>
              <a:srgbClr val="FFFF00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>
            <p:custDataLst>
              <p:tags r:id="rId5"/>
            </p:custDataLst>
          </p:nvPr>
        </p:nvSpPr>
        <p:spPr>
          <a:xfrm>
            <a:off x="8025930" y="1647941"/>
            <a:ext cx="279825" cy="6232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marL="285750" indent="-285750" algn="ctr" defTabSz="685800">
              <a:buFont typeface="Wingdings" pitchFamily="2" charset="2"/>
              <a:buChar char="ü"/>
              <a:tabLst>
                <a:tab pos="693721" algn="l"/>
                <a:tab pos="1025499" algn="l"/>
                <a:tab pos="1377916" algn="l"/>
              </a:tabLst>
            </a:pPr>
            <a:r>
              <a:rPr lang="en-US" sz="3600" b="1" dirty="0" smtClean="0">
                <a:solidFill>
                  <a:srgbClr val="FFFF00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ea typeface="Cambria Math" pitchFamily="18" charset="0"/>
              </a:rPr>
              <a:t> </a:t>
            </a:r>
            <a:endParaRPr lang="en-US" sz="3600" b="1" dirty="0">
              <a:solidFill>
                <a:srgbClr val="FFFF00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7672765" y="2119432"/>
            <a:ext cx="242930" cy="359564"/>
          </a:xfrm>
          <a:prstGeom prst="roundRect">
            <a:avLst/>
          </a:prstGeom>
          <a:noFill/>
          <a:ln w="19050">
            <a:solidFill>
              <a:srgbClr val="FFFF00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>
            <p:custDataLst>
              <p:tags r:id="rId6"/>
            </p:custDataLst>
          </p:nvPr>
        </p:nvSpPr>
        <p:spPr>
          <a:xfrm>
            <a:off x="7673234" y="1668279"/>
            <a:ext cx="279825" cy="50013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2800" b="1" dirty="0" smtClean="0">
                <a:solidFill>
                  <a:srgbClr val="FFFF00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ea typeface="Cambria Math" pitchFamily="18" charset="0"/>
              </a:rPr>
              <a:t>?</a:t>
            </a:r>
            <a:endParaRPr lang="en-US" sz="2800" b="1" dirty="0">
              <a:solidFill>
                <a:srgbClr val="FFFF00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00" name="Rectangle 99"/>
          <p:cNvSpPr/>
          <p:nvPr>
            <p:custDataLst>
              <p:tags r:id="rId7"/>
            </p:custDataLst>
          </p:nvPr>
        </p:nvSpPr>
        <p:spPr>
          <a:xfrm>
            <a:off x="1011351" y="1434075"/>
            <a:ext cx="4842005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Breadth of rectangle = Height of cylinder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3379171" y="1152791"/>
            <a:ext cx="3721364" cy="298682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0" name="Rounded Rectangular Callout 58"/>
          <p:cNvSpPr/>
          <p:nvPr/>
        </p:nvSpPr>
        <p:spPr>
          <a:xfrm>
            <a:off x="7130704" y="948973"/>
            <a:ext cx="847732" cy="454897"/>
          </a:xfrm>
          <a:prstGeom prst="wedgeRoundRectCallout">
            <a:avLst>
              <a:gd name="adj1" fmla="val -63838"/>
              <a:gd name="adj2" fmla="val 43443"/>
              <a:gd name="adj3" fmla="val 16667"/>
            </a:avLst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0800000" scaled="1"/>
            <a:tileRect/>
          </a:gradFill>
          <a:ln w="127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146010" y="937403"/>
            <a:ext cx="778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  <a:ea typeface="Cambria Math" panose="02040503050406030204" pitchFamily="18" charset="0"/>
              </a:rPr>
              <a:t>2</a:t>
            </a: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itchFamily="18" charset="2"/>
                <a:ea typeface="Cambria Math" panose="02040503050406030204" pitchFamily="18" charset="0"/>
              </a:rPr>
              <a:t>p</a:t>
            </a: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  <a:ea typeface="Cambria Math" panose="02040503050406030204" pitchFamily="18" charset="0"/>
              </a:rPr>
              <a:t>r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033666" y="2007064"/>
            <a:ext cx="1969983" cy="616956"/>
            <a:chOff x="1033666" y="2007064"/>
            <a:chExt cx="1969983" cy="616956"/>
          </a:xfrm>
        </p:grpSpPr>
        <p:sp>
          <p:nvSpPr>
            <p:cNvPr id="143" name="TextBox 142"/>
            <p:cNvSpPr txBox="1">
              <a:spLocks noChangeArrowheads="1"/>
            </p:cNvSpPr>
            <p:nvPr/>
          </p:nvSpPr>
          <p:spPr bwMode="auto">
            <a:xfrm>
              <a:off x="1288917" y="2137750"/>
              <a:ext cx="39125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tabLst>
                  <a:tab pos="457200" algn="l"/>
                </a:tabLst>
              </a:pPr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</a:rPr>
                <a:t>=</a:t>
              </a:r>
            </a:p>
          </p:txBody>
        </p:sp>
        <p:sp>
          <p:nvSpPr>
            <p:cNvPr id="144" name="TextBox 143"/>
            <p:cNvSpPr txBox="1">
              <a:spLocks noChangeArrowheads="1"/>
            </p:cNvSpPr>
            <p:nvPr/>
          </p:nvSpPr>
          <p:spPr bwMode="auto">
            <a:xfrm>
              <a:off x="1601491" y="2007064"/>
              <a:ext cx="46910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tabLst>
                  <a:tab pos="457200" algn="l"/>
                </a:tabLst>
              </a:pPr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</a:rPr>
                <a:t>32</a:t>
              </a:r>
            </a:p>
          </p:txBody>
        </p:sp>
        <p:sp>
          <p:nvSpPr>
            <p:cNvPr id="145" name="TextBox 144"/>
            <p:cNvSpPr txBox="1">
              <a:spLocks noChangeArrowheads="1"/>
            </p:cNvSpPr>
            <p:nvPr/>
          </p:nvSpPr>
          <p:spPr bwMode="auto">
            <a:xfrm>
              <a:off x="1961246" y="2007064"/>
              <a:ext cx="35731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tabLst>
                  <a:tab pos="457200" algn="l"/>
                </a:tabLst>
              </a:pPr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</a:rPr>
                <a:t>×</a:t>
              </a:r>
            </a:p>
          </p:txBody>
        </p:sp>
        <p:sp>
          <p:nvSpPr>
            <p:cNvPr id="146" name="TextBox 145"/>
            <p:cNvSpPr txBox="1">
              <a:spLocks noChangeArrowheads="1"/>
            </p:cNvSpPr>
            <p:nvPr/>
          </p:nvSpPr>
          <p:spPr bwMode="auto">
            <a:xfrm>
              <a:off x="1033666" y="2137750"/>
              <a:ext cx="32232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tabLst>
                  <a:tab pos="457200" algn="l"/>
                </a:tabLst>
              </a:pPr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</a:rPr>
                <a:t>r</a:t>
              </a:r>
            </a:p>
          </p:txBody>
        </p:sp>
        <p:sp>
          <p:nvSpPr>
            <p:cNvPr id="147" name="TextBox 146"/>
            <p:cNvSpPr txBox="1">
              <a:spLocks noChangeArrowheads="1"/>
            </p:cNvSpPr>
            <p:nvPr/>
          </p:nvSpPr>
          <p:spPr bwMode="auto">
            <a:xfrm>
              <a:off x="2176266" y="2007064"/>
              <a:ext cx="35731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tabLst>
                  <a:tab pos="457200" algn="l"/>
                </a:tabLst>
              </a:pPr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</a:rPr>
                <a:t>7</a:t>
              </a:r>
            </a:p>
          </p:txBody>
        </p:sp>
        <p:cxnSp>
          <p:nvCxnSpPr>
            <p:cNvPr id="148" name="Straight Connector 147"/>
            <p:cNvCxnSpPr/>
            <p:nvPr/>
          </p:nvCxnSpPr>
          <p:spPr>
            <a:xfrm rot="16200000">
              <a:off x="2060968" y="1909896"/>
              <a:ext cx="0" cy="8229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/>
            <p:cNvSpPr txBox="1">
              <a:spLocks noChangeArrowheads="1"/>
            </p:cNvSpPr>
            <p:nvPr/>
          </p:nvSpPr>
          <p:spPr bwMode="auto">
            <a:xfrm>
              <a:off x="1826623" y="2285466"/>
              <a:ext cx="48254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tabLst>
                  <a:tab pos="457200" algn="l"/>
                </a:tabLst>
              </a:pPr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</a:rPr>
                <a:t>11</a:t>
              </a:r>
            </a:p>
          </p:txBody>
        </p:sp>
        <p:sp>
          <p:nvSpPr>
            <p:cNvPr id="157" name="TextBox 156"/>
            <p:cNvSpPr txBox="1">
              <a:spLocks noChangeArrowheads="1"/>
            </p:cNvSpPr>
            <p:nvPr/>
          </p:nvSpPr>
          <p:spPr bwMode="auto">
            <a:xfrm>
              <a:off x="2405664" y="2135502"/>
              <a:ext cx="59798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tabLst>
                  <a:tab pos="457200" algn="l"/>
                </a:tabLst>
              </a:pPr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</a:rPr>
                <a:t>cm</a:t>
              </a:r>
            </a:p>
          </p:txBody>
        </p:sp>
      </p:grpSp>
      <p:sp>
        <p:nvSpPr>
          <p:cNvPr id="158" name="Rectangle 157"/>
          <p:cNvSpPr/>
          <p:nvPr>
            <p:custDataLst>
              <p:tags r:id="rId8"/>
            </p:custDataLst>
          </p:nvPr>
        </p:nvSpPr>
        <p:spPr>
          <a:xfrm>
            <a:off x="7637191" y="581096"/>
            <a:ext cx="279825" cy="6232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marL="285750" indent="-285750" algn="ctr" defTabSz="685800">
              <a:buFont typeface="Wingdings" pitchFamily="2" charset="2"/>
              <a:buChar char="ü"/>
              <a:tabLst>
                <a:tab pos="693721" algn="l"/>
                <a:tab pos="1025499" algn="l"/>
                <a:tab pos="1377916" algn="l"/>
              </a:tabLst>
            </a:pPr>
            <a:r>
              <a:rPr lang="en-US" sz="3600" b="1" dirty="0" smtClean="0">
                <a:solidFill>
                  <a:srgbClr val="FF0000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ea typeface="Cambria Math" pitchFamily="18" charset="0"/>
              </a:rPr>
              <a:t> </a:t>
            </a:r>
            <a:endParaRPr lang="en-US" sz="3600" b="1" dirty="0">
              <a:solidFill>
                <a:srgbClr val="FF0000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26" name="Rectangle 125"/>
          <p:cNvSpPr/>
          <p:nvPr>
            <p:custDataLst>
              <p:tags r:id="rId9"/>
            </p:custDataLst>
          </p:nvPr>
        </p:nvSpPr>
        <p:spPr>
          <a:xfrm>
            <a:off x="757489" y="2642945"/>
            <a:ext cx="3158296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lvl="0" defTabSz="914400">
              <a:defRPr/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Length of rectangle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= </a:t>
            </a:r>
            <a:r>
              <a:rPr lang="en-US" sz="1600" b="1" kern="0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r>
              <a:rPr lang="en-US" sz="1600" b="1" kern="0" dirty="0">
                <a:solidFill>
                  <a:prstClr val="black"/>
                </a:solidFill>
                <a:latin typeface="Symbol" pitchFamily="18" charset="2"/>
                <a:ea typeface="Cambria Math" panose="02040503050406030204" pitchFamily="18" charset="0"/>
              </a:rPr>
              <a:t>p</a:t>
            </a:r>
            <a:r>
              <a:rPr lang="en-US" sz="1600" b="1" kern="0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r</a:t>
            </a:r>
            <a:endParaRPr lang="en-US" sz="1600" b="1" kern="0" dirty="0">
              <a:solidFill>
                <a:srgbClr val="FF0000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50" name="TextBox 149"/>
          <p:cNvSpPr txBox="1">
            <a:spLocks noChangeArrowheads="1"/>
          </p:cNvSpPr>
          <p:nvPr/>
        </p:nvSpPr>
        <p:spPr bwMode="auto">
          <a:xfrm>
            <a:off x="2826335" y="3142454"/>
            <a:ext cx="39125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52" name="TextBox 151"/>
          <p:cNvSpPr txBox="1">
            <a:spLocks noChangeArrowheads="1"/>
          </p:cNvSpPr>
          <p:nvPr/>
        </p:nvSpPr>
        <p:spPr bwMode="auto">
          <a:xfrm>
            <a:off x="3066977" y="3142454"/>
            <a:ext cx="39125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3345167" y="3142454"/>
            <a:ext cx="2904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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/>
              <p:cNvSpPr txBox="1"/>
              <p:nvPr/>
            </p:nvSpPr>
            <p:spPr>
              <a:xfrm>
                <a:off x="3496081" y="3044480"/>
                <a:ext cx="503664" cy="5280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500" b="1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500" b="1" i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22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500" b="1" i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en-US" sz="15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54" name="TextBox 1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6081" y="3044480"/>
                <a:ext cx="503664" cy="528093"/>
              </a:xfrm>
              <a:prstGeom prst="rect">
                <a:avLst/>
              </a:prstGeom>
              <a:blipFill rotWithShape="1">
                <a:blip r:embed="rId16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0" name="TextBox 159"/>
          <p:cNvSpPr txBox="1">
            <a:spLocks noChangeArrowheads="1"/>
          </p:cNvSpPr>
          <p:nvPr/>
        </p:nvSpPr>
        <p:spPr bwMode="auto">
          <a:xfrm>
            <a:off x="3909586" y="3153683"/>
            <a:ext cx="26723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161" name="TextBox 160"/>
          <p:cNvSpPr txBox="1">
            <a:spLocks noChangeArrowheads="1"/>
          </p:cNvSpPr>
          <p:nvPr/>
        </p:nvSpPr>
        <p:spPr bwMode="auto">
          <a:xfrm>
            <a:off x="4127875" y="3022997"/>
            <a:ext cx="46910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32</a:t>
            </a:r>
          </a:p>
        </p:txBody>
      </p:sp>
      <p:sp>
        <p:nvSpPr>
          <p:cNvPr id="162" name="TextBox 161"/>
          <p:cNvSpPr txBox="1">
            <a:spLocks noChangeArrowheads="1"/>
          </p:cNvSpPr>
          <p:nvPr/>
        </p:nvSpPr>
        <p:spPr bwMode="auto">
          <a:xfrm>
            <a:off x="4487630" y="3022997"/>
            <a:ext cx="35731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163" name="TextBox 162"/>
          <p:cNvSpPr txBox="1">
            <a:spLocks noChangeArrowheads="1"/>
          </p:cNvSpPr>
          <p:nvPr/>
        </p:nvSpPr>
        <p:spPr bwMode="auto">
          <a:xfrm>
            <a:off x="4702650" y="3022997"/>
            <a:ext cx="35731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7</a:t>
            </a:r>
          </a:p>
        </p:txBody>
      </p:sp>
      <p:cxnSp>
        <p:nvCxnSpPr>
          <p:cNvPr id="164" name="Straight Connector 163"/>
          <p:cNvCxnSpPr/>
          <p:nvPr/>
        </p:nvCxnSpPr>
        <p:spPr>
          <a:xfrm rot="16200000">
            <a:off x="4587352" y="2925829"/>
            <a:ext cx="0" cy="8229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>
            <a:spLocks noChangeArrowheads="1"/>
          </p:cNvSpPr>
          <p:nvPr/>
        </p:nvSpPr>
        <p:spPr bwMode="auto">
          <a:xfrm>
            <a:off x="4353007" y="3301399"/>
            <a:ext cx="48254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11</a:t>
            </a:r>
          </a:p>
        </p:txBody>
      </p:sp>
      <p:cxnSp>
        <p:nvCxnSpPr>
          <p:cNvPr id="167" name="Straight Connector 166"/>
          <p:cNvCxnSpPr>
            <a:cxnSpLocks noChangeAspect="1"/>
          </p:cNvCxnSpPr>
          <p:nvPr/>
        </p:nvCxnSpPr>
        <p:spPr>
          <a:xfrm rot="1800000" flipV="1">
            <a:off x="3666343" y="3062914"/>
            <a:ext cx="207818" cy="207818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8" name="TextBox 167"/>
          <p:cNvSpPr txBox="1">
            <a:spLocks noChangeArrowheads="1"/>
          </p:cNvSpPr>
          <p:nvPr/>
        </p:nvSpPr>
        <p:spPr bwMode="auto">
          <a:xfrm>
            <a:off x="3591746" y="2830082"/>
            <a:ext cx="35786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400" b="1" dirty="0" smtClean="0">
                <a:solidFill>
                  <a:srgbClr val="FF0000"/>
                </a:solidFill>
                <a:latin typeface="Bookman Old Style" pitchFamily="18" charset="0"/>
              </a:rPr>
              <a:t>2</a:t>
            </a:r>
          </a:p>
        </p:txBody>
      </p:sp>
      <p:cxnSp>
        <p:nvCxnSpPr>
          <p:cNvPr id="169" name="Straight Connector 168"/>
          <p:cNvCxnSpPr>
            <a:cxnSpLocks noChangeAspect="1"/>
          </p:cNvCxnSpPr>
          <p:nvPr/>
        </p:nvCxnSpPr>
        <p:spPr>
          <a:xfrm rot="900000" flipV="1">
            <a:off x="4526623" y="3378126"/>
            <a:ext cx="171750" cy="171750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cxnSpLocks noChangeAspect="1"/>
          </p:cNvCxnSpPr>
          <p:nvPr/>
        </p:nvCxnSpPr>
        <p:spPr>
          <a:xfrm rot="900000" flipV="1">
            <a:off x="4810336" y="3106610"/>
            <a:ext cx="141942" cy="141942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cxnSpLocks noChangeAspect="1"/>
          </p:cNvCxnSpPr>
          <p:nvPr/>
        </p:nvCxnSpPr>
        <p:spPr>
          <a:xfrm rot="900000" flipV="1">
            <a:off x="3668249" y="3365926"/>
            <a:ext cx="156136" cy="156136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3" name="TextBox 172"/>
          <p:cNvSpPr txBox="1">
            <a:spLocks noChangeArrowheads="1"/>
          </p:cNvSpPr>
          <p:nvPr/>
        </p:nvSpPr>
        <p:spPr bwMode="auto">
          <a:xfrm>
            <a:off x="2828123" y="3628352"/>
            <a:ext cx="39125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74" name="TextBox 173"/>
          <p:cNvSpPr txBox="1">
            <a:spLocks noChangeArrowheads="1"/>
          </p:cNvSpPr>
          <p:nvPr/>
        </p:nvSpPr>
        <p:spPr bwMode="auto">
          <a:xfrm>
            <a:off x="3068764" y="3628352"/>
            <a:ext cx="12936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 × 2 × 32</a:t>
            </a:r>
          </a:p>
        </p:txBody>
      </p:sp>
      <p:sp>
        <p:nvSpPr>
          <p:cNvPr id="178" name="Rectangle 177"/>
          <p:cNvSpPr/>
          <p:nvPr>
            <p:custDataLst>
              <p:tags r:id="rId10"/>
            </p:custDataLst>
          </p:nvPr>
        </p:nvSpPr>
        <p:spPr>
          <a:xfrm>
            <a:off x="523450" y="3966906"/>
            <a:ext cx="360803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lvl="0" defTabSz="914400">
              <a:defRPr/>
            </a:pPr>
            <a:r>
              <a:rPr lang="en-US" sz="1600" b="1" dirty="0" smtClean="0">
                <a:latin typeface="Symbol" pitchFamily="18" charset="2"/>
                <a:ea typeface="Cambria Math" pitchFamily="18" charset="0"/>
              </a:rPr>
              <a:t>\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 Length of rectangle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= </a:t>
            </a:r>
            <a:r>
              <a:rPr lang="en-US" sz="1600" b="1" kern="0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128 cm</a:t>
            </a:r>
            <a:endParaRPr lang="en-US" sz="1600" b="1" kern="0" dirty="0">
              <a:solidFill>
                <a:srgbClr val="FF0000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79" name="Rectangle 178"/>
          <p:cNvSpPr/>
          <p:nvPr>
            <p:custDataLst>
              <p:tags r:id="rId11"/>
            </p:custDataLst>
          </p:nvPr>
        </p:nvSpPr>
        <p:spPr>
          <a:xfrm>
            <a:off x="7698257" y="1660513"/>
            <a:ext cx="279825" cy="6232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marL="285750" indent="-285750" algn="ctr" defTabSz="685800">
              <a:buFont typeface="Wingdings" pitchFamily="2" charset="2"/>
              <a:buChar char="ü"/>
              <a:tabLst>
                <a:tab pos="693721" algn="l"/>
                <a:tab pos="1025499" algn="l"/>
                <a:tab pos="1377916" algn="l"/>
              </a:tabLst>
            </a:pPr>
            <a:r>
              <a:rPr lang="en-US" sz="3600" b="1" dirty="0" smtClean="0">
                <a:solidFill>
                  <a:srgbClr val="FFFF00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ea typeface="Cambria Math" pitchFamily="18" charset="0"/>
              </a:rPr>
              <a:t> </a:t>
            </a:r>
            <a:endParaRPr lang="en-US" sz="3600" b="1" dirty="0">
              <a:solidFill>
                <a:srgbClr val="FFFF00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80" name="Rectangle 179"/>
          <p:cNvSpPr/>
          <p:nvPr>
            <p:custDataLst>
              <p:tags r:id="rId12"/>
            </p:custDataLst>
          </p:nvPr>
        </p:nvSpPr>
        <p:spPr>
          <a:xfrm>
            <a:off x="5390645" y="1434075"/>
            <a:ext cx="279825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81" name="Rectangle 180"/>
          <p:cNvSpPr/>
          <p:nvPr>
            <p:custDataLst>
              <p:tags r:id="rId13"/>
            </p:custDataLst>
          </p:nvPr>
        </p:nvSpPr>
        <p:spPr>
          <a:xfrm>
            <a:off x="5571259" y="1434075"/>
            <a:ext cx="86286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33 cm</a:t>
            </a:r>
            <a:endParaRPr lang="en-US" sz="1600" b="1" baseline="30000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5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emph" presetSubtype="0" repeatCount="3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4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"/>
                            </p:stCondLst>
                            <p:childTnLst>
                              <p:par>
                                <p:cTn id="1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500"/>
                            </p:stCondLst>
                            <p:childTnLst>
                              <p:par>
                                <p:cTn id="16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 animBg="1"/>
      <p:bldP spid="177" grpId="1" animBg="1"/>
      <p:bldP spid="176" grpId="0" animBg="1"/>
      <p:bldP spid="176" grpId="1" animBg="1"/>
      <p:bldP spid="175" grpId="0" animBg="1"/>
      <p:bldP spid="175" grpId="1" animBg="1"/>
      <p:bldP spid="166" grpId="0" animBg="1"/>
      <p:bldP spid="166" grpId="1" animBg="1"/>
      <p:bldP spid="155" grpId="0" animBg="1"/>
      <p:bldP spid="155" grpId="1" animBg="1"/>
      <p:bldP spid="159" grpId="0" animBg="1"/>
      <p:bldP spid="159" grpId="1" animBg="1"/>
      <p:bldP spid="78" grpId="0" animBg="1"/>
      <p:bldP spid="78" grpId="1" animBg="1"/>
      <p:bldP spid="78" grpId="2" animBg="1"/>
      <p:bldP spid="94" grpId="0"/>
      <p:bldP spid="79" grpId="0" animBg="1"/>
      <p:bldP spid="80" grpId="0" animBg="1"/>
      <p:bldP spid="81" grpId="0"/>
      <p:bldP spid="158" grpId="0"/>
      <p:bldP spid="126" grpId="0"/>
      <p:bldP spid="150" grpId="0"/>
      <p:bldP spid="152" grpId="0"/>
      <p:bldP spid="153" grpId="0"/>
      <p:bldP spid="154" grpId="0"/>
      <p:bldP spid="160" grpId="0"/>
      <p:bldP spid="161" grpId="0"/>
      <p:bldP spid="162" grpId="0"/>
      <p:bldP spid="163" grpId="0"/>
      <p:bldP spid="165" grpId="0"/>
      <p:bldP spid="168" grpId="0"/>
      <p:bldP spid="173" grpId="0"/>
      <p:bldP spid="174" grpId="0"/>
      <p:bldP spid="178" grpId="0"/>
      <p:bldP spid="17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ounded Rectangle 90"/>
          <p:cNvSpPr/>
          <p:nvPr/>
        </p:nvSpPr>
        <p:spPr>
          <a:xfrm>
            <a:off x="5443996" y="1484326"/>
            <a:ext cx="914971" cy="243608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1018059" y="1485532"/>
            <a:ext cx="2258015" cy="241196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4324058" y="2460139"/>
            <a:ext cx="187091" cy="239261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1034991" y="2083370"/>
            <a:ext cx="3208732" cy="265316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3936894" y="2461297"/>
            <a:ext cx="187091" cy="239261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753670" y="272798"/>
            <a:ext cx="6686644" cy="809330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346663" y="350344"/>
            <a:ext cx="687003" cy="624548"/>
            <a:chOff x="508513" y="-702286"/>
            <a:chExt cx="687003" cy="624548"/>
          </a:xfrm>
        </p:grpSpPr>
        <p:sp>
          <p:nvSpPr>
            <p:cNvPr id="58" name="Plaque 57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itchFamily="18" charset="0"/>
                </a:rPr>
                <a:t>Q.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sp>
        <p:nvSpPr>
          <p:cNvPr id="71" name="Rectangle 70"/>
          <p:cNvSpPr/>
          <p:nvPr/>
        </p:nvSpPr>
        <p:spPr>
          <a:xfrm>
            <a:off x="518214" y="1096764"/>
            <a:ext cx="685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2" name="Rectangle 71"/>
          <p:cNvSpPr/>
          <p:nvPr>
            <p:custDataLst>
              <p:tags r:id="rId1"/>
            </p:custDataLst>
          </p:nvPr>
        </p:nvSpPr>
        <p:spPr>
          <a:xfrm>
            <a:off x="1011351" y="1731453"/>
            <a:ext cx="5518658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Lateral surface area of hollow cylinder = 4224 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cm</a:t>
            </a:r>
            <a:r>
              <a:rPr lang="en-US" sz="1600" b="1" baseline="30000" dirty="0" smtClean="0">
                <a:latin typeface="Bookman Old Style" panose="02050604050505020204" pitchFamily="18" charset="0"/>
                <a:ea typeface="Cambria Math" pitchFamily="18" charset="0"/>
              </a:rPr>
              <a:t>2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 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82" name="Rounded Rectangle 59"/>
          <p:cNvSpPr/>
          <p:nvPr/>
        </p:nvSpPr>
        <p:spPr>
          <a:xfrm>
            <a:off x="5094575" y="2012146"/>
            <a:ext cx="3245093" cy="568169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CC00FF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Book Antiqua" pitchFamily="18" charset="0"/>
            </a:endParaRPr>
          </a:p>
        </p:txBody>
      </p:sp>
      <p:pic>
        <p:nvPicPr>
          <p:cNvPr id="83" name="Picture 9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3049" y="1814785"/>
            <a:ext cx="443188" cy="9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/>
          <p:cNvSpPr txBox="1"/>
          <p:nvPr/>
        </p:nvSpPr>
        <p:spPr>
          <a:xfrm>
            <a:off x="5138401" y="2145626"/>
            <a:ext cx="3203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  <a:ea typeface="Cambria Math" panose="02040503050406030204" pitchFamily="18" charset="0"/>
              </a:rPr>
              <a:t>Perimeter of rectangle = 2 (</a:t>
            </a:r>
            <a:r>
              <a:rPr lang="en-US" b="1" i="1" dirty="0" smtClean="0">
                <a:solidFill>
                  <a:schemeClr val="bg1"/>
                </a:solidFill>
                <a:latin typeface="Bookman Old Style" pitchFamily="18" charset="0"/>
                <a:ea typeface="Cambria Math" panose="02040503050406030204" pitchFamily="18" charset="0"/>
              </a:rPr>
              <a:t>l</a:t>
            </a:r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  <a:ea typeface="Cambria Math" panose="02040503050406030204" pitchFamily="18" charset="0"/>
              </a:rPr>
              <a:t> + </a:t>
            </a:r>
            <a:r>
              <a:rPr lang="en-US" b="1" i="1" dirty="0" smtClean="0">
                <a:solidFill>
                  <a:schemeClr val="bg1"/>
                </a:solidFill>
                <a:latin typeface="Bookman Old Style" pitchFamily="18" charset="0"/>
                <a:ea typeface="Cambria Math" panose="02040503050406030204" pitchFamily="18" charset="0"/>
              </a:rPr>
              <a:t>b</a:t>
            </a:r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  <a:ea typeface="Cambria Math" panose="02040503050406030204" pitchFamily="18" charset="0"/>
              </a:rPr>
              <a:t>)</a:t>
            </a:r>
            <a:endParaRPr lang="en-US" b="1" baseline="30000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85" name="Rectangle 84"/>
          <p:cNvSpPr/>
          <p:nvPr>
            <p:custDataLst>
              <p:tags r:id="rId2"/>
            </p:custDataLst>
          </p:nvPr>
        </p:nvSpPr>
        <p:spPr>
          <a:xfrm>
            <a:off x="1011351" y="1123324"/>
            <a:ext cx="233402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Length of rectangle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86" name="Rectangle 85"/>
          <p:cNvSpPr/>
          <p:nvPr>
            <p:custDataLst>
              <p:tags r:id="rId3"/>
            </p:custDataLst>
          </p:nvPr>
        </p:nvSpPr>
        <p:spPr>
          <a:xfrm>
            <a:off x="3154663" y="1134341"/>
            <a:ext cx="279825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87" name="Rectangle 86"/>
          <p:cNvSpPr/>
          <p:nvPr>
            <p:custDataLst>
              <p:tags r:id="rId4"/>
            </p:custDataLst>
          </p:nvPr>
        </p:nvSpPr>
        <p:spPr>
          <a:xfrm>
            <a:off x="3180664" y="1134341"/>
            <a:ext cx="409751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Circumference of base of cylinder</a:t>
            </a:r>
            <a:endParaRPr lang="en-US" sz="1600" b="1" baseline="30000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2814029" y="795533"/>
            <a:ext cx="4435855" cy="238503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015363" y="268667"/>
            <a:ext cx="64249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The lateral surface area of a hollow cylinder is 4224 cm</a:t>
            </a:r>
            <a:r>
              <a:rPr lang="en-US" sz="1600" b="1" baseline="30000" dirty="0">
                <a:latin typeface="Bookman Old Style" panose="02050604050505020204" pitchFamily="18" charset="0"/>
                <a:ea typeface="Cambria Math" pitchFamily="18" charset="0"/>
              </a:rPr>
              <a:t>2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. It 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is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cut along its height and formed a rectangular sheet </a:t>
            </a:r>
            <a:endParaRPr lang="en-US" sz="1600" b="1" dirty="0" smtClean="0">
              <a:latin typeface="Bookman Old Style" panose="02050604050505020204" pitchFamily="18" charset="0"/>
              <a:ea typeface="Cambria Math" pitchFamily="18" charset="0"/>
            </a:endParaRPr>
          </a:p>
          <a:p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of width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33 cm. Find the perimeter of rectangular sheet?</a:t>
            </a:r>
          </a:p>
        </p:txBody>
      </p:sp>
      <p:sp>
        <p:nvSpPr>
          <p:cNvPr id="74" name="Rounded Rectangle 73"/>
          <p:cNvSpPr/>
          <p:nvPr/>
        </p:nvSpPr>
        <p:spPr>
          <a:xfrm>
            <a:off x="8036245" y="2125095"/>
            <a:ext cx="242930" cy="359564"/>
          </a:xfrm>
          <a:prstGeom prst="roundRect">
            <a:avLst/>
          </a:prstGeom>
          <a:noFill/>
          <a:ln w="19050">
            <a:solidFill>
              <a:srgbClr val="FFFF00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>
            <p:custDataLst>
              <p:tags r:id="rId5"/>
            </p:custDataLst>
          </p:nvPr>
        </p:nvSpPr>
        <p:spPr>
          <a:xfrm>
            <a:off x="8036714" y="1660879"/>
            <a:ext cx="279825" cy="6232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marL="285750" indent="-285750" algn="ctr" defTabSz="685800">
              <a:buFont typeface="Wingdings" pitchFamily="2" charset="2"/>
              <a:buChar char="ü"/>
              <a:tabLst>
                <a:tab pos="693721" algn="l"/>
                <a:tab pos="1025499" algn="l"/>
                <a:tab pos="1377916" algn="l"/>
              </a:tabLst>
            </a:pPr>
            <a:r>
              <a:rPr lang="en-US" sz="3600" b="1" dirty="0" smtClean="0">
                <a:solidFill>
                  <a:srgbClr val="FFFF00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ea typeface="Cambria Math" pitchFamily="18" charset="0"/>
              </a:rPr>
              <a:t> </a:t>
            </a:r>
            <a:endParaRPr lang="en-US" sz="3600" b="1" dirty="0">
              <a:solidFill>
                <a:srgbClr val="FFFF00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7683549" y="2132370"/>
            <a:ext cx="242930" cy="359564"/>
          </a:xfrm>
          <a:prstGeom prst="roundRect">
            <a:avLst/>
          </a:prstGeom>
          <a:noFill/>
          <a:ln w="19050">
            <a:solidFill>
              <a:srgbClr val="FFFF00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>
            <p:custDataLst>
              <p:tags r:id="rId6"/>
            </p:custDataLst>
          </p:nvPr>
        </p:nvSpPr>
        <p:spPr>
          <a:xfrm>
            <a:off x="1011351" y="1434075"/>
            <a:ext cx="4842005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Breadth of rectangle = Height of cylinder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78" name="Rectangle 177"/>
          <p:cNvSpPr/>
          <p:nvPr>
            <p:custDataLst>
              <p:tags r:id="rId7"/>
            </p:custDataLst>
          </p:nvPr>
        </p:nvSpPr>
        <p:spPr>
          <a:xfrm>
            <a:off x="1012150" y="2048132"/>
            <a:ext cx="360803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lvl="0" defTabSz="914400">
              <a:defRPr/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Length of rectangle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= </a:t>
            </a:r>
            <a:r>
              <a:rPr lang="en-US" sz="1600" b="1" kern="0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128 cm</a:t>
            </a:r>
            <a:endParaRPr lang="en-US" sz="1600" b="1" kern="0" dirty="0">
              <a:solidFill>
                <a:srgbClr val="FF0000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1" name="Rectangle 60"/>
          <p:cNvSpPr/>
          <p:nvPr>
            <p:custDataLst>
              <p:tags r:id="rId8"/>
            </p:custDataLst>
          </p:nvPr>
        </p:nvSpPr>
        <p:spPr>
          <a:xfrm>
            <a:off x="7709041" y="1673451"/>
            <a:ext cx="279825" cy="6232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marL="285750" indent="-285750" algn="ctr" defTabSz="685800">
              <a:buFont typeface="Wingdings" pitchFamily="2" charset="2"/>
              <a:buChar char="ü"/>
              <a:tabLst>
                <a:tab pos="693721" algn="l"/>
                <a:tab pos="1025499" algn="l"/>
                <a:tab pos="1377916" algn="l"/>
              </a:tabLst>
            </a:pPr>
            <a:r>
              <a:rPr lang="en-US" sz="3600" b="1" dirty="0" smtClean="0">
                <a:solidFill>
                  <a:srgbClr val="FFFF00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Bookman Old Style" panose="02050604050505020204" pitchFamily="18" charset="0"/>
                <a:ea typeface="Cambria Math" pitchFamily="18" charset="0"/>
              </a:rPr>
              <a:t> </a:t>
            </a:r>
            <a:endParaRPr lang="en-US" sz="3600" b="1" dirty="0">
              <a:solidFill>
                <a:srgbClr val="FFFF00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73020" y="2402992"/>
            <a:ext cx="3647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latin typeface="Bookman Old Style" pitchFamily="18" charset="0"/>
                <a:ea typeface="Cambria Math" panose="02040503050406030204" pitchFamily="18" charset="0"/>
              </a:rPr>
              <a:t>Perimeter of rectangle = 2 (</a:t>
            </a:r>
            <a:r>
              <a:rPr lang="en-US" sz="1600" b="1" i="1" dirty="0" smtClean="0">
                <a:latin typeface="Bookman Old Style" pitchFamily="18" charset="0"/>
                <a:ea typeface="Cambria Math" panose="02040503050406030204" pitchFamily="18" charset="0"/>
              </a:rPr>
              <a:t>l</a:t>
            </a:r>
            <a:r>
              <a:rPr lang="en-US" sz="1600" b="1" dirty="0" smtClean="0">
                <a:latin typeface="Bookman Old Style" pitchFamily="18" charset="0"/>
                <a:ea typeface="Cambria Math" panose="02040503050406030204" pitchFamily="18" charset="0"/>
              </a:rPr>
              <a:t> + </a:t>
            </a:r>
            <a:r>
              <a:rPr lang="en-US" sz="1600" b="1" i="1" dirty="0" smtClean="0">
                <a:latin typeface="Bookman Old Style" pitchFamily="18" charset="0"/>
                <a:ea typeface="Cambria Math" panose="02040503050406030204" pitchFamily="18" charset="0"/>
              </a:rPr>
              <a:t>b</a:t>
            </a:r>
            <a:r>
              <a:rPr lang="en-US" sz="1600" b="1" dirty="0" smtClean="0">
                <a:latin typeface="Bookman Old Style" pitchFamily="18" charset="0"/>
                <a:ea typeface="Cambria Math" panose="02040503050406030204" pitchFamily="18" charset="0"/>
              </a:rPr>
              <a:t>)</a:t>
            </a:r>
            <a:endParaRPr lang="en-US" sz="1600" b="1" baseline="30000" dirty="0">
              <a:latin typeface="Bookman Old Style" pitchFamily="18" charset="0"/>
            </a:endParaRPr>
          </a:p>
        </p:txBody>
      </p:sp>
      <p:sp>
        <p:nvSpPr>
          <p:cNvPr id="63" name="Rectangle 62"/>
          <p:cNvSpPr/>
          <p:nvPr>
            <p:custDataLst>
              <p:tags r:id="rId9"/>
            </p:custDataLst>
          </p:nvPr>
        </p:nvSpPr>
        <p:spPr>
          <a:xfrm>
            <a:off x="3475727" y="2784578"/>
            <a:ext cx="30647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  <a:sym typeface="Symbol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64" name="Rectangle 63"/>
          <p:cNvSpPr/>
          <p:nvPr>
            <p:custDataLst>
              <p:tags r:id="rId10"/>
            </p:custDataLst>
          </p:nvPr>
        </p:nvSpPr>
        <p:spPr>
          <a:xfrm>
            <a:off x="3696323" y="2784578"/>
            <a:ext cx="30647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  <a:sym typeface="Symbol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65" name="Rectangle 64"/>
          <p:cNvSpPr/>
          <p:nvPr>
            <p:custDataLst>
              <p:tags r:id="rId11"/>
            </p:custDataLst>
          </p:nvPr>
        </p:nvSpPr>
        <p:spPr>
          <a:xfrm>
            <a:off x="3902371" y="2784578"/>
            <a:ext cx="642159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  <a:sym typeface="Symbol"/>
              </a:rPr>
              <a:t>(128 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66" name="Rectangle 65"/>
          <p:cNvSpPr/>
          <p:nvPr>
            <p:custDataLst>
              <p:tags r:id="rId12"/>
            </p:custDataLst>
          </p:nvPr>
        </p:nvSpPr>
        <p:spPr>
          <a:xfrm>
            <a:off x="4446601" y="2784578"/>
            <a:ext cx="30647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  <a:sym typeface="Symbol"/>
              </a:rPr>
              <a:t>+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67" name="Rectangle 66"/>
          <p:cNvSpPr/>
          <p:nvPr>
            <p:custDataLst>
              <p:tags r:id="rId13"/>
            </p:custDataLst>
          </p:nvPr>
        </p:nvSpPr>
        <p:spPr>
          <a:xfrm>
            <a:off x="4659029" y="2784578"/>
            <a:ext cx="528115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  <a:sym typeface="Symbol"/>
              </a:rPr>
              <a:t>33) 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77" name="Rectangle 76"/>
          <p:cNvSpPr/>
          <p:nvPr>
            <p:custDataLst>
              <p:tags r:id="rId14"/>
            </p:custDataLst>
          </p:nvPr>
        </p:nvSpPr>
        <p:spPr>
          <a:xfrm>
            <a:off x="5390645" y="1434075"/>
            <a:ext cx="279825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88" name="Rectangle 87"/>
          <p:cNvSpPr/>
          <p:nvPr>
            <p:custDataLst>
              <p:tags r:id="rId15"/>
            </p:custDataLst>
          </p:nvPr>
        </p:nvSpPr>
        <p:spPr>
          <a:xfrm>
            <a:off x="5571259" y="1434075"/>
            <a:ext cx="86286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33 cm</a:t>
            </a:r>
            <a:endParaRPr lang="en-US" sz="1600" b="1" baseline="30000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92" name="Rectangle 91"/>
          <p:cNvSpPr/>
          <p:nvPr>
            <p:custDataLst>
              <p:tags r:id="rId16"/>
            </p:custDataLst>
          </p:nvPr>
        </p:nvSpPr>
        <p:spPr>
          <a:xfrm>
            <a:off x="3455999" y="3152138"/>
            <a:ext cx="30647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  <a:sym typeface="Symbol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95" name="Rectangle 94"/>
          <p:cNvSpPr/>
          <p:nvPr>
            <p:custDataLst>
              <p:tags r:id="rId17"/>
            </p:custDataLst>
          </p:nvPr>
        </p:nvSpPr>
        <p:spPr>
          <a:xfrm>
            <a:off x="3676595" y="3152138"/>
            <a:ext cx="30647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  <a:sym typeface="Symbol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96" name="Rectangle 95"/>
          <p:cNvSpPr/>
          <p:nvPr>
            <p:custDataLst>
              <p:tags r:id="rId18"/>
            </p:custDataLst>
          </p:nvPr>
        </p:nvSpPr>
        <p:spPr>
          <a:xfrm>
            <a:off x="3882643" y="3152138"/>
            <a:ext cx="870430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  <a:sym typeface="Symbol"/>
              </a:rPr>
              <a:t>(161)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726205" y="3456851"/>
            <a:ext cx="3894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latin typeface="Symbol" pitchFamily="18" charset="2"/>
                <a:ea typeface="Cambria Math" panose="02040503050406030204" pitchFamily="18" charset="0"/>
              </a:rPr>
              <a:t>\</a:t>
            </a:r>
            <a:r>
              <a:rPr lang="en-US" sz="1600" b="1" dirty="0" smtClean="0">
                <a:latin typeface="Bookman Old Style" pitchFamily="18" charset="0"/>
                <a:ea typeface="Cambria Math" panose="02040503050406030204" pitchFamily="18" charset="0"/>
              </a:rPr>
              <a:t> Perimeter of rectangle = 322 cm</a:t>
            </a:r>
            <a:endParaRPr lang="en-US" sz="1600" b="1" baseline="30000" dirty="0">
              <a:latin typeface="Bookman Old Style" pitchFamily="18" charset="0"/>
            </a:endParaRPr>
          </a:p>
        </p:txBody>
      </p:sp>
      <p:sp>
        <p:nvSpPr>
          <p:cNvPr id="101" name="Horizontal Scroll 100"/>
          <p:cNvSpPr/>
          <p:nvPr/>
        </p:nvSpPr>
        <p:spPr>
          <a:xfrm>
            <a:off x="696234" y="3825509"/>
            <a:ext cx="5477104" cy="523964"/>
          </a:xfrm>
          <a:prstGeom prst="horizontalScroll">
            <a:avLst/>
          </a:prstGeom>
          <a:gradFill flip="none" rotWithShape="1">
            <a:gsLst>
              <a:gs pos="0">
                <a:srgbClr val="9900FF">
                  <a:lumMod val="84000"/>
                  <a:lumOff val="16000"/>
                  <a:alpha val="59000"/>
                </a:srgbClr>
              </a:gs>
              <a:gs pos="100000">
                <a:schemeClr val="bg1">
                  <a:lumMod val="97000"/>
                </a:schemeClr>
              </a:gs>
              <a:gs pos="81000">
                <a:schemeClr val="bg1"/>
              </a:gs>
            </a:gsLst>
            <a:lin ang="8100000" scaled="1"/>
            <a:tileRect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726205" y="3916551"/>
            <a:ext cx="54471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Symbol" pitchFamily="18" charset="2"/>
                <a:ea typeface="Cambria Math" pitchFamily="18" charset="0"/>
              </a:rPr>
              <a:t>\</a:t>
            </a:r>
            <a:r>
              <a:rPr lang="en-US" sz="1600" b="1" dirty="0" smtClean="0">
                <a:solidFill>
                  <a:prstClr val="black"/>
                </a:solidFill>
                <a:latin typeface="Symbol" pitchFamily="18" charset="2"/>
                <a:ea typeface="Cambria Math" pitchFamily="18" charset="0"/>
              </a:rPr>
              <a:t> 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  <a:sym typeface="Symbol"/>
              </a:rPr>
              <a:t>The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  <a:sym typeface="Symbol"/>
              </a:rPr>
              <a:t>perimeter of rectangular sheet is 322 cm.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pic>
        <p:nvPicPr>
          <p:cNvPr id="103" name="Picture 5" descr="D:\Roshan\Roshan\Mthas 8th\VIII STD STB\clipart\28264926-little-boy-student-holding-a-big-pencil.jpg"/>
          <p:cNvPicPr>
            <a:picLocks noChangeAspect="1" noChangeArrowheads="1"/>
          </p:cNvPicPr>
          <p:nvPr/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01841" y="3765070"/>
            <a:ext cx="670560" cy="66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19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emph" presetSubtype="0" repeatCount="3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4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00"/>
                            </p:stCondLst>
                            <p:childTnLst>
                              <p:par>
                                <p:cTn id="1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500"/>
                            </p:stCondLst>
                            <p:childTnLst>
                              <p:par>
                                <p:cTn id="13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1" grpId="1" animBg="1"/>
      <p:bldP spid="70" grpId="0" animBg="1"/>
      <p:bldP spid="70" grpId="1" animBg="1"/>
      <p:bldP spid="75" grpId="0" animBg="1"/>
      <p:bldP spid="75" grpId="1" animBg="1"/>
      <p:bldP spid="69" grpId="0" animBg="1"/>
      <p:bldP spid="69" grpId="1" animBg="1"/>
      <p:bldP spid="68" grpId="0" animBg="1"/>
      <p:bldP spid="68" grpId="1" animBg="1"/>
      <p:bldP spid="82" grpId="0" animBg="1"/>
      <p:bldP spid="82" grpId="1" animBg="1"/>
      <p:bldP spid="82" grpId="2" animBg="1"/>
      <p:bldP spid="84" grpId="0"/>
      <p:bldP spid="73" grpId="0" animBg="1"/>
      <p:bldP spid="74" grpId="0" animBg="1"/>
      <p:bldP spid="76" grpId="0"/>
      <p:bldP spid="93" grpId="0" animBg="1"/>
      <p:bldP spid="61" grpId="0"/>
      <p:bldP spid="62" grpId="0"/>
      <p:bldP spid="63" grpId="0"/>
      <p:bldP spid="64" grpId="0"/>
      <p:bldP spid="65" grpId="0"/>
      <p:bldP spid="66" grpId="0"/>
      <p:bldP spid="67" grpId="0"/>
      <p:bldP spid="92" grpId="0"/>
      <p:bldP spid="95" grpId="0"/>
      <p:bldP spid="96" grpId="0"/>
      <p:bldP spid="99" grpId="0"/>
      <p:bldP spid="101" grpId="0" animBg="1"/>
      <p:bldP spid="10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ounded Rectangle 56"/>
          <p:cNvSpPr/>
          <p:nvPr/>
        </p:nvSpPr>
        <p:spPr>
          <a:xfrm>
            <a:off x="885014" y="280442"/>
            <a:ext cx="6472878" cy="849564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465863" y="326648"/>
            <a:ext cx="687003" cy="624548"/>
            <a:chOff x="508513" y="-702286"/>
            <a:chExt cx="687003" cy="624548"/>
          </a:xfrm>
        </p:grpSpPr>
        <p:sp>
          <p:nvSpPr>
            <p:cNvPr id="59" name="Plaque 58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itchFamily="18" charset="0"/>
                </a:rPr>
                <a:t>Q.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sp>
        <p:nvSpPr>
          <p:cNvPr id="61" name="Rounded Rectangle 60"/>
          <p:cNvSpPr/>
          <p:nvPr/>
        </p:nvSpPr>
        <p:spPr>
          <a:xfrm>
            <a:off x="1204974" y="614506"/>
            <a:ext cx="2742928" cy="197623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1195622" y="352173"/>
            <a:ext cx="1396941" cy="210405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1183240" y="336048"/>
            <a:ext cx="5771522" cy="238503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3961817" y="596324"/>
            <a:ext cx="2676443" cy="222442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2225225" y="2262559"/>
            <a:ext cx="1463040" cy="1691640"/>
            <a:chOff x="2514600" y="1234440"/>
            <a:chExt cx="1463040" cy="1691640"/>
          </a:xfrm>
        </p:grpSpPr>
        <p:grpSp>
          <p:nvGrpSpPr>
            <p:cNvPr id="66" name="Group 65"/>
            <p:cNvGrpSpPr/>
            <p:nvPr/>
          </p:nvGrpSpPr>
          <p:grpSpPr>
            <a:xfrm>
              <a:off x="2514600" y="1234440"/>
              <a:ext cx="1463040" cy="1600200"/>
              <a:chOff x="2531070" y="1234440"/>
              <a:chExt cx="1463040" cy="1600200"/>
            </a:xfrm>
          </p:grpSpPr>
          <p:cxnSp>
            <p:nvCxnSpPr>
              <p:cNvPr id="68" name="Straight Connector 67"/>
              <p:cNvCxnSpPr/>
              <p:nvPr/>
            </p:nvCxnSpPr>
            <p:spPr>
              <a:xfrm flipV="1">
                <a:off x="2531070" y="1234440"/>
                <a:ext cx="914400" cy="45720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9" name="Straight Connector 68"/>
              <p:cNvCxnSpPr/>
              <p:nvPr/>
            </p:nvCxnSpPr>
            <p:spPr>
              <a:xfrm flipV="1">
                <a:off x="3079710" y="2377440"/>
                <a:ext cx="914400" cy="45720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67" name="Straight Connector 66"/>
            <p:cNvCxnSpPr/>
            <p:nvPr/>
          </p:nvCxnSpPr>
          <p:spPr>
            <a:xfrm flipV="1">
              <a:off x="2743200" y="2468880"/>
              <a:ext cx="914400" cy="45720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sp>
        <p:nvSpPr>
          <p:cNvPr id="70" name="Parallelogram 69"/>
          <p:cNvSpPr/>
          <p:nvPr/>
        </p:nvSpPr>
        <p:spPr>
          <a:xfrm>
            <a:off x="2455670" y="3496999"/>
            <a:ext cx="4937760" cy="457200"/>
          </a:xfrm>
          <a:prstGeom prst="parallelogram">
            <a:avLst>
              <a:gd name="adj" fmla="val 199662"/>
            </a:avLst>
          </a:prstGeom>
          <a:solidFill>
            <a:sysClr val="window" lastClr="FFFFFF">
              <a:lumMod val="65000"/>
            </a:sys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Parallelogram 70"/>
          <p:cNvSpPr/>
          <p:nvPr/>
        </p:nvSpPr>
        <p:spPr>
          <a:xfrm>
            <a:off x="2434913" y="3496999"/>
            <a:ext cx="5029200" cy="457200"/>
          </a:xfrm>
          <a:prstGeom prst="parallelogram">
            <a:avLst>
              <a:gd name="adj" fmla="val 199662"/>
            </a:avLst>
          </a:prstGeom>
          <a:solidFill>
            <a:sysClr val="window" lastClr="FFFFFF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Rectangle 71"/>
          <p:cNvSpPr>
            <a:spLocks noChangeArrowheads="1"/>
          </p:cNvSpPr>
          <p:nvPr/>
        </p:nvSpPr>
        <p:spPr bwMode="auto">
          <a:xfrm>
            <a:off x="459803" y="1256572"/>
            <a:ext cx="73152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defTabSz="914400">
              <a:tabLst>
                <a:tab pos="566738" algn="l"/>
              </a:tabLst>
            </a:pP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sz="1500" b="1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2728145" y="2216839"/>
            <a:ext cx="1280160" cy="1280160"/>
            <a:chOff x="2103120" y="1645920"/>
            <a:chExt cx="1280160" cy="1280160"/>
          </a:xfrm>
        </p:grpSpPr>
        <p:sp>
          <p:nvSpPr>
            <p:cNvPr id="74" name="Oval 73"/>
            <p:cNvSpPr/>
            <p:nvPr/>
          </p:nvSpPr>
          <p:spPr>
            <a:xfrm>
              <a:off x="2103120" y="1645920"/>
              <a:ext cx="1280160" cy="1280160"/>
            </a:xfrm>
            <a:prstGeom prst="ellipse">
              <a:avLst/>
            </a:prstGeom>
            <a:solidFill>
              <a:srgbClr val="70AD47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75" name="Straight Connector 74"/>
            <p:cNvCxnSpPr/>
            <p:nvPr/>
          </p:nvCxnSpPr>
          <p:spPr>
            <a:xfrm flipH="1">
              <a:off x="2743200" y="2286000"/>
              <a:ext cx="1" cy="64008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grpSp>
        <p:nvGrpSpPr>
          <p:cNvPr id="76" name="Group 75"/>
          <p:cNvGrpSpPr/>
          <p:nvPr/>
        </p:nvGrpSpPr>
        <p:grpSpPr>
          <a:xfrm>
            <a:off x="2174201" y="2215340"/>
            <a:ext cx="1834776" cy="1668044"/>
            <a:chOff x="2740062" y="2963122"/>
            <a:chExt cx="1834776" cy="1668044"/>
          </a:xfrm>
        </p:grpSpPr>
        <p:sp>
          <p:nvSpPr>
            <p:cNvPr id="77" name="Parallelogram 76"/>
            <p:cNvSpPr/>
            <p:nvPr/>
          </p:nvSpPr>
          <p:spPr>
            <a:xfrm rot="14640000" flipH="1">
              <a:off x="2843033" y="3324655"/>
              <a:ext cx="1280160" cy="1005840"/>
            </a:xfrm>
            <a:prstGeom prst="parallelogram">
              <a:avLst>
                <a:gd name="adj" fmla="val 0"/>
              </a:avLst>
            </a:prstGeom>
            <a:solidFill>
              <a:srgbClr val="FF9900">
                <a:alpha val="89804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2740062" y="3030960"/>
              <a:ext cx="1467522" cy="1600200"/>
              <a:chOff x="2514600" y="1234440"/>
              <a:chExt cx="1467522" cy="1600200"/>
            </a:xfrm>
          </p:grpSpPr>
          <p:grpSp>
            <p:nvGrpSpPr>
              <p:cNvPr id="81" name="Group 80"/>
              <p:cNvGrpSpPr/>
              <p:nvPr/>
            </p:nvGrpSpPr>
            <p:grpSpPr>
              <a:xfrm>
                <a:off x="2514600" y="1234440"/>
                <a:ext cx="1463040" cy="1600200"/>
                <a:chOff x="2531070" y="1234440"/>
                <a:chExt cx="1463040" cy="1600200"/>
              </a:xfrm>
            </p:grpSpPr>
            <p:cxnSp>
              <p:nvCxnSpPr>
                <p:cNvPr id="83" name="Straight Connector 82"/>
                <p:cNvCxnSpPr/>
                <p:nvPr/>
              </p:nvCxnSpPr>
              <p:spPr>
                <a:xfrm flipV="1">
                  <a:off x="3079710" y="2377440"/>
                  <a:ext cx="914400" cy="457200"/>
                </a:xfrm>
                <a:prstGeom prst="line">
                  <a:avLst/>
                </a:prstGeom>
                <a:noFill/>
                <a:ln w="19050" cap="flat" cmpd="sng" algn="ctr">
                  <a:noFill/>
                  <a:prstDash val="solid"/>
                  <a:miter lim="800000"/>
                </a:ln>
                <a:effectLst/>
              </p:spPr>
            </p:cxnSp>
            <p:cxnSp>
              <p:nvCxnSpPr>
                <p:cNvPr id="84" name="Straight Connector 83"/>
                <p:cNvCxnSpPr/>
                <p:nvPr/>
              </p:nvCxnSpPr>
              <p:spPr>
                <a:xfrm flipV="1">
                  <a:off x="2531070" y="1234440"/>
                  <a:ext cx="914400" cy="457200"/>
                </a:xfrm>
                <a:prstGeom prst="line">
                  <a:avLst/>
                </a:prstGeom>
                <a:noFill/>
                <a:ln w="19050" cap="flat" cmpd="sng" algn="ctr">
                  <a:noFill/>
                  <a:prstDash val="solid"/>
                  <a:miter lim="800000"/>
                </a:ln>
                <a:effectLst/>
              </p:spPr>
            </p:cxnSp>
          </p:grpSp>
          <p:cxnSp>
            <p:nvCxnSpPr>
              <p:cNvPr id="82" name="Straight Connector 81"/>
              <p:cNvCxnSpPr/>
              <p:nvPr/>
            </p:nvCxnSpPr>
            <p:spPr>
              <a:xfrm>
                <a:off x="3433482" y="1234446"/>
                <a:ext cx="548640" cy="1143000"/>
              </a:xfrm>
              <a:prstGeom prst="line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</p:cxnSp>
        </p:grpSp>
        <p:cxnSp>
          <p:nvCxnSpPr>
            <p:cNvPr id="79" name="Straight Connector 78"/>
            <p:cNvCxnSpPr/>
            <p:nvPr/>
          </p:nvCxnSpPr>
          <p:spPr>
            <a:xfrm>
              <a:off x="2743200" y="3488166"/>
              <a:ext cx="548640" cy="1143000"/>
            </a:xfrm>
            <a:prstGeom prst="line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</p:cxnSp>
        <p:sp>
          <p:nvSpPr>
            <p:cNvPr id="80" name="Arc 79"/>
            <p:cNvSpPr/>
            <p:nvPr/>
          </p:nvSpPr>
          <p:spPr>
            <a:xfrm rot="20040000">
              <a:off x="3294678" y="2963122"/>
              <a:ext cx="1280160" cy="1280160"/>
            </a:xfrm>
            <a:prstGeom prst="arc">
              <a:avLst>
                <a:gd name="adj1" fmla="val 16180846"/>
                <a:gd name="adj2" fmla="val 5409595"/>
              </a:avLst>
            </a:prstGeom>
            <a:solidFill>
              <a:srgbClr val="FF9900">
                <a:alpha val="89804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813745" y="2674039"/>
            <a:ext cx="1280160" cy="1280160"/>
            <a:chOff x="2103120" y="1645920"/>
            <a:chExt cx="1280160" cy="1280160"/>
          </a:xfrm>
        </p:grpSpPr>
        <p:sp>
          <p:nvSpPr>
            <p:cNvPr id="86" name="Oval 85"/>
            <p:cNvSpPr/>
            <p:nvPr/>
          </p:nvSpPr>
          <p:spPr>
            <a:xfrm>
              <a:off x="2103120" y="1645920"/>
              <a:ext cx="1280160" cy="1280160"/>
            </a:xfrm>
            <a:prstGeom prst="ellipse">
              <a:avLst/>
            </a:prstGeom>
            <a:solidFill>
              <a:srgbClr val="70AD47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87" name="Straight Connector 86"/>
            <p:cNvCxnSpPr/>
            <p:nvPr/>
          </p:nvCxnSpPr>
          <p:spPr>
            <a:xfrm flipH="1">
              <a:off x="2743200" y="2286000"/>
              <a:ext cx="1" cy="64008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sp>
        <p:nvSpPr>
          <p:cNvPr id="88" name="TextBox 87"/>
          <p:cNvSpPr txBox="1"/>
          <p:nvPr/>
        </p:nvSpPr>
        <p:spPr>
          <a:xfrm>
            <a:off x="608619" y="4204212"/>
            <a:ext cx="34603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Area of ground pressed in 1 rev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869425" y="4204212"/>
            <a:ext cx="163538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= CSA of roller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90" name="Straight Arrow Connector 89"/>
          <p:cNvCxnSpPr/>
          <p:nvPr/>
        </p:nvCxnSpPr>
        <p:spPr>
          <a:xfrm flipH="1">
            <a:off x="2462816" y="3314119"/>
            <a:ext cx="621173" cy="0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91" name="TextBox 90"/>
          <p:cNvSpPr txBox="1"/>
          <p:nvPr/>
        </p:nvSpPr>
        <p:spPr>
          <a:xfrm>
            <a:off x="2355118" y="3086650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42 cm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92" name="Straight Arrow Connector 91"/>
          <p:cNvCxnSpPr/>
          <p:nvPr/>
        </p:nvCxnSpPr>
        <p:spPr>
          <a:xfrm flipH="1">
            <a:off x="2174201" y="2220951"/>
            <a:ext cx="914400" cy="457200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headEnd type="arrow"/>
            <a:tailEnd type="arrow"/>
          </a:ln>
          <a:effectLst/>
        </p:spPr>
      </p:cxnSp>
      <p:sp>
        <p:nvSpPr>
          <p:cNvPr id="93" name="TextBox 92"/>
          <p:cNvSpPr txBox="1"/>
          <p:nvPr/>
        </p:nvSpPr>
        <p:spPr>
          <a:xfrm>
            <a:off x="1979617" y="2178359"/>
            <a:ext cx="7841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100 cm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94" name="Straight Arrow Connector 93"/>
          <p:cNvCxnSpPr/>
          <p:nvPr/>
        </p:nvCxnSpPr>
        <p:spPr>
          <a:xfrm flipH="1">
            <a:off x="6473706" y="3313638"/>
            <a:ext cx="646813" cy="0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95" name="TextBox 94"/>
          <p:cNvSpPr txBox="1"/>
          <p:nvPr/>
        </p:nvSpPr>
        <p:spPr>
          <a:xfrm>
            <a:off x="6429950" y="3044696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42 cm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96" name="Straight Arrow Connector 95"/>
          <p:cNvCxnSpPr/>
          <p:nvPr/>
        </p:nvCxnSpPr>
        <p:spPr>
          <a:xfrm flipH="1">
            <a:off x="6175009" y="2155152"/>
            <a:ext cx="914400" cy="457200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headEnd type="arrow"/>
            <a:tailEnd type="arrow"/>
          </a:ln>
          <a:effectLst/>
        </p:spPr>
      </p:cxnSp>
      <p:sp>
        <p:nvSpPr>
          <p:cNvPr id="97" name="TextBox 96"/>
          <p:cNvSpPr txBox="1"/>
          <p:nvPr/>
        </p:nvSpPr>
        <p:spPr>
          <a:xfrm>
            <a:off x="5980425" y="2112560"/>
            <a:ext cx="7841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100 cm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8" name="Rounded Rectangle 97"/>
          <p:cNvSpPr/>
          <p:nvPr/>
        </p:nvSpPr>
        <p:spPr bwMode="auto">
          <a:xfrm>
            <a:off x="4588114" y="1301470"/>
            <a:ext cx="2400471" cy="454216"/>
          </a:xfrm>
          <a:prstGeom prst="roundRect">
            <a:avLst/>
          </a:prstGeom>
          <a:gradFill flip="none" rotWithShape="1">
            <a:gsLst>
              <a:gs pos="0">
                <a:srgbClr val="FFFF00">
                  <a:alpha val="65000"/>
                </a:srgbClr>
              </a:gs>
              <a:gs pos="100000">
                <a:sysClr val="window" lastClr="FFFFFF"/>
              </a:gs>
            </a:gsLst>
            <a:lin ang="8100000" scaled="1"/>
            <a:tileRect/>
          </a:gradFill>
          <a:ln w="19050" cap="flat" cmpd="sng" algn="ctr">
            <a:solidFill>
              <a:srgbClr val="FFC000"/>
            </a:solidFill>
            <a:prstDash val="solid"/>
            <a:miter lim="800000"/>
          </a:ln>
          <a:effectLst/>
          <a:ex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  <a:ea typeface="+mn-ea"/>
                <a:cs typeface="+mn-cs"/>
              </a:rPr>
              <a:t>            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594219" y="1372839"/>
            <a:ext cx="2403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IN" b="1" dirty="0" smtClean="0">
                <a:latin typeface="Bookman Old Style" pitchFamily="18" charset="0"/>
              </a:rPr>
              <a:t>What is shape of roller?</a:t>
            </a:r>
            <a:endParaRPr lang="en-IN" b="1" dirty="0">
              <a:latin typeface="Bookman Old Style" pitchFamily="18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371287" y="1343912"/>
            <a:ext cx="9926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IN" sz="1600" b="1" dirty="0" smtClean="0">
                <a:solidFill>
                  <a:srgbClr val="0000FF"/>
                </a:solidFill>
                <a:latin typeface="Bookman Old Style" pitchFamily="18" charset="0"/>
              </a:rPr>
              <a:t>Cylinder</a:t>
            </a:r>
            <a:endParaRPr lang="en-IN" sz="16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1191374" y="841652"/>
            <a:ext cx="3625399" cy="230211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26" tIns="45713" rIns="91426" bIns="45713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" name="Rounded Rectangle 101"/>
          <p:cNvSpPr/>
          <p:nvPr/>
        </p:nvSpPr>
        <p:spPr>
          <a:xfrm>
            <a:off x="5299532" y="845430"/>
            <a:ext cx="1246496" cy="215962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26" tIns="45713" rIns="91426" bIns="45713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3" name="Straight Connector 102"/>
          <p:cNvCxnSpPr/>
          <p:nvPr/>
        </p:nvCxnSpPr>
        <p:spPr>
          <a:xfrm>
            <a:off x="3210103" y="1420029"/>
            <a:ext cx="362509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04" name="TextBox 103"/>
          <p:cNvSpPr txBox="1"/>
          <p:nvPr/>
        </p:nvSpPr>
        <p:spPr>
          <a:xfrm>
            <a:off x="3147586" y="1127423"/>
            <a:ext cx="554640" cy="3231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84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240461" y="1388228"/>
            <a:ext cx="278601" cy="3231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953078" y="1253849"/>
            <a:ext cx="1106829" cy="3231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Radius =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3765158" y="1253849"/>
            <a:ext cx="86641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42 cm</a:t>
            </a:r>
            <a:endParaRPr lang="en-US" sz="1500" b="1" baseline="30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537840" y="1253849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1134179" y="286516"/>
            <a:ext cx="63543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A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road roller takes 750 complete revolutions to move once over to level a road. Find the area of the road if the diameter of a road roller is 84 cm and length 1 m.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958338" y="1668999"/>
            <a:ext cx="1106829" cy="3231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Length =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1899069" y="1668999"/>
            <a:ext cx="96724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 m =</a:t>
            </a:r>
            <a:endParaRPr lang="en-US" sz="1500" b="1" baseline="30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12" name="Straight Connector 111"/>
          <p:cNvCxnSpPr/>
          <p:nvPr/>
        </p:nvCxnSpPr>
        <p:spPr>
          <a:xfrm>
            <a:off x="1963378" y="1420029"/>
            <a:ext cx="914548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13" name="TextBox 112"/>
          <p:cNvSpPr txBox="1"/>
          <p:nvPr/>
        </p:nvSpPr>
        <p:spPr>
          <a:xfrm>
            <a:off x="1837231" y="1127423"/>
            <a:ext cx="1166842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914400"/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diameter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2281352" y="1388228"/>
            <a:ext cx="278601" cy="3231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860964" y="1253849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2547149" y="1668999"/>
            <a:ext cx="96724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100 cm</a:t>
            </a:r>
            <a:endParaRPr lang="en-US" sz="1500" b="1" baseline="30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76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7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7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"/>
                            </p:stCondLst>
                            <p:childTnLst>
                              <p:par>
                                <p:cTn id="1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9" dur="5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0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4.44444E-6 L 0.43976 -0.0003 " pathEditMode="relative" rAng="0" ptsTypes="AA">
                                      <p:cBhvr>
                                        <p:cTn id="171" dur="5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79" y="-31"/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3" dur="5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4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4.44444E-6 L 0.43976 -0.0003 " pathEditMode="relative" rAng="0" ptsTypes="AA">
                                      <p:cBhvr>
                                        <p:cTn id="175" dur="5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79" y="-31"/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6427E-6 L 0.43889 3.76427E-6 " pathEditMode="relative" rAng="0" ptsTypes="AA">
                                      <p:cBhvr>
                                        <p:cTn id="177" dur="5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44" y="0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2.71605E-6 L 0.4401 -2.71605E-6 " pathEditMode="relative" rAng="0" ptsTypes="AA">
                                      <p:cBhvr>
                                        <p:cTn id="179" dur="5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97" y="0"/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90034E-6 L 0.43906 2.90034E-6 " pathEditMode="relative" rAng="0" ptsTypes="AA">
                                      <p:cBhvr>
                                        <p:cTn id="181" dur="5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5000"/>
                            </p:stCondLst>
                            <p:childTnLst>
                              <p:par>
                                <p:cTn id="1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7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2" grpId="1" animBg="1"/>
      <p:bldP spid="63" grpId="0" animBg="1"/>
      <p:bldP spid="64" grpId="0" animBg="1"/>
      <p:bldP spid="71" grpId="0" animBg="1"/>
      <p:bldP spid="72" grpId="0"/>
      <p:bldP spid="89" grpId="0"/>
      <p:bldP spid="91" grpId="0"/>
      <p:bldP spid="91" grpId="1"/>
      <p:bldP spid="93" grpId="0"/>
      <p:bldP spid="93" grpId="1"/>
      <p:bldP spid="95" grpId="0"/>
      <p:bldP spid="97" grpId="0"/>
      <p:bldP spid="98" grpId="0" animBg="1"/>
      <p:bldP spid="98" grpId="1" animBg="1"/>
      <p:bldP spid="99" grpId="0"/>
      <p:bldP spid="99" grpId="1"/>
      <p:bldP spid="100" grpId="0"/>
      <p:bldP spid="100" grpId="1"/>
      <p:bldP spid="101" grpId="0" animBg="1"/>
      <p:bldP spid="101" grpId="1" animBg="1"/>
      <p:bldP spid="102" grpId="0" animBg="1"/>
      <p:bldP spid="102" grpId="1" animBg="1"/>
      <p:bldP spid="104" grpId="0"/>
      <p:bldP spid="105" grpId="0"/>
      <p:bldP spid="106" grpId="0"/>
      <p:bldP spid="107" grpId="0"/>
      <p:bldP spid="108" grpId="0"/>
      <p:bldP spid="110" grpId="0"/>
      <p:bldP spid="111" grpId="0"/>
      <p:bldP spid="113" grpId="0"/>
      <p:bldP spid="114" grpId="0"/>
      <p:bldP spid="115" grpId="0"/>
      <p:bldP spid="11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ounded Rectangle 140"/>
          <p:cNvSpPr/>
          <p:nvPr/>
        </p:nvSpPr>
        <p:spPr>
          <a:xfrm>
            <a:off x="4990781" y="2659694"/>
            <a:ext cx="265376" cy="215563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</a:t>
            </a:r>
          </a:p>
        </p:txBody>
      </p:sp>
      <p:sp>
        <p:nvSpPr>
          <p:cNvPr id="70" name="Rounded Rectangle 69"/>
          <p:cNvSpPr/>
          <p:nvPr/>
        </p:nvSpPr>
        <p:spPr>
          <a:xfrm>
            <a:off x="5466777" y="2871775"/>
            <a:ext cx="470131" cy="215563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</a:t>
            </a:r>
          </a:p>
        </p:txBody>
      </p:sp>
      <p:sp>
        <p:nvSpPr>
          <p:cNvPr id="71" name="Rounded Rectangle 70"/>
          <p:cNvSpPr/>
          <p:nvPr/>
        </p:nvSpPr>
        <p:spPr>
          <a:xfrm>
            <a:off x="4059001" y="2052913"/>
            <a:ext cx="1282926" cy="237119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885014" y="280442"/>
            <a:ext cx="6472878" cy="849564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465863" y="326648"/>
            <a:ext cx="687003" cy="624548"/>
            <a:chOff x="508513" y="-702286"/>
            <a:chExt cx="687003" cy="624548"/>
          </a:xfrm>
        </p:grpSpPr>
        <p:sp>
          <p:nvSpPr>
            <p:cNvPr id="74" name="Plaque 73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itchFamily="18" charset="0"/>
                </a:rPr>
                <a:t>Q.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sp>
        <p:nvSpPr>
          <p:cNvPr id="76" name="Rounded Rectangle 75"/>
          <p:cNvSpPr/>
          <p:nvPr/>
        </p:nvSpPr>
        <p:spPr>
          <a:xfrm>
            <a:off x="4383692" y="2437545"/>
            <a:ext cx="154621" cy="179760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993178" y="1705383"/>
            <a:ext cx="2768486" cy="237119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</a:t>
            </a:r>
          </a:p>
        </p:txBody>
      </p:sp>
      <p:sp>
        <p:nvSpPr>
          <p:cNvPr id="78" name="Rounded Rectangle 77"/>
          <p:cNvSpPr/>
          <p:nvPr/>
        </p:nvSpPr>
        <p:spPr>
          <a:xfrm>
            <a:off x="1005768" y="1264990"/>
            <a:ext cx="1782087" cy="272012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4292573" y="2445725"/>
            <a:ext cx="121584" cy="167666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4178956" y="2454520"/>
            <a:ext cx="148355" cy="154838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806161" y="2345354"/>
            <a:ext cx="8178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= 2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rh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817454" y="2817460"/>
            <a:ext cx="49244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= 2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209589" y="2817460"/>
            <a:ext cx="2904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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4360503" y="2719486"/>
                <a:ext cx="503664" cy="5280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500" b="1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500" b="1" i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22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500" b="1" i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en-US" sz="15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503" y="2719486"/>
                <a:ext cx="503664" cy="528093"/>
              </a:xfrm>
              <a:prstGeom prst="rect">
                <a:avLst/>
              </a:prstGeom>
              <a:blipFill rotWithShape="1">
                <a:blip r:embed="rId2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/>
          <p:cNvSpPr txBox="1"/>
          <p:nvPr/>
        </p:nvSpPr>
        <p:spPr>
          <a:xfrm>
            <a:off x="4693946" y="2817460"/>
            <a:ext cx="2904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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888404" y="2817460"/>
            <a:ext cx="43794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42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5201482" y="2817460"/>
            <a:ext cx="2904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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403088" y="2817460"/>
            <a:ext cx="5645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100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805111" y="3279731"/>
            <a:ext cx="6190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= 44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4315278" y="3279731"/>
            <a:ext cx="2904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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530614" y="3279731"/>
            <a:ext cx="5645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600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537033" y="1983931"/>
            <a:ext cx="343708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Area of ground pressed in 1 rev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806681" y="2009891"/>
            <a:ext cx="163538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= CSA of roller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6881278" y="1244205"/>
            <a:ext cx="1463040" cy="1691640"/>
            <a:chOff x="2514600" y="1234440"/>
            <a:chExt cx="1463040" cy="1691640"/>
          </a:xfrm>
        </p:grpSpPr>
        <p:grpSp>
          <p:nvGrpSpPr>
            <p:cNvPr id="95" name="Group 94"/>
            <p:cNvGrpSpPr/>
            <p:nvPr/>
          </p:nvGrpSpPr>
          <p:grpSpPr>
            <a:xfrm>
              <a:off x="2514600" y="1234440"/>
              <a:ext cx="1463040" cy="1600200"/>
              <a:chOff x="2531070" y="1234440"/>
              <a:chExt cx="1463040" cy="1600200"/>
            </a:xfrm>
          </p:grpSpPr>
          <p:cxnSp>
            <p:nvCxnSpPr>
              <p:cNvPr id="97" name="Straight Connector 96"/>
              <p:cNvCxnSpPr/>
              <p:nvPr/>
            </p:nvCxnSpPr>
            <p:spPr>
              <a:xfrm flipV="1">
                <a:off x="2531070" y="1234440"/>
                <a:ext cx="914400" cy="45720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98" name="Straight Connector 97"/>
              <p:cNvCxnSpPr/>
              <p:nvPr/>
            </p:nvCxnSpPr>
            <p:spPr>
              <a:xfrm flipV="1">
                <a:off x="3079710" y="2377440"/>
                <a:ext cx="914400" cy="45720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96" name="Straight Connector 95"/>
            <p:cNvCxnSpPr/>
            <p:nvPr/>
          </p:nvCxnSpPr>
          <p:spPr>
            <a:xfrm flipV="1">
              <a:off x="2743200" y="2468880"/>
              <a:ext cx="914400" cy="45720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grpSp>
        <p:nvGrpSpPr>
          <p:cNvPr id="99" name="Group 98"/>
          <p:cNvGrpSpPr/>
          <p:nvPr/>
        </p:nvGrpSpPr>
        <p:grpSpPr>
          <a:xfrm>
            <a:off x="7384198" y="1198485"/>
            <a:ext cx="1280160" cy="1280160"/>
            <a:chOff x="2103120" y="1645920"/>
            <a:chExt cx="1280160" cy="1280160"/>
          </a:xfrm>
        </p:grpSpPr>
        <p:sp>
          <p:nvSpPr>
            <p:cNvPr id="100" name="Oval 99"/>
            <p:cNvSpPr/>
            <p:nvPr/>
          </p:nvSpPr>
          <p:spPr>
            <a:xfrm>
              <a:off x="2103120" y="1645920"/>
              <a:ext cx="1280160" cy="1280160"/>
            </a:xfrm>
            <a:prstGeom prst="ellipse">
              <a:avLst/>
            </a:prstGeom>
            <a:solidFill>
              <a:srgbClr val="70AD47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01" name="Straight Connector 100"/>
            <p:cNvCxnSpPr/>
            <p:nvPr/>
          </p:nvCxnSpPr>
          <p:spPr>
            <a:xfrm flipH="1">
              <a:off x="2743200" y="2286000"/>
              <a:ext cx="1" cy="64008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grpSp>
        <p:nvGrpSpPr>
          <p:cNvPr id="102" name="Group 101"/>
          <p:cNvGrpSpPr/>
          <p:nvPr/>
        </p:nvGrpSpPr>
        <p:grpSpPr>
          <a:xfrm>
            <a:off x="6830254" y="1196986"/>
            <a:ext cx="1834776" cy="1668044"/>
            <a:chOff x="2740062" y="2963122"/>
            <a:chExt cx="1834776" cy="1668044"/>
          </a:xfrm>
        </p:grpSpPr>
        <p:sp>
          <p:nvSpPr>
            <p:cNvPr id="103" name="Parallelogram 102"/>
            <p:cNvSpPr/>
            <p:nvPr/>
          </p:nvSpPr>
          <p:spPr>
            <a:xfrm rot="14640000" flipH="1">
              <a:off x="2843033" y="3324655"/>
              <a:ext cx="1280160" cy="1005840"/>
            </a:xfrm>
            <a:prstGeom prst="parallelogram">
              <a:avLst>
                <a:gd name="adj" fmla="val 0"/>
              </a:avLst>
            </a:prstGeom>
            <a:solidFill>
              <a:srgbClr val="FF9900">
                <a:alpha val="89804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2740062" y="3030960"/>
              <a:ext cx="1467522" cy="1600200"/>
              <a:chOff x="2514600" y="1234440"/>
              <a:chExt cx="1467522" cy="1600200"/>
            </a:xfrm>
          </p:grpSpPr>
          <p:grpSp>
            <p:nvGrpSpPr>
              <p:cNvPr id="107" name="Group 106"/>
              <p:cNvGrpSpPr/>
              <p:nvPr/>
            </p:nvGrpSpPr>
            <p:grpSpPr>
              <a:xfrm>
                <a:off x="2514600" y="1234440"/>
                <a:ext cx="1463040" cy="1600200"/>
                <a:chOff x="2531070" y="1234440"/>
                <a:chExt cx="1463040" cy="1600200"/>
              </a:xfrm>
            </p:grpSpPr>
            <p:cxnSp>
              <p:nvCxnSpPr>
                <p:cNvPr id="109" name="Straight Connector 108"/>
                <p:cNvCxnSpPr/>
                <p:nvPr/>
              </p:nvCxnSpPr>
              <p:spPr>
                <a:xfrm flipV="1">
                  <a:off x="3079710" y="2377440"/>
                  <a:ext cx="914400" cy="457200"/>
                </a:xfrm>
                <a:prstGeom prst="line">
                  <a:avLst/>
                </a:prstGeom>
                <a:noFill/>
                <a:ln w="19050" cap="flat" cmpd="sng" algn="ctr">
                  <a:noFill/>
                  <a:prstDash val="solid"/>
                  <a:miter lim="800000"/>
                </a:ln>
                <a:effectLst/>
              </p:spPr>
            </p:cxnSp>
            <p:cxnSp>
              <p:nvCxnSpPr>
                <p:cNvPr id="110" name="Straight Connector 109"/>
                <p:cNvCxnSpPr/>
                <p:nvPr/>
              </p:nvCxnSpPr>
              <p:spPr>
                <a:xfrm flipV="1">
                  <a:off x="2531070" y="1234440"/>
                  <a:ext cx="914400" cy="457200"/>
                </a:xfrm>
                <a:prstGeom prst="line">
                  <a:avLst/>
                </a:prstGeom>
                <a:noFill/>
                <a:ln w="19050" cap="flat" cmpd="sng" algn="ctr">
                  <a:noFill/>
                  <a:prstDash val="solid"/>
                  <a:miter lim="800000"/>
                </a:ln>
                <a:effectLst/>
              </p:spPr>
            </p:cxnSp>
          </p:grpSp>
          <p:cxnSp>
            <p:nvCxnSpPr>
              <p:cNvPr id="108" name="Straight Connector 107"/>
              <p:cNvCxnSpPr/>
              <p:nvPr/>
            </p:nvCxnSpPr>
            <p:spPr>
              <a:xfrm>
                <a:off x="3433482" y="1234446"/>
                <a:ext cx="548640" cy="1143000"/>
              </a:xfrm>
              <a:prstGeom prst="line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</p:cxnSp>
        </p:grpSp>
        <p:cxnSp>
          <p:nvCxnSpPr>
            <p:cNvPr id="105" name="Straight Connector 104"/>
            <p:cNvCxnSpPr/>
            <p:nvPr/>
          </p:nvCxnSpPr>
          <p:spPr>
            <a:xfrm>
              <a:off x="2743200" y="3488166"/>
              <a:ext cx="548640" cy="1143000"/>
            </a:xfrm>
            <a:prstGeom prst="line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</p:cxnSp>
        <p:sp>
          <p:nvSpPr>
            <p:cNvPr id="106" name="Arc 105"/>
            <p:cNvSpPr/>
            <p:nvPr/>
          </p:nvSpPr>
          <p:spPr>
            <a:xfrm rot="20040000">
              <a:off x="3294678" y="2963122"/>
              <a:ext cx="1280160" cy="1280160"/>
            </a:xfrm>
            <a:prstGeom prst="arc">
              <a:avLst>
                <a:gd name="adj1" fmla="val 16180846"/>
                <a:gd name="adj2" fmla="val 5409595"/>
              </a:avLst>
            </a:prstGeom>
            <a:solidFill>
              <a:srgbClr val="FF9900">
                <a:alpha val="89804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6469798" y="1655685"/>
            <a:ext cx="1280160" cy="1280160"/>
            <a:chOff x="2103120" y="1645920"/>
            <a:chExt cx="1280160" cy="1280160"/>
          </a:xfrm>
        </p:grpSpPr>
        <p:sp>
          <p:nvSpPr>
            <p:cNvPr id="112" name="Oval 111"/>
            <p:cNvSpPr/>
            <p:nvPr/>
          </p:nvSpPr>
          <p:spPr>
            <a:xfrm>
              <a:off x="2103120" y="1645920"/>
              <a:ext cx="1280160" cy="1280160"/>
            </a:xfrm>
            <a:prstGeom prst="ellipse">
              <a:avLst/>
            </a:prstGeom>
            <a:solidFill>
              <a:srgbClr val="70AD47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13" name="Straight Connector 112"/>
            <p:cNvCxnSpPr/>
            <p:nvPr/>
          </p:nvCxnSpPr>
          <p:spPr>
            <a:xfrm flipH="1">
              <a:off x="2743200" y="2286000"/>
              <a:ext cx="1" cy="64008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cxnSp>
        <p:nvCxnSpPr>
          <p:cNvPr id="114" name="Straight Arrow Connector 113"/>
          <p:cNvCxnSpPr/>
          <p:nvPr/>
        </p:nvCxnSpPr>
        <p:spPr>
          <a:xfrm flipH="1">
            <a:off x="7118869" y="2295765"/>
            <a:ext cx="621173" cy="0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15" name="TextBox 114"/>
          <p:cNvSpPr txBox="1"/>
          <p:nvPr/>
        </p:nvSpPr>
        <p:spPr>
          <a:xfrm>
            <a:off x="7011171" y="2068296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84 cm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116" name="Straight Arrow Connector 115"/>
          <p:cNvCxnSpPr/>
          <p:nvPr/>
        </p:nvCxnSpPr>
        <p:spPr>
          <a:xfrm flipH="1">
            <a:off x="6830254" y="1202597"/>
            <a:ext cx="914400" cy="457200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headEnd type="arrow"/>
            <a:tailEnd type="arrow"/>
          </a:ln>
          <a:effectLst/>
        </p:spPr>
      </p:cxnSp>
      <p:sp>
        <p:nvSpPr>
          <p:cNvPr id="117" name="TextBox 116"/>
          <p:cNvSpPr txBox="1"/>
          <p:nvPr/>
        </p:nvSpPr>
        <p:spPr>
          <a:xfrm>
            <a:off x="6744530" y="1160005"/>
            <a:ext cx="7841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100 cm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805107" y="3625447"/>
            <a:ext cx="30008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3999580" y="3625447"/>
            <a:ext cx="131478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26400 cm</a:t>
            </a:r>
            <a:r>
              <a:rPr lang="en-US" sz="1500" b="1" baseline="30000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2</a:t>
            </a:r>
            <a:endParaRPr lang="en-US" sz="15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0" name="Rectangle 119"/>
          <p:cNvSpPr>
            <a:spLocks noChangeArrowheads="1"/>
          </p:cNvSpPr>
          <p:nvPr/>
        </p:nvSpPr>
        <p:spPr bwMode="auto">
          <a:xfrm>
            <a:off x="459803" y="1256572"/>
            <a:ext cx="73152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defTabSz="914400">
              <a:tabLst>
                <a:tab pos="566738" algn="l"/>
              </a:tabLst>
            </a:pP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sz="1500" b="1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958338" y="1668999"/>
            <a:ext cx="2184717" cy="3231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Length = Height =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2794419" y="1668999"/>
            <a:ext cx="96724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100 cm</a:t>
            </a:r>
            <a:endParaRPr lang="en-US" sz="1500" b="1" baseline="30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953078" y="1253849"/>
            <a:ext cx="1106829" cy="3231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Radius =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1938673" y="1253849"/>
            <a:ext cx="85972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42 cm</a:t>
            </a:r>
            <a:endParaRPr lang="en-US" sz="1500" b="1" baseline="30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9" name="Rounded Rectangle 59"/>
          <p:cNvSpPr/>
          <p:nvPr/>
        </p:nvSpPr>
        <p:spPr>
          <a:xfrm>
            <a:off x="638932" y="2873597"/>
            <a:ext cx="2603020" cy="733993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 algn="ctr">
            <a:solidFill>
              <a:srgbClr val="CC00FF"/>
            </a:solidFill>
            <a:prstDash val="solid"/>
            <a:miter lim="800000"/>
          </a:ln>
          <a:effectLst>
            <a:glow rad="63500">
              <a:srgbClr val="ED7D31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itchFamily="18" charset="0"/>
              <a:ea typeface="+mn-ea"/>
              <a:cs typeface="+mn-cs"/>
            </a:endParaRPr>
          </a:p>
        </p:txBody>
      </p:sp>
      <p:pic>
        <p:nvPicPr>
          <p:cNvPr id="130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76869" y="2668881"/>
            <a:ext cx="491495" cy="102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" name="TextBox 130"/>
          <p:cNvSpPr txBox="1"/>
          <p:nvPr/>
        </p:nvSpPr>
        <p:spPr>
          <a:xfrm>
            <a:off x="623764" y="2856247"/>
            <a:ext cx="2652342" cy="81724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IN" b="1" dirty="0">
                <a:solidFill>
                  <a:prstClr val="white"/>
                </a:solidFill>
                <a:latin typeface="Bookman Old Style" pitchFamily="18" charset="0"/>
              </a:rPr>
              <a:t>What is the formula </a:t>
            </a:r>
            <a:r>
              <a:rPr lang="en-IN" b="1" dirty="0" smtClean="0">
                <a:solidFill>
                  <a:prstClr val="white"/>
                </a:solidFill>
                <a:latin typeface="Bookman Old Style" pitchFamily="18" charset="0"/>
              </a:rPr>
              <a:t>for curved </a:t>
            </a:r>
            <a:r>
              <a:rPr lang="en-IN" b="1" dirty="0">
                <a:solidFill>
                  <a:prstClr val="white"/>
                </a:solidFill>
                <a:latin typeface="Bookman Old Style" pitchFamily="18" charset="0"/>
              </a:rPr>
              <a:t>surface area of cylinder?</a:t>
            </a:r>
          </a:p>
        </p:txBody>
      </p:sp>
      <p:pic>
        <p:nvPicPr>
          <p:cNvPr id="132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3055" y="2665321"/>
            <a:ext cx="479910" cy="102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TextBox 132"/>
          <p:cNvSpPr txBox="1"/>
          <p:nvPr/>
        </p:nvSpPr>
        <p:spPr>
          <a:xfrm>
            <a:off x="1586694" y="3044052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800" b="1" dirty="0" smtClean="0">
                <a:solidFill>
                  <a:srgbClr val="FFFF00"/>
                </a:solidFill>
                <a:latin typeface="Bookman Old Style" pitchFamily="18" charset="0"/>
              </a:rPr>
              <a:t>2</a:t>
            </a:r>
            <a:r>
              <a:rPr lang="en-US" sz="1800" b="1" dirty="0" smtClean="0">
                <a:solidFill>
                  <a:srgbClr val="FFFF00"/>
                </a:solidFill>
                <a:latin typeface="Bookman Old Style" pitchFamily="18" charset="0"/>
                <a:sym typeface="Symbol"/>
              </a:rPr>
              <a:t>rh</a:t>
            </a:r>
            <a:endParaRPr lang="en-US" sz="1800" b="1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3961817" y="596324"/>
            <a:ext cx="2676443" cy="222442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1134179" y="286516"/>
            <a:ext cx="63543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A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road roller takes 750 complete revolutions to move once over to level a road. Find the area of the road if the diameter of a road roller is 84 cm and length 1 m.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3812138" y="3990654"/>
            <a:ext cx="14542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= 26400 cm</a:t>
            </a:r>
            <a:r>
              <a:rPr lang="en-US" sz="15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5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378284" y="3990654"/>
            <a:ext cx="37297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 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Area of ground pressed in 1 rev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138" name="Straight Connector 137"/>
          <p:cNvCxnSpPr/>
          <p:nvPr/>
        </p:nvCxnSpPr>
        <p:spPr>
          <a:xfrm rot="20700000" flipV="1">
            <a:off x="4516390" y="3093233"/>
            <a:ext cx="203728" cy="73604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39" name="Straight Connector 138"/>
          <p:cNvCxnSpPr/>
          <p:nvPr/>
        </p:nvCxnSpPr>
        <p:spPr>
          <a:xfrm rot="20700000" flipV="1">
            <a:off x="4980278" y="2948684"/>
            <a:ext cx="271162" cy="73604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140" name="Rectangle 139"/>
          <p:cNvSpPr/>
          <p:nvPr/>
        </p:nvSpPr>
        <p:spPr>
          <a:xfrm>
            <a:off x="4943172" y="2636380"/>
            <a:ext cx="3361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tabLst>
                <a:tab pos="693721" algn="l"/>
                <a:tab pos="1025499" algn="l"/>
                <a:tab pos="1377916" algn="l"/>
              </a:tabLst>
            </a:pPr>
            <a:r>
              <a:rPr lang="en-US" sz="1200" b="1" dirty="0" smtClean="0">
                <a:solidFill>
                  <a:srgbClr val="FF0000"/>
                </a:solidFill>
                <a:latin typeface="Bookman Old Style" panose="02050604050505020204" pitchFamily="18" charset="0"/>
              </a:rPr>
              <a:t>6</a:t>
            </a:r>
            <a:endParaRPr lang="en-US" sz="1200" b="1" dirty="0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95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00"/>
                            </p:stCondLst>
                            <p:childTnLst>
                              <p:par>
                                <p:cTn id="1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1" grpId="1" animBg="1"/>
      <p:bldP spid="70" grpId="0" animBg="1"/>
      <p:bldP spid="70" grpId="1" animBg="1"/>
      <p:bldP spid="71" grpId="0" animBg="1"/>
      <p:bldP spid="71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118" grpId="0"/>
      <p:bldP spid="119" grpId="0"/>
      <p:bldP spid="129" grpId="0" animBg="1"/>
      <p:bldP spid="129" grpId="1" animBg="1"/>
      <p:bldP spid="131" grpId="0"/>
      <p:bldP spid="131" grpId="1"/>
      <p:bldP spid="133" grpId="0"/>
      <p:bldP spid="133" grpId="1"/>
      <p:bldP spid="136" grpId="0"/>
      <p:bldP spid="137" grpId="0"/>
      <p:bldP spid="14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Horizontal Scroll 74"/>
          <p:cNvSpPr/>
          <p:nvPr/>
        </p:nvSpPr>
        <p:spPr>
          <a:xfrm>
            <a:off x="487018" y="4141373"/>
            <a:ext cx="4385606" cy="523964"/>
          </a:xfrm>
          <a:prstGeom prst="horizontalScroll">
            <a:avLst/>
          </a:prstGeom>
          <a:gradFill flip="none" rotWithShape="1">
            <a:gsLst>
              <a:gs pos="0">
                <a:srgbClr val="9900FF">
                  <a:lumMod val="84000"/>
                  <a:lumOff val="16000"/>
                  <a:alpha val="59000"/>
                </a:srgbClr>
              </a:gs>
              <a:gs pos="100000">
                <a:sysClr val="window" lastClr="FFFFFF">
                  <a:lumMod val="97000"/>
                </a:sysClr>
              </a:gs>
              <a:gs pos="81000">
                <a:sysClr val="window" lastClr="FFFFFF"/>
              </a:gs>
            </a:gsLst>
            <a:lin ang="81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885014" y="280442"/>
            <a:ext cx="6472878" cy="849564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465863" y="326648"/>
            <a:ext cx="687003" cy="624548"/>
            <a:chOff x="508513" y="-702286"/>
            <a:chExt cx="687003" cy="624548"/>
          </a:xfrm>
        </p:grpSpPr>
        <p:sp>
          <p:nvSpPr>
            <p:cNvPr id="78" name="Plaque 77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itchFamily="18" charset="0"/>
                </a:rPr>
                <a:t>Q.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sp>
        <p:nvSpPr>
          <p:cNvPr id="80" name="Rounded Rectangle 79"/>
          <p:cNvSpPr/>
          <p:nvPr/>
        </p:nvSpPr>
        <p:spPr>
          <a:xfrm>
            <a:off x="2172550" y="1940469"/>
            <a:ext cx="3249325" cy="269605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1179448" y="1251004"/>
            <a:ext cx="4507502" cy="269605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78472" y="1592952"/>
            <a:ext cx="439415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Area of ground pressed in 750 revolutions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28735" y="2867054"/>
            <a:ext cx="6492240" cy="323165"/>
          </a:xfrm>
          <a:prstGeom prst="rect">
            <a:avLst/>
          </a:prstGeom>
          <a:effectLst/>
        </p:spPr>
        <p:txBody>
          <a:bodyPr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 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Area of ground pressed in 750 revolutions is 19800000 cm</a:t>
            </a:r>
            <a:r>
              <a:rPr lang="en-US" sz="15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5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338123" y="1224224"/>
            <a:ext cx="1454244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= 26400 cm</a:t>
            </a:r>
            <a:r>
              <a:rPr lang="en-US" sz="15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5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245864" y="1915419"/>
            <a:ext cx="74571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= 750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914864" y="1915419"/>
            <a:ext cx="2904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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147290" y="2274339"/>
            <a:ext cx="8178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26400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245864" y="2274339"/>
            <a:ext cx="74571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= 750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914864" y="2274339"/>
            <a:ext cx="2904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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245864" y="2582433"/>
            <a:ext cx="183415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= 19800000 cm</a:t>
            </a:r>
            <a:r>
              <a:rPr lang="en-US" sz="15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5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6881278" y="1244205"/>
            <a:ext cx="1463040" cy="1691640"/>
            <a:chOff x="2514600" y="1234440"/>
            <a:chExt cx="1463040" cy="1691640"/>
          </a:xfrm>
        </p:grpSpPr>
        <p:grpSp>
          <p:nvGrpSpPr>
            <p:cNvPr id="92" name="Group 91"/>
            <p:cNvGrpSpPr/>
            <p:nvPr/>
          </p:nvGrpSpPr>
          <p:grpSpPr>
            <a:xfrm>
              <a:off x="2514600" y="1234440"/>
              <a:ext cx="1463040" cy="1600200"/>
              <a:chOff x="2531070" y="1234440"/>
              <a:chExt cx="1463040" cy="1600200"/>
            </a:xfrm>
          </p:grpSpPr>
          <p:cxnSp>
            <p:nvCxnSpPr>
              <p:cNvPr id="94" name="Straight Connector 93"/>
              <p:cNvCxnSpPr/>
              <p:nvPr/>
            </p:nvCxnSpPr>
            <p:spPr>
              <a:xfrm flipV="1">
                <a:off x="2531070" y="1234440"/>
                <a:ext cx="914400" cy="45720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95" name="Straight Connector 94"/>
              <p:cNvCxnSpPr/>
              <p:nvPr/>
            </p:nvCxnSpPr>
            <p:spPr>
              <a:xfrm flipV="1">
                <a:off x="3079710" y="2377440"/>
                <a:ext cx="914400" cy="45720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93" name="Straight Connector 92"/>
            <p:cNvCxnSpPr/>
            <p:nvPr/>
          </p:nvCxnSpPr>
          <p:spPr>
            <a:xfrm flipV="1">
              <a:off x="2743200" y="2468880"/>
              <a:ext cx="914400" cy="45720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grpSp>
        <p:nvGrpSpPr>
          <p:cNvPr id="96" name="Group 95"/>
          <p:cNvGrpSpPr/>
          <p:nvPr/>
        </p:nvGrpSpPr>
        <p:grpSpPr>
          <a:xfrm>
            <a:off x="7384198" y="1198485"/>
            <a:ext cx="1280160" cy="1280160"/>
            <a:chOff x="2103120" y="1645920"/>
            <a:chExt cx="1280160" cy="1280160"/>
          </a:xfrm>
        </p:grpSpPr>
        <p:sp>
          <p:nvSpPr>
            <p:cNvPr id="97" name="Oval 96"/>
            <p:cNvSpPr/>
            <p:nvPr/>
          </p:nvSpPr>
          <p:spPr>
            <a:xfrm>
              <a:off x="2103120" y="1645920"/>
              <a:ext cx="1280160" cy="1280160"/>
            </a:xfrm>
            <a:prstGeom prst="ellipse">
              <a:avLst/>
            </a:prstGeom>
            <a:solidFill>
              <a:srgbClr val="70AD47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98" name="Straight Connector 97"/>
            <p:cNvCxnSpPr/>
            <p:nvPr/>
          </p:nvCxnSpPr>
          <p:spPr>
            <a:xfrm flipH="1">
              <a:off x="2743200" y="2286000"/>
              <a:ext cx="1" cy="64008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grpSp>
        <p:nvGrpSpPr>
          <p:cNvPr id="99" name="Group 98"/>
          <p:cNvGrpSpPr/>
          <p:nvPr/>
        </p:nvGrpSpPr>
        <p:grpSpPr>
          <a:xfrm>
            <a:off x="6830254" y="1196986"/>
            <a:ext cx="1834776" cy="1668044"/>
            <a:chOff x="2740062" y="2963122"/>
            <a:chExt cx="1834776" cy="1668044"/>
          </a:xfrm>
        </p:grpSpPr>
        <p:sp>
          <p:nvSpPr>
            <p:cNvPr id="100" name="Parallelogram 99"/>
            <p:cNvSpPr/>
            <p:nvPr/>
          </p:nvSpPr>
          <p:spPr>
            <a:xfrm rot="14640000" flipH="1">
              <a:off x="2843033" y="3324655"/>
              <a:ext cx="1280160" cy="1005840"/>
            </a:xfrm>
            <a:prstGeom prst="parallelogram">
              <a:avLst>
                <a:gd name="adj" fmla="val 0"/>
              </a:avLst>
            </a:prstGeom>
            <a:solidFill>
              <a:srgbClr val="FF9900">
                <a:alpha val="89804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2740062" y="3030960"/>
              <a:ext cx="1467522" cy="1600200"/>
              <a:chOff x="2514600" y="1234440"/>
              <a:chExt cx="1467522" cy="1600200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2514600" y="1234440"/>
                <a:ext cx="1463040" cy="1600200"/>
                <a:chOff x="2531070" y="1234440"/>
                <a:chExt cx="1463040" cy="1600200"/>
              </a:xfrm>
            </p:grpSpPr>
            <p:cxnSp>
              <p:nvCxnSpPr>
                <p:cNvPr id="106" name="Straight Connector 105"/>
                <p:cNvCxnSpPr/>
                <p:nvPr/>
              </p:nvCxnSpPr>
              <p:spPr>
                <a:xfrm flipV="1">
                  <a:off x="3079710" y="2377440"/>
                  <a:ext cx="914400" cy="457200"/>
                </a:xfrm>
                <a:prstGeom prst="line">
                  <a:avLst/>
                </a:prstGeom>
                <a:noFill/>
                <a:ln w="19050" cap="flat" cmpd="sng" algn="ctr">
                  <a:noFill/>
                  <a:prstDash val="solid"/>
                  <a:miter lim="800000"/>
                </a:ln>
                <a:effectLst/>
              </p:spPr>
            </p:cxnSp>
            <p:cxnSp>
              <p:nvCxnSpPr>
                <p:cNvPr id="107" name="Straight Connector 106"/>
                <p:cNvCxnSpPr/>
                <p:nvPr/>
              </p:nvCxnSpPr>
              <p:spPr>
                <a:xfrm flipV="1">
                  <a:off x="2531070" y="1234440"/>
                  <a:ext cx="914400" cy="457200"/>
                </a:xfrm>
                <a:prstGeom prst="line">
                  <a:avLst/>
                </a:prstGeom>
                <a:noFill/>
                <a:ln w="19050" cap="flat" cmpd="sng" algn="ctr">
                  <a:noFill/>
                  <a:prstDash val="solid"/>
                  <a:miter lim="800000"/>
                </a:ln>
                <a:effectLst/>
              </p:spPr>
            </p:cxnSp>
          </p:grpSp>
          <p:cxnSp>
            <p:nvCxnSpPr>
              <p:cNvPr id="105" name="Straight Connector 104"/>
              <p:cNvCxnSpPr/>
              <p:nvPr/>
            </p:nvCxnSpPr>
            <p:spPr>
              <a:xfrm>
                <a:off x="3433482" y="1234446"/>
                <a:ext cx="548640" cy="1143000"/>
              </a:xfrm>
              <a:prstGeom prst="line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</p:cxnSp>
        </p:grpSp>
        <p:cxnSp>
          <p:nvCxnSpPr>
            <p:cNvPr id="102" name="Straight Connector 101"/>
            <p:cNvCxnSpPr/>
            <p:nvPr/>
          </p:nvCxnSpPr>
          <p:spPr>
            <a:xfrm>
              <a:off x="2743200" y="3488166"/>
              <a:ext cx="548640" cy="1143000"/>
            </a:xfrm>
            <a:prstGeom prst="line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</p:cxnSp>
        <p:sp>
          <p:nvSpPr>
            <p:cNvPr id="103" name="Arc 102"/>
            <p:cNvSpPr/>
            <p:nvPr/>
          </p:nvSpPr>
          <p:spPr>
            <a:xfrm rot="20040000">
              <a:off x="3294678" y="2963122"/>
              <a:ext cx="1280160" cy="1280160"/>
            </a:xfrm>
            <a:prstGeom prst="arc">
              <a:avLst>
                <a:gd name="adj1" fmla="val 16180846"/>
                <a:gd name="adj2" fmla="val 5409595"/>
              </a:avLst>
            </a:prstGeom>
            <a:solidFill>
              <a:srgbClr val="FF9900">
                <a:alpha val="89804"/>
              </a:srgb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6469798" y="1655685"/>
            <a:ext cx="1280160" cy="1280160"/>
            <a:chOff x="2103120" y="1645920"/>
            <a:chExt cx="1280160" cy="1280160"/>
          </a:xfrm>
        </p:grpSpPr>
        <p:sp>
          <p:nvSpPr>
            <p:cNvPr id="109" name="Oval 108"/>
            <p:cNvSpPr/>
            <p:nvPr/>
          </p:nvSpPr>
          <p:spPr>
            <a:xfrm>
              <a:off x="2103120" y="1645920"/>
              <a:ext cx="1280160" cy="1280160"/>
            </a:xfrm>
            <a:prstGeom prst="ellipse">
              <a:avLst/>
            </a:prstGeom>
            <a:solidFill>
              <a:srgbClr val="70AD47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10" name="Straight Connector 109"/>
            <p:cNvCxnSpPr/>
            <p:nvPr/>
          </p:nvCxnSpPr>
          <p:spPr>
            <a:xfrm flipH="1">
              <a:off x="2743200" y="2286000"/>
              <a:ext cx="1" cy="64008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cxnSp>
        <p:nvCxnSpPr>
          <p:cNvPr id="111" name="Straight Arrow Connector 110"/>
          <p:cNvCxnSpPr/>
          <p:nvPr/>
        </p:nvCxnSpPr>
        <p:spPr>
          <a:xfrm flipH="1">
            <a:off x="7118869" y="2295765"/>
            <a:ext cx="621173" cy="0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12" name="TextBox 111"/>
          <p:cNvSpPr txBox="1"/>
          <p:nvPr/>
        </p:nvSpPr>
        <p:spPr>
          <a:xfrm>
            <a:off x="7011171" y="2068296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84 cm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113" name="Straight Arrow Connector 112"/>
          <p:cNvCxnSpPr/>
          <p:nvPr/>
        </p:nvCxnSpPr>
        <p:spPr>
          <a:xfrm flipH="1">
            <a:off x="6830254" y="1202597"/>
            <a:ext cx="914400" cy="457200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headEnd type="arrow"/>
            <a:tailEnd type="arrow"/>
          </a:ln>
          <a:effectLst/>
        </p:spPr>
      </p:cxnSp>
      <p:sp>
        <p:nvSpPr>
          <p:cNvPr id="114" name="TextBox 113"/>
          <p:cNvSpPr txBox="1"/>
          <p:nvPr/>
        </p:nvSpPr>
        <p:spPr>
          <a:xfrm>
            <a:off x="6744530" y="1160005"/>
            <a:ext cx="7841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100 cm</a:t>
            </a:r>
            <a:endParaRPr lang="en-US" sz="12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904269" y="1232511"/>
            <a:ext cx="37297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 </a:t>
            </a: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Area of ground pressed in 1 rev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147494" y="1913688"/>
            <a:ext cx="3343064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Area of ground pressed in 1 rev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7" name="Rectangle 116"/>
          <p:cNvSpPr>
            <a:spLocks noChangeArrowheads="1"/>
          </p:cNvSpPr>
          <p:nvPr/>
        </p:nvSpPr>
        <p:spPr bwMode="auto">
          <a:xfrm>
            <a:off x="459803" y="1256572"/>
            <a:ext cx="73152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defTabSz="914400">
              <a:tabLst>
                <a:tab pos="566738" algn="l"/>
              </a:tabLst>
            </a:pP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sz="1500" b="1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675355" y="3354076"/>
            <a:ext cx="19752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Area of the road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2656898" y="3366881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0" name="TextBox 119"/>
          <p:cNvSpPr txBox="1">
            <a:spLocks noChangeArrowheads="1"/>
          </p:cNvSpPr>
          <p:nvPr/>
        </p:nvSpPr>
        <p:spPr bwMode="auto">
          <a:xfrm>
            <a:off x="2775863" y="3279569"/>
            <a:ext cx="157068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19800000</a:t>
            </a:r>
          </a:p>
        </p:txBody>
      </p:sp>
      <p:cxnSp>
        <p:nvCxnSpPr>
          <p:cNvPr id="121" name="Straight Connector 120"/>
          <p:cNvCxnSpPr/>
          <p:nvPr/>
        </p:nvCxnSpPr>
        <p:spPr>
          <a:xfrm rot="16200000">
            <a:off x="3540229" y="3014420"/>
            <a:ext cx="0" cy="109728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22" name="TextBox 121"/>
          <p:cNvSpPr txBox="1">
            <a:spLocks noChangeArrowheads="1"/>
          </p:cNvSpPr>
          <p:nvPr/>
        </p:nvSpPr>
        <p:spPr bwMode="auto">
          <a:xfrm>
            <a:off x="3102480" y="3545285"/>
            <a:ext cx="88604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10000</a:t>
            </a:r>
          </a:p>
        </p:txBody>
      </p:sp>
      <p:sp>
        <p:nvSpPr>
          <p:cNvPr id="123" name="Rounded Rectangle 122"/>
          <p:cNvSpPr/>
          <p:nvPr/>
        </p:nvSpPr>
        <p:spPr>
          <a:xfrm>
            <a:off x="6258834" y="851850"/>
            <a:ext cx="246590" cy="222442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1134179" y="286516"/>
            <a:ext cx="63543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A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road roller takes 750 complete revolutions to move once over to level a road. Find the area of the road if the diameter of a road roller is 84 cm and length 1 m.</a:t>
            </a:r>
          </a:p>
        </p:txBody>
      </p:sp>
      <p:cxnSp>
        <p:nvCxnSpPr>
          <p:cNvPr id="125" name="Straight Connector 124"/>
          <p:cNvCxnSpPr/>
          <p:nvPr/>
        </p:nvCxnSpPr>
        <p:spPr>
          <a:xfrm flipV="1">
            <a:off x="3346978" y="3691727"/>
            <a:ext cx="480381" cy="73604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26" name="Straight Connector 125"/>
          <p:cNvCxnSpPr/>
          <p:nvPr/>
        </p:nvCxnSpPr>
        <p:spPr>
          <a:xfrm flipV="1">
            <a:off x="3588533" y="3412044"/>
            <a:ext cx="480381" cy="73604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127" name="Rectangle 126"/>
          <p:cNvSpPr/>
          <p:nvPr/>
        </p:nvSpPr>
        <p:spPr>
          <a:xfrm>
            <a:off x="2658686" y="3905321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8" name="TextBox 127"/>
          <p:cNvSpPr txBox="1">
            <a:spLocks noChangeArrowheads="1"/>
          </p:cNvSpPr>
          <p:nvPr/>
        </p:nvSpPr>
        <p:spPr bwMode="auto">
          <a:xfrm>
            <a:off x="2801694" y="3905321"/>
            <a:ext cx="115682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1980 m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515829" y="4234078"/>
            <a:ext cx="4646238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>
                <a:latin typeface="Bookman Old Style" panose="02050604050505020204" pitchFamily="18" charset="0"/>
              </a:rPr>
              <a:t>Hence, the area of the road is 1980 m</a:t>
            </a:r>
            <a:r>
              <a:rPr lang="en-US" sz="1600" b="1" baseline="30000" dirty="0">
                <a:latin typeface="Bookman Old Style" panose="02050604050505020204" pitchFamily="18" charset="0"/>
              </a:rPr>
              <a:t>2</a:t>
            </a:r>
            <a:r>
              <a:rPr lang="en-US" sz="1600" b="1" dirty="0">
                <a:latin typeface="Bookman Old Style" panose="02050604050505020204" pitchFamily="18" charset="0"/>
              </a:rPr>
              <a:t>.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pic>
        <p:nvPicPr>
          <p:cNvPr id="130" name="Picture 5" descr="D:\Roshan\Roshan\Mthas 8th\VIII STD STB\clipart\28264926-little-boy-student-holding-a-big-pencil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00098" y="4074598"/>
            <a:ext cx="609600" cy="60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0" name="Group 69"/>
          <p:cNvGrpSpPr/>
          <p:nvPr/>
        </p:nvGrpSpPr>
        <p:grpSpPr>
          <a:xfrm>
            <a:off x="600018" y="3719975"/>
            <a:ext cx="2134505" cy="815575"/>
            <a:chOff x="5351163" y="3340468"/>
            <a:chExt cx="2134505" cy="815575"/>
          </a:xfrm>
        </p:grpSpPr>
        <p:grpSp>
          <p:nvGrpSpPr>
            <p:cNvPr id="71" name="Group 70"/>
            <p:cNvGrpSpPr/>
            <p:nvPr/>
          </p:nvGrpSpPr>
          <p:grpSpPr>
            <a:xfrm>
              <a:off x="5351163" y="3377901"/>
              <a:ext cx="1908486" cy="691026"/>
              <a:chOff x="6129176" y="2121748"/>
              <a:chExt cx="1433873" cy="1346615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6148117" y="2136854"/>
                <a:ext cx="1414932" cy="1320081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129176" y="2121748"/>
                <a:ext cx="1414933" cy="1346615"/>
              </a:xfrm>
              <a:prstGeom prst="rect">
                <a:avLst/>
              </a:prstGeom>
              <a:noFill/>
              <a:ln w="381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>
                <a:glow rad="25400">
                  <a:srgbClr val="FF66FF"/>
                </a:glow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72" name="Picture 2" descr="Image resul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5556" b="91944" l="78000" r="100000">
                          <a14:foregroundMark x1="88889" y1="80000" x2="89778" y2="89722"/>
                          <a14:foregroundMark x1="84444" y1="44444" x2="92667" y2="52222"/>
                          <a14:backgroundMark x1="82000" y1="37500" x2="83556" y2="51667"/>
                          <a14:backgroundMark x1="82444" y1="65556" x2="82222" y2="87778"/>
                          <a14:backgroundMark x1="83333" y1="55278" x2="84000" y2="58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434" t="35479" b="8438"/>
            <a:stretch/>
          </p:blipFill>
          <p:spPr bwMode="auto">
            <a:xfrm>
              <a:off x="7093641" y="3340468"/>
              <a:ext cx="392027" cy="815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1" name="Rectangle 130"/>
          <p:cNvSpPr/>
          <p:nvPr/>
        </p:nvSpPr>
        <p:spPr>
          <a:xfrm>
            <a:off x="831776" y="3856298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ookman Old Style" pitchFamily="18" charset="0"/>
              </a:rPr>
              <a:t>1 m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1211672" y="3856298"/>
            <a:ext cx="277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ookman Old Style" pitchFamily="18" charset="0"/>
              </a:rPr>
              <a:t>=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1365853" y="3856298"/>
            <a:ext cx="7841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ookman Old Style" pitchFamily="18" charset="0"/>
              </a:rPr>
              <a:t>100 cm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590331" y="4106399"/>
            <a:ext cx="3177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Symbol" pitchFamily="18" charset="2"/>
              </a:rPr>
              <a:t>\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Symbol" pitchFamily="18" charset="2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803483" y="4106399"/>
            <a:ext cx="5597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ookman Old Style" pitchFamily="18" charset="0"/>
              </a:rPr>
              <a:t>1 m</a:t>
            </a:r>
            <a:r>
              <a:rPr kumimoji="0" lang="en-US" sz="1200" b="1" i="0" u="none" strike="noStrike" kern="0" cap="none" spc="0" normalizeH="0" baseline="30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ookman Old Style" pitchFamily="18" charset="0"/>
              </a:rPr>
              <a:t>2</a:t>
            </a:r>
            <a:endParaRPr kumimoji="0" lang="en-US" sz="1200" b="1" i="0" u="none" strike="noStrike" kern="0" cap="none" spc="0" normalizeH="0" baseline="30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1245579" y="4106399"/>
            <a:ext cx="277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ookman Old Style" pitchFamily="18" charset="0"/>
              </a:rPr>
              <a:t>=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1399993" y="4106399"/>
            <a:ext cx="10871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ookman Old Style" pitchFamily="18" charset="0"/>
              </a:rPr>
              <a:t>10000 cm</a:t>
            </a:r>
            <a:r>
              <a:rPr kumimoji="0" lang="en-US" sz="1200" b="1" i="0" u="none" strike="noStrike" kern="0" cap="none" spc="0" normalizeH="0" baseline="30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ookman Old Style" pitchFamily="18" charset="0"/>
              </a:rPr>
              <a:t>2</a:t>
            </a:r>
            <a:endParaRPr kumimoji="0" lang="en-US" sz="1200" b="1" i="0" u="none" strike="noStrike" kern="0" cap="none" spc="0" normalizeH="0" baseline="30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53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500"/>
                            </p:stCondLst>
                            <p:childTnLst>
                              <p:par>
                                <p:cTn id="1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0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80" grpId="0" animBg="1"/>
      <p:bldP spid="80" grpId="1" animBg="1"/>
      <p:bldP spid="81" grpId="0" animBg="1"/>
      <p:bldP spid="81" grpId="1" animBg="1"/>
      <p:bldP spid="82" grpId="0"/>
      <p:bldP spid="85" grpId="0"/>
      <p:bldP spid="86" grpId="0"/>
      <p:bldP spid="87" grpId="0"/>
      <p:bldP spid="88" grpId="0"/>
      <p:bldP spid="89" grpId="0"/>
      <p:bldP spid="90" grpId="0"/>
      <p:bldP spid="116" grpId="0"/>
      <p:bldP spid="118" grpId="0"/>
      <p:bldP spid="119" grpId="0"/>
      <p:bldP spid="120" grpId="0"/>
      <p:bldP spid="122" grpId="0"/>
      <p:bldP spid="123" grpId="0" animBg="1"/>
      <p:bldP spid="123" grpId="1" animBg="1"/>
      <p:bldP spid="127" grpId="0"/>
      <p:bldP spid="128" grpId="0"/>
      <p:bldP spid="131" grpId="0"/>
      <p:bldP spid="131" grpId="1"/>
      <p:bldP spid="132" grpId="0"/>
      <p:bldP spid="132" grpId="1"/>
      <p:bldP spid="133" grpId="0"/>
      <p:bldP spid="133" grpId="1"/>
      <p:bldP spid="134" grpId="0"/>
      <p:bldP spid="134" grpId="1"/>
      <p:bldP spid="135" grpId="0"/>
      <p:bldP spid="135" grpId="1"/>
      <p:bldP spid="136" grpId="0"/>
      <p:bldP spid="136" grpId="1"/>
      <p:bldP spid="137" grpId="0"/>
      <p:bldP spid="137" grpId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Horizontal Scroll 156"/>
          <p:cNvSpPr/>
          <p:nvPr/>
        </p:nvSpPr>
        <p:spPr>
          <a:xfrm>
            <a:off x="505039" y="4397269"/>
            <a:ext cx="4385606" cy="523964"/>
          </a:xfrm>
          <a:prstGeom prst="horizontalScroll">
            <a:avLst/>
          </a:prstGeom>
          <a:gradFill flip="none" rotWithShape="1">
            <a:gsLst>
              <a:gs pos="0">
                <a:srgbClr val="9900FF">
                  <a:lumMod val="84000"/>
                  <a:lumOff val="16000"/>
                  <a:alpha val="59000"/>
                </a:srgbClr>
              </a:gs>
              <a:gs pos="100000">
                <a:sysClr val="window" lastClr="FFFFFF">
                  <a:lumMod val="97000"/>
                </a:sysClr>
              </a:gs>
              <a:gs pos="81000">
                <a:sysClr val="window" lastClr="FFFFFF"/>
              </a:gs>
            </a:gsLst>
            <a:lin ang="81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4" name="Rounded Rectangle 153"/>
          <p:cNvSpPr/>
          <p:nvPr/>
        </p:nvSpPr>
        <p:spPr>
          <a:xfrm>
            <a:off x="970679" y="2988662"/>
            <a:ext cx="4292850" cy="266305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3" name="Rounded Rectangle 152"/>
          <p:cNvSpPr/>
          <p:nvPr/>
        </p:nvSpPr>
        <p:spPr>
          <a:xfrm>
            <a:off x="4588354" y="3386433"/>
            <a:ext cx="148355" cy="206089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2" name="Rounded Rectangle 151"/>
          <p:cNvSpPr/>
          <p:nvPr/>
        </p:nvSpPr>
        <p:spPr>
          <a:xfrm>
            <a:off x="4018102" y="1983311"/>
            <a:ext cx="649025" cy="226698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1066344" y="1980665"/>
            <a:ext cx="950238" cy="226698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4466098" y="3384753"/>
            <a:ext cx="148355" cy="206089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9" name="Rounded Rectangle 148"/>
          <p:cNvSpPr/>
          <p:nvPr/>
        </p:nvSpPr>
        <p:spPr>
          <a:xfrm>
            <a:off x="4364709" y="3384754"/>
            <a:ext cx="148355" cy="206089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Rectangle 60"/>
          <p:cNvSpPr/>
          <p:nvPr>
            <p:custDataLst>
              <p:tags r:id="rId1"/>
            </p:custDataLst>
          </p:nvPr>
        </p:nvSpPr>
        <p:spPr>
          <a:xfrm>
            <a:off x="490091" y="1413387"/>
            <a:ext cx="587828" cy="315471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just" defTabSz="685800"/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Sol.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838114" y="242882"/>
            <a:ext cx="6735637" cy="1165276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chemeClr val="bg1">
                  <a:alpha val="78000"/>
                </a:schemeClr>
              </a:gs>
            </a:gsLst>
            <a:lin ang="8100000" scaled="1"/>
            <a:tileRect/>
          </a:gra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421721" y="475320"/>
            <a:ext cx="687003" cy="624548"/>
            <a:chOff x="508513" y="-702286"/>
            <a:chExt cx="687003" cy="624548"/>
          </a:xfrm>
        </p:grpSpPr>
        <p:sp>
          <p:nvSpPr>
            <p:cNvPr id="64" name="Plaque 63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prstClr val="white"/>
                  </a:solidFill>
                  <a:latin typeface="Bookman Old Style" pitchFamily="18" charset="0"/>
                </a:rPr>
                <a:t>Q.</a:t>
              </a:r>
              <a:endParaRPr lang="en-US" sz="18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sp>
        <p:nvSpPr>
          <p:cNvPr id="66" name="Rectangle 65"/>
          <p:cNvSpPr/>
          <p:nvPr/>
        </p:nvSpPr>
        <p:spPr>
          <a:xfrm>
            <a:off x="953679" y="1413387"/>
            <a:ext cx="48614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Diameter of cylindrical 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container</a:t>
            </a: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 14 cm</a:t>
            </a:r>
            <a:endParaRPr 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994427" y="1918698"/>
            <a:ext cx="1106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Radius 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7198938" y="1397028"/>
            <a:ext cx="1343996" cy="1793546"/>
            <a:chOff x="6435728" y="460182"/>
            <a:chExt cx="1826504" cy="2389420"/>
          </a:xfrm>
          <a:solidFill>
            <a:srgbClr val="92D050"/>
          </a:solidFill>
        </p:grpSpPr>
        <p:sp>
          <p:nvSpPr>
            <p:cNvPr id="70" name="Oval 3"/>
            <p:cNvSpPr>
              <a:spLocks noChangeArrowheads="1"/>
            </p:cNvSpPr>
            <p:nvPr/>
          </p:nvSpPr>
          <p:spPr bwMode="auto">
            <a:xfrm>
              <a:off x="6435728" y="460182"/>
              <a:ext cx="1814732" cy="586800"/>
            </a:xfrm>
            <a:prstGeom prst="ellipse">
              <a:avLst/>
            </a:prstGeom>
            <a:grpFill/>
            <a:ln w="5715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6435728" y="673101"/>
              <a:ext cx="1826504" cy="201740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Oval 3"/>
            <p:cNvSpPr>
              <a:spLocks noChangeArrowheads="1"/>
            </p:cNvSpPr>
            <p:nvPr/>
          </p:nvSpPr>
          <p:spPr bwMode="auto">
            <a:xfrm>
              <a:off x="6435728" y="2262802"/>
              <a:ext cx="1814732" cy="586800"/>
            </a:xfrm>
            <a:prstGeom prst="ellipse">
              <a:avLst/>
            </a:prstGeom>
            <a:grpFill/>
            <a:ln w="5715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cxnSp>
        <p:nvCxnSpPr>
          <p:cNvPr id="73" name="Straight Arrow Connector 72"/>
          <p:cNvCxnSpPr/>
          <p:nvPr/>
        </p:nvCxnSpPr>
        <p:spPr>
          <a:xfrm>
            <a:off x="7865444" y="1602538"/>
            <a:ext cx="0" cy="137160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74" name="TextBox 73"/>
          <p:cNvSpPr txBox="1"/>
          <p:nvPr/>
        </p:nvSpPr>
        <p:spPr>
          <a:xfrm>
            <a:off x="7827011" y="2187011"/>
            <a:ext cx="5998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prstClr val="black"/>
                </a:solidFill>
                <a:latin typeface="Bookman Old Style" pitchFamily="18" charset="0"/>
              </a:rPr>
              <a:t>20 cm</a:t>
            </a:r>
            <a:endParaRPr lang="en-IN" sz="1000" b="1" baseline="-25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7202105" y="1395211"/>
            <a:ext cx="1329785" cy="1810784"/>
            <a:chOff x="5402525" y="841641"/>
            <a:chExt cx="3052080" cy="4011346"/>
          </a:xfrm>
        </p:grpSpPr>
        <p:grpSp>
          <p:nvGrpSpPr>
            <p:cNvPr id="76" name="Group 2"/>
            <p:cNvGrpSpPr>
              <a:grpSpLocks/>
            </p:cNvGrpSpPr>
            <p:nvPr/>
          </p:nvGrpSpPr>
          <p:grpSpPr bwMode="auto">
            <a:xfrm>
              <a:off x="5409425" y="841641"/>
              <a:ext cx="3045180" cy="3532957"/>
              <a:chOff x="1722" y="768"/>
              <a:chExt cx="2004" cy="2325"/>
            </a:xfrm>
          </p:grpSpPr>
          <p:sp>
            <p:nvSpPr>
              <p:cNvPr id="79" name="Oval 3"/>
              <p:cNvSpPr>
                <a:spLocks noChangeArrowheads="1"/>
              </p:cNvSpPr>
              <p:nvPr/>
            </p:nvSpPr>
            <p:spPr bwMode="auto">
              <a:xfrm>
                <a:off x="1722" y="768"/>
                <a:ext cx="2004" cy="648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798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endParaRPr>
              </a:p>
            </p:txBody>
          </p:sp>
          <p:sp>
            <p:nvSpPr>
              <p:cNvPr id="80" name="Line 5"/>
              <p:cNvSpPr>
                <a:spLocks noChangeShapeType="1"/>
              </p:cNvSpPr>
              <p:nvPr/>
            </p:nvSpPr>
            <p:spPr bwMode="auto">
              <a:xfrm>
                <a:off x="1722" y="1095"/>
                <a:ext cx="0" cy="198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endParaRPr>
              </a:p>
            </p:txBody>
          </p:sp>
          <p:sp>
            <p:nvSpPr>
              <p:cNvPr id="81" name="Line 6"/>
              <p:cNvSpPr>
                <a:spLocks noChangeShapeType="1"/>
              </p:cNvSpPr>
              <p:nvPr/>
            </p:nvSpPr>
            <p:spPr bwMode="auto">
              <a:xfrm>
                <a:off x="3726" y="1104"/>
                <a:ext cx="0" cy="198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endParaRPr>
              </a:p>
            </p:txBody>
          </p:sp>
        </p:grpSp>
        <p:sp>
          <p:nvSpPr>
            <p:cNvPr id="77" name="Arc 76"/>
            <p:cNvSpPr/>
            <p:nvPr/>
          </p:nvSpPr>
          <p:spPr>
            <a:xfrm>
              <a:off x="5402525" y="3902011"/>
              <a:ext cx="3044952" cy="950976"/>
            </a:xfrm>
            <a:prstGeom prst="arc">
              <a:avLst>
                <a:gd name="adj1" fmla="val 10839440"/>
                <a:gd name="adj2" fmla="val 21584000"/>
              </a:avLst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Arc 77"/>
            <p:cNvSpPr/>
            <p:nvPr/>
          </p:nvSpPr>
          <p:spPr>
            <a:xfrm>
              <a:off x="5408485" y="3853965"/>
              <a:ext cx="3044952" cy="950976"/>
            </a:xfrm>
            <a:prstGeom prst="arc">
              <a:avLst>
                <a:gd name="adj1" fmla="val 14361"/>
                <a:gd name="adj2" fmla="val 10824882"/>
              </a:avLst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2" name="Oval 81"/>
          <p:cNvSpPr/>
          <p:nvPr/>
        </p:nvSpPr>
        <p:spPr>
          <a:xfrm>
            <a:off x="7846437" y="2955991"/>
            <a:ext cx="45720" cy="4572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7842932" y="1594019"/>
            <a:ext cx="45720" cy="4572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Freeform 83"/>
          <p:cNvSpPr/>
          <p:nvPr/>
        </p:nvSpPr>
        <p:spPr>
          <a:xfrm>
            <a:off x="7857967" y="2894083"/>
            <a:ext cx="107156" cy="92868"/>
          </a:xfrm>
          <a:custGeom>
            <a:avLst/>
            <a:gdLst>
              <a:gd name="connsiteX0" fmla="*/ 0 w 107156"/>
              <a:gd name="connsiteY0" fmla="*/ 0 h 92868"/>
              <a:gd name="connsiteX1" fmla="*/ 107156 w 107156"/>
              <a:gd name="connsiteY1" fmla="*/ 0 h 92868"/>
              <a:gd name="connsiteX2" fmla="*/ 107156 w 107156"/>
              <a:gd name="connsiteY2" fmla="*/ 92868 h 92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156" h="92868">
                <a:moveTo>
                  <a:pt x="0" y="0"/>
                </a:moveTo>
                <a:lnTo>
                  <a:pt x="107156" y="0"/>
                </a:lnTo>
                <a:lnTo>
                  <a:pt x="107156" y="92868"/>
                </a:ln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2011878" y="1795978"/>
                <a:ext cx="942035" cy="567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i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anose="02040503050406030204" pitchFamily="18" charset="0"/>
                            </a:rPr>
                            <m:t>daimeter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i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b="1" dirty="0">
                  <a:solidFill>
                    <a:srgbClr val="FF0000"/>
                  </a:solidFill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878" y="1795978"/>
                <a:ext cx="942035" cy="567015"/>
              </a:xfrm>
              <a:prstGeom prst="rect">
                <a:avLst/>
              </a:prstGeom>
              <a:blipFill rotWithShape="1">
                <a:blip r:embed="rId36"/>
                <a:stretch>
                  <a:fillRect r="-10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ectangle 85"/>
          <p:cNvSpPr/>
          <p:nvPr/>
        </p:nvSpPr>
        <p:spPr>
          <a:xfrm>
            <a:off x="3058553" y="1918698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3303371" y="1795978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14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88" name="Straight Connector 87"/>
          <p:cNvCxnSpPr/>
          <p:nvPr/>
        </p:nvCxnSpPr>
        <p:spPr>
          <a:xfrm>
            <a:off x="3372715" y="2098231"/>
            <a:ext cx="343501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89" name="TextBox 88"/>
          <p:cNvSpPr txBox="1"/>
          <p:nvPr/>
        </p:nvSpPr>
        <p:spPr>
          <a:xfrm>
            <a:off x="3365906" y="2060935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3736796" y="1918698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967804" y="1918698"/>
            <a:ext cx="715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7 cm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92" name="Straight Arrow Connector 91"/>
          <p:cNvCxnSpPr/>
          <p:nvPr/>
        </p:nvCxnSpPr>
        <p:spPr>
          <a:xfrm>
            <a:off x="7864724" y="2981733"/>
            <a:ext cx="672287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93" name="TextBox 92"/>
          <p:cNvSpPr txBox="1"/>
          <p:nvPr/>
        </p:nvSpPr>
        <p:spPr>
          <a:xfrm>
            <a:off x="7774627" y="2952754"/>
            <a:ext cx="6815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>
                <a:solidFill>
                  <a:prstClr val="black"/>
                </a:solidFill>
                <a:latin typeface="Bookman Old Style" pitchFamily="18" charset="0"/>
              </a:rPr>
              <a:t>r = 7 cm</a:t>
            </a:r>
            <a:endParaRPr lang="en-IN" sz="900" b="1" baseline="-25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94" name="Straight Arrow Connector 93"/>
          <p:cNvCxnSpPr/>
          <p:nvPr/>
        </p:nvCxnSpPr>
        <p:spPr>
          <a:xfrm>
            <a:off x="7861033" y="1609130"/>
            <a:ext cx="672287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95" name="TextBox 94"/>
          <p:cNvSpPr txBox="1"/>
          <p:nvPr/>
        </p:nvSpPr>
        <p:spPr>
          <a:xfrm>
            <a:off x="7846545" y="1580342"/>
            <a:ext cx="6815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>
                <a:solidFill>
                  <a:prstClr val="black"/>
                </a:solidFill>
                <a:latin typeface="Bookman Old Style" pitchFamily="18" charset="0"/>
              </a:rPr>
              <a:t>r = 7 cm</a:t>
            </a:r>
            <a:endParaRPr lang="en-IN" sz="900" b="1" baseline="-25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1132698" y="324278"/>
            <a:ext cx="5720048" cy="207160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1119440" y="530061"/>
            <a:ext cx="5200044" cy="207160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98" name="Rounded Rectangle 97"/>
          <p:cNvSpPr/>
          <p:nvPr>
            <p:custDataLst>
              <p:tags r:id="rId2"/>
            </p:custDataLst>
          </p:nvPr>
        </p:nvSpPr>
        <p:spPr>
          <a:xfrm>
            <a:off x="2621330" y="545701"/>
            <a:ext cx="1950282" cy="19388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9" name="Rounded Rectangle 98"/>
          <p:cNvSpPr/>
          <p:nvPr>
            <p:custDataLst>
              <p:tags r:id="rId3"/>
            </p:custDataLst>
          </p:nvPr>
        </p:nvSpPr>
        <p:spPr>
          <a:xfrm>
            <a:off x="4934309" y="539465"/>
            <a:ext cx="1382026" cy="20391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0" name="Straight Connector 99"/>
          <p:cNvCxnSpPr>
            <a:cxnSpLocks noChangeAspect="1"/>
          </p:cNvCxnSpPr>
          <p:nvPr/>
        </p:nvCxnSpPr>
        <p:spPr>
          <a:xfrm rot="900000" flipV="1">
            <a:off x="3461847" y="2187906"/>
            <a:ext cx="129038" cy="129038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cxnSpLocks noChangeAspect="1"/>
          </p:cNvCxnSpPr>
          <p:nvPr/>
        </p:nvCxnSpPr>
        <p:spPr>
          <a:xfrm rot="900000" flipV="1">
            <a:off x="3444301" y="1877340"/>
            <a:ext cx="171750" cy="171750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3381890" y="1682948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 smtClean="0">
                <a:solidFill>
                  <a:srgbClr val="FF0000"/>
                </a:solidFill>
                <a:latin typeface="Bookman Old Style" pitchFamily="18" charset="0"/>
              </a:rPr>
              <a:t>7</a:t>
            </a:r>
            <a:endParaRPr lang="en-US" sz="12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03" name="Rectangle 102"/>
          <p:cNvSpPr/>
          <p:nvPr>
            <p:custDataLst>
              <p:tags r:id="rId4"/>
            </p:custDataLst>
          </p:nvPr>
        </p:nvSpPr>
        <p:spPr>
          <a:xfrm>
            <a:off x="977216" y="2339333"/>
            <a:ext cx="371854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Height of 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cylindrical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container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04" name="Rectangle 103"/>
          <p:cNvSpPr/>
          <p:nvPr>
            <p:custDataLst>
              <p:tags r:id="rId5"/>
            </p:custDataLst>
          </p:nvPr>
        </p:nvSpPr>
        <p:spPr>
          <a:xfrm>
            <a:off x="4273009" y="2339333"/>
            <a:ext cx="307807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05" name="Rectangle 104"/>
          <p:cNvSpPr/>
          <p:nvPr>
            <p:custDataLst>
              <p:tags r:id="rId6"/>
            </p:custDataLst>
          </p:nvPr>
        </p:nvSpPr>
        <p:spPr>
          <a:xfrm>
            <a:off x="4508641" y="2339333"/>
            <a:ext cx="868950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20 cm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06" name="Rectangle 105"/>
          <p:cNvSpPr/>
          <p:nvPr>
            <p:custDataLst>
              <p:tags r:id="rId7"/>
            </p:custDataLst>
          </p:nvPr>
        </p:nvSpPr>
        <p:spPr>
          <a:xfrm>
            <a:off x="3872959" y="2646974"/>
            <a:ext cx="307807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07" name="Rectangle 106"/>
          <p:cNvSpPr/>
          <p:nvPr>
            <p:custDataLst>
              <p:tags r:id="rId8"/>
            </p:custDataLst>
          </p:nvPr>
        </p:nvSpPr>
        <p:spPr>
          <a:xfrm>
            <a:off x="4108591" y="2646974"/>
            <a:ext cx="577278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20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08" name="Rectangle 107"/>
          <p:cNvSpPr/>
          <p:nvPr>
            <p:custDataLst>
              <p:tags r:id="rId9"/>
            </p:custDataLst>
          </p:nvPr>
        </p:nvSpPr>
        <p:spPr>
          <a:xfrm>
            <a:off x="946581" y="2646974"/>
            <a:ext cx="3148554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Height of 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label of container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09" name="Rectangle 108"/>
          <p:cNvSpPr/>
          <p:nvPr>
            <p:custDataLst>
              <p:tags r:id="rId10"/>
            </p:custDataLst>
          </p:nvPr>
        </p:nvSpPr>
        <p:spPr>
          <a:xfrm>
            <a:off x="4463628" y="2646974"/>
            <a:ext cx="277787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– 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10" name="Rectangle 109"/>
          <p:cNvSpPr/>
          <p:nvPr>
            <p:custDataLst>
              <p:tags r:id="rId11"/>
            </p:custDataLst>
          </p:nvPr>
        </p:nvSpPr>
        <p:spPr>
          <a:xfrm>
            <a:off x="4663369" y="2646974"/>
            <a:ext cx="277787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11" name="Rectangle 110"/>
          <p:cNvSpPr/>
          <p:nvPr>
            <p:custDataLst>
              <p:tags r:id="rId12"/>
            </p:custDataLst>
          </p:nvPr>
        </p:nvSpPr>
        <p:spPr>
          <a:xfrm>
            <a:off x="5123835" y="2646974"/>
            <a:ext cx="277787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12" name="Rectangle 111"/>
          <p:cNvSpPr/>
          <p:nvPr>
            <p:custDataLst>
              <p:tags r:id="rId13"/>
            </p:custDataLst>
          </p:nvPr>
        </p:nvSpPr>
        <p:spPr>
          <a:xfrm>
            <a:off x="4911050" y="2646974"/>
            <a:ext cx="277787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– 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13" name="Rectangle 112"/>
          <p:cNvSpPr/>
          <p:nvPr>
            <p:custDataLst>
              <p:tags r:id="rId14"/>
            </p:custDataLst>
          </p:nvPr>
        </p:nvSpPr>
        <p:spPr>
          <a:xfrm>
            <a:off x="634775" y="2944588"/>
            <a:ext cx="380744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Symbol" pitchFamily="18" charset="2"/>
                <a:ea typeface="Cambria Math" pitchFamily="18" charset="0"/>
              </a:rPr>
              <a:t>\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  Height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of 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label of container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14" name="Rectangle 113"/>
          <p:cNvSpPr/>
          <p:nvPr>
            <p:custDataLst>
              <p:tags r:id="rId15"/>
            </p:custDataLst>
          </p:nvPr>
        </p:nvSpPr>
        <p:spPr>
          <a:xfrm>
            <a:off x="3863434" y="2959405"/>
            <a:ext cx="307807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15" name="Rectangle 114"/>
          <p:cNvSpPr/>
          <p:nvPr>
            <p:custDataLst>
              <p:tags r:id="rId16"/>
            </p:custDataLst>
          </p:nvPr>
        </p:nvSpPr>
        <p:spPr>
          <a:xfrm>
            <a:off x="4099066" y="2959405"/>
            <a:ext cx="90984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16cm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16" name="Rounded Rectangle 115"/>
          <p:cNvSpPr/>
          <p:nvPr/>
        </p:nvSpPr>
        <p:spPr>
          <a:xfrm>
            <a:off x="1128828" y="754363"/>
            <a:ext cx="5607341" cy="207160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117" name="Rounded Rectangle 116"/>
          <p:cNvSpPr/>
          <p:nvPr/>
        </p:nvSpPr>
        <p:spPr>
          <a:xfrm>
            <a:off x="1155056" y="986014"/>
            <a:ext cx="6366314" cy="207160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cxnSp>
        <p:nvCxnSpPr>
          <p:cNvPr id="119" name="Straight Arrow Connector 118"/>
          <p:cNvCxnSpPr/>
          <p:nvPr/>
        </p:nvCxnSpPr>
        <p:spPr>
          <a:xfrm>
            <a:off x="7865580" y="1611102"/>
            <a:ext cx="0" cy="1371600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cxnSp>
      <p:cxnSp>
        <p:nvCxnSpPr>
          <p:cNvPr id="120" name="Straight Arrow Connector 119"/>
          <p:cNvCxnSpPr/>
          <p:nvPr/>
        </p:nvCxnSpPr>
        <p:spPr>
          <a:xfrm>
            <a:off x="7871609" y="1595840"/>
            <a:ext cx="0" cy="271365"/>
          </a:xfrm>
          <a:prstGeom prst="straightConnector1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cxnSp>
      <p:cxnSp>
        <p:nvCxnSpPr>
          <p:cNvPr id="121" name="Straight Arrow Connector 120"/>
          <p:cNvCxnSpPr/>
          <p:nvPr/>
        </p:nvCxnSpPr>
        <p:spPr>
          <a:xfrm>
            <a:off x="7875823" y="2761054"/>
            <a:ext cx="0" cy="224268"/>
          </a:xfrm>
          <a:prstGeom prst="straightConnector1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cxnSp>
      <p:sp>
        <p:nvSpPr>
          <p:cNvPr id="124" name="Rounded Rectangle 123"/>
          <p:cNvSpPr/>
          <p:nvPr>
            <p:custDataLst>
              <p:tags r:id="rId17"/>
            </p:custDataLst>
          </p:nvPr>
        </p:nvSpPr>
        <p:spPr>
          <a:xfrm>
            <a:off x="3605385" y="981619"/>
            <a:ext cx="2741189" cy="20189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5" name="Rounded Rectangle 124"/>
          <p:cNvSpPr/>
          <p:nvPr>
            <p:custDataLst>
              <p:tags r:id="rId18"/>
            </p:custDataLst>
          </p:nvPr>
        </p:nvSpPr>
        <p:spPr>
          <a:xfrm>
            <a:off x="3604000" y="979279"/>
            <a:ext cx="2394865" cy="20189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6" name="Rounded Rectangle 125"/>
          <p:cNvSpPr/>
          <p:nvPr>
            <p:custDataLst>
              <p:tags r:id="rId19"/>
            </p:custDataLst>
          </p:nvPr>
        </p:nvSpPr>
        <p:spPr>
          <a:xfrm>
            <a:off x="6788607" y="980751"/>
            <a:ext cx="730687" cy="20189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1120845" y="1199285"/>
            <a:ext cx="2776794" cy="188327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118" name="Rectangle 117"/>
          <p:cNvSpPr/>
          <p:nvPr>
            <p:custDataLst>
              <p:tags r:id="rId20"/>
            </p:custDataLst>
          </p:nvPr>
        </p:nvSpPr>
        <p:spPr>
          <a:xfrm>
            <a:off x="1088441" y="282238"/>
            <a:ext cx="6626152" cy="114646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/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A </a:t>
            </a:r>
            <a:r>
              <a:rPr lang="en-US" b="1" dirty="0">
                <a:latin typeface="Bookman Old Style" panose="02050604050505020204" pitchFamily="18" charset="0"/>
                <a:ea typeface="Cambria Math" pitchFamily="18" charset="0"/>
              </a:rPr>
              <a:t>company packages its milk powder in cylindrical </a:t>
            </a:r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container </a:t>
            </a:r>
          </a:p>
          <a:p>
            <a:pPr defTabSz="685800"/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Whose base </a:t>
            </a:r>
            <a:r>
              <a:rPr lang="en-US" b="1" dirty="0">
                <a:latin typeface="Bookman Old Style" panose="02050604050505020204" pitchFamily="18" charset="0"/>
                <a:ea typeface="Cambria Math" pitchFamily="18" charset="0"/>
              </a:rPr>
              <a:t>has a </a:t>
            </a:r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diameter of </a:t>
            </a:r>
            <a:r>
              <a:rPr lang="en-US" b="1" dirty="0">
                <a:latin typeface="Bookman Old Style" panose="02050604050505020204" pitchFamily="18" charset="0"/>
                <a:ea typeface="Cambria Math" pitchFamily="18" charset="0"/>
              </a:rPr>
              <a:t>14 cm and height </a:t>
            </a:r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20 </a:t>
            </a:r>
            <a:r>
              <a:rPr lang="en-US" b="1" dirty="0">
                <a:latin typeface="Bookman Old Style" panose="02050604050505020204" pitchFamily="18" charset="0"/>
                <a:ea typeface="Cambria Math" pitchFamily="18" charset="0"/>
              </a:rPr>
              <a:t>cm. </a:t>
            </a:r>
            <a:endParaRPr lang="en-US" b="1" dirty="0" smtClean="0">
              <a:latin typeface="Bookman Old Style" panose="02050604050505020204" pitchFamily="18" charset="0"/>
              <a:ea typeface="Cambria Math" pitchFamily="18" charset="0"/>
            </a:endParaRPr>
          </a:p>
          <a:p>
            <a:pPr defTabSz="685800"/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Company </a:t>
            </a:r>
            <a:r>
              <a:rPr lang="en-US" b="1" dirty="0">
                <a:latin typeface="Bookman Old Style" panose="02050604050505020204" pitchFamily="18" charset="0"/>
                <a:ea typeface="Cambria Math" pitchFamily="18" charset="0"/>
              </a:rPr>
              <a:t>places a </a:t>
            </a:r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label </a:t>
            </a:r>
            <a:r>
              <a:rPr lang="en-US" b="1" dirty="0">
                <a:latin typeface="Bookman Old Style" panose="02050604050505020204" pitchFamily="18" charset="0"/>
                <a:ea typeface="Cambria Math" pitchFamily="18" charset="0"/>
              </a:rPr>
              <a:t>around the surface of the </a:t>
            </a:r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container </a:t>
            </a:r>
          </a:p>
          <a:p>
            <a:pPr defTabSz="685800"/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(as </a:t>
            </a:r>
            <a:r>
              <a:rPr lang="en-US" b="1" dirty="0">
                <a:latin typeface="Bookman Old Style" panose="02050604050505020204" pitchFamily="18" charset="0"/>
                <a:ea typeface="Cambria Math" pitchFamily="18" charset="0"/>
              </a:rPr>
              <a:t>shown in figure). </a:t>
            </a:r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If </a:t>
            </a:r>
            <a:r>
              <a:rPr lang="en-US" b="1" dirty="0">
                <a:latin typeface="Bookman Old Style" panose="02050604050505020204" pitchFamily="18" charset="0"/>
                <a:ea typeface="Cambria Math" pitchFamily="18" charset="0"/>
              </a:rPr>
              <a:t>the label is placed 2 cm from </a:t>
            </a:r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top </a:t>
            </a:r>
            <a:r>
              <a:rPr lang="en-US" b="1" dirty="0">
                <a:latin typeface="Bookman Old Style" panose="02050604050505020204" pitchFamily="18" charset="0"/>
                <a:ea typeface="Cambria Math" pitchFamily="18" charset="0"/>
              </a:rPr>
              <a:t>and </a:t>
            </a:r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bottom, </a:t>
            </a:r>
          </a:p>
          <a:p>
            <a:pPr defTabSz="685800"/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what </a:t>
            </a:r>
            <a:r>
              <a:rPr lang="en-US" b="1" dirty="0">
                <a:latin typeface="Bookman Old Style" panose="02050604050505020204" pitchFamily="18" charset="0"/>
                <a:ea typeface="Cambria Math" pitchFamily="18" charset="0"/>
              </a:rPr>
              <a:t>is the area </a:t>
            </a:r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of the </a:t>
            </a:r>
            <a:r>
              <a:rPr lang="en-US" b="1" dirty="0">
                <a:latin typeface="Bookman Old Style" panose="02050604050505020204" pitchFamily="18" charset="0"/>
                <a:ea typeface="Cambria Math" pitchFamily="18" charset="0"/>
              </a:rPr>
              <a:t>label?</a:t>
            </a:r>
          </a:p>
        </p:txBody>
      </p:sp>
      <p:grpSp>
        <p:nvGrpSpPr>
          <p:cNvPr id="148" name="Group 147"/>
          <p:cNvGrpSpPr/>
          <p:nvPr/>
        </p:nvGrpSpPr>
        <p:grpSpPr>
          <a:xfrm>
            <a:off x="933960" y="3299040"/>
            <a:ext cx="3947787" cy="315471"/>
            <a:chOff x="933960" y="3278944"/>
            <a:chExt cx="3947787" cy="315471"/>
          </a:xfrm>
        </p:grpSpPr>
        <p:sp>
          <p:nvSpPr>
            <p:cNvPr id="128" name="Rectangle 127"/>
            <p:cNvSpPr/>
            <p:nvPr>
              <p:custDataLst>
                <p:tags r:id="rId32"/>
              </p:custDataLst>
            </p:nvPr>
          </p:nvSpPr>
          <p:spPr>
            <a:xfrm>
              <a:off x="933960" y="3278944"/>
              <a:ext cx="3761798" cy="315471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just" defTabSz="685800">
                <a:tabLst>
                  <a:tab pos="693721" algn="l"/>
                  <a:tab pos="1025499" algn="l"/>
                  <a:tab pos="1377916" algn="l"/>
                </a:tabLst>
              </a:pPr>
              <a:r>
                <a:rPr lang="en-US" sz="1600" b="1" dirty="0">
                  <a:latin typeface="Bookman Old Style" panose="02050604050505020204" pitchFamily="18" charset="0"/>
                  <a:ea typeface="Cambria Math" pitchFamily="18" charset="0"/>
                </a:rPr>
                <a:t>Curved surface area of label</a:t>
              </a:r>
              <a:endParaRPr lang="en-US" sz="16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endParaRPr>
            </a:p>
          </p:txBody>
        </p:sp>
        <p:sp>
          <p:nvSpPr>
            <p:cNvPr id="129" name="Rectangle 128"/>
            <p:cNvSpPr/>
            <p:nvPr>
              <p:custDataLst>
                <p:tags r:id="rId33"/>
              </p:custDataLst>
            </p:nvPr>
          </p:nvSpPr>
          <p:spPr>
            <a:xfrm>
              <a:off x="3941879" y="3278944"/>
              <a:ext cx="307807" cy="315471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ctr" defTabSz="685800">
                <a:tabLst>
                  <a:tab pos="693721" algn="l"/>
                  <a:tab pos="1025499" algn="l"/>
                  <a:tab pos="1377916" algn="l"/>
                </a:tabLst>
              </a:pPr>
              <a:r>
                <a:rPr lang="en-US" sz="1600" b="1" dirty="0" smtClean="0">
                  <a:latin typeface="Bookman Old Style" panose="02050604050505020204" pitchFamily="18" charset="0"/>
                  <a:ea typeface="Cambria Math" pitchFamily="18" charset="0"/>
                </a:rPr>
                <a:t>=</a:t>
              </a:r>
              <a:endParaRPr lang="en-US" sz="16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endParaRPr>
            </a:p>
          </p:txBody>
        </p:sp>
        <p:sp>
          <p:nvSpPr>
            <p:cNvPr id="130" name="Rectangle 129"/>
            <p:cNvSpPr/>
            <p:nvPr>
              <p:custDataLst>
                <p:tags r:id="rId34"/>
              </p:custDataLst>
            </p:nvPr>
          </p:nvSpPr>
          <p:spPr>
            <a:xfrm>
              <a:off x="4178709" y="3278944"/>
              <a:ext cx="703038" cy="315471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just" defTabSz="685800">
                <a:tabLst>
                  <a:tab pos="693721" algn="l"/>
                  <a:tab pos="1025499" algn="l"/>
                  <a:tab pos="1377916" algn="l"/>
                </a:tabLst>
              </a:pPr>
              <a:r>
                <a:rPr lang="en-US" sz="1600" b="1" dirty="0" smtClean="0">
                  <a:latin typeface="Bookman Old Style" panose="02050604050505020204" pitchFamily="18" charset="0"/>
                  <a:ea typeface="Cambria Math" pitchFamily="18" charset="0"/>
                </a:rPr>
                <a:t>2</a:t>
              </a:r>
              <a:r>
                <a:rPr lang="en-US" sz="1600" b="1" dirty="0" smtClean="0">
                  <a:latin typeface="Bookman Old Style" panose="02050604050505020204" pitchFamily="18" charset="0"/>
                  <a:ea typeface="Cambria Math" pitchFamily="18" charset="0"/>
                  <a:sym typeface="Symbol"/>
                </a:rPr>
                <a:t>rh</a:t>
              </a:r>
              <a:endParaRPr lang="en-US" sz="16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endParaRPr>
            </a:p>
          </p:txBody>
        </p:sp>
      </p:grpSp>
      <p:sp>
        <p:nvSpPr>
          <p:cNvPr id="131" name="Rectangle 130"/>
          <p:cNvSpPr/>
          <p:nvPr>
            <p:custDataLst>
              <p:tags r:id="rId21"/>
            </p:custDataLst>
          </p:nvPr>
        </p:nvSpPr>
        <p:spPr>
          <a:xfrm>
            <a:off x="3937272" y="3748389"/>
            <a:ext cx="279825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32" name="Rectangle 131"/>
          <p:cNvSpPr/>
          <p:nvPr>
            <p:custDataLst>
              <p:tags r:id="rId22"/>
            </p:custDataLst>
          </p:nvPr>
        </p:nvSpPr>
        <p:spPr>
          <a:xfrm>
            <a:off x="4152789" y="3728293"/>
            <a:ext cx="493035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2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  <a:sym typeface="Symbol"/>
              </a:rPr>
              <a:t>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33" name="Rectangle 132"/>
          <p:cNvSpPr/>
          <p:nvPr>
            <p:custDataLst>
              <p:tags r:id="rId23"/>
            </p:custDataLst>
          </p:nvPr>
        </p:nvSpPr>
        <p:spPr>
          <a:xfrm>
            <a:off x="4623917" y="3613542"/>
            <a:ext cx="495490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22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cxnSp>
        <p:nvCxnSpPr>
          <p:cNvPr id="134" name="Straight Connector 133"/>
          <p:cNvCxnSpPr/>
          <p:nvPr/>
        </p:nvCxnSpPr>
        <p:spPr>
          <a:xfrm>
            <a:off x="4657179" y="3900584"/>
            <a:ext cx="32623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 134"/>
          <p:cNvSpPr/>
          <p:nvPr>
            <p:custDataLst>
              <p:tags r:id="rId24"/>
            </p:custDataLst>
          </p:nvPr>
        </p:nvSpPr>
        <p:spPr>
          <a:xfrm>
            <a:off x="4664724" y="3875980"/>
            <a:ext cx="372447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7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36" name="Rectangle 135"/>
          <p:cNvSpPr/>
          <p:nvPr>
            <p:custDataLst>
              <p:tags r:id="rId25"/>
            </p:custDataLst>
          </p:nvPr>
        </p:nvSpPr>
        <p:spPr>
          <a:xfrm>
            <a:off x="4997702" y="3728293"/>
            <a:ext cx="28382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  <a:sym typeface="Symbol"/>
              </a:rPr>
              <a:t>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37" name="Rectangle 136"/>
          <p:cNvSpPr/>
          <p:nvPr>
            <p:custDataLst>
              <p:tags r:id="rId26"/>
            </p:custDataLst>
          </p:nvPr>
        </p:nvSpPr>
        <p:spPr>
          <a:xfrm>
            <a:off x="5182815" y="3728293"/>
            <a:ext cx="30234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  <a:sym typeface="Symbol"/>
              </a:rPr>
              <a:t>7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38" name="Rectangle 137"/>
          <p:cNvSpPr/>
          <p:nvPr>
            <p:custDataLst>
              <p:tags r:id="rId27"/>
            </p:custDataLst>
          </p:nvPr>
        </p:nvSpPr>
        <p:spPr>
          <a:xfrm>
            <a:off x="5412548" y="3728293"/>
            <a:ext cx="28382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  <a:sym typeface="Symbol"/>
              </a:rPr>
              <a:t>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39" name="Rectangle 138"/>
          <p:cNvSpPr/>
          <p:nvPr>
            <p:custDataLst>
              <p:tags r:id="rId28"/>
            </p:custDataLst>
          </p:nvPr>
        </p:nvSpPr>
        <p:spPr>
          <a:xfrm>
            <a:off x="5608574" y="3728293"/>
            <a:ext cx="461985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  <a:sym typeface="Symbol"/>
              </a:rPr>
              <a:t>16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40" name="Rectangle 139"/>
          <p:cNvSpPr/>
          <p:nvPr>
            <p:custDataLst>
              <p:tags r:id="rId29"/>
            </p:custDataLst>
          </p:nvPr>
        </p:nvSpPr>
        <p:spPr>
          <a:xfrm>
            <a:off x="3947320" y="4181403"/>
            <a:ext cx="295630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  <a:sym typeface="Symbol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41" name="Rectangle 140"/>
          <p:cNvSpPr/>
          <p:nvPr>
            <p:custDataLst>
              <p:tags r:id="rId30"/>
            </p:custDataLst>
          </p:nvPr>
        </p:nvSpPr>
        <p:spPr>
          <a:xfrm>
            <a:off x="4162837" y="4181403"/>
            <a:ext cx="139391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  <a:sym typeface="Symbol"/>
              </a:rPr>
              <a:t>2  22  16</a:t>
            </a:r>
            <a:endParaRPr lang="en-US" sz="1600" b="1" baseline="30000" dirty="0">
              <a:latin typeface="Bookman Old Style" panose="02050604050505020204" pitchFamily="18" charset="0"/>
              <a:ea typeface="Cambria Math" pitchFamily="18" charset="0"/>
              <a:sym typeface="Symbol"/>
            </a:endParaRPr>
          </a:p>
        </p:txBody>
      </p:sp>
      <p:sp>
        <p:nvSpPr>
          <p:cNvPr id="142" name="Rectangle 141"/>
          <p:cNvSpPr/>
          <p:nvPr>
            <p:custDataLst>
              <p:tags r:id="rId31"/>
            </p:custDataLst>
          </p:nvPr>
        </p:nvSpPr>
        <p:spPr>
          <a:xfrm>
            <a:off x="535370" y="4508504"/>
            <a:ext cx="447442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>
                <a:latin typeface="Bookman Old Style" panose="02050604050505020204" pitchFamily="18" charset="0"/>
              </a:rPr>
              <a:t>Hence, the area of the label </a:t>
            </a:r>
            <a:r>
              <a:rPr lang="en-US" sz="1600" b="1" dirty="0" smtClean="0">
                <a:latin typeface="Bookman Old Style" panose="02050604050505020204" pitchFamily="18" charset="0"/>
              </a:rPr>
              <a:t>is 704 </a:t>
            </a:r>
            <a:r>
              <a:rPr lang="en-US" sz="1600" b="1" dirty="0">
                <a:latin typeface="Bookman Old Style" panose="02050604050505020204" pitchFamily="18" charset="0"/>
              </a:rPr>
              <a:t>cm</a:t>
            </a:r>
            <a:r>
              <a:rPr lang="en-US" sz="1600" b="1" baseline="30000" dirty="0">
                <a:latin typeface="Bookman Old Style" panose="02050604050505020204" pitchFamily="18" charset="0"/>
              </a:rPr>
              <a:t>2</a:t>
            </a:r>
            <a:r>
              <a:rPr lang="en-US" sz="1600" b="1" dirty="0">
                <a:latin typeface="Bookman Old Style" panose="02050604050505020204" pitchFamily="18" charset="0"/>
              </a:rPr>
              <a:t>.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cxnSp>
        <p:nvCxnSpPr>
          <p:cNvPr id="155" name="Straight Connector 154"/>
          <p:cNvCxnSpPr>
            <a:cxnSpLocks noChangeAspect="1"/>
          </p:cNvCxnSpPr>
          <p:nvPr/>
        </p:nvCxnSpPr>
        <p:spPr>
          <a:xfrm rot="900000" flipV="1">
            <a:off x="5267143" y="3810241"/>
            <a:ext cx="129038" cy="129038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cxnSpLocks noChangeAspect="1"/>
          </p:cNvCxnSpPr>
          <p:nvPr/>
        </p:nvCxnSpPr>
        <p:spPr>
          <a:xfrm rot="900000" flipV="1">
            <a:off x="4762404" y="3957473"/>
            <a:ext cx="129038" cy="129038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58" name="Picture 5" descr="D:\Roshan\Roshan\Mthas 8th\VIII STD STB\clipart\28264926-little-boy-student-holding-a-big-pencil.jpg"/>
          <p:cNvPicPr>
            <a:picLocks noChangeAspect="1" noChangeArrowheads="1"/>
          </p:cNvPicPr>
          <p:nvPr/>
        </p:nvPicPr>
        <p:blipFill>
          <a:blip r:embed="rId3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00098" y="4357634"/>
            <a:ext cx="609600" cy="60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Rounded Rectangle 59"/>
          <p:cNvSpPr/>
          <p:nvPr/>
        </p:nvSpPr>
        <p:spPr>
          <a:xfrm>
            <a:off x="563328" y="3592522"/>
            <a:ext cx="2251531" cy="822139"/>
          </a:xfrm>
          <a:prstGeom prst="wedgeRoundRectCallout">
            <a:avLst>
              <a:gd name="adj1" fmla="val -3699"/>
              <a:gd name="adj2" fmla="val -42401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 algn="ctr">
            <a:solidFill>
              <a:srgbClr val="CC00FF"/>
            </a:solidFill>
            <a:prstDash val="solid"/>
            <a:miter lim="800000"/>
          </a:ln>
          <a:effectLst>
            <a:glow rad="63500">
              <a:srgbClr val="ED7D31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itchFamily="18" charset="0"/>
              <a:ea typeface="+mn-ea"/>
              <a:cs typeface="+mn-cs"/>
            </a:endParaRPr>
          </a:p>
        </p:txBody>
      </p:sp>
      <p:pic>
        <p:nvPicPr>
          <p:cNvPr id="144" name="Picture 5"/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39460" y="3534756"/>
            <a:ext cx="446815" cy="93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" name="TextBox 144"/>
          <p:cNvSpPr txBox="1"/>
          <p:nvPr/>
        </p:nvSpPr>
        <p:spPr>
          <a:xfrm>
            <a:off x="576464" y="3592522"/>
            <a:ext cx="2225258" cy="578882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IN" b="1" dirty="0">
                <a:solidFill>
                  <a:prstClr val="white"/>
                </a:solidFill>
                <a:latin typeface="Bookman Old Style" pitchFamily="18" charset="0"/>
              </a:rPr>
              <a:t>What is the formula </a:t>
            </a:r>
            <a:r>
              <a:rPr lang="en-IN" b="1" dirty="0" smtClean="0">
                <a:solidFill>
                  <a:prstClr val="white"/>
                </a:solidFill>
                <a:latin typeface="Bookman Old Style" pitchFamily="18" charset="0"/>
              </a:rPr>
              <a:t>for curved surface area of cylinder?</a:t>
            </a:r>
            <a:endParaRPr lang="en-IN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pic>
        <p:nvPicPr>
          <p:cNvPr id="146" name="Picture 9"/>
          <p:cNvPicPr>
            <a:picLocks noChangeAspect="1" noChangeArrowheads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96448" y="3543681"/>
            <a:ext cx="436282" cy="93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" name="TextBox 146"/>
          <p:cNvSpPr txBox="1"/>
          <p:nvPr/>
        </p:nvSpPr>
        <p:spPr>
          <a:xfrm>
            <a:off x="1339750" y="3818925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800" b="1" dirty="0" smtClean="0">
                <a:solidFill>
                  <a:srgbClr val="FFFF00"/>
                </a:solidFill>
                <a:latin typeface="Bookman Old Style" pitchFamily="18" charset="0"/>
                <a:sym typeface="Symbol"/>
              </a:rPr>
              <a:t>2rh</a:t>
            </a:r>
            <a:endParaRPr lang="en-US" sz="1800" b="1" dirty="0">
              <a:solidFill>
                <a:srgbClr val="FFFF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70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000"/>
                            </p:stCondLst>
                            <p:childTnLst>
                              <p:par>
                                <p:cTn id="1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"/>
                            </p:stCondLst>
                            <p:childTnLst>
                              <p:par>
                                <p:cTn id="1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35" presetClass="emph" presetSubtype="0" repeatCount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4" dur="4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35" presetClass="emph" presetSubtype="0" repeatCount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5" dur="4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500"/>
                            </p:stCondLst>
                            <p:childTnLst>
                              <p:par>
                                <p:cTn id="2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35" presetClass="emph" presetSubtype="0" repeatCount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4" dur="4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500"/>
                            </p:stCondLst>
                            <p:childTnLst>
                              <p:par>
                                <p:cTn id="25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500"/>
                            </p:stCondLst>
                            <p:childTnLst>
                              <p:par>
                                <p:cTn id="32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500"/>
                            </p:stCondLst>
                            <p:childTnLst>
                              <p:par>
                                <p:cTn id="36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2" fill="hold">
                            <p:stCondLst>
                              <p:cond delay="500"/>
                            </p:stCondLst>
                            <p:childTnLst>
                              <p:par>
                                <p:cTn id="3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1" fill="hold">
                            <p:stCondLst>
                              <p:cond delay="500"/>
                            </p:stCondLst>
                            <p:childTnLst>
                              <p:par>
                                <p:cTn id="39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1" fill="hold">
                      <p:stCondLst>
                        <p:cond delay="indefinite"/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1" fill="hold">
                            <p:stCondLst>
                              <p:cond delay="500"/>
                            </p:stCondLst>
                            <p:childTnLst>
                              <p:par>
                                <p:cTn id="42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8" fill="hold">
                      <p:stCondLst>
                        <p:cond delay="indefinite"/>
                      </p:stCondLst>
                      <p:childTnLst>
                        <p:par>
                          <p:cTn id="429" fill="hold">
                            <p:stCondLst>
                              <p:cond delay="0"/>
                            </p:stCondLst>
                            <p:childTnLst>
                              <p:par>
                                <p:cTn id="4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3" fill="hold">
                      <p:stCondLst>
                        <p:cond delay="indefinite"/>
                      </p:stCondLst>
                      <p:childTnLst>
                        <p:par>
                          <p:cTn id="434" fill="hold">
                            <p:stCondLst>
                              <p:cond delay="0"/>
                            </p:stCondLst>
                            <p:childTnLst>
                              <p:par>
                                <p:cTn id="4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8" fill="hold">
                      <p:stCondLst>
                        <p:cond delay="indefinite"/>
                      </p:stCondLst>
                      <p:childTnLst>
                        <p:par>
                          <p:cTn id="439" fill="hold">
                            <p:stCondLst>
                              <p:cond delay="0"/>
                            </p:stCondLst>
                            <p:childTnLst>
                              <p:par>
                                <p:cTn id="4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3" fill="hold">
                      <p:stCondLst>
                        <p:cond delay="indefinite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8" fill="hold">
                      <p:stCondLst>
                        <p:cond delay="indefinite"/>
                      </p:stCondLst>
                      <p:childTnLst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3" fill="hold">
                            <p:stCondLst>
                              <p:cond delay="500"/>
                            </p:stCondLst>
                            <p:childTnLst>
                              <p:par>
                                <p:cTn id="4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7" fill="hold">
                            <p:stCondLst>
                              <p:cond delay="1000"/>
                            </p:stCondLst>
                            <p:childTnLst>
                              <p:par>
                                <p:cTn id="4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 animBg="1"/>
      <p:bldP spid="154" grpId="0" animBg="1"/>
      <p:bldP spid="154" grpId="1" animBg="1"/>
      <p:bldP spid="153" grpId="0" animBg="1"/>
      <p:bldP spid="153" grpId="1" animBg="1"/>
      <p:bldP spid="152" grpId="0" animBg="1"/>
      <p:bldP spid="152" grpId="1" animBg="1"/>
      <p:bldP spid="151" grpId="0" animBg="1"/>
      <p:bldP spid="151" grpId="1" animBg="1"/>
      <p:bldP spid="150" grpId="0" animBg="1"/>
      <p:bldP spid="150" grpId="1" animBg="1"/>
      <p:bldP spid="149" grpId="0" animBg="1"/>
      <p:bldP spid="149" grpId="1" animBg="1"/>
      <p:bldP spid="61" grpId="0"/>
      <p:bldP spid="62" grpId="0" animBg="1"/>
      <p:bldP spid="66" grpId="0"/>
      <p:bldP spid="67" grpId="0"/>
      <p:bldP spid="74" grpId="0"/>
      <p:bldP spid="82" grpId="0" animBg="1"/>
      <p:bldP spid="83" grpId="0" animBg="1"/>
      <p:bldP spid="84" grpId="0" animBg="1"/>
      <p:bldP spid="85" grpId="0"/>
      <p:bldP spid="86" grpId="0"/>
      <p:bldP spid="87" grpId="0"/>
      <p:bldP spid="89" grpId="0"/>
      <p:bldP spid="90" grpId="0"/>
      <p:bldP spid="91" grpId="0"/>
      <p:bldP spid="93" grpId="0"/>
      <p:bldP spid="95" grpId="0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 animBg="1"/>
      <p:bldP spid="116" grpId="1" animBg="1"/>
      <p:bldP spid="117" grpId="0" animBg="1"/>
      <p:bldP spid="117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18" grpId="0"/>
      <p:bldP spid="131" grpId="0"/>
      <p:bldP spid="132" grpId="0"/>
      <p:bldP spid="133" grpId="0"/>
      <p:bldP spid="135" grpId="0"/>
      <p:bldP spid="136" grpId="0"/>
      <p:bldP spid="137" grpId="0"/>
      <p:bldP spid="138" grpId="0"/>
      <p:bldP spid="139" grpId="0"/>
      <p:bldP spid="140" grpId="0"/>
      <p:bldP spid="141" grpId="0"/>
      <p:bldP spid="142" grpId="0"/>
      <p:bldP spid="143" grpId="0" animBg="1"/>
      <p:bldP spid="143" grpId="1" animBg="1"/>
      <p:bldP spid="145" grpId="0"/>
      <p:bldP spid="145" grpId="1"/>
      <p:bldP spid="147" grpId="0"/>
      <p:bldP spid="147" grpId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1154091" y="2082322"/>
            <a:ext cx="1658923" cy="1992630"/>
            <a:chOff x="6435728" y="460182"/>
            <a:chExt cx="1826504" cy="2389420"/>
          </a:xfrm>
          <a:solidFill>
            <a:srgbClr val="92D050"/>
          </a:solidFill>
        </p:grpSpPr>
        <p:sp>
          <p:nvSpPr>
            <p:cNvPr id="28" name="Oval 3"/>
            <p:cNvSpPr>
              <a:spLocks noChangeArrowheads="1"/>
            </p:cNvSpPr>
            <p:nvPr/>
          </p:nvSpPr>
          <p:spPr bwMode="auto">
            <a:xfrm>
              <a:off x="6435728" y="460182"/>
              <a:ext cx="1814732" cy="586800"/>
            </a:xfrm>
            <a:prstGeom prst="ellipse">
              <a:avLst/>
            </a:prstGeom>
            <a:blipFill>
              <a:blip r:embed="rId5"/>
              <a:tile tx="0" ty="0" sx="100000" sy="100000" flip="none" algn="tl"/>
            </a:blipFill>
            <a:ln w="5715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6435728" y="673101"/>
              <a:ext cx="1826504" cy="2017400"/>
            </a:xfrm>
            <a:prstGeom prst="roundRect">
              <a:avLst/>
            </a:prstGeom>
            <a:blipFill>
              <a:blip r:embed="rId5"/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Oval 3"/>
            <p:cNvSpPr>
              <a:spLocks noChangeArrowheads="1"/>
            </p:cNvSpPr>
            <p:nvPr/>
          </p:nvSpPr>
          <p:spPr bwMode="auto">
            <a:xfrm>
              <a:off x="6435728" y="2262802"/>
              <a:ext cx="1814732" cy="586800"/>
            </a:xfrm>
            <a:prstGeom prst="ellipse">
              <a:avLst/>
            </a:prstGeom>
            <a:blipFill>
              <a:blip r:embed="rId5"/>
              <a:tile tx="0" ty="0" sx="100000" sy="100000" flip="none" algn="tl"/>
            </a:blipFill>
            <a:ln w="5715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sp>
        <p:nvSpPr>
          <p:cNvPr id="2" name="Rounded Rectangle 1"/>
          <p:cNvSpPr/>
          <p:nvPr/>
        </p:nvSpPr>
        <p:spPr>
          <a:xfrm>
            <a:off x="838114" y="242882"/>
            <a:ext cx="6567397" cy="1040027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chemeClr val="bg1">
                  <a:alpha val="78000"/>
                </a:schemeClr>
              </a:gs>
            </a:gsLst>
            <a:lin ang="8100000" scaled="1"/>
            <a:tileRect/>
          </a:gra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21721" y="475320"/>
            <a:ext cx="687003" cy="624548"/>
            <a:chOff x="508513" y="-702286"/>
            <a:chExt cx="687003" cy="624548"/>
          </a:xfrm>
        </p:grpSpPr>
        <p:sp>
          <p:nvSpPr>
            <p:cNvPr id="4" name="Plaque 3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prstClr val="white"/>
                  </a:solidFill>
                  <a:latin typeface="Bookman Old Style" pitchFamily="18" charset="0"/>
                </a:rPr>
                <a:t>Q.</a:t>
              </a:r>
              <a:endParaRPr lang="en-US" sz="18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sp>
        <p:nvSpPr>
          <p:cNvPr id="7" name="Rectangle 6"/>
          <p:cNvSpPr/>
          <p:nvPr>
            <p:custDataLst>
              <p:tags r:id="rId1"/>
            </p:custDataLst>
          </p:nvPr>
        </p:nvSpPr>
        <p:spPr>
          <a:xfrm>
            <a:off x="507174" y="1390538"/>
            <a:ext cx="796288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/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Sol.</a:t>
            </a:r>
            <a:endParaRPr lang="en-US" b="1" dirty="0"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8" name="Rectangle 7"/>
          <p:cNvSpPr/>
          <p:nvPr>
            <p:custDataLst>
              <p:tags r:id="rId2"/>
            </p:custDataLst>
          </p:nvPr>
        </p:nvSpPr>
        <p:spPr>
          <a:xfrm>
            <a:off x="1024229" y="1390538"/>
            <a:ext cx="4923417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/>
            <a:r>
              <a:rPr lang="en-US" b="1" dirty="0" smtClean="0">
                <a:latin typeface="Bookman Old Style" panose="02050604050505020204" pitchFamily="18" charset="0"/>
              </a:rPr>
              <a:t>For this situation </a:t>
            </a:r>
            <a:r>
              <a:rPr lang="en-US" b="1" u="sng" dirty="0" smtClean="0">
                <a:solidFill>
                  <a:srgbClr val="FF0000"/>
                </a:solidFill>
                <a:latin typeface="Bookman Old Style" panose="02050604050505020204" pitchFamily="18" charset="0"/>
              </a:rPr>
              <a:t>volume</a:t>
            </a:r>
            <a:r>
              <a:rPr lang="en-US" b="1" dirty="0" smtClean="0">
                <a:latin typeface="Bookman Old Style" panose="02050604050505020204" pitchFamily="18" charset="0"/>
              </a:rPr>
              <a:t> is to be measured.</a:t>
            </a:r>
            <a:endParaRPr lang="en-US" b="1" dirty="0"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648415" y="323492"/>
            <a:ext cx="1476588" cy="188327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173269" y="2089599"/>
            <a:ext cx="1609040" cy="1991862"/>
            <a:chOff x="5402525" y="841641"/>
            <a:chExt cx="3052080" cy="4011346"/>
          </a:xfrm>
        </p:grpSpPr>
        <p:grpSp>
          <p:nvGrpSpPr>
            <p:cNvPr id="15" name="Group 2"/>
            <p:cNvGrpSpPr>
              <a:grpSpLocks/>
            </p:cNvGrpSpPr>
            <p:nvPr/>
          </p:nvGrpSpPr>
          <p:grpSpPr bwMode="auto">
            <a:xfrm>
              <a:off x="5409425" y="841641"/>
              <a:ext cx="3045180" cy="3532957"/>
              <a:chOff x="1722" y="768"/>
              <a:chExt cx="2004" cy="2325"/>
            </a:xfrm>
          </p:grpSpPr>
          <p:sp>
            <p:nvSpPr>
              <p:cNvPr id="18" name="Oval 3"/>
              <p:cNvSpPr>
                <a:spLocks noChangeArrowheads="1"/>
              </p:cNvSpPr>
              <p:nvPr/>
            </p:nvSpPr>
            <p:spPr bwMode="auto">
              <a:xfrm>
                <a:off x="1722" y="768"/>
                <a:ext cx="2004" cy="648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798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endParaRPr>
              </a:p>
            </p:txBody>
          </p:sp>
          <p:sp>
            <p:nvSpPr>
              <p:cNvPr id="19" name="Line 5"/>
              <p:cNvSpPr>
                <a:spLocks noChangeShapeType="1"/>
              </p:cNvSpPr>
              <p:nvPr/>
            </p:nvSpPr>
            <p:spPr bwMode="auto">
              <a:xfrm>
                <a:off x="1722" y="1095"/>
                <a:ext cx="0" cy="198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endParaRPr>
              </a:p>
            </p:txBody>
          </p:sp>
          <p:sp>
            <p:nvSpPr>
              <p:cNvPr id="20" name="Line 6"/>
              <p:cNvSpPr>
                <a:spLocks noChangeShapeType="1"/>
              </p:cNvSpPr>
              <p:nvPr/>
            </p:nvSpPr>
            <p:spPr bwMode="auto">
              <a:xfrm>
                <a:off x="3726" y="1104"/>
                <a:ext cx="0" cy="198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endParaRPr>
              </a:p>
            </p:txBody>
          </p:sp>
        </p:grpSp>
        <p:sp>
          <p:nvSpPr>
            <p:cNvPr id="16" name="Arc 15"/>
            <p:cNvSpPr/>
            <p:nvPr/>
          </p:nvSpPr>
          <p:spPr>
            <a:xfrm>
              <a:off x="5402525" y="3902011"/>
              <a:ext cx="3044952" cy="950976"/>
            </a:xfrm>
            <a:prstGeom prst="arc">
              <a:avLst>
                <a:gd name="adj1" fmla="val 10839440"/>
                <a:gd name="adj2" fmla="val 21584000"/>
              </a:avLst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Arc 16"/>
            <p:cNvSpPr/>
            <p:nvPr/>
          </p:nvSpPr>
          <p:spPr>
            <a:xfrm>
              <a:off x="5408485" y="3853965"/>
              <a:ext cx="3044952" cy="950976"/>
            </a:xfrm>
            <a:prstGeom prst="arc">
              <a:avLst>
                <a:gd name="adj1" fmla="val 14361"/>
                <a:gd name="adj2" fmla="val 10824882"/>
              </a:avLst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1" name="Rounded Rectangle 20"/>
          <p:cNvSpPr/>
          <p:nvPr/>
        </p:nvSpPr>
        <p:spPr>
          <a:xfrm>
            <a:off x="3370670" y="323492"/>
            <a:ext cx="3895977" cy="179916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132999" y="507901"/>
            <a:ext cx="1958157" cy="188327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323358" y="668731"/>
            <a:ext cx="2439438" cy="188327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>
            <p:custDataLst>
              <p:tags r:id="rId3"/>
            </p:custDataLst>
          </p:nvPr>
        </p:nvSpPr>
        <p:spPr>
          <a:xfrm>
            <a:off x="1088441" y="290330"/>
            <a:ext cx="6420968" cy="99257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en-US" sz="1200" b="1" dirty="0">
                <a:latin typeface="Bookman Old Style" panose="02050604050505020204" pitchFamily="18" charset="0"/>
                <a:ea typeface="Cambria Math" pitchFamily="18" charset="0"/>
              </a:rPr>
              <a:t>Given a cylindrical tank, in which situation will you </a:t>
            </a:r>
            <a:r>
              <a:rPr lang="en-US" sz="1200" b="1" dirty="0" smtClean="0">
                <a:latin typeface="Bookman Old Style" panose="02050604050505020204" pitchFamily="18" charset="0"/>
                <a:ea typeface="Cambria Math" pitchFamily="18" charset="0"/>
              </a:rPr>
              <a:t>find surface </a:t>
            </a:r>
            <a:r>
              <a:rPr lang="en-US" sz="1200" b="1" dirty="0">
                <a:latin typeface="Bookman Old Style" panose="02050604050505020204" pitchFamily="18" charset="0"/>
                <a:ea typeface="Cambria Math" pitchFamily="18" charset="0"/>
              </a:rPr>
              <a:t>area and in </a:t>
            </a:r>
            <a:endParaRPr lang="en-US" sz="1200" b="1" dirty="0" smtClean="0">
              <a:latin typeface="Bookman Old Style" panose="02050604050505020204" pitchFamily="18" charset="0"/>
              <a:ea typeface="Cambria Math" pitchFamily="18" charset="0"/>
            </a:endParaRPr>
          </a:p>
          <a:p>
            <a:pPr algn="just"/>
            <a:r>
              <a:rPr lang="en-US" sz="1200" b="1" dirty="0" smtClean="0">
                <a:latin typeface="Bookman Old Style" panose="02050604050505020204" pitchFamily="18" charset="0"/>
                <a:ea typeface="Cambria Math" pitchFamily="18" charset="0"/>
              </a:rPr>
              <a:t>which </a:t>
            </a:r>
            <a:r>
              <a:rPr lang="en-US" sz="1200" b="1" dirty="0">
                <a:latin typeface="Bookman Old Style" panose="02050604050505020204" pitchFamily="18" charset="0"/>
                <a:ea typeface="Cambria Math" pitchFamily="18" charset="0"/>
              </a:rPr>
              <a:t>situation volume</a:t>
            </a:r>
            <a:r>
              <a:rPr lang="en-US" sz="1200" b="1" dirty="0" smtClean="0">
                <a:latin typeface="Bookman Old Style" panose="02050604050505020204" pitchFamily="18" charset="0"/>
                <a:ea typeface="Cambria Math" pitchFamily="18" charset="0"/>
              </a:rPr>
              <a:t>.</a:t>
            </a:r>
          </a:p>
          <a:p>
            <a:pPr algn="just"/>
            <a:r>
              <a:rPr lang="en-US" sz="1200" b="1" dirty="0" smtClean="0">
                <a:latin typeface="Bookman Old Style" panose="02050604050505020204" pitchFamily="18" charset="0"/>
                <a:ea typeface="Cambria Math" pitchFamily="18" charset="0"/>
              </a:rPr>
              <a:t>a. To </a:t>
            </a:r>
            <a:r>
              <a:rPr lang="en-US" sz="1200" b="1" dirty="0">
                <a:latin typeface="Bookman Old Style" panose="02050604050505020204" pitchFamily="18" charset="0"/>
                <a:ea typeface="Cambria Math" pitchFamily="18" charset="0"/>
              </a:rPr>
              <a:t>find how much it can hold</a:t>
            </a:r>
            <a:r>
              <a:rPr lang="en-US" sz="1200" b="1" dirty="0" smtClean="0">
                <a:latin typeface="Bookman Old Style" panose="02050604050505020204" pitchFamily="18" charset="0"/>
                <a:ea typeface="Cambria Math" pitchFamily="18" charset="0"/>
              </a:rPr>
              <a:t>.</a:t>
            </a:r>
          </a:p>
          <a:p>
            <a:pPr algn="just"/>
            <a:r>
              <a:rPr lang="en-US" sz="1200" b="1" dirty="0" smtClean="0">
                <a:latin typeface="Bookman Old Style" panose="02050604050505020204" pitchFamily="18" charset="0"/>
                <a:ea typeface="Cambria Math" pitchFamily="18" charset="0"/>
              </a:rPr>
              <a:t>b. Number </a:t>
            </a:r>
            <a:r>
              <a:rPr lang="en-US" sz="1200" b="1" dirty="0">
                <a:latin typeface="Bookman Old Style" panose="02050604050505020204" pitchFamily="18" charset="0"/>
                <a:ea typeface="Cambria Math" pitchFamily="18" charset="0"/>
              </a:rPr>
              <a:t>of cement bags required to plaster it</a:t>
            </a:r>
          </a:p>
          <a:p>
            <a:pPr algn="just"/>
            <a:r>
              <a:rPr lang="en-US" sz="1200" b="1" dirty="0" smtClean="0">
                <a:latin typeface="Bookman Old Style" panose="02050604050505020204" pitchFamily="18" charset="0"/>
                <a:ea typeface="Cambria Math" pitchFamily="18" charset="0"/>
              </a:rPr>
              <a:t>c. To </a:t>
            </a:r>
            <a:r>
              <a:rPr lang="en-US" sz="1200" b="1" dirty="0">
                <a:latin typeface="Bookman Old Style" panose="02050604050505020204" pitchFamily="18" charset="0"/>
                <a:ea typeface="Cambria Math" pitchFamily="18" charset="0"/>
              </a:rPr>
              <a:t>find the number of smaller tanks that can be filled with water from it</a:t>
            </a:r>
            <a:r>
              <a:rPr lang="en-US" sz="1200" b="1" dirty="0" smtClean="0">
                <a:latin typeface="Bookman Old Style" panose="02050604050505020204" pitchFamily="18" charset="0"/>
                <a:ea typeface="Cambria Math" pitchFamily="18" charset="0"/>
              </a:rPr>
              <a:t>.</a:t>
            </a:r>
            <a:endParaRPr lang="en-US" sz="1200" b="1" dirty="0">
              <a:latin typeface="Bookman Old Style" panose="02050604050505020204" pitchFamily="18" charset="0"/>
              <a:ea typeface="Cambria Math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18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8" grpId="0"/>
      <p:bldP spid="9" grpId="0" animBg="1"/>
      <p:bldP spid="9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lowchart: Stored Data 50"/>
          <p:cNvSpPr/>
          <p:nvPr/>
        </p:nvSpPr>
        <p:spPr>
          <a:xfrm rot="5400000">
            <a:off x="3585543" y="2408725"/>
            <a:ext cx="1807919" cy="1589210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423 w 10002"/>
              <a:gd name="connsiteY0" fmla="*/ 68 h 10000"/>
              <a:gd name="connsiteX1" fmla="*/ 10002 w 10002"/>
              <a:gd name="connsiteY1" fmla="*/ 0 h 10000"/>
              <a:gd name="connsiteX2" fmla="*/ 8335 w 10002"/>
              <a:gd name="connsiteY2" fmla="*/ 5000 h 10000"/>
              <a:gd name="connsiteX3" fmla="*/ 10002 w 10002"/>
              <a:gd name="connsiteY3" fmla="*/ 10000 h 10000"/>
              <a:gd name="connsiteX4" fmla="*/ 1669 w 10002"/>
              <a:gd name="connsiteY4" fmla="*/ 10000 h 10000"/>
              <a:gd name="connsiteX5" fmla="*/ 2 w 10002"/>
              <a:gd name="connsiteY5" fmla="*/ 5000 h 10000"/>
              <a:gd name="connsiteX6" fmla="*/ 1423 w 10002"/>
              <a:gd name="connsiteY6" fmla="*/ 68 h 10000"/>
              <a:gd name="connsiteX0" fmla="*/ 1422 w 10001"/>
              <a:gd name="connsiteY0" fmla="*/ 68 h 10000"/>
              <a:gd name="connsiteX1" fmla="*/ 10001 w 10001"/>
              <a:gd name="connsiteY1" fmla="*/ 0 h 10000"/>
              <a:gd name="connsiteX2" fmla="*/ 8334 w 10001"/>
              <a:gd name="connsiteY2" fmla="*/ 5000 h 10000"/>
              <a:gd name="connsiteX3" fmla="*/ 10001 w 10001"/>
              <a:gd name="connsiteY3" fmla="*/ 10000 h 10000"/>
              <a:gd name="connsiteX4" fmla="*/ 1401 w 10001"/>
              <a:gd name="connsiteY4" fmla="*/ 9955 h 10000"/>
              <a:gd name="connsiteX5" fmla="*/ 1 w 10001"/>
              <a:gd name="connsiteY5" fmla="*/ 5000 h 10000"/>
              <a:gd name="connsiteX6" fmla="*/ 1422 w 10001"/>
              <a:gd name="connsiteY6" fmla="*/ 68 h 10000"/>
              <a:gd name="connsiteX0" fmla="*/ 1441 w 10020"/>
              <a:gd name="connsiteY0" fmla="*/ 68 h 10000"/>
              <a:gd name="connsiteX1" fmla="*/ 10020 w 10020"/>
              <a:gd name="connsiteY1" fmla="*/ 0 h 10000"/>
              <a:gd name="connsiteX2" fmla="*/ 8353 w 10020"/>
              <a:gd name="connsiteY2" fmla="*/ 5000 h 10000"/>
              <a:gd name="connsiteX3" fmla="*/ 10020 w 10020"/>
              <a:gd name="connsiteY3" fmla="*/ 10000 h 10000"/>
              <a:gd name="connsiteX4" fmla="*/ 1420 w 10020"/>
              <a:gd name="connsiteY4" fmla="*/ 9955 h 10000"/>
              <a:gd name="connsiteX5" fmla="*/ 0 w 10020"/>
              <a:gd name="connsiteY5" fmla="*/ 5000 h 10000"/>
              <a:gd name="connsiteX6" fmla="*/ 1441 w 10020"/>
              <a:gd name="connsiteY6" fmla="*/ 68 h 10000"/>
              <a:gd name="connsiteX0" fmla="*/ 1441 w 10020"/>
              <a:gd name="connsiteY0" fmla="*/ 68 h 10000"/>
              <a:gd name="connsiteX1" fmla="*/ 10020 w 10020"/>
              <a:gd name="connsiteY1" fmla="*/ 0 h 10000"/>
              <a:gd name="connsiteX2" fmla="*/ 8968 w 10020"/>
              <a:gd name="connsiteY2" fmla="*/ 4932 h 10000"/>
              <a:gd name="connsiteX3" fmla="*/ 10020 w 10020"/>
              <a:gd name="connsiteY3" fmla="*/ 10000 h 10000"/>
              <a:gd name="connsiteX4" fmla="*/ 1420 w 10020"/>
              <a:gd name="connsiteY4" fmla="*/ 9955 h 10000"/>
              <a:gd name="connsiteX5" fmla="*/ 0 w 10020"/>
              <a:gd name="connsiteY5" fmla="*/ 5000 h 10000"/>
              <a:gd name="connsiteX6" fmla="*/ 1441 w 10020"/>
              <a:gd name="connsiteY6" fmla="*/ 68 h 10000"/>
              <a:gd name="connsiteX0" fmla="*/ 1441 w 10266"/>
              <a:gd name="connsiteY0" fmla="*/ 0 h 9932"/>
              <a:gd name="connsiteX1" fmla="*/ 10266 w 10266"/>
              <a:gd name="connsiteY1" fmla="*/ 45 h 9932"/>
              <a:gd name="connsiteX2" fmla="*/ 8968 w 10266"/>
              <a:gd name="connsiteY2" fmla="*/ 4864 h 9932"/>
              <a:gd name="connsiteX3" fmla="*/ 10020 w 10266"/>
              <a:gd name="connsiteY3" fmla="*/ 9932 h 9932"/>
              <a:gd name="connsiteX4" fmla="*/ 1420 w 10266"/>
              <a:gd name="connsiteY4" fmla="*/ 9887 h 9932"/>
              <a:gd name="connsiteX5" fmla="*/ 0 w 10266"/>
              <a:gd name="connsiteY5" fmla="*/ 4932 h 9932"/>
              <a:gd name="connsiteX6" fmla="*/ 1441 w 10266"/>
              <a:gd name="connsiteY6" fmla="*/ 0 h 9932"/>
              <a:gd name="connsiteX0" fmla="*/ 1404 w 10020"/>
              <a:gd name="connsiteY0" fmla="*/ 0 h 10023"/>
              <a:gd name="connsiteX1" fmla="*/ 10000 w 10020"/>
              <a:gd name="connsiteY1" fmla="*/ 45 h 10023"/>
              <a:gd name="connsiteX2" fmla="*/ 8736 w 10020"/>
              <a:gd name="connsiteY2" fmla="*/ 4897 h 10023"/>
              <a:gd name="connsiteX3" fmla="*/ 10020 w 10020"/>
              <a:gd name="connsiteY3" fmla="*/ 10023 h 10023"/>
              <a:gd name="connsiteX4" fmla="*/ 1383 w 10020"/>
              <a:gd name="connsiteY4" fmla="*/ 9955 h 10023"/>
              <a:gd name="connsiteX5" fmla="*/ 0 w 10020"/>
              <a:gd name="connsiteY5" fmla="*/ 4966 h 10023"/>
              <a:gd name="connsiteX6" fmla="*/ 1404 w 10020"/>
              <a:gd name="connsiteY6" fmla="*/ 0 h 10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0" h="10023">
                <a:moveTo>
                  <a:pt x="1404" y="0"/>
                </a:moveTo>
                <a:lnTo>
                  <a:pt x="10000" y="45"/>
                </a:lnTo>
                <a:cubicBezTo>
                  <a:pt x="9103" y="45"/>
                  <a:pt x="8733" y="3234"/>
                  <a:pt x="8736" y="4897"/>
                </a:cubicBezTo>
                <a:cubicBezTo>
                  <a:pt x="8739" y="6560"/>
                  <a:pt x="9123" y="10023"/>
                  <a:pt x="10020" y="10023"/>
                </a:cubicBezTo>
                <a:lnTo>
                  <a:pt x="1383" y="9955"/>
                </a:lnTo>
                <a:cubicBezTo>
                  <a:pt x="486" y="9955"/>
                  <a:pt x="-3" y="6625"/>
                  <a:pt x="0" y="4966"/>
                </a:cubicBezTo>
                <a:cubicBezTo>
                  <a:pt x="3" y="3306"/>
                  <a:pt x="507" y="0"/>
                  <a:pt x="1404" y="0"/>
                </a:cubicBezTo>
                <a:close/>
              </a:path>
            </a:pathLst>
          </a:custGeom>
          <a:solidFill>
            <a:srgbClr val="CC99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Flowchart: Stored Data 54"/>
          <p:cNvSpPr/>
          <p:nvPr/>
        </p:nvSpPr>
        <p:spPr>
          <a:xfrm rot="16200000">
            <a:off x="3618391" y="2600623"/>
            <a:ext cx="1733263" cy="1603427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409 w 10002"/>
              <a:gd name="connsiteY0" fmla="*/ 0 h 10025"/>
              <a:gd name="connsiteX1" fmla="*/ 10002 w 10002"/>
              <a:gd name="connsiteY1" fmla="*/ 25 h 10025"/>
              <a:gd name="connsiteX2" fmla="*/ 8335 w 10002"/>
              <a:gd name="connsiteY2" fmla="*/ 5025 h 10025"/>
              <a:gd name="connsiteX3" fmla="*/ 10002 w 10002"/>
              <a:gd name="connsiteY3" fmla="*/ 10025 h 10025"/>
              <a:gd name="connsiteX4" fmla="*/ 1669 w 10002"/>
              <a:gd name="connsiteY4" fmla="*/ 10025 h 10025"/>
              <a:gd name="connsiteX5" fmla="*/ 2 w 10002"/>
              <a:gd name="connsiteY5" fmla="*/ 5025 h 10025"/>
              <a:gd name="connsiteX6" fmla="*/ 1409 w 10002"/>
              <a:gd name="connsiteY6" fmla="*/ 0 h 10025"/>
              <a:gd name="connsiteX0" fmla="*/ 1408 w 10001"/>
              <a:gd name="connsiteY0" fmla="*/ 0 h 10137"/>
              <a:gd name="connsiteX1" fmla="*/ 10001 w 10001"/>
              <a:gd name="connsiteY1" fmla="*/ 25 h 10137"/>
              <a:gd name="connsiteX2" fmla="*/ 8334 w 10001"/>
              <a:gd name="connsiteY2" fmla="*/ 5025 h 10137"/>
              <a:gd name="connsiteX3" fmla="*/ 10001 w 10001"/>
              <a:gd name="connsiteY3" fmla="*/ 10025 h 10137"/>
              <a:gd name="connsiteX4" fmla="*/ 1397 w 10001"/>
              <a:gd name="connsiteY4" fmla="*/ 10137 h 10137"/>
              <a:gd name="connsiteX5" fmla="*/ 1 w 10001"/>
              <a:gd name="connsiteY5" fmla="*/ 5025 h 10137"/>
              <a:gd name="connsiteX6" fmla="*/ 1408 w 10001"/>
              <a:gd name="connsiteY6" fmla="*/ 0 h 10137"/>
              <a:gd name="connsiteX0" fmla="*/ 1408 w 10001"/>
              <a:gd name="connsiteY0" fmla="*/ 0 h 10235"/>
              <a:gd name="connsiteX1" fmla="*/ 10001 w 10001"/>
              <a:gd name="connsiteY1" fmla="*/ 25 h 10235"/>
              <a:gd name="connsiteX2" fmla="*/ 8334 w 10001"/>
              <a:gd name="connsiteY2" fmla="*/ 5025 h 10235"/>
              <a:gd name="connsiteX3" fmla="*/ 9845 w 10001"/>
              <a:gd name="connsiteY3" fmla="*/ 10235 h 10235"/>
              <a:gd name="connsiteX4" fmla="*/ 1397 w 10001"/>
              <a:gd name="connsiteY4" fmla="*/ 10137 h 10235"/>
              <a:gd name="connsiteX5" fmla="*/ 1 w 10001"/>
              <a:gd name="connsiteY5" fmla="*/ 5025 h 10235"/>
              <a:gd name="connsiteX6" fmla="*/ 1408 w 10001"/>
              <a:gd name="connsiteY6" fmla="*/ 0 h 10235"/>
              <a:gd name="connsiteX0" fmla="*/ 1408 w 9845"/>
              <a:gd name="connsiteY0" fmla="*/ 92 h 10327"/>
              <a:gd name="connsiteX1" fmla="*/ 9727 w 9845"/>
              <a:gd name="connsiteY1" fmla="*/ 0 h 10327"/>
              <a:gd name="connsiteX2" fmla="*/ 8334 w 9845"/>
              <a:gd name="connsiteY2" fmla="*/ 5117 h 10327"/>
              <a:gd name="connsiteX3" fmla="*/ 9845 w 9845"/>
              <a:gd name="connsiteY3" fmla="*/ 10327 h 10327"/>
              <a:gd name="connsiteX4" fmla="*/ 1397 w 9845"/>
              <a:gd name="connsiteY4" fmla="*/ 10229 h 10327"/>
              <a:gd name="connsiteX5" fmla="*/ 1 w 9845"/>
              <a:gd name="connsiteY5" fmla="*/ 5117 h 10327"/>
              <a:gd name="connsiteX6" fmla="*/ 1408 w 9845"/>
              <a:gd name="connsiteY6" fmla="*/ 92 h 10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45" h="10327">
                <a:moveTo>
                  <a:pt x="1408" y="92"/>
                </a:moveTo>
                <a:lnTo>
                  <a:pt x="9727" y="0"/>
                </a:lnTo>
                <a:cubicBezTo>
                  <a:pt x="8806" y="0"/>
                  <a:pt x="8314" y="3396"/>
                  <a:pt x="8334" y="5117"/>
                </a:cubicBezTo>
                <a:cubicBezTo>
                  <a:pt x="8354" y="6838"/>
                  <a:pt x="8924" y="10327"/>
                  <a:pt x="9845" y="10327"/>
                </a:cubicBezTo>
                <a:lnTo>
                  <a:pt x="1397" y="10229"/>
                </a:lnTo>
                <a:cubicBezTo>
                  <a:pt x="476" y="10229"/>
                  <a:pt x="-1" y="6806"/>
                  <a:pt x="1" y="5117"/>
                </a:cubicBezTo>
                <a:cubicBezTo>
                  <a:pt x="3" y="3428"/>
                  <a:pt x="487" y="92"/>
                  <a:pt x="1408" y="92"/>
                </a:cubicBezTo>
                <a:close/>
              </a:path>
            </a:pathLst>
          </a:custGeom>
          <a:solidFill>
            <a:srgbClr val="CC99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838114" y="242882"/>
            <a:ext cx="6565392" cy="1040027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chemeClr val="bg1">
                  <a:alpha val="78000"/>
                </a:schemeClr>
              </a:gs>
            </a:gsLst>
            <a:lin ang="8100000" scaled="1"/>
            <a:tileRect/>
          </a:gra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21721" y="475320"/>
            <a:ext cx="687003" cy="624548"/>
            <a:chOff x="508513" y="-702286"/>
            <a:chExt cx="687003" cy="624548"/>
          </a:xfrm>
        </p:grpSpPr>
        <p:sp>
          <p:nvSpPr>
            <p:cNvPr id="4" name="Plaque 3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prstClr val="white"/>
                  </a:solidFill>
                  <a:latin typeface="Bookman Old Style" pitchFamily="18" charset="0"/>
                </a:rPr>
                <a:t>Q.</a:t>
              </a:r>
              <a:endParaRPr lang="en-US" sz="18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sp>
        <p:nvSpPr>
          <p:cNvPr id="7" name="Rectangle 6"/>
          <p:cNvSpPr/>
          <p:nvPr>
            <p:custDataLst>
              <p:tags r:id="rId1"/>
            </p:custDataLst>
          </p:nvPr>
        </p:nvSpPr>
        <p:spPr>
          <a:xfrm>
            <a:off x="507174" y="1390538"/>
            <a:ext cx="796288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/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Sol.</a:t>
            </a:r>
            <a:endParaRPr lang="en-US" b="1" dirty="0"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8" name="Rectangle 7"/>
          <p:cNvSpPr/>
          <p:nvPr>
            <p:custDataLst>
              <p:tags r:id="rId2"/>
            </p:custDataLst>
          </p:nvPr>
        </p:nvSpPr>
        <p:spPr>
          <a:xfrm>
            <a:off x="1024229" y="1390538"/>
            <a:ext cx="7498882" cy="50013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/>
            <a:r>
              <a:rPr lang="en-US" b="1" dirty="0" smtClean="0">
                <a:latin typeface="Bookman Old Style" panose="02050604050505020204" pitchFamily="18" charset="0"/>
              </a:rPr>
              <a:t>To find number of cement bags required to plaster the cylindrical tank we need to find the </a:t>
            </a:r>
            <a:r>
              <a:rPr lang="en-US" b="1" u="sng" dirty="0" smtClean="0">
                <a:solidFill>
                  <a:srgbClr val="FF0000"/>
                </a:solidFill>
                <a:latin typeface="Bookman Old Style" panose="02050604050505020204" pitchFamily="18" charset="0"/>
              </a:rPr>
              <a:t>surface area </a:t>
            </a:r>
            <a:r>
              <a:rPr lang="en-US" b="1" dirty="0" smtClean="0">
                <a:latin typeface="Bookman Old Style" panose="02050604050505020204" pitchFamily="18" charset="0"/>
              </a:rPr>
              <a:t>of the tank.</a:t>
            </a:r>
            <a:endParaRPr lang="en-US" b="1" dirty="0"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323358" y="879123"/>
            <a:ext cx="3677520" cy="188327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>
            <p:custDataLst>
              <p:tags r:id="rId3"/>
            </p:custDataLst>
          </p:nvPr>
        </p:nvSpPr>
        <p:spPr>
          <a:xfrm>
            <a:off x="1088441" y="290330"/>
            <a:ext cx="6420968" cy="99257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en-US" sz="1200" b="1" dirty="0">
                <a:latin typeface="Bookman Old Style" panose="02050604050505020204" pitchFamily="18" charset="0"/>
                <a:ea typeface="Cambria Math" pitchFamily="18" charset="0"/>
              </a:rPr>
              <a:t>Given a cylindrical tank, in which situation will you </a:t>
            </a:r>
            <a:r>
              <a:rPr lang="en-US" sz="1200" b="1" dirty="0" smtClean="0">
                <a:latin typeface="Bookman Old Style" panose="02050604050505020204" pitchFamily="18" charset="0"/>
                <a:ea typeface="Cambria Math" pitchFamily="18" charset="0"/>
              </a:rPr>
              <a:t>find surface </a:t>
            </a:r>
            <a:r>
              <a:rPr lang="en-US" sz="1200" b="1" dirty="0">
                <a:latin typeface="Bookman Old Style" panose="02050604050505020204" pitchFamily="18" charset="0"/>
                <a:ea typeface="Cambria Math" pitchFamily="18" charset="0"/>
              </a:rPr>
              <a:t>area and in </a:t>
            </a:r>
            <a:endParaRPr lang="en-US" sz="1200" b="1" dirty="0" smtClean="0">
              <a:latin typeface="Bookman Old Style" panose="02050604050505020204" pitchFamily="18" charset="0"/>
              <a:ea typeface="Cambria Math" pitchFamily="18" charset="0"/>
            </a:endParaRPr>
          </a:p>
          <a:p>
            <a:pPr algn="just"/>
            <a:r>
              <a:rPr lang="en-US" sz="1200" b="1" dirty="0" smtClean="0">
                <a:latin typeface="Bookman Old Style" panose="02050604050505020204" pitchFamily="18" charset="0"/>
                <a:ea typeface="Cambria Math" pitchFamily="18" charset="0"/>
              </a:rPr>
              <a:t>which </a:t>
            </a:r>
            <a:r>
              <a:rPr lang="en-US" sz="1200" b="1" dirty="0">
                <a:latin typeface="Bookman Old Style" panose="02050604050505020204" pitchFamily="18" charset="0"/>
                <a:ea typeface="Cambria Math" pitchFamily="18" charset="0"/>
              </a:rPr>
              <a:t>situation volume</a:t>
            </a:r>
            <a:r>
              <a:rPr lang="en-US" sz="1200" b="1" dirty="0" smtClean="0">
                <a:latin typeface="Bookman Old Style" panose="02050604050505020204" pitchFamily="18" charset="0"/>
                <a:ea typeface="Cambria Math" pitchFamily="18" charset="0"/>
              </a:rPr>
              <a:t>.</a:t>
            </a:r>
          </a:p>
          <a:p>
            <a:pPr algn="just"/>
            <a:r>
              <a:rPr lang="en-US" sz="1200" b="1" dirty="0" smtClean="0">
                <a:latin typeface="Bookman Old Style" panose="02050604050505020204" pitchFamily="18" charset="0"/>
                <a:ea typeface="Cambria Math" pitchFamily="18" charset="0"/>
              </a:rPr>
              <a:t>a. To </a:t>
            </a:r>
            <a:r>
              <a:rPr lang="en-US" sz="1200" b="1" dirty="0">
                <a:latin typeface="Bookman Old Style" panose="02050604050505020204" pitchFamily="18" charset="0"/>
                <a:ea typeface="Cambria Math" pitchFamily="18" charset="0"/>
              </a:rPr>
              <a:t>find how much it can hold</a:t>
            </a:r>
            <a:r>
              <a:rPr lang="en-US" sz="1200" b="1" dirty="0" smtClean="0">
                <a:latin typeface="Bookman Old Style" panose="02050604050505020204" pitchFamily="18" charset="0"/>
                <a:ea typeface="Cambria Math" pitchFamily="18" charset="0"/>
              </a:rPr>
              <a:t>.</a:t>
            </a:r>
          </a:p>
          <a:p>
            <a:pPr algn="just"/>
            <a:r>
              <a:rPr lang="en-US" sz="1200" b="1" dirty="0" smtClean="0">
                <a:latin typeface="Bookman Old Style" panose="02050604050505020204" pitchFamily="18" charset="0"/>
                <a:ea typeface="Cambria Math" pitchFamily="18" charset="0"/>
              </a:rPr>
              <a:t>b. Number </a:t>
            </a:r>
            <a:r>
              <a:rPr lang="en-US" sz="1200" b="1" dirty="0">
                <a:latin typeface="Bookman Old Style" panose="02050604050505020204" pitchFamily="18" charset="0"/>
                <a:ea typeface="Cambria Math" pitchFamily="18" charset="0"/>
              </a:rPr>
              <a:t>of cement bags required to plaster it</a:t>
            </a:r>
          </a:p>
          <a:p>
            <a:pPr algn="just"/>
            <a:r>
              <a:rPr lang="en-US" sz="1200" b="1" dirty="0" smtClean="0">
                <a:latin typeface="Bookman Old Style" panose="02050604050505020204" pitchFamily="18" charset="0"/>
                <a:ea typeface="Cambria Math" pitchFamily="18" charset="0"/>
              </a:rPr>
              <a:t>c. To </a:t>
            </a:r>
            <a:r>
              <a:rPr lang="en-US" sz="1200" b="1" dirty="0">
                <a:latin typeface="Bookman Old Style" panose="02050604050505020204" pitchFamily="18" charset="0"/>
                <a:ea typeface="Cambria Math" pitchFamily="18" charset="0"/>
              </a:rPr>
              <a:t>find the number of smaller tanks that can be filled with water from it</a:t>
            </a:r>
            <a:r>
              <a:rPr lang="en-US" sz="1200" b="1" dirty="0" smtClean="0">
                <a:latin typeface="Bookman Old Style" panose="02050604050505020204" pitchFamily="18" charset="0"/>
                <a:ea typeface="Cambria Math" pitchFamily="18" charset="0"/>
              </a:rPr>
              <a:t>.</a:t>
            </a:r>
            <a:endParaRPr lang="en-US" sz="1200" b="1" dirty="0">
              <a:latin typeface="Bookman Old Style" panose="02050604050505020204" pitchFamily="18" charset="0"/>
              <a:ea typeface="Cambria Math" pitchFamily="18" charset="0"/>
            </a:endParaRP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5000" l="4367" r="9388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59" t="8697" r="6680" b="8629"/>
          <a:stretch/>
        </p:blipFill>
        <p:spPr bwMode="auto">
          <a:xfrm>
            <a:off x="926832" y="3057367"/>
            <a:ext cx="1879367" cy="125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Related image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5000" l="4367" r="9388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59" t="8697" r="6680" b="8629"/>
          <a:stretch/>
        </p:blipFill>
        <p:spPr bwMode="auto">
          <a:xfrm>
            <a:off x="1341271" y="3357281"/>
            <a:ext cx="1879367" cy="125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Related image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5000" l="4367" r="9388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59" t="8697" r="6680" b="8629"/>
          <a:stretch/>
        </p:blipFill>
        <p:spPr bwMode="auto">
          <a:xfrm>
            <a:off x="1341271" y="3306077"/>
            <a:ext cx="1879367" cy="125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Related image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5000" l="4367" r="9388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59" t="8697" r="6680" b="8629"/>
          <a:stretch/>
        </p:blipFill>
        <p:spPr bwMode="auto">
          <a:xfrm>
            <a:off x="926832" y="2739867"/>
            <a:ext cx="1879367" cy="125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Related image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5000" l="4367" r="9388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59" t="8697" r="6680" b="8629"/>
          <a:stretch/>
        </p:blipFill>
        <p:spPr bwMode="auto">
          <a:xfrm>
            <a:off x="926832" y="2739866"/>
            <a:ext cx="1879367" cy="125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Related image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5000" l="4367" r="9388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59" t="8697" r="6680" b="8629"/>
          <a:stretch/>
        </p:blipFill>
        <p:spPr bwMode="auto">
          <a:xfrm>
            <a:off x="1341271" y="2988577"/>
            <a:ext cx="1879367" cy="125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Related image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5000" l="4367" r="9388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59" t="8697" r="6680" b="8629"/>
          <a:stretch/>
        </p:blipFill>
        <p:spPr bwMode="auto">
          <a:xfrm>
            <a:off x="926832" y="2422892"/>
            <a:ext cx="1879367" cy="125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Related image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5000" l="4367" r="9388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59" t="8697" r="6680" b="8629"/>
          <a:stretch/>
        </p:blipFill>
        <p:spPr bwMode="auto">
          <a:xfrm>
            <a:off x="926832" y="2422891"/>
            <a:ext cx="1879367" cy="125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Related image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5000" l="4367" r="9388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59" t="8697" r="6680" b="8629"/>
          <a:stretch/>
        </p:blipFill>
        <p:spPr bwMode="auto">
          <a:xfrm>
            <a:off x="1341271" y="2671602"/>
            <a:ext cx="1879367" cy="125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Related image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5000" l="4367" r="9388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59" t="8697" r="6680" b="8629"/>
          <a:stretch/>
        </p:blipFill>
        <p:spPr bwMode="auto">
          <a:xfrm>
            <a:off x="926832" y="2092690"/>
            <a:ext cx="1879367" cy="125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Related image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5000" l="4367" r="9388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59" t="8697" r="6680" b="8629"/>
          <a:stretch/>
        </p:blipFill>
        <p:spPr bwMode="auto">
          <a:xfrm>
            <a:off x="926832" y="2092689"/>
            <a:ext cx="1879367" cy="125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Related image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5000" l="4367" r="9388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59" t="8697" r="6680" b="8629"/>
          <a:stretch/>
        </p:blipFill>
        <p:spPr bwMode="auto">
          <a:xfrm>
            <a:off x="1341271" y="2341400"/>
            <a:ext cx="1879367" cy="125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Group 41"/>
          <p:cNvGrpSpPr/>
          <p:nvPr/>
        </p:nvGrpSpPr>
        <p:grpSpPr>
          <a:xfrm>
            <a:off x="3682383" y="2301003"/>
            <a:ext cx="1609040" cy="1991862"/>
            <a:chOff x="5402525" y="841641"/>
            <a:chExt cx="3052080" cy="4011346"/>
          </a:xfrm>
        </p:grpSpPr>
        <p:grpSp>
          <p:nvGrpSpPr>
            <p:cNvPr id="43" name="Group 2"/>
            <p:cNvGrpSpPr>
              <a:grpSpLocks/>
            </p:cNvGrpSpPr>
            <p:nvPr/>
          </p:nvGrpSpPr>
          <p:grpSpPr bwMode="auto">
            <a:xfrm>
              <a:off x="5409425" y="841641"/>
              <a:ext cx="3045180" cy="3532957"/>
              <a:chOff x="1722" y="768"/>
              <a:chExt cx="2004" cy="2325"/>
            </a:xfrm>
          </p:grpSpPr>
          <p:sp>
            <p:nvSpPr>
              <p:cNvPr id="46" name="Oval 3"/>
              <p:cNvSpPr>
                <a:spLocks noChangeArrowheads="1"/>
              </p:cNvSpPr>
              <p:nvPr/>
            </p:nvSpPr>
            <p:spPr bwMode="auto">
              <a:xfrm>
                <a:off x="1722" y="768"/>
                <a:ext cx="2004" cy="648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798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endParaRPr>
              </a:p>
            </p:txBody>
          </p:sp>
          <p:sp>
            <p:nvSpPr>
              <p:cNvPr id="47" name="Line 5"/>
              <p:cNvSpPr>
                <a:spLocks noChangeShapeType="1"/>
              </p:cNvSpPr>
              <p:nvPr/>
            </p:nvSpPr>
            <p:spPr bwMode="auto">
              <a:xfrm>
                <a:off x="1722" y="1095"/>
                <a:ext cx="0" cy="198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endParaRPr>
              </a:p>
            </p:txBody>
          </p:sp>
          <p:sp>
            <p:nvSpPr>
              <p:cNvPr id="48" name="Line 6"/>
              <p:cNvSpPr>
                <a:spLocks noChangeShapeType="1"/>
              </p:cNvSpPr>
              <p:nvPr/>
            </p:nvSpPr>
            <p:spPr bwMode="auto">
              <a:xfrm>
                <a:off x="3726" y="1104"/>
                <a:ext cx="0" cy="198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endParaRPr>
              </a:p>
            </p:txBody>
          </p:sp>
        </p:grpSp>
        <p:sp>
          <p:nvSpPr>
            <p:cNvPr id="44" name="Arc 43"/>
            <p:cNvSpPr/>
            <p:nvPr/>
          </p:nvSpPr>
          <p:spPr>
            <a:xfrm>
              <a:off x="5402525" y="3902011"/>
              <a:ext cx="3044952" cy="950976"/>
            </a:xfrm>
            <a:prstGeom prst="arc">
              <a:avLst>
                <a:gd name="adj1" fmla="val 10839440"/>
                <a:gd name="adj2" fmla="val 21584000"/>
              </a:avLst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Arc 44"/>
            <p:cNvSpPr/>
            <p:nvPr/>
          </p:nvSpPr>
          <p:spPr>
            <a:xfrm>
              <a:off x="5408485" y="3853965"/>
              <a:ext cx="3044952" cy="950976"/>
            </a:xfrm>
            <a:prstGeom prst="arc">
              <a:avLst>
                <a:gd name="adj1" fmla="val 14361"/>
                <a:gd name="adj2" fmla="val 10824882"/>
              </a:avLst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370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4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7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0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8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1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4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7" grpId="0"/>
      <p:bldP spid="8" grpId="0"/>
      <p:bldP spid="23" grpId="0" animBg="1"/>
      <p:bldP spid="2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ounded Rectangle 173"/>
          <p:cNvSpPr/>
          <p:nvPr>
            <p:custDataLst>
              <p:tags r:id="rId1"/>
            </p:custDataLst>
          </p:nvPr>
        </p:nvSpPr>
        <p:spPr>
          <a:xfrm>
            <a:off x="1272871" y="1309594"/>
            <a:ext cx="2358396" cy="219096"/>
          </a:xfrm>
          <a:prstGeom prst="roundRect">
            <a:avLst/>
          </a:prstGeom>
          <a:solidFill>
            <a:srgbClr val="00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3" name="Rounded Rectangle 172"/>
          <p:cNvSpPr/>
          <p:nvPr>
            <p:custDataLst>
              <p:tags r:id="rId2"/>
            </p:custDataLst>
          </p:nvPr>
        </p:nvSpPr>
        <p:spPr>
          <a:xfrm>
            <a:off x="4158004" y="1709570"/>
            <a:ext cx="1398746" cy="219096"/>
          </a:xfrm>
          <a:prstGeom prst="roundRect">
            <a:avLst/>
          </a:prstGeom>
          <a:solidFill>
            <a:srgbClr val="00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1" name="Rounded Rectangle 170"/>
          <p:cNvSpPr/>
          <p:nvPr>
            <p:custDataLst>
              <p:tags r:id="rId3"/>
            </p:custDataLst>
          </p:nvPr>
        </p:nvSpPr>
        <p:spPr>
          <a:xfrm>
            <a:off x="3474258" y="1704959"/>
            <a:ext cx="490551" cy="202925"/>
          </a:xfrm>
          <a:prstGeom prst="roundRect">
            <a:avLst/>
          </a:prstGeom>
          <a:solidFill>
            <a:srgbClr val="00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891506" y="277833"/>
            <a:ext cx="6699228" cy="986745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chemeClr val="bg1">
                  <a:alpha val="78000"/>
                </a:schemeClr>
              </a:gs>
            </a:gsLst>
            <a:lin ang="8100000" scaled="1"/>
            <a:tileRect/>
          </a:gra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406367" y="457680"/>
            <a:ext cx="687003" cy="624548"/>
            <a:chOff x="508513" y="-702286"/>
            <a:chExt cx="687003" cy="624548"/>
          </a:xfrm>
        </p:grpSpPr>
        <p:sp>
          <p:nvSpPr>
            <p:cNvPr id="16" name="Plaque 15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bg1"/>
                  </a:solidFill>
                  <a:latin typeface="Bookman Old Style" pitchFamily="18" charset="0"/>
                </a:rPr>
                <a:t>Q.</a:t>
              </a:r>
              <a:endParaRPr lang="en-US" sz="1800" b="1" dirty="0">
                <a:solidFill>
                  <a:schemeClr val="bg1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116026" y="1145180"/>
            <a:ext cx="3708251" cy="2046339"/>
            <a:chOff x="77985" y="1564315"/>
            <a:chExt cx="5972175" cy="3295650"/>
          </a:xfrm>
        </p:grpSpPr>
        <p:pic>
          <p:nvPicPr>
            <p:cNvPr id="79" name="Picture 9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85" y="1564315"/>
              <a:ext cx="5972175" cy="3295650"/>
            </a:xfrm>
            <a:prstGeom prst="rect">
              <a:avLst/>
            </a:prstGeom>
            <a:noFill/>
            <a:ln>
              <a:noFill/>
            </a:ln>
            <a:effectLst>
              <a:glow rad="101600">
                <a:schemeClr val="accent6">
                  <a:lumMod val="75000"/>
                  <a:alpha val="60000"/>
                </a:schemeClr>
              </a:glow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9" name="Group 18"/>
            <p:cNvGrpSpPr/>
            <p:nvPr/>
          </p:nvGrpSpPr>
          <p:grpSpPr>
            <a:xfrm>
              <a:off x="337960" y="1796249"/>
              <a:ext cx="5559839" cy="2853796"/>
              <a:chOff x="337960" y="1796250"/>
              <a:chExt cx="5559839" cy="2853795"/>
            </a:xfrm>
          </p:grpSpPr>
          <p:sp>
            <p:nvSpPr>
              <p:cNvPr id="72" name="Freeform 71"/>
              <p:cNvSpPr/>
              <p:nvPr/>
            </p:nvSpPr>
            <p:spPr>
              <a:xfrm>
                <a:off x="2222992" y="2660063"/>
                <a:ext cx="1759455" cy="866282"/>
              </a:xfrm>
              <a:custGeom>
                <a:avLst/>
                <a:gdLst>
                  <a:gd name="connsiteX0" fmla="*/ 0 w 2482850"/>
                  <a:gd name="connsiteY0" fmla="*/ 606425 h 1174750"/>
                  <a:gd name="connsiteX1" fmla="*/ 1508125 w 2482850"/>
                  <a:gd name="connsiteY1" fmla="*/ 1174750 h 1174750"/>
                  <a:gd name="connsiteX2" fmla="*/ 2482850 w 2482850"/>
                  <a:gd name="connsiteY2" fmla="*/ 568325 h 1174750"/>
                  <a:gd name="connsiteX3" fmla="*/ 981075 w 2482850"/>
                  <a:gd name="connsiteY3" fmla="*/ 0 h 1174750"/>
                  <a:gd name="connsiteX4" fmla="*/ 0 w 2482850"/>
                  <a:gd name="connsiteY4" fmla="*/ 606425 h 1174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82850" h="1174750">
                    <a:moveTo>
                      <a:pt x="0" y="606425"/>
                    </a:moveTo>
                    <a:lnTo>
                      <a:pt x="1508125" y="1174750"/>
                    </a:lnTo>
                    <a:lnTo>
                      <a:pt x="2482850" y="568325"/>
                    </a:lnTo>
                    <a:lnTo>
                      <a:pt x="981075" y="0"/>
                    </a:lnTo>
                    <a:lnTo>
                      <a:pt x="0" y="606425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3" name="Group 72"/>
              <p:cNvGrpSpPr/>
              <p:nvPr/>
            </p:nvGrpSpPr>
            <p:grpSpPr>
              <a:xfrm rot="21480000">
                <a:off x="3686704" y="3363201"/>
                <a:ext cx="2211095" cy="1275335"/>
                <a:chOff x="3851646" y="3316887"/>
                <a:chExt cx="2211095" cy="1402870"/>
              </a:xfrm>
            </p:grpSpPr>
            <p:cxnSp>
              <p:nvCxnSpPr>
                <p:cNvPr id="74" name="Straight Connector 73"/>
                <p:cNvCxnSpPr/>
                <p:nvPr/>
              </p:nvCxnSpPr>
              <p:spPr>
                <a:xfrm flipV="1">
                  <a:off x="3851646" y="3316887"/>
                  <a:ext cx="2211095" cy="140287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TextBox 74"/>
                <p:cNvSpPr txBox="1"/>
                <p:nvPr/>
              </p:nvSpPr>
              <p:spPr>
                <a:xfrm rot="19712045">
                  <a:off x="4595572" y="3751560"/>
                  <a:ext cx="992673" cy="54524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 smtClean="0">
                      <a:latin typeface="Bookman Old Style" pitchFamily="18" charset="0"/>
                    </a:rPr>
                    <a:t>25m</a:t>
                  </a:r>
                  <a:endParaRPr lang="en-US" b="1" dirty="0">
                    <a:latin typeface="Bookman Old Style" pitchFamily="18" charset="0"/>
                  </a:endParaRPr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>
                <a:off x="337960" y="3431445"/>
                <a:ext cx="2969927" cy="1218600"/>
                <a:chOff x="69010" y="3485235"/>
                <a:chExt cx="2969927" cy="1218600"/>
              </a:xfrm>
            </p:grpSpPr>
            <p:cxnSp>
              <p:nvCxnSpPr>
                <p:cNvPr id="77" name="Straight Connector 76"/>
                <p:cNvCxnSpPr/>
                <p:nvPr/>
              </p:nvCxnSpPr>
              <p:spPr>
                <a:xfrm>
                  <a:off x="69010" y="3485235"/>
                  <a:ext cx="1273799" cy="53680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TextBox 77"/>
                <p:cNvSpPr txBox="1"/>
                <p:nvPr/>
              </p:nvSpPr>
              <p:spPr>
                <a:xfrm rot="1290310">
                  <a:off x="1070950" y="3912640"/>
                  <a:ext cx="1268017" cy="4506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 smtClean="0">
                      <a:latin typeface="Bookman Old Style" pitchFamily="18" charset="0"/>
                    </a:rPr>
                    <a:t>25m</a:t>
                  </a:r>
                  <a:endParaRPr lang="en-US" b="1" dirty="0">
                    <a:latin typeface="Bookman Old Style" pitchFamily="18" charset="0"/>
                  </a:endParaRPr>
                </a:p>
              </p:txBody>
            </p:sp>
            <p:cxnSp>
              <p:nvCxnSpPr>
                <p:cNvPr id="104" name="Straight Connector 103"/>
                <p:cNvCxnSpPr/>
                <p:nvPr/>
              </p:nvCxnSpPr>
              <p:spPr>
                <a:xfrm flipH="1" flipV="1">
                  <a:off x="2048493" y="4328535"/>
                  <a:ext cx="990444" cy="3753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1" name="Straight Connector 80"/>
              <p:cNvCxnSpPr/>
              <p:nvPr/>
            </p:nvCxnSpPr>
            <p:spPr>
              <a:xfrm rot="180000">
                <a:off x="2022035" y="3305090"/>
                <a:ext cx="1146446" cy="430393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rot="60000" flipV="1">
                <a:off x="3472437" y="3219174"/>
                <a:ext cx="723768" cy="520902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Freeform 85"/>
              <p:cNvSpPr/>
              <p:nvPr/>
            </p:nvSpPr>
            <p:spPr>
              <a:xfrm>
                <a:off x="2260313" y="2640084"/>
                <a:ext cx="1759455" cy="866282"/>
              </a:xfrm>
              <a:custGeom>
                <a:avLst/>
                <a:gdLst>
                  <a:gd name="connsiteX0" fmla="*/ 0 w 2482850"/>
                  <a:gd name="connsiteY0" fmla="*/ 606425 h 1174750"/>
                  <a:gd name="connsiteX1" fmla="*/ 1508125 w 2482850"/>
                  <a:gd name="connsiteY1" fmla="*/ 1174750 h 1174750"/>
                  <a:gd name="connsiteX2" fmla="*/ 2482850 w 2482850"/>
                  <a:gd name="connsiteY2" fmla="*/ 568325 h 1174750"/>
                  <a:gd name="connsiteX3" fmla="*/ 981075 w 2482850"/>
                  <a:gd name="connsiteY3" fmla="*/ 0 h 1174750"/>
                  <a:gd name="connsiteX4" fmla="*/ 0 w 2482850"/>
                  <a:gd name="connsiteY4" fmla="*/ 606425 h 1174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82850" h="1174750">
                    <a:moveTo>
                      <a:pt x="0" y="606425"/>
                    </a:moveTo>
                    <a:lnTo>
                      <a:pt x="1508125" y="1174750"/>
                    </a:lnTo>
                    <a:lnTo>
                      <a:pt x="2482850" y="568325"/>
                    </a:lnTo>
                    <a:lnTo>
                      <a:pt x="981075" y="0"/>
                    </a:lnTo>
                    <a:lnTo>
                      <a:pt x="0" y="606425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9" name="Picture 2" descr="Image result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7916" y="1796250"/>
                <a:ext cx="1756038" cy="17560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0" name="Rectangle 89"/>
          <p:cNvSpPr/>
          <p:nvPr/>
        </p:nvSpPr>
        <p:spPr>
          <a:xfrm>
            <a:off x="472870" y="1257300"/>
            <a:ext cx="6406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Sol.</a:t>
            </a:r>
            <a:endParaRPr lang="en-US" sz="1600" baseline="30000" dirty="0">
              <a:latin typeface="Bookman Old Style" panose="02050604050505020204" pitchFamily="18" charset="0"/>
            </a:endParaRPr>
          </a:p>
        </p:txBody>
      </p:sp>
      <p:sp>
        <p:nvSpPr>
          <p:cNvPr id="145" name="TextBox 144"/>
          <p:cNvSpPr txBox="1"/>
          <p:nvPr/>
        </p:nvSpPr>
        <p:spPr>
          <a:xfrm rot="1470310">
            <a:off x="6423870" y="2176735"/>
            <a:ext cx="530802" cy="215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smtClean="0">
                <a:solidFill>
                  <a:srgbClr val="FFFF00"/>
                </a:solidFill>
                <a:latin typeface="Bookman Old Style" pitchFamily="18" charset="0"/>
              </a:rPr>
              <a:t>20m</a:t>
            </a:r>
            <a:endParaRPr lang="en-US" sz="800" b="1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146" name="TextBox 145"/>
          <p:cNvSpPr txBox="1"/>
          <p:nvPr/>
        </p:nvSpPr>
        <p:spPr>
          <a:xfrm rot="19571095">
            <a:off x="7173523" y="2159054"/>
            <a:ext cx="4344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smtClean="0">
                <a:solidFill>
                  <a:srgbClr val="FFFF00"/>
                </a:solidFill>
                <a:latin typeface="Bookman Old Style" pitchFamily="18" charset="0"/>
              </a:rPr>
              <a:t>15m</a:t>
            </a:r>
            <a:endParaRPr lang="en-US" sz="800" b="1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982681" y="1269743"/>
            <a:ext cx="21012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Symbol" pitchFamily="18" charset="2"/>
              </a:rPr>
              <a:t>\</a:t>
            </a: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b="1" dirty="0">
                <a:latin typeface="Bookman Old Style" panose="02050604050505020204" pitchFamily="18" charset="0"/>
                <a:ea typeface="Cambria Math" pitchFamily="18" charset="0"/>
              </a:rPr>
              <a:t>Area of garden </a:t>
            </a:r>
            <a:endParaRPr lang="en-US" b="1" dirty="0">
              <a:latin typeface="Bookman Old Style" panose="020506040505050202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2647625" y="126974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b="1" dirty="0">
              <a:latin typeface="Bookman Old Style" panose="02050604050505020204" pitchFamily="18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2843590" y="1269743"/>
            <a:ext cx="8595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325 m</a:t>
            </a:r>
            <a:r>
              <a:rPr lang="en-US" b="1" baseline="30000" dirty="0" smtClean="0">
                <a:latin typeface="Bookman Old Style" panose="02050604050505020204" pitchFamily="18" charset="0"/>
                <a:ea typeface="Cambria Math" pitchFamily="18" charset="0"/>
              </a:rPr>
              <a:t>2</a:t>
            </a:r>
            <a:endParaRPr lang="en-US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96" name="Rounded Rectangle 59"/>
          <p:cNvSpPr/>
          <p:nvPr/>
        </p:nvSpPr>
        <p:spPr>
          <a:xfrm>
            <a:off x="525121" y="4470327"/>
            <a:ext cx="4836333" cy="366578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>
            <a:gsLst>
              <a:gs pos="100000">
                <a:schemeClr val="bg1"/>
              </a:gs>
              <a:gs pos="0">
                <a:srgbClr val="66FF33"/>
              </a:gs>
            </a:gsLst>
            <a:lin ang="5400000" scaled="0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 dirty="0">
              <a:solidFill>
                <a:prstClr val="black"/>
              </a:solidFill>
              <a:latin typeface="Book Antiqua" pitchFamily="18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25122" y="4481531"/>
            <a:ext cx="2820106" cy="340519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Cost of developing garden =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3171654" y="4492736"/>
            <a:ext cx="22188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Rate × Area of garden</a:t>
            </a:r>
            <a:endParaRPr lang="en-US" sz="14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3293699" y="4197781"/>
            <a:ext cx="268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  <a:tabLst>
                <a:tab pos="682625" algn="l"/>
                <a:tab pos="2974975" algn="l"/>
                <a:tab pos="3033713" algn="l"/>
              </a:tabLst>
            </a:pPr>
            <a:r>
              <a:rPr lang="en-US" sz="3200" b="1" dirty="0" smtClean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endParaRPr lang="en-US" sz="32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4473630" y="4177939"/>
            <a:ext cx="268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  <a:tabLst>
                <a:tab pos="682625" algn="l"/>
                <a:tab pos="2974975" algn="l"/>
                <a:tab pos="3033713" algn="l"/>
              </a:tabLst>
            </a:pPr>
            <a:r>
              <a:rPr lang="en-US" sz="3200" b="1" dirty="0" smtClean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endParaRPr lang="en-US" sz="32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48372" y="1627708"/>
            <a:ext cx="4874215" cy="340519"/>
            <a:chOff x="677521" y="4673120"/>
            <a:chExt cx="4874215" cy="340519"/>
          </a:xfrm>
        </p:grpSpPr>
        <p:sp>
          <p:nvSpPr>
            <p:cNvPr id="139" name="TextBox 138"/>
            <p:cNvSpPr txBox="1"/>
            <p:nvPr/>
          </p:nvSpPr>
          <p:spPr>
            <a:xfrm>
              <a:off x="677521" y="4673120"/>
              <a:ext cx="3546549" cy="340519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</a:rPr>
                <a:t>Cost of developing garden =</a:t>
              </a:r>
              <a:endParaRPr lang="en-US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3332859" y="4699246"/>
              <a:ext cx="221887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</a:rPr>
                <a:t>Rate × Area of garden</a:t>
              </a:r>
              <a:endParaRPr lang="en-US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endParaRPr>
            </a:p>
          </p:txBody>
        </p:sp>
      </p:grpSp>
      <p:sp>
        <p:nvSpPr>
          <p:cNvPr id="164" name="Rectangle 163"/>
          <p:cNvSpPr/>
          <p:nvPr/>
        </p:nvSpPr>
        <p:spPr>
          <a:xfrm>
            <a:off x="3225768" y="1981757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b="1" dirty="0">
              <a:latin typeface="Bookman Old Style" panose="02050604050505020204" pitchFamily="18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3413464" y="1981757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55</a:t>
            </a:r>
            <a:endParaRPr lang="en-US" b="1" dirty="0">
              <a:latin typeface="Bookman Old Style" panose="02050604050505020204" pitchFamily="18" charset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3766332" y="1981757"/>
            <a:ext cx="309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×</a:t>
            </a:r>
            <a:endParaRPr lang="en-US" b="1" dirty="0">
              <a:latin typeface="Bookman Old Style" panose="02050604050505020204" pitchFamily="18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3992734" y="1981757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325</a:t>
            </a:r>
            <a:endParaRPr lang="en-US" b="1" dirty="0">
              <a:latin typeface="Bookman Old Style" panose="02050604050505020204" pitchFamily="18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542805" y="2311947"/>
            <a:ext cx="29151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Symbol" pitchFamily="18" charset="2"/>
              </a:rPr>
              <a:t>\</a:t>
            </a: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Cost of developing garden </a:t>
            </a:r>
            <a:endParaRPr lang="en-US" b="1" dirty="0">
              <a:latin typeface="Bookman Old Style" panose="02050604050505020204" pitchFamily="18" charset="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3225768" y="2311947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b="1" dirty="0">
              <a:latin typeface="Bookman Old Style" panose="02050604050505020204" pitchFamily="18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3428004" y="2311947"/>
            <a:ext cx="11929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latin typeface="Bookman Old Style" panose="02050604050505020204" pitchFamily="18" charset="0"/>
                <a:ea typeface="Cambria Math" pitchFamily="18" charset="0"/>
              </a:rPr>
              <a:t>Rs</a:t>
            </a:r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. 17875 </a:t>
            </a:r>
            <a:endParaRPr lang="en-US" b="1" baseline="30000" dirty="0">
              <a:latin typeface="Bookman Old Style" panose="02050604050505020204" pitchFamily="18" charset="0"/>
            </a:endParaRPr>
          </a:p>
        </p:txBody>
      </p:sp>
      <p:sp>
        <p:nvSpPr>
          <p:cNvPr id="172" name="Rounded Rectangle 171"/>
          <p:cNvSpPr/>
          <p:nvPr>
            <p:custDataLst>
              <p:tags r:id="rId4"/>
            </p:custDataLst>
          </p:nvPr>
        </p:nvSpPr>
        <p:spPr>
          <a:xfrm>
            <a:off x="5351456" y="980765"/>
            <a:ext cx="2019450" cy="202925"/>
          </a:xfrm>
          <a:prstGeom prst="roundRect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4" name="Rectangle 23"/>
          <p:cNvSpPr/>
          <p:nvPr>
            <p:custDataLst>
              <p:tags r:id="rId5"/>
            </p:custDataLst>
          </p:nvPr>
        </p:nvSpPr>
        <p:spPr>
          <a:xfrm>
            <a:off x="1104932" y="297010"/>
            <a:ext cx="6474671" cy="93102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tabLst>
                <a:tab pos="342900" algn="l"/>
                <a:tab pos="400050" algn="l"/>
              </a:tabLst>
            </a:pPr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Mrs</a:t>
            </a:r>
            <a:r>
              <a:rPr lang="en-US" b="1" dirty="0">
                <a:latin typeface="Bookman Old Style" panose="02050604050505020204" pitchFamily="18" charset="0"/>
                <a:ea typeface="Cambria Math" pitchFamily="18" charset="0"/>
              </a:rPr>
              <a:t>. </a:t>
            </a:r>
            <a:r>
              <a:rPr lang="en-US" b="1" dirty="0" err="1">
                <a:latin typeface="Bookman Old Style" panose="02050604050505020204" pitchFamily="18" charset="0"/>
                <a:ea typeface="Cambria Math" pitchFamily="18" charset="0"/>
              </a:rPr>
              <a:t>Kaushik</a:t>
            </a:r>
            <a:r>
              <a:rPr lang="en-US" b="1" dirty="0">
                <a:latin typeface="Bookman Old Style" panose="02050604050505020204" pitchFamily="18" charset="0"/>
                <a:ea typeface="Cambria Math" pitchFamily="18" charset="0"/>
              </a:rPr>
              <a:t> has </a:t>
            </a:r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a </a:t>
            </a:r>
            <a:r>
              <a:rPr lang="en-US" b="1" dirty="0">
                <a:latin typeface="Bookman Old Style" panose="02050604050505020204" pitchFamily="18" charset="0"/>
                <a:ea typeface="Cambria Math" pitchFamily="18" charset="0"/>
              </a:rPr>
              <a:t>square plot with the measurement as </a:t>
            </a:r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shown</a:t>
            </a:r>
          </a:p>
          <a:p>
            <a:pPr>
              <a:tabLst>
                <a:tab pos="342900" algn="l"/>
                <a:tab pos="400050" algn="l"/>
              </a:tabLst>
            </a:pPr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in </a:t>
            </a:r>
            <a:r>
              <a:rPr lang="en-US" b="1" dirty="0">
                <a:latin typeface="Bookman Old Style" panose="02050604050505020204" pitchFamily="18" charset="0"/>
                <a:ea typeface="Cambria Math" pitchFamily="18" charset="0"/>
              </a:rPr>
              <a:t>the figure. She wants to construct a house in the middle of the plot. A garden is developed around the house. Find the total cost of developing a garden around the house at the rate of </a:t>
            </a:r>
            <a:r>
              <a:rPr lang="en-US" b="1" dirty="0" err="1">
                <a:latin typeface="Bookman Old Style" panose="02050604050505020204" pitchFamily="18" charset="0"/>
                <a:ea typeface="Cambria Math" pitchFamily="18" charset="0"/>
              </a:rPr>
              <a:t>Rs</a:t>
            </a:r>
            <a:r>
              <a:rPr lang="en-US" b="1" dirty="0">
                <a:latin typeface="Bookman Old Style" panose="02050604050505020204" pitchFamily="18" charset="0"/>
                <a:ea typeface="Cambria Math" pitchFamily="18" charset="0"/>
              </a:rPr>
              <a:t>. 55 per m</a:t>
            </a:r>
            <a:r>
              <a:rPr lang="en-US" b="1" baseline="30000" dirty="0">
                <a:latin typeface="Bookman Old Style" panose="02050604050505020204" pitchFamily="18" charset="0"/>
                <a:ea typeface="Cambria Math" pitchFamily="18" charset="0"/>
              </a:rPr>
              <a:t>2</a:t>
            </a:r>
            <a:r>
              <a:rPr lang="en-US" b="1" dirty="0">
                <a:latin typeface="Bookman Old Style" panose="02050604050505020204" pitchFamily="18" charset="0"/>
                <a:ea typeface="Cambria Math" pitchFamily="18" charset="0"/>
              </a:rPr>
              <a:t>.</a:t>
            </a:r>
          </a:p>
        </p:txBody>
      </p:sp>
      <p:sp>
        <p:nvSpPr>
          <p:cNvPr id="175" name="Horizontal Scroll 174"/>
          <p:cNvSpPr/>
          <p:nvPr/>
        </p:nvSpPr>
        <p:spPr>
          <a:xfrm>
            <a:off x="497665" y="2617605"/>
            <a:ext cx="4089015" cy="523964"/>
          </a:xfrm>
          <a:prstGeom prst="horizontalScroll">
            <a:avLst/>
          </a:prstGeom>
          <a:gradFill flip="none" rotWithShape="1">
            <a:gsLst>
              <a:gs pos="0">
                <a:srgbClr val="9900FF">
                  <a:lumMod val="84000"/>
                  <a:lumOff val="16000"/>
                  <a:alpha val="59000"/>
                </a:srgbClr>
              </a:gs>
              <a:gs pos="100000">
                <a:schemeClr val="bg1">
                  <a:lumMod val="97000"/>
                </a:schemeClr>
              </a:gs>
              <a:gs pos="81000">
                <a:schemeClr val="bg1"/>
              </a:gs>
            </a:gsLst>
            <a:lin ang="8100000" scaled="1"/>
            <a:tileRect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540238" y="2731152"/>
            <a:ext cx="44665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Symbol" pitchFamily="18" charset="2"/>
                <a:ea typeface="Cambria Math" panose="02040503050406030204" pitchFamily="18" charset="0"/>
              </a:rPr>
              <a:t>\</a:t>
            </a:r>
            <a:r>
              <a:rPr lang="en-US" b="1" dirty="0" smtClean="0">
                <a:latin typeface="Bookman Old Style" pitchFamily="18" charset="0"/>
                <a:ea typeface="Cambria Math" panose="02040503050406030204" pitchFamily="18" charset="0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Cost of developing garden </a:t>
            </a:r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is </a:t>
            </a:r>
            <a:r>
              <a:rPr lang="en-US" b="1" dirty="0" err="1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Rs</a:t>
            </a:r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. 17875</a:t>
            </a:r>
            <a:endParaRPr lang="en-US" b="1" baseline="30000" dirty="0">
              <a:latin typeface="Bookman Old Style" panose="02050604050505020204" pitchFamily="18" charset="0"/>
            </a:endParaRPr>
          </a:p>
        </p:txBody>
      </p:sp>
      <p:pic>
        <p:nvPicPr>
          <p:cNvPr id="177" name="Picture 5" descr="D:\Roshan\Roshan\Mthas 8th\VIII STD STB\clipart\28264926-little-boy-student-holding-a-big-pencil.jp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21378" y="2477347"/>
            <a:ext cx="737616" cy="7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41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emph" presetSubtype="0" repeatCount="3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4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0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 animBg="1"/>
      <p:bldP spid="174" grpId="1" animBg="1"/>
      <p:bldP spid="173" grpId="0" animBg="1"/>
      <p:bldP spid="173" grpId="1" animBg="1"/>
      <p:bldP spid="171" grpId="0" animBg="1"/>
      <p:bldP spid="171" grpId="1" animBg="1"/>
      <p:bldP spid="96" grpId="0" animBg="1"/>
      <p:bldP spid="96" grpId="1" animBg="1"/>
      <p:bldP spid="96" grpId="2" animBg="1"/>
      <p:bldP spid="112" grpId="0"/>
      <p:bldP spid="128" grpId="0"/>
      <p:bldP spid="129" grpId="0"/>
      <p:bldP spid="138" grpId="0"/>
      <p:bldP spid="164" grpId="0"/>
      <p:bldP spid="165" grpId="0"/>
      <p:bldP spid="166" grpId="0"/>
      <p:bldP spid="167" grpId="0"/>
      <p:bldP spid="168" grpId="0"/>
      <p:bldP spid="169" grpId="0"/>
      <p:bldP spid="170" grpId="0"/>
      <p:bldP spid="172" grpId="0" animBg="1"/>
      <p:bldP spid="172" grpId="1" animBg="1"/>
      <p:bldP spid="175" grpId="0" animBg="1"/>
      <p:bldP spid="17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3"/>
          <p:cNvSpPr>
            <a:spLocks noChangeArrowheads="1"/>
          </p:cNvSpPr>
          <p:nvPr/>
        </p:nvSpPr>
        <p:spPr bwMode="auto">
          <a:xfrm>
            <a:off x="3661102" y="2300593"/>
            <a:ext cx="1648231" cy="489355"/>
          </a:xfrm>
          <a:prstGeom prst="ellipse">
            <a:avLst/>
          </a:prstGeom>
          <a:blipFill>
            <a:blip r:embed="rId5"/>
            <a:tile tx="0" ty="0" sx="100000" sy="100000" flip="none" algn="tl"/>
          </a:blipFill>
          <a:ln w="5715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798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110" name="Flowchart: Stored Data 54"/>
          <p:cNvSpPr/>
          <p:nvPr/>
        </p:nvSpPr>
        <p:spPr>
          <a:xfrm rot="16200000">
            <a:off x="3607634" y="2596214"/>
            <a:ext cx="1733263" cy="1603427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409 w 10002"/>
              <a:gd name="connsiteY0" fmla="*/ 0 h 10025"/>
              <a:gd name="connsiteX1" fmla="*/ 10002 w 10002"/>
              <a:gd name="connsiteY1" fmla="*/ 25 h 10025"/>
              <a:gd name="connsiteX2" fmla="*/ 8335 w 10002"/>
              <a:gd name="connsiteY2" fmla="*/ 5025 h 10025"/>
              <a:gd name="connsiteX3" fmla="*/ 10002 w 10002"/>
              <a:gd name="connsiteY3" fmla="*/ 10025 h 10025"/>
              <a:gd name="connsiteX4" fmla="*/ 1669 w 10002"/>
              <a:gd name="connsiteY4" fmla="*/ 10025 h 10025"/>
              <a:gd name="connsiteX5" fmla="*/ 2 w 10002"/>
              <a:gd name="connsiteY5" fmla="*/ 5025 h 10025"/>
              <a:gd name="connsiteX6" fmla="*/ 1409 w 10002"/>
              <a:gd name="connsiteY6" fmla="*/ 0 h 10025"/>
              <a:gd name="connsiteX0" fmla="*/ 1408 w 10001"/>
              <a:gd name="connsiteY0" fmla="*/ 0 h 10137"/>
              <a:gd name="connsiteX1" fmla="*/ 10001 w 10001"/>
              <a:gd name="connsiteY1" fmla="*/ 25 h 10137"/>
              <a:gd name="connsiteX2" fmla="*/ 8334 w 10001"/>
              <a:gd name="connsiteY2" fmla="*/ 5025 h 10137"/>
              <a:gd name="connsiteX3" fmla="*/ 10001 w 10001"/>
              <a:gd name="connsiteY3" fmla="*/ 10025 h 10137"/>
              <a:gd name="connsiteX4" fmla="*/ 1397 w 10001"/>
              <a:gd name="connsiteY4" fmla="*/ 10137 h 10137"/>
              <a:gd name="connsiteX5" fmla="*/ 1 w 10001"/>
              <a:gd name="connsiteY5" fmla="*/ 5025 h 10137"/>
              <a:gd name="connsiteX6" fmla="*/ 1408 w 10001"/>
              <a:gd name="connsiteY6" fmla="*/ 0 h 10137"/>
              <a:gd name="connsiteX0" fmla="*/ 1408 w 10001"/>
              <a:gd name="connsiteY0" fmla="*/ 0 h 10235"/>
              <a:gd name="connsiteX1" fmla="*/ 10001 w 10001"/>
              <a:gd name="connsiteY1" fmla="*/ 25 h 10235"/>
              <a:gd name="connsiteX2" fmla="*/ 8334 w 10001"/>
              <a:gd name="connsiteY2" fmla="*/ 5025 h 10235"/>
              <a:gd name="connsiteX3" fmla="*/ 9845 w 10001"/>
              <a:gd name="connsiteY3" fmla="*/ 10235 h 10235"/>
              <a:gd name="connsiteX4" fmla="*/ 1397 w 10001"/>
              <a:gd name="connsiteY4" fmla="*/ 10137 h 10235"/>
              <a:gd name="connsiteX5" fmla="*/ 1 w 10001"/>
              <a:gd name="connsiteY5" fmla="*/ 5025 h 10235"/>
              <a:gd name="connsiteX6" fmla="*/ 1408 w 10001"/>
              <a:gd name="connsiteY6" fmla="*/ 0 h 10235"/>
              <a:gd name="connsiteX0" fmla="*/ 1408 w 9845"/>
              <a:gd name="connsiteY0" fmla="*/ 92 h 10327"/>
              <a:gd name="connsiteX1" fmla="*/ 9727 w 9845"/>
              <a:gd name="connsiteY1" fmla="*/ 0 h 10327"/>
              <a:gd name="connsiteX2" fmla="*/ 8334 w 9845"/>
              <a:gd name="connsiteY2" fmla="*/ 5117 h 10327"/>
              <a:gd name="connsiteX3" fmla="*/ 9845 w 9845"/>
              <a:gd name="connsiteY3" fmla="*/ 10327 h 10327"/>
              <a:gd name="connsiteX4" fmla="*/ 1397 w 9845"/>
              <a:gd name="connsiteY4" fmla="*/ 10229 h 10327"/>
              <a:gd name="connsiteX5" fmla="*/ 1 w 9845"/>
              <a:gd name="connsiteY5" fmla="*/ 5117 h 10327"/>
              <a:gd name="connsiteX6" fmla="*/ 1408 w 9845"/>
              <a:gd name="connsiteY6" fmla="*/ 92 h 10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45" h="10327">
                <a:moveTo>
                  <a:pt x="1408" y="92"/>
                </a:moveTo>
                <a:lnTo>
                  <a:pt x="9727" y="0"/>
                </a:lnTo>
                <a:cubicBezTo>
                  <a:pt x="8806" y="0"/>
                  <a:pt x="8314" y="3396"/>
                  <a:pt x="8334" y="5117"/>
                </a:cubicBezTo>
                <a:cubicBezTo>
                  <a:pt x="8354" y="6838"/>
                  <a:pt x="8924" y="10327"/>
                  <a:pt x="9845" y="10327"/>
                </a:cubicBezTo>
                <a:lnTo>
                  <a:pt x="1397" y="10229"/>
                </a:lnTo>
                <a:cubicBezTo>
                  <a:pt x="476" y="10229"/>
                  <a:pt x="-1" y="6806"/>
                  <a:pt x="1" y="5117"/>
                </a:cubicBezTo>
                <a:cubicBezTo>
                  <a:pt x="3" y="3428"/>
                  <a:pt x="487" y="92"/>
                  <a:pt x="1408" y="92"/>
                </a:cubicBezTo>
                <a:close/>
              </a:path>
            </a:pathLst>
          </a:custGeom>
          <a:blipFill>
            <a:blip r:embed="rId5"/>
            <a:srcRect/>
            <a:stretch>
              <a:fillRect t="-226141" b="-1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lang="en-US" sz="1798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3682248" y="3003135"/>
            <a:ext cx="1610135" cy="515847"/>
          </a:xfrm>
          <a:prstGeom prst="rect">
            <a:avLst/>
          </a:prstGeom>
          <a:blipFill>
            <a:blip r:embed="rId5"/>
            <a:srcRect/>
            <a:stretch>
              <a:fillRect t="-226141" b="-1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8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3682248" y="3199163"/>
            <a:ext cx="1610135" cy="515847"/>
          </a:xfrm>
          <a:prstGeom prst="rect">
            <a:avLst/>
          </a:prstGeom>
          <a:blipFill>
            <a:blip r:embed="rId5"/>
            <a:srcRect/>
            <a:stretch>
              <a:fillRect t="-226141" b="-1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8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3687837" y="3627911"/>
            <a:ext cx="1610135" cy="515847"/>
          </a:xfrm>
          <a:prstGeom prst="rect">
            <a:avLst/>
          </a:prstGeom>
          <a:blipFill>
            <a:blip r:embed="rId5"/>
            <a:srcRect/>
            <a:stretch>
              <a:fillRect t="-226141" b="-1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8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9" name="Oval 3"/>
          <p:cNvSpPr>
            <a:spLocks noChangeArrowheads="1"/>
          </p:cNvSpPr>
          <p:nvPr/>
        </p:nvSpPr>
        <p:spPr bwMode="auto">
          <a:xfrm>
            <a:off x="3663443" y="3802231"/>
            <a:ext cx="1648231" cy="489355"/>
          </a:xfrm>
          <a:prstGeom prst="ellipse">
            <a:avLst/>
          </a:prstGeom>
          <a:blipFill>
            <a:blip r:embed="rId5"/>
            <a:tile tx="0" ty="0" sx="100000" sy="100000" flip="none" algn="tl"/>
          </a:blipFill>
          <a:ln w="5715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798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838114" y="242882"/>
            <a:ext cx="6565392" cy="1040027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chemeClr val="bg1">
                  <a:alpha val="78000"/>
                </a:schemeClr>
              </a:gs>
            </a:gsLst>
            <a:lin ang="8100000" scaled="1"/>
            <a:tileRect/>
          </a:gra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21721" y="475320"/>
            <a:ext cx="687003" cy="624548"/>
            <a:chOff x="508513" y="-702286"/>
            <a:chExt cx="687003" cy="624548"/>
          </a:xfrm>
        </p:grpSpPr>
        <p:sp>
          <p:nvSpPr>
            <p:cNvPr id="4" name="Plaque 3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prstClr val="white"/>
                  </a:solidFill>
                  <a:latin typeface="Bookman Old Style" pitchFamily="18" charset="0"/>
                </a:rPr>
                <a:t>Q.</a:t>
              </a:r>
              <a:endParaRPr lang="en-US" sz="1800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sp>
        <p:nvSpPr>
          <p:cNvPr id="23" name="Rounded Rectangle 22"/>
          <p:cNvSpPr/>
          <p:nvPr/>
        </p:nvSpPr>
        <p:spPr>
          <a:xfrm>
            <a:off x="1345935" y="1048458"/>
            <a:ext cx="5901531" cy="188327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>
            <p:custDataLst>
              <p:tags r:id="rId1"/>
            </p:custDataLst>
          </p:nvPr>
        </p:nvSpPr>
        <p:spPr>
          <a:xfrm>
            <a:off x="1088441" y="290330"/>
            <a:ext cx="6420968" cy="99257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en-US" sz="1200" b="1" dirty="0">
                <a:latin typeface="Bookman Old Style" panose="02050604050505020204" pitchFamily="18" charset="0"/>
                <a:ea typeface="Cambria Math" pitchFamily="18" charset="0"/>
              </a:rPr>
              <a:t>Given a cylindrical tank, in which situation will you </a:t>
            </a:r>
            <a:r>
              <a:rPr lang="en-US" sz="1200" b="1" dirty="0" smtClean="0">
                <a:latin typeface="Bookman Old Style" panose="02050604050505020204" pitchFamily="18" charset="0"/>
                <a:ea typeface="Cambria Math" pitchFamily="18" charset="0"/>
              </a:rPr>
              <a:t>find surface </a:t>
            </a:r>
            <a:r>
              <a:rPr lang="en-US" sz="1200" b="1" dirty="0">
                <a:latin typeface="Bookman Old Style" panose="02050604050505020204" pitchFamily="18" charset="0"/>
                <a:ea typeface="Cambria Math" pitchFamily="18" charset="0"/>
              </a:rPr>
              <a:t>area and in </a:t>
            </a:r>
            <a:endParaRPr lang="en-US" sz="1200" b="1" dirty="0" smtClean="0">
              <a:latin typeface="Bookman Old Style" panose="02050604050505020204" pitchFamily="18" charset="0"/>
              <a:ea typeface="Cambria Math" pitchFamily="18" charset="0"/>
            </a:endParaRPr>
          </a:p>
          <a:p>
            <a:pPr algn="just"/>
            <a:r>
              <a:rPr lang="en-US" sz="1200" b="1" dirty="0" smtClean="0">
                <a:latin typeface="Bookman Old Style" panose="02050604050505020204" pitchFamily="18" charset="0"/>
                <a:ea typeface="Cambria Math" pitchFamily="18" charset="0"/>
              </a:rPr>
              <a:t>which </a:t>
            </a:r>
            <a:r>
              <a:rPr lang="en-US" sz="1200" b="1" dirty="0">
                <a:latin typeface="Bookman Old Style" panose="02050604050505020204" pitchFamily="18" charset="0"/>
                <a:ea typeface="Cambria Math" pitchFamily="18" charset="0"/>
              </a:rPr>
              <a:t>situation volume</a:t>
            </a:r>
            <a:r>
              <a:rPr lang="en-US" sz="1200" b="1" dirty="0" smtClean="0">
                <a:latin typeface="Bookman Old Style" panose="02050604050505020204" pitchFamily="18" charset="0"/>
                <a:ea typeface="Cambria Math" pitchFamily="18" charset="0"/>
              </a:rPr>
              <a:t>.</a:t>
            </a:r>
          </a:p>
          <a:p>
            <a:pPr algn="just"/>
            <a:r>
              <a:rPr lang="en-US" sz="1200" b="1" dirty="0" smtClean="0">
                <a:latin typeface="Bookman Old Style" panose="02050604050505020204" pitchFamily="18" charset="0"/>
                <a:ea typeface="Cambria Math" pitchFamily="18" charset="0"/>
              </a:rPr>
              <a:t>a. To </a:t>
            </a:r>
            <a:r>
              <a:rPr lang="en-US" sz="1200" b="1" dirty="0">
                <a:latin typeface="Bookman Old Style" panose="02050604050505020204" pitchFamily="18" charset="0"/>
                <a:ea typeface="Cambria Math" pitchFamily="18" charset="0"/>
              </a:rPr>
              <a:t>find how much it can hold</a:t>
            </a:r>
            <a:r>
              <a:rPr lang="en-US" sz="1200" b="1" dirty="0" smtClean="0">
                <a:latin typeface="Bookman Old Style" panose="02050604050505020204" pitchFamily="18" charset="0"/>
                <a:ea typeface="Cambria Math" pitchFamily="18" charset="0"/>
              </a:rPr>
              <a:t>.</a:t>
            </a:r>
          </a:p>
          <a:p>
            <a:pPr algn="just"/>
            <a:r>
              <a:rPr lang="en-US" sz="1200" b="1" dirty="0" smtClean="0">
                <a:latin typeface="Bookman Old Style" panose="02050604050505020204" pitchFamily="18" charset="0"/>
                <a:ea typeface="Cambria Math" pitchFamily="18" charset="0"/>
              </a:rPr>
              <a:t>b. Number </a:t>
            </a:r>
            <a:r>
              <a:rPr lang="en-US" sz="1200" b="1" dirty="0">
                <a:latin typeface="Bookman Old Style" panose="02050604050505020204" pitchFamily="18" charset="0"/>
                <a:ea typeface="Cambria Math" pitchFamily="18" charset="0"/>
              </a:rPr>
              <a:t>of cement bags required to plaster it</a:t>
            </a:r>
          </a:p>
          <a:p>
            <a:pPr algn="just"/>
            <a:r>
              <a:rPr lang="en-US" sz="1200" b="1" dirty="0" smtClean="0">
                <a:latin typeface="Bookman Old Style" panose="02050604050505020204" pitchFamily="18" charset="0"/>
                <a:ea typeface="Cambria Math" pitchFamily="18" charset="0"/>
              </a:rPr>
              <a:t>c. To </a:t>
            </a:r>
            <a:r>
              <a:rPr lang="en-US" sz="1200" b="1" dirty="0">
                <a:latin typeface="Bookman Old Style" panose="02050604050505020204" pitchFamily="18" charset="0"/>
                <a:ea typeface="Cambria Math" pitchFamily="18" charset="0"/>
              </a:rPr>
              <a:t>find the number of smaller tanks that can be filled with water from it</a:t>
            </a:r>
            <a:r>
              <a:rPr lang="en-US" sz="1200" b="1" dirty="0" smtClean="0">
                <a:latin typeface="Bookman Old Style" panose="02050604050505020204" pitchFamily="18" charset="0"/>
                <a:ea typeface="Cambria Math" pitchFamily="18" charset="0"/>
              </a:rPr>
              <a:t>.</a:t>
            </a:r>
            <a:endParaRPr lang="en-US" sz="1200" b="1" dirty="0">
              <a:latin typeface="Bookman Old Style" panose="02050604050505020204" pitchFamily="18" charset="0"/>
              <a:ea typeface="Cambria Math" pitchFamily="18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794134" y="2331481"/>
            <a:ext cx="773900" cy="929578"/>
            <a:chOff x="6435728" y="460182"/>
            <a:chExt cx="1826504" cy="2389420"/>
          </a:xfrm>
          <a:solidFill>
            <a:srgbClr val="92D050"/>
          </a:solidFill>
        </p:grpSpPr>
        <p:sp>
          <p:nvSpPr>
            <p:cNvPr id="52" name="Oval 3"/>
            <p:cNvSpPr>
              <a:spLocks noChangeArrowheads="1"/>
            </p:cNvSpPr>
            <p:nvPr/>
          </p:nvSpPr>
          <p:spPr bwMode="auto">
            <a:xfrm>
              <a:off x="6435728" y="460182"/>
              <a:ext cx="1814732" cy="586800"/>
            </a:xfrm>
            <a:prstGeom prst="ellipse">
              <a:avLst/>
            </a:prstGeom>
            <a:blipFill>
              <a:blip r:embed="rId5"/>
              <a:tile tx="0" ty="0" sx="100000" sy="100000" flip="none" algn="tl"/>
            </a:blipFill>
            <a:ln w="5715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6435728" y="673101"/>
              <a:ext cx="1826504" cy="2017400"/>
            </a:xfrm>
            <a:prstGeom prst="roundRect">
              <a:avLst/>
            </a:prstGeom>
            <a:blipFill>
              <a:blip r:embed="rId5"/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Oval 3"/>
            <p:cNvSpPr>
              <a:spLocks noChangeArrowheads="1"/>
            </p:cNvSpPr>
            <p:nvPr/>
          </p:nvSpPr>
          <p:spPr bwMode="auto">
            <a:xfrm>
              <a:off x="6435728" y="2262802"/>
              <a:ext cx="1814732" cy="586800"/>
            </a:xfrm>
            <a:prstGeom prst="ellipse">
              <a:avLst/>
            </a:prstGeom>
            <a:blipFill>
              <a:blip r:embed="rId5"/>
              <a:tile tx="0" ty="0" sx="100000" sy="100000" flip="none" algn="tl"/>
            </a:blipFill>
            <a:ln w="5715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803081" y="2334876"/>
            <a:ext cx="750629" cy="929219"/>
            <a:chOff x="5402525" y="841641"/>
            <a:chExt cx="3052080" cy="4011346"/>
          </a:xfrm>
        </p:grpSpPr>
        <p:grpSp>
          <p:nvGrpSpPr>
            <p:cNvPr id="56" name="Group 2"/>
            <p:cNvGrpSpPr>
              <a:grpSpLocks/>
            </p:cNvGrpSpPr>
            <p:nvPr/>
          </p:nvGrpSpPr>
          <p:grpSpPr bwMode="auto">
            <a:xfrm>
              <a:off x="5409425" y="841641"/>
              <a:ext cx="3045180" cy="3532957"/>
              <a:chOff x="1722" y="768"/>
              <a:chExt cx="2004" cy="2325"/>
            </a:xfrm>
          </p:grpSpPr>
          <p:sp>
            <p:nvSpPr>
              <p:cNvPr id="59" name="Oval 3"/>
              <p:cNvSpPr>
                <a:spLocks noChangeArrowheads="1"/>
              </p:cNvSpPr>
              <p:nvPr/>
            </p:nvSpPr>
            <p:spPr bwMode="auto">
              <a:xfrm>
                <a:off x="1722" y="768"/>
                <a:ext cx="2004" cy="648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798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endParaRPr>
              </a:p>
            </p:txBody>
          </p:sp>
          <p:sp>
            <p:nvSpPr>
              <p:cNvPr id="60" name="Line 5"/>
              <p:cNvSpPr>
                <a:spLocks noChangeShapeType="1"/>
              </p:cNvSpPr>
              <p:nvPr/>
            </p:nvSpPr>
            <p:spPr bwMode="auto">
              <a:xfrm>
                <a:off x="1722" y="1095"/>
                <a:ext cx="0" cy="198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endParaRPr>
              </a:p>
            </p:txBody>
          </p:sp>
          <p:sp>
            <p:nvSpPr>
              <p:cNvPr id="61" name="Line 6"/>
              <p:cNvSpPr>
                <a:spLocks noChangeShapeType="1"/>
              </p:cNvSpPr>
              <p:nvPr/>
            </p:nvSpPr>
            <p:spPr bwMode="auto">
              <a:xfrm>
                <a:off x="3726" y="1104"/>
                <a:ext cx="0" cy="198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endParaRPr>
              </a:p>
            </p:txBody>
          </p:sp>
        </p:grpSp>
        <p:sp>
          <p:nvSpPr>
            <p:cNvPr id="57" name="Arc 56"/>
            <p:cNvSpPr/>
            <p:nvPr/>
          </p:nvSpPr>
          <p:spPr>
            <a:xfrm>
              <a:off x="5402525" y="3902011"/>
              <a:ext cx="3044952" cy="950976"/>
            </a:xfrm>
            <a:prstGeom prst="arc">
              <a:avLst>
                <a:gd name="adj1" fmla="val 10839440"/>
                <a:gd name="adj2" fmla="val 21584000"/>
              </a:avLst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Arc 57"/>
            <p:cNvSpPr/>
            <p:nvPr/>
          </p:nvSpPr>
          <p:spPr>
            <a:xfrm>
              <a:off x="5408485" y="3853965"/>
              <a:ext cx="3044952" cy="950976"/>
            </a:xfrm>
            <a:prstGeom prst="arc">
              <a:avLst>
                <a:gd name="adj1" fmla="val 14361"/>
                <a:gd name="adj2" fmla="val 10824882"/>
              </a:avLst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1603169" y="2331481"/>
            <a:ext cx="773900" cy="929578"/>
            <a:chOff x="6435728" y="460182"/>
            <a:chExt cx="1826504" cy="2389420"/>
          </a:xfrm>
          <a:solidFill>
            <a:srgbClr val="92D050"/>
          </a:solidFill>
        </p:grpSpPr>
        <p:sp>
          <p:nvSpPr>
            <p:cNvPr id="71" name="Oval 3"/>
            <p:cNvSpPr>
              <a:spLocks noChangeArrowheads="1"/>
            </p:cNvSpPr>
            <p:nvPr/>
          </p:nvSpPr>
          <p:spPr bwMode="auto">
            <a:xfrm>
              <a:off x="6435728" y="460182"/>
              <a:ext cx="1814732" cy="586800"/>
            </a:xfrm>
            <a:prstGeom prst="ellipse">
              <a:avLst/>
            </a:prstGeom>
            <a:blipFill>
              <a:blip r:embed="rId5"/>
              <a:tile tx="0" ty="0" sx="100000" sy="100000" flip="none" algn="tl"/>
            </a:blipFill>
            <a:ln w="5715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  <p:sp>
          <p:nvSpPr>
            <p:cNvPr id="72" name="Rounded Rectangle 71"/>
            <p:cNvSpPr/>
            <p:nvPr/>
          </p:nvSpPr>
          <p:spPr>
            <a:xfrm>
              <a:off x="6435728" y="673101"/>
              <a:ext cx="1826504" cy="2017400"/>
            </a:xfrm>
            <a:prstGeom prst="roundRect">
              <a:avLst/>
            </a:prstGeom>
            <a:blipFill>
              <a:blip r:embed="rId5"/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Oval 3"/>
            <p:cNvSpPr>
              <a:spLocks noChangeArrowheads="1"/>
            </p:cNvSpPr>
            <p:nvPr/>
          </p:nvSpPr>
          <p:spPr bwMode="auto">
            <a:xfrm>
              <a:off x="6435728" y="2262802"/>
              <a:ext cx="1814732" cy="586800"/>
            </a:xfrm>
            <a:prstGeom prst="ellipse">
              <a:avLst/>
            </a:prstGeom>
            <a:blipFill>
              <a:blip r:embed="rId5"/>
              <a:tile tx="0" ty="0" sx="100000" sy="100000" flip="none" algn="tl"/>
            </a:blipFill>
            <a:ln w="5715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612116" y="2334876"/>
            <a:ext cx="750629" cy="929219"/>
            <a:chOff x="5402525" y="841641"/>
            <a:chExt cx="3052080" cy="4011346"/>
          </a:xfrm>
        </p:grpSpPr>
        <p:grpSp>
          <p:nvGrpSpPr>
            <p:cNvPr id="65" name="Group 2"/>
            <p:cNvGrpSpPr>
              <a:grpSpLocks/>
            </p:cNvGrpSpPr>
            <p:nvPr/>
          </p:nvGrpSpPr>
          <p:grpSpPr bwMode="auto">
            <a:xfrm>
              <a:off x="5409425" y="841641"/>
              <a:ext cx="3045180" cy="3532957"/>
              <a:chOff x="1722" y="768"/>
              <a:chExt cx="2004" cy="2325"/>
            </a:xfrm>
          </p:grpSpPr>
          <p:sp>
            <p:nvSpPr>
              <p:cNvPr id="68" name="Oval 3"/>
              <p:cNvSpPr>
                <a:spLocks noChangeArrowheads="1"/>
              </p:cNvSpPr>
              <p:nvPr/>
            </p:nvSpPr>
            <p:spPr bwMode="auto">
              <a:xfrm>
                <a:off x="1722" y="768"/>
                <a:ext cx="2004" cy="648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798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endParaRPr>
              </a:p>
            </p:txBody>
          </p:sp>
          <p:sp>
            <p:nvSpPr>
              <p:cNvPr id="69" name="Line 5"/>
              <p:cNvSpPr>
                <a:spLocks noChangeShapeType="1"/>
              </p:cNvSpPr>
              <p:nvPr/>
            </p:nvSpPr>
            <p:spPr bwMode="auto">
              <a:xfrm>
                <a:off x="1722" y="1095"/>
                <a:ext cx="0" cy="198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endParaRPr>
              </a:p>
            </p:txBody>
          </p:sp>
          <p:sp>
            <p:nvSpPr>
              <p:cNvPr id="70" name="Line 6"/>
              <p:cNvSpPr>
                <a:spLocks noChangeShapeType="1"/>
              </p:cNvSpPr>
              <p:nvPr/>
            </p:nvSpPr>
            <p:spPr bwMode="auto">
              <a:xfrm>
                <a:off x="3726" y="1104"/>
                <a:ext cx="0" cy="198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endParaRPr>
              </a:p>
            </p:txBody>
          </p:sp>
        </p:grpSp>
        <p:sp>
          <p:nvSpPr>
            <p:cNvPr id="66" name="Arc 65"/>
            <p:cNvSpPr/>
            <p:nvPr/>
          </p:nvSpPr>
          <p:spPr>
            <a:xfrm>
              <a:off x="5402525" y="3902011"/>
              <a:ext cx="3044952" cy="950976"/>
            </a:xfrm>
            <a:prstGeom prst="arc">
              <a:avLst>
                <a:gd name="adj1" fmla="val 10839440"/>
                <a:gd name="adj2" fmla="val 21584000"/>
              </a:avLst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Arc 66"/>
            <p:cNvSpPr/>
            <p:nvPr/>
          </p:nvSpPr>
          <p:spPr>
            <a:xfrm>
              <a:off x="5408485" y="3853965"/>
              <a:ext cx="3044952" cy="950976"/>
            </a:xfrm>
            <a:prstGeom prst="arc">
              <a:avLst>
                <a:gd name="adj1" fmla="val 14361"/>
                <a:gd name="adj2" fmla="val 10824882"/>
              </a:avLst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2416946" y="2331481"/>
            <a:ext cx="773900" cy="929578"/>
            <a:chOff x="6435728" y="460182"/>
            <a:chExt cx="1826504" cy="2389420"/>
          </a:xfrm>
          <a:solidFill>
            <a:srgbClr val="92D050"/>
          </a:solidFill>
        </p:grpSpPr>
        <p:sp>
          <p:nvSpPr>
            <p:cNvPr id="83" name="Oval 3"/>
            <p:cNvSpPr>
              <a:spLocks noChangeArrowheads="1"/>
            </p:cNvSpPr>
            <p:nvPr/>
          </p:nvSpPr>
          <p:spPr bwMode="auto">
            <a:xfrm>
              <a:off x="6435728" y="460182"/>
              <a:ext cx="1814732" cy="586800"/>
            </a:xfrm>
            <a:prstGeom prst="ellipse">
              <a:avLst/>
            </a:prstGeom>
            <a:blipFill>
              <a:blip r:embed="rId5"/>
              <a:tile tx="0" ty="0" sx="100000" sy="100000" flip="none" algn="tl"/>
            </a:blipFill>
            <a:ln w="5715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  <p:sp>
          <p:nvSpPr>
            <p:cNvPr id="84" name="Rounded Rectangle 83"/>
            <p:cNvSpPr/>
            <p:nvPr/>
          </p:nvSpPr>
          <p:spPr>
            <a:xfrm>
              <a:off x="6435728" y="673101"/>
              <a:ext cx="1826504" cy="2017400"/>
            </a:xfrm>
            <a:prstGeom prst="roundRect">
              <a:avLst/>
            </a:prstGeom>
            <a:blipFill>
              <a:blip r:embed="rId5"/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Oval 3"/>
            <p:cNvSpPr>
              <a:spLocks noChangeArrowheads="1"/>
            </p:cNvSpPr>
            <p:nvPr/>
          </p:nvSpPr>
          <p:spPr bwMode="auto">
            <a:xfrm>
              <a:off x="6435728" y="2262802"/>
              <a:ext cx="1814732" cy="586800"/>
            </a:xfrm>
            <a:prstGeom prst="ellipse">
              <a:avLst/>
            </a:prstGeom>
            <a:blipFill>
              <a:blip r:embed="rId5"/>
              <a:tile tx="0" ty="0" sx="100000" sy="100000" flip="none" algn="tl"/>
            </a:blipFill>
            <a:ln w="5715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2425893" y="2334876"/>
            <a:ext cx="750629" cy="929219"/>
            <a:chOff x="5402525" y="841641"/>
            <a:chExt cx="3052080" cy="4011346"/>
          </a:xfrm>
        </p:grpSpPr>
        <p:grpSp>
          <p:nvGrpSpPr>
            <p:cNvPr id="77" name="Group 2"/>
            <p:cNvGrpSpPr>
              <a:grpSpLocks/>
            </p:cNvGrpSpPr>
            <p:nvPr/>
          </p:nvGrpSpPr>
          <p:grpSpPr bwMode="auto">
            <a:xfrm>
              <a:off x="5409425" y="841641"/>
              <a:ext cx="3045180" cy="3532957"/>
              <a:chOff x="1722" y="768"/>
              <a:chExt cx="2004" cy="2325"/>
            </a:xfrm>
          </p:grpSpPr>
          <p:sp>
            <p:nvSpPr>
              <p:cNvPr id="80" name="Oval 3"/>
              <p:cNvSpPr>
                <a:spLocks noChangeArrowheads="1"/>
              </p:cNvSpPr>
              <p:nvPr/>
            </p:nvSpPr>
            <p:spPr bwMode="auto">
              <a:xfrm>
                <a:off x="1722" y="768"/>
                <a:ext cx="2004" cy="648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798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endParaRPr>
              </a:p>
            </p:txBody>
          </p:sp>
          <p:sp>
            <p:nvSpPr>
              <p:cNvPr id="81" name="Line 5"/>
              <p:cNvSpPr>
                <a:spLocks noChangeShapeType="1"/>
              </p:cNvSpPr>
              <p:nvPr/>
            </p:nvSpPr>
            <p:spPr bwMode="auto">
              <a:xfrm>
                <a:off x="1722" y="1095"/>
                <a:ext cx="0" cy="198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endParaRPr>
              </a:p>
            </p:txBody>
          </p:sp>
          <p:sp>
            <p:nvSpPr>
              <p:cNvPr id="82" name="Line 6"/>
              <p:cNvSpPr>
                <a:spLocks noChangeShapeType="1"/>
              </p:cNvSpPr>
              <p:nvPr/>
            </p:nvSpPr>
            <p:spPr bwMode="auto">
              <a:xfrm>
                <a:off x="3726" y="1104"/>
                <a:ext cx="0" cy="198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endParaRPr>
              </a:p>
            </p:txBody>
          </p:sp>
        </p:grpSp>
        <p:sp>
          <p:nvSpPr>
            <p:cNvPr id="78" name="Arc 77"/>
            <p:cNvSpPr/>
            <p:nvPr/>
          </p:nvSpPr>
          <p:spPr>
            <a:xfrm>
              <a:off x="5402525" y="3902011"/>
              <a:ext cx="3044952" cy="950976"/>
            </a:xfrm>
            <a:prstGeom prst="arc">
              <a:avLst>
                <a:gd name="adj1" fmla="val 10839440"/>
                <a:gd name="adj2" fmla="val 21584000"/>
              </a:avLst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Arc 78"/>
            <p:cNvSpPr/>
            <p:nvPr/>
          </p:nvSpPr>
          <p:spPr>
            <a:xfrm>
              <a:off x="5408485" y="3853965"/>
              <a:ext cx="3044952" cy="950976"/>
            </a:xfrm>
            <a:prstGeom prst="arc">
              <a:avLst>
                <a:gd name="adj1" fmla="val 14361"/>
                <a:gd name="adj2" fmla="val 10824882"/>
              </a:avLst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794134" y="3352535"/>
            <a:ext cx="773900" cy="929578"/>
            <a:chOff x="6435728" y="460182"/>
            <a:chExt cx="1826504" cy="2389420"/>
          </a:xfrm>
          <a:solidFill>
            <a:srgbClr val="92D050"/>
          </a:solidFill>
        </p:grpSpPr>
        <p:sp>
          <p:nvSpPr>
            <p:cNvPr id="95" name="Oval 3"/>
            <p:cNvSpPr>
              <a:spLocks noChangeArrowheads="1"/>
            </p:cNvSpPr>
            <p:nvPr/>
          </p:nvSpPr>
          <p:spPr bwMode="auto">
            <a:xfrm>
              <a:off x="6435728" y="460182"/>
              <a:ext cx="1814732" cy="586800"/>
            </a:xfrm>
            <a:prstGeom prst="ellipse">
              <a:avLst/>
            </a:prstGeom>
            <a:blipFill>
              <a:blip r:embed="rId5"/>
              <a:tile tx="0" ty="0" sx="100000" sy="100000" flip="none" algn="tl"/>
            </a:blipFill>
            <a:ln w="5715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  <p:sp>
          <p:nvSpPr>
            <p:cNvPr id="96" name="Rounded Rectangle 95"/>
            <p:cNvSpPr/>
            <p:nvPr/>
          </p:nvSpPr>
          <p:spPr>
            <a:xfrm>
              <a:off x="6435728" y="673101"/>
              <a:ext cx="1826504" cy="2017400"/>
            </a:xfrm>
            <a:prstGeom prst="roundRect">
              <a:avLst/>
            </a:prstGeom>
            <a:blipFill>
              <a:blip r:embed="rId5"/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" name="Oval 3"/>
            <p:cNvSpPr>
              <a:spLocks noChangeArrowheads="1"/>
            </p:cNvSpPr>
            <p:nvPr/>
          </p:nvSpPr>
          <p:spPr bwMode="auto">
            <a:xfrm>
              <a:off x="6435728" y="2262802"/>
              <a:ext cx="1814732" cy="586800"/>
            </a:xfrm>
            <a:prstGeom prst="ellipse">
              <a:avLst/>
            </a:prstGeom>
            <a:blipFill>
              <a:blip r:embed="rId5"/>
              <a:tile tx="0" ty="0" sx="100000" sy="100000" flip="none" algn="tl"/>
            </a:blipFill>
            <a:ln w="5715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803081" y="3355930"/>
            <a:ext cx="750629" cy="929219"/>
            <a:chOff x="5402525" y="841641"/>
            <a:chExt cx="3052080" cy="4011346"/>
          </a:xfrm>
        </p:grpSpPr>
        <p:grpSp>
          <p:nvGrpSpPr>
            <p:cNvPr id="89" name="Group 2"/>
            <p:cNvGrpSpPr>
              <a:grpSpLocks/>
            </p:cNvGrpSpPr>
            <p:nvPr/>
          </p:nvGrpSpPr>
          <p:grpSpPr bwMode="auto">
            <a:xfrm>
              <a:off x="5409425" y="841641"/>
              <a:ext cx="3045180" cy="3532957"/>
              <a:chOff x="1722" y="768"/>
              <a:chExt cx="2004" cy="2325"/>
            </a:xfrm>
          </p:grpSpPr>
          <p:sp>
            <p:nvSpPr>
              <p:cNvPr id="92" name="Oval 3"/>
              <p:cNvSpPr>
                <a:spLocks noChangeArrowheads="1"/>
              </p:cNvSpPr>
              <p:nvPr/>
            </p:nvSpPr>
            <p:spPr bwMode="auto">
              <a:xfrm>
                <a:off x="1722" y="768"/>
                <a:ext cx="2004" cy="648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798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endParaRPr>
              </a:p>
            </p:txBody>
          </p:sp>
          <p:sp>
            <p:nvSpPr>
              <p:cNvPr id="93" name="Line 5"/>
              <p:cNvSpPr>
                <a:spLocks noChangeShapeType="1"/>
              </p:cNvSpPr>
              <p:nvPr/>
            </p:nvSpPr>
            <p:spPr bwMode="auto">
              <a:xfrm>
                <a:off x="1722" y="1095"/>
                <a:ext cx="0" cy="198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endParaRPr>
              </a:p>
            </p:txBody>
          </p:sp>
          <p:sp>
            <p:nvSpPr>
              <p:cNvPr id="94" name="Line 6"/>
              <p:cNvSpPr>
                <a:spLocks noChangeShapeType="1"/>
              </p:cNvSpPr>
              <p:nvPr/>
            </p:nvSpPr>
            <p:spPr bwMode="auto">
              <a:xfrm>
                <a:off x="3726" y="1104"/>
                <a:ext cx="0" cy="198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endParaRPr>
              </a:p>
            </p:txBody>
          </p:sp>
        </p:grpSp>
        <p:sp>
          <p:nvSpPr>
            <p:cNvPr id="90" name="Arc 89"/>
            <p:cNvSpPr/>
            <p:nvPr/>
          </p:nvSpPr>
          <p:spPr>
            <a:xfrm>
              <a:off x="5402525" y="3902011"/>
              <a:ext cx="3044952" cy="950976"/>
            </a:xfrm>
            <a:prstGeom prst="arc">
              <a:avLst>
                <a:gd name="adj1" fmla="val 10839440"/>
                <a:gd name="adj2" fmla="val 21584000"/>
              </a:avLst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Arc 90"/>
            <p:cNvSpPr/>
            <p:nvPr/>
          </p:nvSpPr>
          <p:spPr>
            <a:xfrm>
              <a:off x="5408485" y="3853965"/>
              <a:ext cx="3044952" cy="950976"/>
            </a:xfrm>
            <a:prstGeom prst="arc">
              <a:avLst>
                <a:gd name="adj1" fmla="val 14361"/>
                <a:gd name="adj2" fmla="val 10824882"/>
              </a:avLst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1603169" y="3352535"/>
            <a:ext cx="773900" cy="929578"/>
            <a:chOff x="6435728" y="460182"/>
            <a:chExt cx="1826504" cy="2389420"/>
          </a:xfrm>
          <a:solidFill>
            <a:srgbClr val="92D050"/>
          </a:solidFill>
        </p:grpSpPr>
        <p:sp>
          <p:nvSpPr>
            <p:cNvPr id="107" name="Oval 3"/>
            <p:cNvSpPr>
              <a:spLocks noChangeArrowheads="1"/>
            </p:cNvSpPr>
            <p:nvPr/>
          </p:nvSpPr>
          <p:spPr bwMode="auto">
            <a:xfrm>
              <a:off x="6435728" y="460182"/>
              <a:ext cx="1814732" cy="586800"/>
            </a:xfrm>
            <a:prstGeom prst="ellipse">
              <a:avLst/>
            </a:prstGeom>
            <a:blipFill>
              <a:blip r:embed="rId5"/>
              <a:tile tx="0" ty="0" sx="100000" sy="100000" flip="none" algn="tl"/>
            </a:blipFill>
            <a:ln w="5715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  <p:sp>
          <p:nvSpPr>
            <p:cNvPr id="108" name="Rounded Rectangle 107"/>
            <p:cNvSpPr/>
            <p:nvPr/>
          </p:nvSpPr>
          <p:spPr>
            <a:xfrm>
              <a:off x="6435728" y="673101"/>
              <a:ext cx="1826504" cy="2017400"/>
            </a:xfrm>
            <a:prstGeom prst="roundRect">
              <a:avLst/>
            </a:prstGeom>
            <a:blipFill>
              <a:blip r:embed="rId5"/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" name="Oval 3"/>
            <p:cNvSpPr>
              <a:spLocks noChangeArrowheads="1"/>
            </p:cNvSpPr>
            <p:nvPr/>
          </p:nvSpPr>
          <p:spPr bwMode="auto">
            <a:xfrm>
              <a:off x="6435728" y="2262802"/>
              <a:ext cx="1814732" cy="586800"/>
            </a:xfrm>
            <a:prstGeom prst="ellipse">
              <a:avLst/>
            </a:prstGeom>
            <a:blipFill>
              <a:blip r:embed="rId5"/>
              <a:tile tx="0" ty="0" sx="100000" sy="100000" flip="none" algn="tl"/>
            </a:blipFill>
            <a:ln w="5715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1612116" y="3355930"/>
            <a:ext cx="750629" cy="929219"/>
            <a:chOff x="5402525" y="841641"/>
            <a:chExt cx="3052080" cy="4011346"/>
          </a:xfrm>
        </p:grpSpPr>
        <p:grpSp>
          <p:nvGrpSpPr>
            <p:cNvPr id="101" name="Group 2"/>
            <p:cNvGrpSpPr>
              <a:grpSpLocks/>
            </p:cNvGrpSpPr>
            <p:nvPr/>
          </p:nvGrpSpPr>
          <p:grpSpPr bwMode="auto">
            <a:xfrm>
              <a:off x="5409425" y="841641"/>
              <a:ext cx="3045180" cy="3532957"/>
              <a:chOff x="1722" y="768"/>
              <a:chExt cx="2004" cy="2325"/>
            </a:xfrm>
          </p:grpSpPr>
          <p:sp>
            <p:nvSpPr>
              <p:cNvPr id="104" name="Oval 3"/>
              <p:cNvSpPr>
                <a:spLocks noChangeArrowheads="1"/>
              </p:cNvSpPr>
              <p:nvPr/>
            </p:nvSpPr>
            <p:spPr bwMode="auto">
              <a:xfrm>
                <a:off x="1722" y="768"/>
                <a:ext cx="2004" cy="648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798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endParaRPr>
              </a:p>
            </p:txBody>
          </p:sp>
          <p:sp>
            <p:nvSpPr>
              <p:cNvPr id="105" name="Line 5"/>
              <p:cNvSpPr>
                <a:spLocks noChangeShapeType="1"/>
              </p:cNvSpPr>
              <p:nvPr/>
            </p:nvSpPr>
            <p:spPr bwMode="auto">
              <a:xfrm>
                <a:off x="1722" y="1095"/>
                <a:ext cx="0" cy="198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endParaRPr>
              </a:p>
            </p:txBody>
          </p:sp>
          <p:sp>
            <p:nvSpPr>
              <p:cNvPr id="106" name="Line 6"/>
              <p:cNvSpPr>
                <a:spLocks noChangeShapeType="1"/>
              </p:cNvSpPr>
              <p:nvPr/>
            </p:nvSpPr>
            <p:spPr bwMode="auto">
              <a:xfrm>
                <a:off x="3726" y="1104"/>
                <a:ext cx="0" cy="198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endParaRPr>
              </a:p>
            </p:txBody>
          </p:sp>
        </p:grpSp>
        <p:sp>
          <p:nvSpPr>
            <p:cNvPr id="102" name="Arc 101"/>
            <p:cNvSpPr/>
            <p:nvPr/>
          </p:nvSpPr>
          <p:spPr>
            <a:xfrm>
              <a:off x="5402525" y="3902011"/>
              <a:ext cx="3044952" cy="950976"/>
            </a:xfrm>
            <a:prstGeom prst="arc">
              <a:avLst>
                <a:gd name="adj1" fmla="val 10839440"/>
                <a:gd name="adj2" fmla="val 21584000"/>
              </a:avLst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" name="Arc 102"/>
            <p:cNvSpPr/>
            <p:nvPr/>
          </p:nvSpPr>
          <p:spPr>
            <a:xfrm>
              <a:off x="5408485" y="3853965"/>
              <a:ext cx="3044952" cy="950976"/>
            </a:xfrm>
            <a:prstGeom prst="arc">
              <a:avLst>
                <a:gd name="adj1" fmla="val 14361"/>
                <a:gd name="adj2" fmla="val 10824882"/>
              </a:avLst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2416946" y="3352535"/>
            <a:ext cx="773900" cy="929578"/>
            <a:chOff x="6435728" y="460182"/>
            <a:chExt cx="1826504" cy="2389420"/>
          </a:xfrm>
          <a:solidFill>
            <a:srgbClr val="92D050"/>
          </a:solidFill>
        </p:grpSpPr>
        <p:sp>
          <p:nvSpPr>
            <p:cNvPr id="119" name="Oval 3"/>
            <p:cNvSpPr>
              <a:spLocks noChangeArrowheads="1"/>
            </p:cNvSpPr>
            <p:nvPr/>
          </p:nvSpPr>
          <p:spPr bwMode="auto">
            <a:xfrm>
              <a:off x="6435728" y="460182"/>
              <a:ext cx="1814732" cy="586800"/>
            </a:xfrm>
            <a:prstGeom prst="ellipse">
              <a:avLst/>
            </a:prstGeom>
            <a:blipFill>
              <a:blip r:embed="rId5"/>
              <a:tile tx="0" ty="0" sx="100000" sy="100000" flip="none" algn="tl"/>
            </a:blipFill>
            <a:ln w="5715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  <p:sp>
          <p:nvSpPr>
            <p:cNvPr id="120" name="Rounded Rectangle 119"/>
            <p:cNvSpPr/>
            <p:nvPr/>
          </p:nvSpPr>
          <p:spPr>
            <a:xfrm>
              <a:off x="6435728" y="673101"/>
              <a:ext cx="1826504" cy="2017400"/>
            </a:xfrm>
            <a:prstGeom prst="roundRect">
              <a:avLst/>
            </a:prstGeom>
            <a:blipFill>
              <a:blip r:embed="rId5"/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" name="Oval 3"/>
            <p:cNvSpPr>
              <a:spLocks noChangeArrowheads="1"/>
            </p:cNvSpPr>
            <p:nvPr/>
          </p:nvSpPr>
          <p:spPr bwMode="auto">
            <a:xfrm>
              <a:off x="6435728" y="2262802"/>
              <a:ext cx="1814732" cy="586800"/>
            </a:xfrm>
            <a:prstGeom prst="ellipse">
              <a:avLst/>
            </a:prstGeom>
            <a:blipFill>
              <a:blip r:embed="rId5"/>
              <a:tile tx="0" ty="0" sx="100000" sy="100000" flip="none" algn="tl"/>
            </a:blipFill>
            <a:ln w="5715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2425893" y="3355930"/>
            <a:ext cx="750629" cy="929219"/>
            <a:chOff x="5402525" y="841641"/>
            <a:chExt cx="3052080" cy="4011346"/>
          </a:xfrm>
        </p:grpSpPr>
        <p:grpSp>
          <p:nvGrpSpPr>
            <p:cNvPr id="113" name="Group 2"/>
            <p:cNvGrpSpPr>
              <a:grpSpLocks/>
            </p:cNvGrpSpPr>
            <p:nvPr/>
          </p:nvGrpSpPr>
          <p:grpSpPr bwMode="auto">
            <a:xfrm>
              <a:off x="5409425" y="841641"/>
              <a:ext cx="3045180" cy="3532957"/>
              <a:chOff x="1722" y="768"/>
              <a:chExt cx="2004" cy="2325"/>
            </a:xfrm>
          </p:grpSpPr>
          <p:sp>
            <p:nvSpPr>
              <p:cNvPr id="116" name="Oval 3"/>
              <p:cNvSpPr>
                <a:spLocks noChangeArrowheads="1"/>
              </p:cNvSpPr>
              <p:nvPr/>
            </p:nvSpPr>
            <p:spPr bwMode="auto">
              <a:xfrm>
                <a:off x="1722" y="768"/>
                <a:ext cx="2004" cy="648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798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endParaRPr>
              </a:p>
            </p:txBody>
          </p:sp>
          <p:sp>
            <p:nvSpPr>
              <p:cNvPr id="117" name="Line 5"/>
              <p:cNvSpPr>
                <a:spLocks noChangeShapeType="1"/>
              </p:cNvSpPr>
              <p:nvPr/>
            </p:nvSpPr>
            <p:spPr bwMode="auto">
              <a:xfrm>
                <a:off x="1722" y="1095"/>
                <a:ext cx="0" cy="198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endParaRPr>
              </a:p>
            </p:txBody>
          </p:sp>
          <p:sp>
            <p:nvSpPr>
              <p:cNvPr id="118" name="Line 6"/>
              <p:cNvSpPr>
                <a:spLocks noChangeShapeType="1"/>
              </p:cNvSpPr>
              <p:nvPr/>
            </p:nvSpPr>
            <p:spPr bwMode="auto">
              <a:xfrm>
                <a:off x="3726" y="1104"/>
                <a:ext cx="0" cy="198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endParaRPr>
              </a:p>
            </p:txBody>
          </p:sp>
        </p:grpSp>
        <p:sp>
          <p:nvSpPr>
            <p:cNvPr id="114" name="Arc 113"/>
            <p:cNvSpPr/>
            <p:nvPr/>
          </p:nvSpPr>
          <p:spPr>
            <a:xfrm>
              <a:off x="5402525" y="3902011"/>
              <a:ext cx="3044952" cy="950976"/>
            </a:xfrm>
            <a:prstGeom prst="arc">
              <a:avLst>
                <a:gd name="adj1" fmla="val 10839440"/>
                <a:gd name="adj2" fmla="val 21584000"/>
              </a:avLst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5" name="Arc 114"/>
            <p:cNvSpPr/>
            <p:nvPr/>
          </p:nvSpPr>
          <p:spPr>
            <a:xfrm>
              <a:off x="5408485" y="3853965"/>
              <a:ext cx="3044952" cy="950976"/>
            </a:xfrm>
            <a:prstGeom prst="arc">
              <a:avLst>
                <a:gd name="adj1" fmla="val 14361"/>
                <a:gd name="adj2" fmla="val 10824882"/>
              </a:avLst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3682383" y="2301003"/>
            <a:ext cx="1609040" cy="1991862"/>
            <a:chOff x="5402525" y="841641"/>
            <a:chExt cx="3052080" cy="4011346"/>
          </a:xfrm>
        </p:grpSpPr>
        <p:grpSp>
          <p:nvGrpSpPr>
            <p:cNvPr id="123" name="Group 2"/>
            <p:cNvGrpSpPr>
              <a:grpSpLocks/>
            </p:cNvGrpSpPr>
            <p:nvPr/>
          </p:nvGrpSpPr>
          <p:grpSpPr bwMode="auto">
            <a:xfrm>
              <a:off x="5409425" y="841641"/>
              <a:ext cx="3045180" cy="3532957"/>
              <a:chOff x="1722" y="768"/>
              <a:chExt cx="2004" cy="2325"/>
            </a:xfrm>
          </p:grpSpPr>
          <p:sp>
            <p:nvSpPr>
              <p:cNvPr id="126" name="Oval 3"/>
              <p:cNvSpPr>
                <a:spLocks noChangeArrowheads="1"/>
              </p:cNvSpPr>
              <p:nvPr/>
            </p:nvSpPr>
            <p:spPr bwMode="auto">
              <a:xfrm>
                <a:off x="1722" y="768"/>
                <a:ext cx="2004" cy="648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798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endParaRPr>
              </a:p>
            </p:txBody>
          </p:sp>
          <p:sp>
            <p:nvSpPr>
              <p:cNvPr id="127" name="Line 5"/>
              <p:cNvSpPr>
                <a:spLocks noChangeShapeType="1"/>
              </p:cNvSpPr>
              <p:nvPr/>
            </p:nvSpPr>
            <p:spPr bwMode="auto">
              <a:xfrm>
                <a:off x="1722" y="1095"/>
                <a:ext cx="0" cy="198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endParaRPr>
              </a:p>
            </p:txBody>
          </p:sp>
          <p:sp>
            <p:nvSpPr>
              <p:cNvPr id="128" name="Line 6"/>
              <p:cNvSpPr>
                <a:spLocks noChangeShapeType="1"/>
              </p:cNvSpPr>
              <p:nvPr/>
            </p:nvSpPr>
            <p:spPr bwMode="auto">
              <a:xfrm>
                <a:off x="3726" y="1104"/>
                <a:ext cx="0" cy="198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endParaRPr>
              </a:p>
            </p:txBody>
          </p:sp>
        </p:grpSp>
        <p:sp>
          <p:nvSpPr>
            <p:cNvPr id="124" name="Arc 123"/>
            <p:cNvSpPr/>
            <p:nvPr/>
          </p:nvSpPr>
          <p:spPr>
            <a:xfrm>
              <a:off x="5402525" y="3902011"/>
              <a:ext cx="3044952" cy="950976"/>
            </a:xfrm>
            <a:prstGeom prst="arc">
              <a:avLst>
                <a:gd name="adj1" fmla="val 10839440"/>
                <a:gd name="adj2" fmla="val 21584000"/>
              </a:avLst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" name="Arc 124"/>
            <p:cNvSpPr/>
            <p:nvPr/>
          </p:nvSpPr>
          <p:spPr>
            <a:xfrm>
              <a:off x="5408485" y="3853965"/>
              <a:ext cx="3044952" cy="950976"/>
            </a:xfrm>
            <a:prstGeom prst="arc">
              <a:avLst>
                <a:gd name="adj1" fmla="val 14361"/>
                <a:gd name="adj2" fmla="val 10824882"/>
              </a:avLst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2" name="Rectangle 131"/>
          <p:cNvSpPr/>
          <p:nvPr>
            <p:custDataLst>
              <p:tags r:id="rId2"/>
            </p:custDataLst>
          </p:nvPr>
        </p:nvSpPr>
        <p:spPr>
          <a:xfrm>
            <a:off x="507174" y="1390538"/>
            <a:ext cx="796288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/>
            <a:r>
              <a:rPr lang="en-US" b="1" dirty="0" smtClean="0">
                <a:latin typeface="Bookman Old Style" panose="02050604050505020204" pitchFamily="18" charset="0"/>
                <a:ea typeface="Cambria Math" pitchFamily="18" charset="0"/>
              </a:rPr>
              <a:t>Sol.</a:t>
            </a:r>
            <a:endParaRPr lang="en-US" b="1" dirty="0"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33" name="Rectangle 132"/>
          <p:cNvSpPr/>
          <p:nvPr>
            <p:custDataLst>
              <p:tags r:id="rId3"/>
            </p:custDataLst>
          </p:nvPr>
        </p:nvSpPr>
        <p:spPr>
          <a:xfrm>
            <a:off x="1024229" y="1390538"/>
            <a:ext cx="7498882" cy="50013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/>
            <a:r>
              <a:rPr lang="en-US" b="1" dirty="0" smtClean="0">
                <a:latin typeface="Bookman Old Style" panose="02050604050505020204" pitchFamily="18" charset="0"/>
              </a:rPr>
              <a:t>To find number of smaller tanks required to filled water we need to find the </a:t>
            </a:r>
            <a:r>
              <a:rPr lang="en-US" b="1" u="sng" dirty="0" smtClean="0">
                <a:solidFill>
                  <a:srgbClr val="FF0000"/>
                </a:solidFill>
                <a:latin typeface="Bookman Old Style" panose="02050604050505020204" pitchFamily="18" charset="0"/>
              </a:rPr>
              <a:t>volume</a:t>
            </a:r>
            <a:r>
              <a:rPr lang="en-US" b="1" dirty="0" smtClean="0">
                <a:latin typeface="Bookman Old Style" panose="02050604050505020204" pitchFamily="18" charset="0"/>
              </a:rPr>
              <a:t> of the tank.</a:t>
            </a:r>
            <a:endParaRPr lang="en-US" b="1" dirty="0">
              <a:latin typeface="Bookman Old Style" panose="02050604050505020204" pitchFamily="18" charset="0"/>
              <a:ea typeface="Cambria Math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13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4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2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8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6"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4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  <p:bldP spid="110" grpId="0" animBg="1"/>
      <p:bldP spid="98" grpId="0" animBg="1"/>
      <p:bldP spid="86" grpId="0" animBg="1"/>
      <p:bldP spid="130" grpId="0" animBg="1"/>
      <p:bldP spid="129" grpId="0" animBg="1"/>
      <p:bldP spid="23" grpId="0" animBg="1"/>
      <p:bldP spid="23" grpId="1" animBg="1"/>
      <p:bldP spid="132" grpId="0"/>
      <p:bldP spid="13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/>
          <p:cNvGrpSpPr/>
          <p:nvPr/>
        </p:nvGrpSpPr>
        <p:grpSpPr>
          <a:xfrm>
            <a:off x="6465112" y="1518889"/>
            <a:ext cx="788381" cy="1233623"/>
            <a:chOff x="5430957" y="4024373"/>
            <a:chExt cx="788381" cy="1233623"/>
          </a:xfrm>
          <a:solidFill>
            <a:srgbClr val="92D050"/>
          </a:solidFill>
        </p:grpSpPr>
        <p:sp>
          <p:nvSpPr>
            <p:cNvPr id="115" name="Can 114"/>
            <p:cNvSpPr/>
            <p:nvPr/>
          </p:nvSpPr>
          <p:spPr>
            <a:xfrm>
              <a:off x="5434631" y="4024373"/>
              <a:ext cx="780951" cy="1227210"/>
            </a:xfrm>
            <a:prstGeom prst="can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" name="Oval 115"/>
            <p:cNvSpPr/>
            <p:nvPr/>
          </p:nvSpPr>
          <p:spPr>
            <a:xfrm>
              <a:off x="5430957" y="5018654"/>
              <a:ext cx="788381" cy="239342"/>
            </a:xfrm>
            <a:prstGeom prst="ellipse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4" name="Rounded Rectangle 113"/>
          <p:cNvSpPr/>
          <p:nvPr/>
        </p:nvSpPr>
        <p:spPr>
          <a:xfrm>
            <a:off x="4977915" y="3069308"/>
            <a:ext cx="149986" cy="176095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Rounded Rectangle 112"/>
          <p:cNvSpPr/>
          <p:nvPr/>
        </p:nvSpPr>
        <p:spPr>
          <a:xfrm>
            <a:off x="4130235" y="3093445"/>
            <a:ext cx="219595" cy="193705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2" name="Rounded Rectangle 111"/>
          <p:cNvSpPr/>
          <p:nvPr/>
        </p:nvSpPr>
        <p:spPr>
          <a:xfrm>
            <a:off x="3614739" y="2915180"/>
            <a:ext cx="233149" cy="187060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Rounded Rectangle 72"/>
          <p:cNvSpPr/>
          <p:nvPr>
            <p:custDataLst>
              <p:tags r:id="rId1"/>
            </p:custDataLst>
          </p:nvPr>
        </p:nvSpPr>
        <p:spPr>
          <a:xfrm>
            <a:off x="971372" y="1947997"/>
            <a:ext cx="2323327" cy="234297"/>
          </a:xfrm>
          <a:prstGeom prst="round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2" name="Rounded Rectangle 71"/>
          <p:cNvSpPr/>
          <p:nvPr>
            <p:custDataLst>
              <p:tags r:id="rId2"/>
            </p:custDataLst>
          </p:nvPr>
        </p:nvSpPr>
        <p:spPr>
          <a:xfrm>
            <a:off x="4878721" y="1828109"/>
            <a:ext cx="730686" cy="474074"/>
          </a:xfrm>
          <a:prstGeom prst="round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820466" y="280441"/>
            <a:ext cx="6686645" cy="1175625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01315" y="552566"/>
            <a:ext cx="687003" cy="624548"/>
            <a:chOff x="508513" y="-702286"/>
            <a:chExt cx="687003" cy="624548"/>
          </a:xfrm>
        </p:grpSpPr>
        <p:sp>
          <p:nvSpPr>
            <p:cNvPr id="4" name="Plaque 3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itchFamily="18" charset="0"/>
                </a:rPr>
                <a:t>Q.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464741" y="1514708"/>
            <a:ext cx="788493" cy="1236363"/>
            <a:chOff x="6654831" y="1353272"/>
            <a:chExt cx="538551" cy="844452"/>
          </a:xfrm>
        </p:grpSpPr>
        <p:sp>
          <p:nvSpPr>
            <p:cNvPr id="26" name="Can 25"/>
            <p:cNvSpPr/>
            <p:nvPr/>
          </p:nvSpPr>
          <p:spPr>
            <a:xfrm>
              <a:off x="6654831" y="1353272"/>
              <a:ext cx="533400" cy="838200"/>
            </a:xfrm>
            <a:prstGeom prst="can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6656272" y="2035342"/>
              <a:ext cx="537110" cy="162382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370679" y="1520820"/>
            <a:ext cx="1227208" cy="978251"/>
            <a:chOff x="4267200" y="2114550"/>
            <a:chExt cx="533400" cy="838200"/>
          </a:xfrm>
        </p:grpSpPr>
        <p:sp>
          <p:nvSpPr>
            <p:cNvPr id="29" name="Can 28"/>
            <p:cNvSpPr/>
            <p:nvPr/>
          </p:nvSpPr>
          <p:spPr>
            <a:xfrm>
              <a:off x="4267200" y="2114550"/>
              <a:ext cx="533400" cy="838200"/>
            </a:xfrm>
            <a:prstGeom prst="can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4271220" y="2773994"/>
              <a:ext cx="527865" cy="172860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1" name="Rounded Rectangle 30"/>
          <p:cNvSpPr/>
          <p:nvPr/>
        </p:nvSpPr>
        <p:spPr>
          <a:xfrm>
            <a:off x="1150254" y="1016275"/>
            <a:ext cx="3825200" cy="173306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858657" y="331829"/>
            <a:ext cx="1543174" cy="206164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1150253" y="336441"/>
            <a:ext cx="2904512" cy="207160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6825511" y="1614737"/>
            <a:ext cx="420624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2" name="Straight Arrow Connector 41"/>
          <p:cNvCxnSpPr/>
          <p:nvPr/>
        </p:nvCxnSpPr>
        <p:spPr>
          <a:xfrm>
            <a:off x="6827391" y="1614177"/>
            <a:ext cx="0" cy="1030504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776670" y="1567561"/>
                <a:ext cx="449162" cy="2937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800" b="1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800" b="1" i="0" dirty="0" smtClean="0">
                            <a:solidFill>
                              <a:prstClr val="black"/>
                            </a:solidFill>
                            <a:latin typeface="Bookman Old Style" pitchFamily="18" charset="0"/>
                          </a:rPr>
                          <m:t>7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800" b="1" i="0" dirty="0" smtClean="0">
                            <a:solidFill>
                              <a:prstClr val="black"/>
                            </a:solidFill>
                            <a:latin typeface="Bookman Old Style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800" b="1" dirty="0" smtClean="0">
                    <a:solidFill>
                      <a:prstClr val="black"/>
                    </a:solidFill>
                    <a:latin typeface="Bookman Old Style" pitchFamily="18" charset="0"/>
                  </a:rPr>
                  <a:t> cm</a:t>
                </a:r>
                <a:endParaRPr lang="en-IN" sz="800" b="1" baseline="-25000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670" y="1567561"/>
                <a:ext cx="449162" cy="293735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6772069" y="205315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prstClr val="black"/>
                </a:solidFill>
                <a:latin typeface="Bookman Old Style" pitchFamily="18" charset="0"/>
              </a:rPr>
              <a:t>14 m</a:t>
            </a:r>
            <a:endParaRPr lang="en-IN" sz="1000" b="1" baseline="-25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6821453" y="2645123"/>
            <a:ext cx="419258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766616" y="2609988"/>
                <a:ext cx="449162" cy="2937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800" b="1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800" b="1" dirty="0">
                            <a:solidFill>
                              <a:prstClr val="black"/>
                            </a:solidFill>
                            <a:latin typeface="Bookman Old Style" pitchFamily="18" charset="0"/>
                          </a:rPr>
                          <m:t>7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800" b="1" dirty="0">
                            <a:solidFill>
                              <a:prstClr val="black"/>
                            </a:solidFill>
                            <a:latin typeface="Bookman Old Style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800" b="1" dirty="0">
                    <a:solidFill>
                      <a:prstClr val="black"/>
                    </a:solidFill>
                    <a:latin typeface="Bookman Old Style" pitchFamily="18" charset="0"/>
                  </a:rPr>
                  <a:t> cm</a:t>
                </a:r>
                <a:endParaRPr lang="en-IN" sz="800" b="1" baseline="-25000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616" y="2609988"/>
                <a:ext cx="449162" cy="293735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/>
          <p:cNvSpPr/>
          <p:nvPr/>
        </p:nvSpPr>
        <p:spPr>
          <a:xfrm>
            <a:off x="6808589" y="2622850"/>
            <a:ext cx="45720" cy="4572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6815383" y="1587027"/>
            <a:ext cx="45720" cy="4572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Freeform 49"/>
          <p:cNvSpPr/>
          <p:nvPr/>
        </p:nvSpPr>
        <p:spPr>
          <a:xfrm>
            <a:off x="6831475" y="2563223"/>
            <a:ext cx="73189" cy="76750"/>
          </a:xfrm>
          <a:custGeom>
            <a:avLst/>
            <a:gdLst>
              <a:gd name="connsiteX0" fmla="*/ 0 w 107156"/>
              <a:gd name="connsiteY0" fmla="*/ 0 h 92868"/>
              <a:gd name="connsiteX1" fmla="*/ 107156 w 107156"/>
              <a:gd name="connsiteY1" fmla="*/ 0 h 92868"/>
              <a:gd name="connsiteX2" fmla="*/ 107156 w 107156"/>
              <a:gd name="connsiteY2" fmla="*/ 92868 h 92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156" h="92868">
                <a:moveTo>
                  <a:pt x="0" y="0"/>
                </a:moveTo>
                <a:lnTo>
                  <a:pt x="107156" y="0"/>
                </a:lnTo>
                <a:lnTo>
                  <a:pt x="107156" y="92868"/>
                </a:ln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69631" y="286516"/>
            <a:ext cx="655754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Bookman Old Style" panose="02050604050505020204" pitchFamily="18" charset="0"/>
                <a:ea typeface="Cambria Math" panose="02040503050406030204" pitchFamily="18" charset="0"/>
              </a:rPr>
              <a:t>Diameter of cylinder A is 7 cm, and the height is 14 cm. Diameter of cylinder B is 14 cm and height is 7 cm. Without doing any calculations can you suggest whose volume is greater? Verify </a:t>
            </a:r>
            <a:r>
              <a:rPr lang="en-US" b="1" dirty="0" smtClean="0">
                <a:latin typeface="Bookman Old Style" panose="02050604050505020204" pitchFamily="18" charset="0"/>
                <a:ea typeface="Cambria Math" panose="02040503050406030204" pitchFamily="18" charset="0"/>
              </a:rPr>
              <a:t>it by </a:t>
            </a:r>
            <a:r>
              <a:rPr lang="en-US" b="1" dirty="0">
                <a:latin typeface="Bookman Old Style" panose="02050604050505020204" pitchFamily="18" charset="0"/>
                <a:ea typeface="Cambria Math" panose="02040503050406030204" pitchFamily="18" charset="0"/>
              </a:rPr>
              <a:t>finding the volume of both the cylinders. Check whether the cylinder with greater volume also has greater surface area?</a:t>
            </a:r>
          </a:p>
        </p:txBody>
      </p:sp>
      <p:sp>
        <p:nvSpPr>
          <p:cNvPr id="54" name="Rounded Rectangle 53"/>
          <p:cNvSpPr/>
          <p:nvPr>
            <p:custDataLst>
              <p:tags r:id="rId3"/>
            </p:custDataLst>
          </p:nvPr>
        </p:nvSpPr>
        <p:spPr>
          <a:xfrm>
            <a:off x="1051037" y="1544896"/>
            <a:ext cx="3385430" cy="234297"/>
          </a:xfrm>
          <a:prstGeom prst="round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5" name="Rectangle 54"/>
          <p:cNvSpPr/>
          <p:nvPr>
            <p:custDataLst>
              <p:tags r:id="rId4"/>
            </p:custDataLst>
          </p:nvPr>
        </p:nvSpPr>
        <p:spPr>
          <a:xfrm>
            <a:off x="530931" y="1485711"/>
            <a:ext cx="637659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en-US" sz="1600" b="1" dirty="0">
                <a:latin typeface="Bookman Old Style" panose="02050604050505020204" pitchFamily="18" charset="0"/>
              </a:rPr>
              <a:t>Sol.</a:t>
            </a:r>
          </a:p>
        </p:txBody>
      </p:sp>
      <p:sp>
        <p:nvSpPr>
          <p:cNvPr id="56" name="Rounded Rectangle 55"/>
          <p:cNvSpPr/>
          <p:nvPr>
            <p:custDataLst>
              <p:tags r:id="rId5"/>
            </p:custDataLst>
          </p:nvPr>
        </p:nvSpPr>
        <p:spPr>
          <a:xfrm>
            <a:off x="3589648" y="1873778"/>
            <a:ext cx="1060086" cy="211019"/>
          </a:xfrm>
          <a:prstGeom prst="round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985714" y="1485711"/>
            <a:ext cx="35750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Diameter of cylinder (A)  = 7 cm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8" name="Rectangle 57"/>
          <p:cNvSpPr/>
          <p:nvPr>
            <p:custDataLst>
              <p:tags r:id="rId6"/>
            </p:custDataLst>
          </p:nvPr>
        </p:nvSpPr>
        <p:spPr>
          <a:xfrm>
            <a:off x="700108" y="1907411"/>
            <a:ext cx="274963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Symbol" pitchFamily="18" charset="2"/>
                <a:ea typeface="Cambria Math" pitchFamily="18" charset="0"/>
              </a:rPr>
              <a:t>\</a:t>
            </a: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 Radius of cylinder (A)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59" name="Rectangle 58"/>
          <p:cNvSpPr/>
          <p:nvPr>
            <p:custDataLst>
              <p:tags r:id="rId7"/>
            </p:custDataLst>
          </p:nvPr>
        </p:nvSpPr>
        <p:spPr>
          <a:xfrm>
            <a:off x="3556773" y="1815420"/>
            <a:ext cx="117839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Diameter</a:t>
            </a:r>
          </a:p>
        </p:txBody>
      </p:sp>
      <p:cxnSp>
        <p:nvCxnSpPr>
          <p:cNvPr id="60" name="Straight Connector 59"/>
          <p:cNvCxnSpPr/>
          <p:nvPr/>
        </p:nvCxnSpPr>
        <p:spPr>
          <a:xfrm>
            <a:off x="3623691" y="2105872"/>
            <a:ext cx="1005840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>
            <p:custDataLst>
              <p:tags r:id="rId8"/>
            </p:custDataLst>
          </p:nvPr>
        </p:nvSpPr>
        <p:spPr>
          <a:xfrm>
            <a:off x="3985545" y="2053213"/>
            <a:ext cx="277642" cy="31542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295691" y="1907411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</a:p>
        </p:txBody>
      </p:sp>
      <p:sp>
        <p:nvSpPr>
          <p:cNvPr id="63" name="Rectangle 62"/>
          <p:cNvSpPr/>
          <p:nvPr>
            <p:custDataLst>
              <p:tags r:id="rId9"/>
            </p:custDataLst>
          </p:nvPr>
        </p:nvSpPr>
        <p:spPr>
          <a:xfrm>
            <a:off x="4928633" y="1782468"/>
            <a:ext cx="334065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7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 flipV="1">
            <a:off x="4924571" y="2076688"/>
            <a:ext cx="285133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632053" y="1907411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</a:p>
        </p:txBody>
      </p:sp>
      <p:sp>
        <p:nvSpPr>
          <p:cNvPr id="66" name="Rectangle 65"/>
          <p:cNvSpPr/>
          <p:nvPr/>
        </p:nvSpPr>
        <p:spPr>
          <a:xfrm>
            <a:off x="5188499" y="1907411"/>
            <a:ext cx="5084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cm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706286" y="2809052"/>
            <a:ext cx="3674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prstClr val="black"/>
                </a:solidFill>
                <a:latin typeface="Bookman Old Style" pitchFamily="18" charset="0"/>
              </a:rPr>
              <a:t>(A)</a:t>
            </a:r>
            <a:endParaRPr lang="en-IN" sz="1050" b="1" baseline="-25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898592" y="2566100"/>
            <a:ext cx="3674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prstClr val="black"/>
                </a:solidFill>
                <a:latin typeface="Bookman Old Style" pitchFamily="18" charset="0"/>
              </a:rPr>
              <a:t>(B)</a:t>
            </a:r>
            <a:endParaRPr lang="en-IN" sz="1050" b="1" baseline="-25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9" name="Rectangle 68"/>
          <p:cNvSpPr/>
          <p:nvPr>
            <p:custDataLst>
              <p:tags r:id="rId10"/>
            </p:custDataLst>
          </p:nvPr>
        </p:nvSpPr>
        <p:spPr>
          <a:xfrm>
            <a:off x="4937281" y="2032983"/>
            <a:ext cx="277642" cy="31542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981743" y="2243544"/>
            <a:ext cx="2056820" cy="255531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</a:t>
            </a:r>
          </a:p>
        </p:txBody>
      </p:sp>
      <p:sp>
        <p:nvSpPr>
          <p:cNvPr id="78" name="Rounded Rectangle 77"/>
          <p:cNvSpPr/>
          <p:nvPr/>
        </p:nvSpPr>
        <p:spPr>
          <a:xfrm>
            <a:off x="3911212" y="2609313"/>
            <a:ext cx="170083" cy="217510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3738346" y="2618471"/>
            <a:ext cx="195812" cy="202876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3621279" y="2612115"/>
            <a:ext cx="148355" cy="206089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31569" y="2539172"/>
            <a:ext cx="3422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  <a:sym typeface="Symbol"/>
              </a:rPr>
              <a:t>Volume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  <a:sym typeface="Symbol"/>
              </a:rPr>
              <a:t>of 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  <a:sym typeface="Symbol"/>
              </a:rPr>
              <a:t>cylinder (A)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r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2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h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3548854" y="3031418"/>
                <a:ext cx="503663" cy="5280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5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500" b="1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sz="1500" b="1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500" b="1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en-US" sz="15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854" y="3031418"/>
                <a:ext cx="503663" cy="528093"/>
              </a:xfrm>
              <a:prstGeom prst="rect">
                <a:avLst/>
              </a:prstGeom>
              <a:blipFill rotWithShape="1">
                <a:blip r:embed="rId15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/>
          <p:cNvSpPr txBox="1"/>
          <p:nvPr/>
        </p:nvSpPr>
        <p:spPr>
          <a:xfrm>
            <a:off x="3887199" y="3138998"/>
            <a:ext cx="2904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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4038113" y="3041024"/>
                <a:ext cx="377026" cy="534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500" b="1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500" b="1" i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7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500" b="1" i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5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113" y="3041024"/>
                <a:ext cx="377026" cy="534377"/>
              </a:xfrm>
              <a:prstGeom prst="rect">
                <a:avLst/>
              </a:prstGeom>
              <a:blipFill rotWithShape="1">
                <a:blip r:embed="rId16"/>
                <a:stretch>
                  <a:fillRect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/>
          <p:cNvSpPr txBox="1"/>
          <p:nvPr/>
        </p:nvSpPr>
        <p:spPr>
          <a:xfrm>
            <a:off x="4266246" y="3138998"/>
            <a:ext cx="2904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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4407802" y="3041024"/>
                <a:ext cx="377026" cy="5298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5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500" b="1" i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7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500" b="1" i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5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802" y="3041024"/>
                <a:ext cx="377026" cy="529825"/>
              </a:xfrm>
              <a:prstGeom prst="rect">
                <a:avLst/>
              </a:prstGeom>
              <a:blipFill rotWithShape="1">
                <a:blip r:embed="rId17"/>
                <a:stretch>
                  <a:fillRect b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/>
          <p:cNvSpPr txBox="1"/>
          <p:nvPr/>
        </p:nvSpPr>
        <p:spPr>
          <a:xfrm>
            <a:off x="4671452" y="3138998"/>
            <a:ext cx="2904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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873058" y="3151355"/>
            <a:ext cx="43794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14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335899" y="3598438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 11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849896" y="3598438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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026226" y="3607403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7 × 7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3335899" y="3944154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522355" y="3944154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539 cm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3</a:t>
            </a:r>
            <a:endParaRPr 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335899" y="4281844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 539 cm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07942" y="4281844"/>
            <a:ext cx="2861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 Volume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  <a:sym typeface="Symbol"/>
              </a:rPr>
              <a:t>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  <a:sym typeface="Symbol"/>
              </a:rPr>
              <a:t>of 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  <a:sym typeface="Symbol"/>
              </a:rPr>
              <a:t>cylinder (A)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101" name="Straight Connector 100"/>
          <p:cNvCxnSpPr>
            <a:cxnSpLocks noChangeAspect="1"/>
          </p:cNvCxnSpPr>
          <p:nvPr/>
        </p:nvCxnSpPr>
        <p:spPr>
          <a:xfrm rot="900000" flipV="1">
            <a:off x="4536758" y="3114682"/>
            <a:ext cx="129038" cy="129038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cxnSpLocks noChangeAspect="1"/>
          </p:cNvCxnSpPr>
          <p:nvPr/>
        </p:nvCxnSpPr>
        <p:spPr>
          <a:xfrm rot="900000" flipV="1">
            <a:off x="3745814" y="3367346"/>
            <a:ext cx="129038" cy="129038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cxnSpLocks noChangeAspect="1"/>
          </p:cNvCxnSpPr>
          <p:nvPr/>
        </p:nvCxnSpPr>
        <p:spPr>
          <a:xfrm rot="900000" flipV="1">
            <a:off x="3722437" y="3099797"/>
            <a:ext cx="171750" cy="171750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cxnSpLocks noChangeAspect="1"/>
          </p:cNvCxnSpPr>
          <p:nvPr/>
        </p:nvCxnSpPr>
        <p:spPr>
          <a:xfrm rot="900000" flipV="1">
            <a:off x="4538303" y="3405037"/>
            <a:ext cx="129038" cy="129038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>
            <p:custDataLst>
              <p:tags r:id="rId11"/>
            </p:custDataLst>
          </p:nvPr>
        </p:nvSpPr>
        <p:spPr>
          <a:xfrm>
            <a:off x="708956" y="2207566"/>
            <a:ext cx="274963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Symbol" pitchFamily="18" charset="2"/>
                <a:ea typeface="Cambria Math" pitchFamily="18" charset="0"/>
              </a:rPr>
              <a:t>\</a:t>
            </a: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 Height (A) = 14 cm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335899" y="3163074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530177" y="2876841"/>
            <a:ext cx="386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 smtClean="0">
                <a:solidFill>
                  <a:srgbClr val="FF0000"/>
                </a:solidFill>
                <a:latin typeface="Bookman Old Style" pitchFamily="18" charset="0"/>
              </a:rPr>
              <a:t>11</a:t>
            </a:r>
            <a:endParaRPr lang="en-US" sz="12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cxnSp>
        <p:nvCxnSpPr>
          <p:cNvPr id="109" name="Straight Connector 108"/>
          <p:cNvCxnSpPr>
            <a:cxnSpLocks noChangeAspect="1"/>
          </p:cNvCxnSpPr>
          <p:nvPr/>
        </p:nvCxnSpPr>
        <p:spPr>
          <a:xfrm rot="900000" flipV="1">
            <a:off x="4170574" y="3394952"/>
            <a:ext cx="129038" cy="129038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cxnSpLocks noChangeAspect="1"/>
          </p:cNvCxnSpPr>
          <p:nvPr/>
        </p:nvCxnSpPr>
        <p:spPr>
          <a:xfrm rot="900000" flipV="1">
            <a:off x="5008269" y="3227062"/>
            <a:ext cx="171750" cy="171750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4900822" y="3019493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 smtClean="0">
                <a:solidFill>
                  <a:srgbClr val="FF0000"/>
                </a:solidFill>
                <a:latin typeface="Bookman Old Style" pitchFamily="18" charset="0"/>
              </a:rPr>
              <a:t>7</a:t>
            </a:r>
            <a:endParaRPr lang="en-US" sz="12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782763" y="3115252"/>
            <a:ext cx="1625135" cy="530398"/>
            <a:chOff x="6521374" y="2615308"/>
            <a:chExt cx="2163055" cy="530398"/>
          </a:xfrm>
        </p:grpSpPr>
        <p:sp>
          <p:nvSpPr>
            <p:cNvPr id="76" name="Rounded Rectangle 75"/>
            <p:cNvSpPr/>
            <p:nvPr/>
          </p:nvSpPr>
          <p:spPr>
            <a:xfrm>
              <a:off x="6521374" y="2615308"/>
              <a:ext cx="2163055" cy="530398"/>
            </a:xfrm>
            <a:prstGeom prst="roundRect">
              <a:avLst/>
            </a:prstGeom>
            <a:gradFill flip="none" rotWithShape="1">
              <a:gsLst>
                <a:gs pos="0">
                  <a:srgbClr val="FFFF00">
                    <a:alpha val="65000"/>
                  </a:srgb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 smtClean="0">
                <a:solidFill>
                  <a:srgbClr val="0000FF"/>
                </a:solidFill>
                <a:latin typeface="Bookman Old Style" pitchFamily="18" charset="0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6532442" y="2670066"/>
              <a:ext cx="2121874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 smtClean="0">
                  <a:latin typeface="Bookman Old Style" panose="02050604050505020204" pitchFamily="18" charset="0"/>
                </a:rPr>
                <a:t>Let us  first find </a:t>
              </a:r>
              <a:r>
                <a:rPr lang="en-US" sz="1100" b="1" dirty="0" smtClean="0">
                  <a:solidFill>
                    <a:srgbClr val="FF0000"/>
                  </a:solidFill>
                  <a:effectLst>
                    <a:glow rad="101600">
                      <a:srgbClr val="FFFF00">
                        <a:alpha val="60000"/>
                      </a:srgbClr>
                    </a:glow>
                  </a:effectLst>
                  <a:latin typeface="Bookman Old Style" panose="02050604050505020204" pitchFamily="18" charset="0"/>
                </a:rPr>
                <a:t>Volume of cylinder</a:t>
              </a:r>
              <a:endParaRPr lang="en-US" sz="1100" b="1" dirty="0">
                <a:latin typeface="Bookman Old Style" panose="02050604050505020204" pitchFamily="18" charset="0"/>
              </a:endParaRPr>
            </a:p>
          </p:txBody>
        </p:sp>
      </p:grpSp>
      <p:sp>
        <p:nvSpPr>
          <p:cNvPr id="94" name="Rounded Rectangle 59"/>
          <p:cNvSpPr/>
          <p:nvPr/>
        </p:nvSpPr>
        <p:spPr>
          <a:xfrm>
            <a:off x="592517" y="3069772"/>
            <a:ext cx="2476684" cy="617685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 algn="ctr">
            <a:solidFill>
              <a:srgbClr val="CC00FF"/>
            </a:solidFill>
            <a:prstDash val="solid"/>
            <a:miter lim="800000"/>
          </a:ln>
          <a:effectLst>
            <a:glow rad="63500">
              <a:srgbClr val="ED7D31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itchFamily="18" charset="0"/>
              <a:ea typeface="+mn-ea"/>
              <a:cs typeface="+mn-cs"/>
            </a:endParaRPr>
          </a:p>
        </p:txBody>
      </p:sp>
      <p:pic>
        <p:nvPicPr>
          <p:cNvPr id="95" name="Picture 5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15805" y="2893131"/>
            <a:ext cx="491495" cy="102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5"/>
          <p:cNvSpPr txBox="1"/>
          <p:nvPr/>
        </p:nvSpPr>
        <p:spPr>
          <a:xfrm>
            <a:off x="603408" y="3080497"/>
            <a:ext cx="2473888" cy="578882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IN" b="1" dirty="0">
                <a:solidFill>
                  <a:prstClr val="white"/>
                </a:solidFill>
                <a:latin typeface="Bookman Old Style" pitchFamily="18" charset="0"/>
              </a:rPr>
              <a:t>What is the formula </a:t>
            </a:r>
            <a:r>
              <a:rPr lang="en-IN" b="1" dirty="0" smtClean="0">
                <a:solidFill>
                  <a:prstClr val="white"/>
                </a:solidFill>
                <a:latin typeface="Bookman Old Style" pitchFamily="18" charset="0"/>
              </a:rPr>
              <a:t>for volume  </a:t>
            </a:r>
            <a:r>
              <a:rPr lang="en-IN" b="1" dirty="0">
                <a:solidFill>
                  <a:prstClr val="white"/>
                </a:solidFill>
                <a:latin typeface="Bookman Old Style" pitchFamily="18" charset="0"/>
              </a:rPr>
              <a:t>of cylinder?</a:t>
            </a:r>
          </a:p>
        </p:txBody>
      </p:sp>
      <p:pic>
        <p:nvPicPr>
          <p:cNvPr id="97" name="Picture 9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61958" y="2871350"/>
            <a:ext cx="479910" cy="102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Box 97"/>
          <p:cNvSpPr txBox="1"/>
          <p:nvPr/>
        </p:nvSpPr>
        <p:spPr>
          <a:xfrm>
            <a:off x="1493267" y="3193948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800" b="1" dirty="0" smtClean="0">
                <a:solidFill>
                  <a:srgbClr val="FFFF00"/>
                </a:solidFill>
                <a:latin typeface="Bookman Old Style" pitchFamily="18" charset="0"/>
                <a:sym typeface="Symbol"/>
              </a:rPr>
              <a:t>r</a:t>
            </a:r>
            <a:r>
              <a:rPr lang="en-US" sz="1800" b="1" baseline="30000" dirty="0" smtClean="0">
                <a:solidFill>
                  <a:srgbClr val="FFFF00"/>
                </a:solidFill>
                <a:latin typeface="Bookman Old Style" pitchFamily="18" charset="0"/>
                <a:sym typeface="Symbol"/>
              </a:rPr>
              <a:t>2</a:t>
            </a:r>
            <a:r>
              <a:rPr lang="en-US" sz="1800" b="1" dirty="0" smtClean="0">
                <a:solidFill>
                  <a:srgbClr val="FFFF00"/>
                </a:solidFill>
                <a:latin typeface="Bookman Old Style" pitchFamily="18" charset="0"/>
                <a:sym typeface="Symbol"/>
              </a:rPr>
              <a:t>h</a:t>
            </a:r>
            <a:endParaRPr lang="en-US" sz="1800" b="1" dirty="0">
              <a:solidFill>
                <a:srgbClr val="FFFF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474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000"/>
                            </p:stCondLst>
                            <p:childTnLst>
                              <p:par>
                                <p:cTn id="1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00"/>
                            </p:stCondLst>
                            <p:childTnLst>
                              <p:par>
                                <p:cTn id="1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000"/>
                            </p:stCondLst>
                            <p:childTnLst>
                              <p:par>
                                <p:cTn id="1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"/>
                            </p:stCondLst>
                            <p:childTnLst>
                              <p:par>
                                <p:cTn id="17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500"/>
                            </p:stCondLst>
                            <p:childTnLst>
                              <p:par>
                                <p:cTn id="18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500"/>
                            </p:stCondLst>
                            <p:childTnLst>
                              <p:par>
                                <p:cTn id="21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500"/>
                            </p:stCondLst>
                            <p:childTnLst>
                              <p:par>
                                <p:cTn id="24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500"/>
                            </p:stCondLst>
                            <p:childTnLst>
                              <p:par>
                                <p:cTn id="2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500"/>
                            </p:stCondLst>
                            <p:childTnLst>
                              <p:par>
                                <p:cTn id="27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500"/>
                            </p:stCondLst>
                            <p:childTnLst>
                              <p:par>
                                <p:cTn id="30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500"/>
                            </p:stCondLst>
                            <p:childTnLst>
                              <p:par>
                                <p:cTn id="3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9" fill="hold">
                            <p:stCondLst>
                              <p:cond delay="500"/>
                            </p:stCondLst>
                            <p:childTnLst>
                              <p:par>
                                <p:cTn id="3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500"/>
                            </p:stCondLst>
                            <p:childTnLst>
                              <p:par>
                                <p:cTn id="3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2" fill="hold">
                            <p:stCondLst>
                              <p:cond delay="1000"/>
                            </p:stCondLst>
                            <p:childTnLst>
                              <p:par>
                                <p:cTn id="3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1" fill="hold">
                            <p:stCondLst>
                              <p:cond delay="500"/>
                            </p:stCondLst>
                            <p:childTnLst>
                              <p:par>
                                <p:cTn id="38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6" fill="hold">
                      <p:stCondLst>
                        <p:cond delay="indefinite"/>
                      </p:stCondLst>
                      <p:childTnLst>
                        <p:par>
                          <p:cTn id="397" fill="hold">
                            <p:stCondLst>
                              <p:cond delay="0"/>
                            </p:stCondLst>
                            <p:childTnLst>
                              <p:par>
                                <p:cTn id="3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1" fill="hold">
                      <p:stCondLst>
                        <p:cond delay="indefinite"/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114" grpId="1" animBg="1"/>
      <p:bldP spid="113" grpId="0" animBg="1"/>
      <p:bldP spid="113" grpId="1" animBg="1"/>
      <p:bldP spid="112" grpId="0" animBg="1"/>
      <p:bldP spid="112" grpId="1" animBg="1"/>
      <p:bldP spid="73" grpId="0" animBg="1"/>
      <p:bldP spid="73" grpId="1" animBg="1"/>
      <p:bldP spid="72" grpId="0" animBg="1"/>
      <p:bldP spid="72" grpId="1" animBg="1"/>
      <p:bldP spid="2" grpId="0" animBg="1"/>
      <p:bldP spid="31" grpId="0" animBg="1"/>
      <p:bldP spid="31" grpId="1" animBg="1"/>
      <p:bldP spid="34" grpId="0" animBg="1"/>
      <p:bldP spid="34" grpId="1" animBg="1"/>
      <p:bldP spid="35" grpId="0" animBg="1"/>
      <p:bldP spid="35" grpId="1" animBg="1"/>
      <p:bldP spid="43" grpId="0"/>
      <p:bldP spid="44" grpId="0"/>
      <p:bldP spid="46" grpId="0"/>
      <p:bldP spid="47" grpId="0" animBg="1"/>
      <p:bldP spid="48" grpId="0" animBg="1"/>
      <p:bldP spid="50" grpId="0" animBg="1"/>
      <p:bldP spid="12" grpId="0"/>
      <p:bldP spid="54" grpId="0" animBg="1"/>
      <p:bldP spid="54" grpId="1" animBg="1"/>
      <p:bldP spid="55" grpId="0"/>
      <p:bldP spid="56" grpId="0" animBg="1"/>
      <p:bldP spid="56" grpId="1" animBg="1"/>
      <p:bldP spid="57" grpId="0"/>
      <p:bldP spid="58" grpId="0"/>
      <p:bldP spid="59" grpId="0"/>
      <p:bldP spid="61" grpId="0"/>
      <p:bldP spid="62" grpId="0"/>
      <p:bldP spid="63" grpId="0"/>
      <p:bldP spid="65" grpId="0"/>
      <p:bldP spid="66" grpId="0"/>
      <p:bldP spid="67" grpId="0"/>
      <p:bldP spid="68" grpId="0"/>
      <p:bldP spid="69" grpId="0"/>
      <p:bldP spid="74" grpId="0" animBg="1"/>
      <p:bldP spid="74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9" grpId="0"/>
      <p:bldP spid="100" grpId="0"/>
      <p:bldP spid="106" grpId="0"/>
      <p:bldP spid="107" grpId="0"/>
      <p:bldP spid="108" grpId="0"/>
      <p:bldP spid="111" grpId="0"/>
      <p:bldP spid="94" grpId="0" animBg="1"/>
      <p:bldP spid="94" grpId="1" animBg="1"/>
      <p:bldP spid="96" grpId="0"/>
      <p:bldP spid="96" grpId="1"/>
      <p:bldP spid="98" grpId="0"/>
      <p:bldP spid="98" grpId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Horizontal Scroll 136"/>
          <p:cNvSpPr/>
          <p:nvPr/>
        </p:nvSpPr>
        <p:spPr>
          <a:xfrm>
            <a:off x="858681" y="4581686"/>
            <a:ext cx="3489720" cy="433028"/>
          </a:xfrm>
          <a:prstGeom prst="horizontalScroll">
            <a:avLst/>
          </a:prstGeom>
          <a:gradFill flip="none" rotWithShape="1">
            <a:gsLst>
              <a:gs pos="0">
                <a:srgbClr val="9900FF">
                  <a:lumMod val="84000"/>
                  <a:lumOff val="16000"/>
                  <a:alpha val="59000"/>
                </a:srgbClr>
              </a:gs>
              <a:gs pos="100000">
                <a:sysClr val="window" lastClr="FFFFFF">
                  <a:lumMod val="97000"/>
                </a:sysClr>
              </a:gs>
              <a:gs pos="81000">
                <a:sysClr val="window" lastClr="FFFFFF"/>
              </a:gs>
            </a:gsLst>
            <a:lin ang="81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2" name="Rounded Rectangle 111"/>
          <p:cNvSpPr/>
          <p:nvPr>
            <p:custDataLst>
              <p:tags r:id="rId1"/>
            </p:custDataLst>
          </p:nvPr>
        </p:nvSpPr>
        <p:spPr>
          <a:xfrm>
            <a:off x="1074616" y="1516272"/>
            <a:ext cx="3745296" cy="245931"/>
          </a:xfrm>
          <a:prstGeom prst="round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1" name="Rounded Rectangle 110"/>
          <p:cNvSpPr/>
          <p:nvPr>
            <p:custDataLst>
              <p:tags r:id="rId2"/>
            </p:custDataLst>
          </p:nvPr>
        </p:nvSpPr>
        <p:spPr>
          <a:xfrm>
            <a:off x="903104" y="4051339"/>
            <a:ext cx="3782749" cy="297576"/>
          </a:xfrm>
          <a:prstGeom prst="round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33" name="Group 132"/>
          <p:cNvGrpSpPr/>
          <p:nvPr/>
        </p:nvGrpSpPr>
        <p:grpSpPr>
          <a:xfrm>
            <a:off x="7371048" y="1571004"/>
            <a:ext cx="1227208" cy="931513"/>
            <a:chOff x="4267200" y="2154596"/>
            <a:chExt cx="533400" cy="798153"/>
          </a:xfrm>
          <a:solidFill>
            <a:srgbClr val="FFC000"/>
          </a:solidFill>
        </p:grpSpPr>
        <p:sp>
          <p:nvSpPr>
            <p:cNvPr id="134" name="Can 133"/>
            <p:cNvSpPr/>
            <p:nvPr/>
          </p:nvSpPr>
          <p:spPr>
            <a:xfrm>
              <a:off x="4267200" y="2154596"/>
              <a:ext cx="533400" cy="798153"/>
            </a:xfrm>
            <a:prstGeom prst="can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" name="Oval 134"/>
            <p:cNvSpPr/>
            <p:nvPr/>
          </p:nvSpPr>
          <p:spPr>
            <a:xfrm>
              <a:off x="4271220" y="2777815"/>
              <a:ext cx="527865" cy="172860"/>
            </a:xfrm>
            <a:prstGeom prst="ellipse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3" name="Rounded Rectangle 72"/>
          <p:cNvSpPr/>
          <p:nvPr>
            <p:custDataLst>
              <p:tags r:id="rId3"/>
            </p:custDataLst>
          </p:nvPr>
        </p:nvSpPr>
        <p:spPr>
          <a:xfrm>
            <a:off x="971372" y="2185066"/>
            <a:ext cx="2323327" cy="234297"/>
          </a:xfrm>
          <a:prstGeom prst="round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2" name="Rounded Rectangle 71"/>
          <p:cNvSpPr/>
          <p:nvPr>
            <p:custDataLst>
              <p:tags r:id="rId4"/>
            </p:custDataLst>
          </p:nvPr>
        </p:nvSpPr>
        <p:spPr>
          <a:xfrm>
            <a:off x="5439086" y="2210200"/>
            <a:ext cx="603873" cy="243275"/>
          </a:xfrm>
          <a:prstGeom prst="round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820466" y="280441"/>
            <a:ext cx="6684264" cy="1175625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01315" y="552566"/>
            <a:ext cx="687003" cy="624548"/>
            <a:chOff x="508513" y="-702286"/>
            <a:chExt cx="687003" cy="624548"/>
          </a:xfrm>
        </p:grpSpPr>
        <p:sp>
          <p:nvSpPr>
            <p:cNvPr id="4" name="Plaque 3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itchFamily="18" charset="0"/>
                </a:rPr>
                <a:t>Q.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370679" y="1567558"/>
            <a:ext cx="1227208" cy="931513"/>
            <a:chOff x="4267200" y="2154596"/>
            <a:chExt cx="533400" cy="798153"/>
          </a:xfrm>
        </p:grpSpPr>
        <p:sp>
          <p:nvSpPr>
            <p:cNvPr id="29" name="Can 28"/>
            <p:cNvSpPr/>
            <p:nvPr/>
          </p:nvSpPr>
          <p:spPr>
            <a:xfrm>
              <a:off x="4267200" y="2154596"/>
              <a:ext cx="533400" cy="798153"/>
            </a:xfrm>
            <a:prstGeom prst="can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4271220" y="2777815"/>
              <a:ext cx="527865" cy="172860"/>
            </a:xfrm>
            <a:prstGeom prst="ellips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4" name="Rounded Rectangle 33"/>
          <p:cNvSpPr/>
          <p:nvPr/>
        </p:nvSpPr>
        <p:spPr>
          <a:xfrm>
            <a:off x="3623293" y="552566"/>
            <a:ext cx="1402885" cy="206164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6430304" y="335756"/>
            <a:ext cx="894036" cy="216810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8010024" y="1689166"/>
            <a:ext cx="594360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2" name="Straight Arrow Connector 41"/>
          <p:cNvCxnSpPr/>
          <p:nvPr/>
        </p:nvCxnSpPr>
        <p:spPr>
          <a:xfrm>
            <a:off x="7999394" y="1690406"/>
            <a:ext cx="0" cy="717995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43" name="TextBox 42"/>
          <p:cNvSpPr txBox="1"/>
          <p:nvPr/>
        </p:nvSpPr>
        <p:spPr>
          <a:xfrm>
            <a:off x="7987964" y="1639118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prstClr val="black"/>
                </a:solidFill>
                <a:latin typeface="Bookman Old Style" pitchFamily="18" charset="0"/>
              </a:rPr>
              <a:t>7 cm</a:t>
            </a:r>
            <a:endParaRPr lang="en-IN" sz="800" b="1" baseline="-25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004772" y="1905244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prstClr val="black"/>
                </a:solidFill>
                <a:latin typeface="Bookman Old Style" pitchFamily="18" charset="0"/>
              </a:rPr>
              <a:t>7 m</a:t>
            </a:r>
            <a:endParaRPr lang="en-IN" sz="1000" b="1" baseline="-25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8004772" y="2400242"/>
            <a:ext cx="592361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46" name="TextBox 45"/>
          <p:cNvSpPr txBox="1"/>
          <p:nvPr/>
        </p:nvSpPr>
        <p:spPr>
          <a:xfrm>
            <a:off x="7949864" y="2345632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prstClr val="black"/>
                </a:solidFill>
                <a:latin typeface="Bookman Old Style" pitchFamily="18" charset="0"/>
              </a:rPr>
              <a:t>7 cm</a:t>
            </a:r>
            <a:endParaRPr lang="en-IN" sz="800" b="1" baseline="-25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7979544" y="2381779"/>
            <a:ext cx="45720" cy="4572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7979544" y="1666306"/>
            <a:ext cx="45720" cy="4572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Freeform 49"/>
          <p:cNvSpPr/>
          <p:nvPr/>
        </p:nvSpPr>
        <p:spPr>
          <a:xfrm>
            <a:off x="8008402" y="2323492"/>
            <a:ext cx="73189" cy="76750"/>
          </a:xfrm>
          <a:custGeom>
            <a:avLst/>
            <a:gdLst>
              <a:gd name="connsiteX0" fmla="*/ 0 w 107156"/>
              <a:gd name="connsiteY0" fmla="*/ 0 h 92868"/>
              <a:gd name="connsiteX1" fmla="*/ 107156 w 107156"/>
              <a:gd name="connsiteY1" fmla="*/ 0 h 92868"/>
              <a:gd name="connsiteX2" fmla="*/ 107156 w 107156"/>
              <a:gd name="connsiteY2" fmla="*/ 92868 h 92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156" h="92868">
                <a:moveTo>
                  <a:pt x="0" y="0"/>
                </a:moveTo>
                <a:lnTo>
                  <a:pt x="107156" y="0"/>
                </a:lnTo>
                <a:lnTo>
                  <a:pt x="107156" y="92868"/>
                </a:ln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Rounded Rectangle 53"/>
          <p:cNvSpPr/>
          <p:nvPr>
            <p:custDataLst>
              <p:tags r:id="rId5"/>
            </p:custDataLst>
          </p:nvPr>
        </p:nvSpPr>
        <p:spPr>
          <a:xfrm>
            <a:off x="1033145" y="1784323"/>
            <a:ext cx="3614279" cy="245931"/>
          </a:xfrm>
          <a:prstGeom prst="round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5" name="Rectangle 54"/>
          <p:cNvSpPr/>
          <p:nvPr>
            <p:custDataLst>
              <p:tags r:id="rId6"/>
            </p:custDataLst>
          </p:nvPr>
        </p:nvSpPr>
        <p:spPr>
          <a:xfrm>
            <a:off x="530931" y="1485711"/>
            <a:ext cx="637659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en-US" sz="1600" b="1" dirty="0">
                <a:latin typeface="Bookman Old Style" panose="02050604050505020204" pitchFamily="18" charset="0"/>
              </a:rPr>
              <a:t>Sol.</a:t>
            </a:r>
          </a:p>
        </p:txBody>
      </p:sp>
      <p:sp>
        <p:nvSpPr>
          <p:cNvPr id="56" name="Rounded Rectangle 55"/>
          <p:cNvSpPr/>
          <p:nvPr>
            <p:custDataLst>
              <p:tags r:id="rId7"/>
            </p:custDataLst>
          </p:nvPr>
        </p:nvSpPr>
        <p:spPr>
          <a:xfrm>
            <a:off x="3589648" y="2110847"/>
            <a:ext cx="1060086" cy="211019"/>
          </a:xfrm>
          <a:prstGeom prst="round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985714" y="1722780"/>
            <a:ext cx="37401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Diameter of cylinder (B)  = 14 cm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8" name="Rectangle 57"/>
          <p:cNvSpPr/>
          <p:nvPr>
            <p:custDataLst>
              <p:tags r:id="rId8"/>
            </p:custDataLst>
          </p:nvPr>
        </p:nvSpPr>
        <p:spPr>
          <a:xfrm>
            <a:off x="700108" y="2144480"/>
            <a:ext cx="274963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Symbol" pitchFamily="18" charset="2"/>
                <a:ea typeface="Cambria Math" pitchFamily="18" charset="0"/>
              </a:rPr>
              <a:t>\</a:t>
            </a: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 Radius of cylinder (B)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59" name="Rectangle 58"/>
          <p:cNvSpPr/>
          <p:nvPr>
            <p:custDataLst>
              <p:tags r:id="rId9"/>
            </p:custDataLst>
          </p:nvPr>
        </p:nvSpPr>
        <p:spPr>
          <a:xfrm>
            <a:off x="3556773" y="2052489"/>
            <a:ext cx="117839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Diameter</a:t>
            </a:r>
          </a:p>
        </p:txBody>
      </p:sp>
      <p:cxnSp>
        <p:nvCxnSpPr>
          <p:cNvPr id="60" name="Straight Connector 59"/>
          <p:cNvCxnSpPr/>
          <p:nvPr/>
        </p:nvCxnSpPr>
        <p:spPr>
          <a:xfrm>
            <a:off x="3623691" y="2331652"/>
            <a:ext cx="1005840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>
            <p:custDataLst>
              <p:tags r:id="rId10"/>
            </p:custDataLst>
          </p:nvPr>
        </p:nvSpPr>
        <p:spPr>
          <a:xfrm>
            <a:off x="3985545" y="2290282"/>
            <a:ext cx="277642" cy="31542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295691" y="214448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</a:p>
        </p:txBody>
      </p:sp>
      <p:sp>
        <p:nvSpPr>
          <p:cNvPr id="63" name="Rectangle 62"/>
          <p:cNvSpPr/>
          <p:nvPr>
            <p:custDataLst>
              <p:tags r:id="rId11"/>
            </p:custDataLst>
          </p:nvPr>
        </p:nvSpPr>
        <p:spPr>
          <a:xfrm>
            <a:off x="4859060" y="2019537"/>
            <a:ext cx="418619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14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 flipV="1">
            <a:off x="4924571" y="2313757"/>
            <a:ext cx="285133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632053" y="214448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</a:p>
        </p:txBody>
      </p:sp>
      <p:sp>
        <p:nvSpPr>
          <p:cNvPr id="66" name="Rectangle 65"/>
          <p:cNvSpPr/>
          <p:nvPr/>
        </p:nvSpPr>
        <p:spPr>
          <a:xfrm>
            <a:off x="5188499" y="2144480"/>
            <a:ext cx="9092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= 7 cm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898592" y="2566100"/>
            <a:ext cx="3674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prstClr val="black"/>
                </a:solidFill>
                <a:latin typeface="Bookman Old Style" pitchFamily="18" charset="0"/>
              </a:rPr>
              <a:t>(B)</a:t>
            </a:r>
            <a:endParaRPr lang="en-IN" sz="1050" b="1" baseline="-25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9" name="Rectangle 68"/>
          <p:cNvSpPr/>
          <p:nvPr>
            <p:custDataLst>
              <p:tags r:id="rId12"/>
            </p:custDataLst>
          </p:nvPr>
        </p:nvSpPr>
        <p:spPr>
          <a:xfrm>
            <a:off x="4937281" y="2270052"/>
            <a:ext cx="277642" cy="31542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981743" y="2458035"/>
            <a:ext cx="1874034" cy="255531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</a:t>
            </a:r>
          </a:p>
        </p:txBody>
      </p:sp>
      <p:grpSp>
        <p:nvGrpSpPr>
          <p:cNvPr id="75" name="Group 74"/>
          <p:cNvGrpSpPr/>
          <p:nvPr/>
        </p:nvGrpSpPr>
        <p:grpSpPr>
          <a:xfrm>
            <a:off x="1033145" y="3236997"/>
            <a:ext cx="1625135" cy="530398"/>
            <a:chOff x="6521374" y="2615308"/>
            <a:chExt cx="2163055" cy="530398"/>
          </a:xfrm>
        </p:grpSpPr>
        <p:sp>
          <p:nvSpPr>
            <p:cNvPr id="76" name="Rounded Rectangle 75"/>
            <p:cNvSpPr/>
            <p:nvPr/>
          </p:nvSpPr>
          <p:spPr>
            <a:xfrm>
              <a:off x="6521374" y="2615308"/>
              <a:ext cx="2163055" cy="530398"/>
            </a:xfrm>
            <a:prstGeom prst="roundRect">
              <a:avLst/>
            </a:prstGeom>
            <a:gradFill flip="none" rotWithShape="1">
              <a:gsLst>
                <a:gs pos="0">
                  <a:srgbClr val="FFFF00">
                    <a:alpha val="65000"/>
                  </a:srgb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 smtClean="0">
                <a:solidFill>
                  <a:srgbClr val="0000FF"/>
                </a:solidFill>
                <a:latin typeface="Bookman Old Style" pitchFamily="18" charset="0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6532442" y="2670066"/>
              <a:ext cx="2121874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 smtClean="0">
                  <a:latin typeface="Bookman Old Style" panose="02050604050505020204" pitchFamily="18" charset="0"/>
                </a:rPr>
                <a:t>Second find </a:t>
              </a:r>
              <a:r>
                <a:rPr lang="en-US" sz="1100" b="1" dirty="0" smtClean="0">
                  <a:solidFill>
                    <a:srgbClr val="FF0000"/>
                  </a:solidFill>
                  <a:effectLst>
                    <a:glow rad="101600">
                      <a:srgbClr val="FFFF00">
                        <a:alpha val="60000"/>
                      </a:srgbClr>
                    </a:glow>
                  </a:effectLst>
                  <a:latin typeface="Bookman Old Style" panose="02050604050505020204" pitchFamily="18" charset="0"/>
                </a:rPr>
                <a:t>Volume of cylinder</a:t>
              </a:r>
              <a:endParaRPr lang="en-US" sz="1100" b="1" dirty="0">
                <a:latin typeface="Bookman Old Style" panose="02050604050505020204" pitchFamily="18" charset="0"/>
              </a:endParaRPr>
            </a:p>
          </p:txBody>
        </p:sp>
      </p:grpSp>
      <p:sp>
        <p:nvSpPr>
          <p:cNvPr id="78" name="Rounded Rectangle 77"/>
          <p:cNvSpPr/>
          <p:nvPr/>
        </p:nvSpPr>
        <p:spPr>
          <a:xfrm>
            <a:off x="3926690" y="2738516"/>
            <a:ext cx="154621" cy="217510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3751117" y="2742650"/>
            <a:ext cx="195812" cy="202876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3639074" y="2746342"/>
            <a:ext cx="148355" cy="206089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31568" y="2663351"/>
            <a:ext cx="33706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  <a:sym typeface="Symbol"/>
              </a:rPr>
              <a:t>Volume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  <a:sym typeface="Symbol"/>
              </a:rPr>
              <a:t>of 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  <a:sym typeface="Symbol"/>
              </a:rPr>
              <a:t>cylinder (B)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r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2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h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3566649" y="2938762"/>
                <a:ext cx="503663" cy="5280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5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500" b="1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sz="1500" b="1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500" b="1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en-US" sz="15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6649" y="2938762"/>
                <a:ext cx="503663" cy="528093"/>
              </a:xfrm>
              <a:prstGeom prst="rect">
                <a:avLst/>
              </a:prstGeom>
              <a:blipFill rotWithShape="1">
                <a:blip r:embed="rId17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/>
          <p:cNvSpPr txBox="1"/>
          <p:nvPr/>
        </p:nvSpPr>
        <p:spPr>
          <a:xfrm>
            <a:off x="3904994" y="3046342"/>
            <a:ext cx="2904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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103412" y="3046342"/>
            <a:ext cx="31130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7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4284041" y="3046342"/>
            <a:ext cx="2904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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490915" y="3046342"/>
            <a:ext cx="31130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7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689247" y="3046342"/>
            <a:ext cx="2904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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890853" y="3058699"/>
            <a:ext cx="31130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7</a:t>
            </a:r>
            <a:endParaRPr lang="en-US" sz="15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348856" y="3449337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 22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867691" y="344933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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044021" y="3458302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7 × 7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3345677" y="3738608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540150" y="3738608"/>
            <a:ext cx="1213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1078 cm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2</a:t>
            </a:r>
            <a:endParaRPr 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08931" y="4042431"/>
            <a:ext cx="2861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 Volume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  <a:sym typeface="Symbol"/>
              </a:rPr>
              <a:t>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  <a:sym typeface="Symbol"/>
              </a:rPr>
              <a:t>of 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  <a:sym typeface="Symbol"/>
              </a:rPr>
              <a:t>cylinder (B)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102" name="Straight Connector 101"/>
          <p:cNvCxnSpPr>
            <a:cxnSpLocks noChangeAspect="1"/>
          </p:cNvCxnSpPr>
          <p:nvPr/>
        </p:nvCxnSpPr>
        <p:spPr>
          <a:xfrm rot="900000" flipV="1">
            <a:off x="3753561" y="3274690"/>
            <a:ext cx="129038" cy="129038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>
            <p:custDataLst>
              <p:tags r:id="rId13"/>
            </p:custDataLst>
          </p:nvPr>
        </p:nvSpPr>
        <p:spPr>
          <a:xfrm>
            <a:off x="708956" y="2422057"/>
            <a:ext cx="274963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Symbol" pitchFamily="18" charset="2"/>
                <a:ea typeface="Cambria Math" pitchFamily="18" charset="0"/>
              </a:rPr>
              <a:t>\</a:t>
            </a: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 Height (B) = 7cm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372083" y="3070418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109" name="Straight Connector 108"/>
          <p:cNvCxnSpPr>
            <a:cxnSpLocks noChangeAspect="1"/>
          </p:cNvCxnSpPr>
          <p:nvPr/>
        </p:nvCxnSpPr>
        <p:spPr>
          <a:xfrm rot="900000" flipV="1">
            <a:off x="4200482" y="3143497"/>
            <a:ext cx="129038" cy="129038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5" name="Rounded Rectangle 104"/>
          <p:cNvSpPr/>
          <p:nvPr/>
        </p:nvSpPr>
        <p:spPr>
          <a:xfrm>
            <a:off x="1160825" y="541920"/>
            <a:ext cx="2042772" cy="216810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464520" y="1514709"/>
            <a:ext cx="833655" cy="1548259"/>
            <a:chOff x="6464520" y="1514709"/>
            <a:chExt cx="833655" cy="1548259"/>
          </a:xfrm>
        </p:grpSpPr>
        <p:grpSp>
          <p:nvGrpSpPr>
            <p:cNvPr id="116" name="Group 115"/>
            <p:cNvGrpSpPr/>
            <p:nvPr/>
          </p:nvGrpSpPr>
          <p:grpSpPr>
            <a:xfrm>
              <a:off x="6464520" y="1514709"/>
              <a:ext cx="781171" cy="1238336"/>
              <a:chOff x="6654681" y="1353272"/>
              <a:chExt cx="533550" cy="845799"/>
            </a:xfrm>
          </p:grpSpPr>
          <p:sp>
            <p:nvSpPr>
              <p:cNvPr id="117" name="Can 116"/>
              <p:cNvSpPr/>
              <p:nvPr/>
            </p:nvSpPr>
            <p:spPr>
              <a:xfrm>
                <a:off x="6654831" y="1353272"/>
                <a:ext cx="533400" cy="838200"/>
              </a:xfrm>
              <a:prstGeom prst="can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6654681" y="2036227"/>
                <a:ext cx="533143" cy="162844"/>
              </a:xfrm>
              <a:prstGeom prst="ellips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119" name="Straight Arrow Connector 118"/>
            <p:cNvCxnSpPr/>
            <p:nvPr/>
          </p:nvCxnSpPr>
          <p:spPr>
            <a:xfrm>
              <a:off x="6825511" y="1614737"/>
              <a:ext cx="420624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20" name="Straight Arrow Connector 119"/>
            <p:cNvCxnSpPr/>
            <p:nvPr/>
          </p:nvCxnSpPr>
          <p:spPr>
            <a:xfrm>
              <a:off x="6827391" y="1614177"/>
              <a:ext cx="0" cy="1030504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TextBox 120"/>
                <p:cNvSpPr txBox="1"/>
                <p:nvPr/>
              </p:nvSpPr>
              <p:spPr>
                <a:xfrm>
                  <a:off x="6776670" y="1567561"/>
                  <a:ext cx="449162" cy="2937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800" b="1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8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7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8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US" sz="800" b="1" dirty="0" smtClean="0">
                      <a:solidFill>
                        <a:prstClr val="black"/>
                      </a:solidFill>
                      <a:latin typeface="Bookman Old Style" pitchFamily="18" charset="0"/>
                    </a:rPr>
                    <a:t> cm</a:t>
                  </a:r>
                  <a:endParaRPr lang="en-IN" sz="800" b="1" baseline="-25000" dirty="0">
                    <a:solidFill>
                      <a:prstClr val="black"/>
                    </a:solidFill>
                    <a:latin typeface="Bookman Old Style" pitchFamily="18" charset="0"/>
                  </a:endParaRPr>
                </a:p>
              </p:txBody>
            </p:sp>
          </mc:Choice>
          <mc:Fallback xmlns="">
            <p:sp>
              <p:nvSpPr>
                <p:cNvPr id="121" name="TextBox 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6670" y="1567561"/>
                  <a:ext cx="449162" cy="293735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2" name="TextBox 121"/>
            <p:cNvSpPr txBox="1"/>
            <p:nvPr/>
          </p:nvSpPr>
          <p:spPr>
            <a:xfrm>
              <a:off x="6772069" y="2053150"/>
              <a:ext cx="5261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>
                  <a:solidFill>
                    <a:prstClr val="black"/>
                  </a:solidFill>
                  <a:latin typeface="Bookman Old Style" pitchFamily="18" charset="0"/>
                </a:rPr>
                <a:t>14 m</a:t>
              </a:r>
              <a:endParaRPr lang="en-IN" sz="1000" b="1" baseline="-2500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cxnSp>
          <p:nvCxnSpPr>
            <p:cNvPr id="123" name="Straight Arrow Connector 122"/>
            <p:cNvCxnSpPr/>
            <p:nvPr/>
          </p:nvCxnSpPr>
          <p:spPr>
            <a:xfrm>
              <a:off x="6821453" y="2645123"/>
              <a:ext cx="419258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/>
                <p:cNvSpPr txBox="1"/>
                <p:nvPr/>
              </p:nvSpPr>
              <p:spPr>
                <a:xfrm>
                  <a:off x="6766616" y="2609988"/>
                  <a:ext cx="449162" cy="2937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800" b="1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800" b="1" dirty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7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800" b="1" dirty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r>
                    <a:rPr lang="en-US" sz="800" b="1" dirty="0">
                      <a:solidFill>
                        <a:prstClr val="black"/>
                      </a:solidFill>
                      <a:latin typeface="Bookman Old Style" pitchFamily="18" charset="0"/>
                    </a:rPr>
                    <a:t> cm</a:t>
                  </a:r>
                  <a:endParaRPr lang="en-IN" sz="800" b="1" baseline="-25000" dirty="0">
                    <a:solidFill>
                      <a:prstClr val="black"/>
                    </a:solidFill>
                    <a:latin typeface="Bookman Old Style" pitchFamily="18" charset="0"/>
                  </a:endParaRPr>
                </a:p>
              </p:txBody>
            </p:sp>
          </mc:Choice>
          <mc:Fallback xmlns="">
            <p:sp>
              <p:nvSpPr>
                <p:cNvPr id="124" name="TextBox 1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616" y="2609988"/>
                  <a:ext cx="449162" cy="293735"/>
                </a:xfrm>
                <a:prstGeom prst="rect">
                  <a:avLst/>
                </a:prstGeom>
                <a:blipFill rotWithShape="1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5" name="Oval 124"/>
            <p:cNvSpPr/>
            <p:nvPr/>
          </p:nvSpPr>
          <p:spPr>
            <a:xfrm>
              <a:off x="6808589" y="2622850"/>
              <a:ext cx="45720" cy="4572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6815383" y="1587027"/>
              <a:ext cx="45720" cy="4572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" name="Freeform 126"/>
            <p:cNvSpPr/>
            <p:nvPr/>
          </p:nvSpPr>
          <p:spPr>
            <a:xfrm>
              <a:off x="6831475" y="2563223"/>
              <a:ext cx="73189" cy="76750"/>
            </a:xfrm>
            <a:custGeom>
              <a:avLst/>
              <a:gdLst>
                <a:gd name="connsiteX0" fmla="*/ 0 w 107156"/>
                <a:gd name="connsiteY0" fmla="*/ 0 h 92868"/>
                <a:gd name="connsiteX1" fmla="*/ 107156 w 107156"/>
                <a:gd name="connsiteY1" fmla="*/ 0 h 92868"/>
                <a:gd name="connsiteX2" fmla="*/ 107156 w 107156"/>
                <a:gd name="connsiteY2" fmla="*/ 92868 h 9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156" h="92868">
                  <a:moveTo>
                    <a:pt x="0" y="0"/>
                  </a:moveTo>
                  <a:lnTo>
                    <a:pt x="107156" y="0"/>
                  </a:lnTo>
                  <a:lnTo>
                    <a:pt x="107156" y="92868"/>
                  </a:ln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706286" y="2809052"/>
              <a:ext cx="3674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 smtClean="0">
                  <a:solidFill>
                    <a:prstClr val="black"/>
                  </a:solidFill>
                  <a:latin typeface="Bookman Old Style" pitchFamily="18" charset="0"/>
                </a:rPr>
                <a:t>(A)</a:t>
              </a:r>
              <a:endParaRPr lang="en-IN" sz="1050" b="1" baseline="-2500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cxnSp>
        <p:nvCxnSpPr>
          <p:cNvPr id="129" name="Straight Connector 128"/>
          <p:cNvCxnSpPr>
            <a:cxnSpLocks noChangeAspect="1"/>
          </p:cNvCxnSpPr>
          <p:nvPr/>
        </p:nvCxnSpPr>
        <p:spPr>
          <a:xfrm rot="900000" flipV="1">
            <a:off x="5006470" y="2351956"/>
            <a:ext cx="129038" cy="129038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cxnSpLocks noChangeAspect="1"/>
          </p:cNvCxnSpPr>
          <p:nvPr/>
        </p:nvCxnSpPr>
        <p:spPr>
          <a:xfrm rot="900000" flipV="1">
            <a:off x="4978757" y="2070081"/>
            <a:ext cx="171750" cy="171750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4823575" y="1825313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200" b="1" dirty="0" smtClean="0">
                <a:solidFill>
                  <a:srgbClr val="FF0000"/>
                </a:solidFill>
                <a:latin typeface="Bookman Old Style" pitchFamily="18" charset="0"/>
              </a:rPr>
              <a:t>7</a:t>
            </a:r>
            <a:endParaRPr lang="en-US" sz="12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1150254" y="1004986"/>
            <a:ext cx="3825200" cy="173306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043621" y="1474451"/>
            <a:ext cx="2601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Volume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  <a:sym typeface="Symbol"/>
              </a:rPr>
              <a:t>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  <a:sym typeface="Symbol"/>
              </a:rPr>
              <a:t>of 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  <a:sym typeface="Symbol"/>
              </a:rPr>
              <a:t>cylinder (A)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886189" y="4336352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  <a:tab pos="143510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539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1390835" y="4336352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&lt;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1606017" y="4336352"/>
            <a:ext cx="7296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  <a:tab pos="143510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1078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573846" y="4628923"/>
            <a:ext cx="38154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Symbol" pitchFamily="18" charset="2"/>
                <a:ea typeface="Cambria Math" pitchFamily="18" charset="0"/>
              </a:rPr>
              <a:t>\</a:t>
            </a: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  Cylinder B has greater volume.</a:t>
            </a:r>
            <a:endParaRPr lang="en-US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138" name="Picture 5" descr="D:\Roshan\Roshan\Mthas 8th\VIII STD STB\clipart\28264926-little-boy-student-holding-a-big-pencil.jpg"/>
          <p:cNvPicPr>
            <a:picLocks noChangeAspect="1" noChangeArrowheads="1"/>
          </p:cNvPicPr>
          <p:nvPr/>
        </p:nvPicPr>
        <p:blipFill>
          <a:blip r:embed="rId2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31591" y="4511263"/>
            <a:ext cx="554182" cy="55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Rounded Rectangle 100"/>
          <p:cNvSpPr/>
          <p:nvPr>
            <p:custDataLst>
              <p:tags r:id="rId14"/>
            </p:custDataLst>
          </p:nvPr>
        </p:nvSpPr>
        <p:spPr>
          <a:xfrm>
            <a:off x="3825428" y="1503565"/>
            <a:ext cx="953381" cy="24327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3" name="Rounded Rectangle 102"/>
          <p:cNvSpPr/>
          <p:nvPr>
            <p:custDataLst>
              <p:tags r:id="rId15"/>
            </p:custDataLst>
          </p:nvPr>
        </p:nvSpPr>
        <p:spPr>
          <a:xfrm>
            <a:off x="3600562" y="4075698"/>
            <a:ext cx="1069798" cy="26760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342808" y="4042431"/>
            <a:ext cx="1407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 1078 cm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3562485" y="1474451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 539 cm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4" name="Rounded Rectangle 59"/>
          <p:cNvSpPr/>
          <p:nvPr/>
        </p:nvSpPr>
        <p:spPr>
          <a:xfrm>
            <a:off x="629429" y="3192083"/>
            <a:ext cx="2476684" cy="617685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 algn="ctr">
            <a:solidFill>
              <a:srgbClr val="CC00FF"/>
            </a:solidFill>
            <a:prstDash val="solid"/>
            <a:miter lim="800000"/>
          </a:ln>
          <a:effectLst>
            <a:glow rad="63500">
              <a:srgbClr val="ED7D31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itchFamily="18" charset="0"/>
              <a:ea typeface="+mn-ea"/>
              <a:cs typeface="+mn-cs"/>
            </a:endParaRPr>
          </a:p>
        </p:txBody>
      </p:sp>
      <p:pic>
        <p:nvPicPr>
          <p:cNvPr id="95" name="Picture 5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7753" y="3015442"/>
            <a:ext cx="491495" cy="102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5"/>
          <p:cNvSpPr txBox="1"/>
          <p:nvPr/>
        </p:nvSpPr>
        <p:spPr>
          <a:xfrm>
            <a:off x="569717" y="3202808"/>
            <a:ext cx="2615094" cy="578882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IN" b="1" dirty="0">
                <a:solidFill>
                  <a:prstClr val="white"/>
                </a:solidFill>
                <a:latin typeface="Bookman Old Style" pitchFamily="18" charset="0"/>
              </a:rPr>
              <a:t>What is the formula </a:t>
            </a:r>
            <a:r>
              <a:rPr lang="en-IN" b="1" dirty="0" smtClean="0">
                <a:solidFill>
                  <a:prstClr val="white"/>
                </a:solidFill>
                <a:latin typeface="Bookman Old Style" pitchFamily="18" charset="0"/>
              </a:rPr>
              <a:t>for volume  </a:t>
            </a:r>
            <a:r>
              <a:rPr lang="en-IN" b="1" dirty="0">
                <a:solidFill>
                  <a:prstClr val="white"/>
                </a:solidFill>
                <a:latin typeface="Bookman Old Style" pitchFamily="18" charset="0"/>
              </a:rPr>
              <a:t>of cylinder?</a:t>
            </a:r>
          </a:p>
        </p:txBody>
      </p:sp>
      <p:pic>
        <p:nvPicPr>
          <p:cNvPr id="97" name="Picture 9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93906" y="2993661"/>
            <a:ext cx="479910" cy="102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Box 97"/>
          <p:cNvSpPr txBox="1"/>
          <p:nvPr/>
        </p:nvSpPr>
        <p:spPr>
          <a:xfrm>
            <a:off x="1530179" y="3316259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800" b="1" dirty="0" smtClean="0">
                <a:solidFill>
                  <a:srgbClr val="FFFF00"/>
                </a:solidFill>
                <a:latin typeface="Bookman Old Style" pitchFamily="18" charset="0"/>
                <a:sym typeface="Symbol"/>
              </a:rPr>
              <a:t>r</a:t>
            </a:r>
            <a:r>
              <a:rPr lang="en-US" sz="1800" b="1" baseline="30000" dirty="0" smtClean="0">
                <a:solidFill>
                  <a:srgbClr val="FFFF00"/>
                </a:solidFill>
                <a:latin typeface="Bookman Old Style" pitchFamily="18" charset="0"/>
                <a:sym typeface="Symbol"/>
              </a:rPr>
              <a:t>2</a:t>
            </a:r>
            <a:r>
              <a:rPr lang="en-US" sz="1800" b="1" dirty="0" smtClean="0">
                <a:solidFill>
                  <a:srgbClr val="FFFF00"/>
                </a:solidFill>
                <a:latin typeface="Bookman Old Style" pitchFamily="18" charset="0"/>
                <a:sym typeface="Symbol"/>
              </a:rPr>
              <a:t>h</a:t>
            </a:r>
            <a:endParaRPr lang="en-US" sz="1800" b="1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1150254" y="1225610"/>
            <a:ext cx="2743200" cy="173306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69631" y="286516"/>
            <a:ext cx="655754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Bookman Old Style" panose="02050604050505020204" pitchFamily="18" charset="0"/>
                <a:ea typeface="Cambria Math" panose="02040503050406030204" pitchFamily="18" charset="0"/>
              </a:rPr>
              <a:t>Diameter of cylinder A is 7 cm, and the height is 14 cm. Diameter of cylinder B is 14 cm and height is 7 cm. Without doing any calculations can you suggest whose volume is greater? Verify </a:t>
            </a:r>
            <a:r>
              <a:rPr lang="en-US" b="1" dirty="0" smtClean="0">
                <a:latin typeface="Bookman Old Style" panose="02050604050505020204" pitchFamily="18" charset="0"/>
                <a:ea typeface="Cambria Math" panose="02040503050406030204" pitchFamily="18" charset="0"/>
              </a:rPr>
              <a:t>it by </a:t>
            </a:r>
            <a:r>
              <a:rPr lang="en-US" b="1" dirty="0">
                <a:latin typeface="Bookman Old Style" panose="02050604050505020204" pitchFamily="18" charset="0"/>
                <a:ea typeface="Cambria Math" panose="02040503050406030204" pitchFamily="18" charset="0"/>
              </a:rPr>
              <a:t>finding the volume of both the cylinders. Check whether the cylinder with greater volume also has greater surface area?</a:t>
            </a:r>
          </a:p>
        </p:txBody>
      </p:sp>
    </p:spTree>
    <p:extLst>
      <p:ext uri="{BB962C8B-B14F-4D97-AF65-F5344CB8AC3E}">
        <p14:creationId xmlns:p14="http://schemas.microsoft.com/office/powerpoint/2010/main" val="27082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00"/>
                            </p:stCondLst>
                            <p:childTnLst>
                              <p:par>
                                <p:cTn id="16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500"/>
                            </p:stCondLst>
                            <p:childTnLst>
                              <p:par>
                                <p:cTn id="19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500"/>
                            </p:stCondLst>
                            <p:childTnLst>
                              <p:par>
                                <p:cTn id="22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500"/>
                            </p:stCondLst>
                            <p:childTnLst>
                              <p:par>
                                <p:cTn id="2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500"/>
                            </p:stCondLst>
                            <p:childTnLst>
                              <p:par>
                                <p:cTn id="25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500"/>
                            </p:stCondLst>
                            <p:childTnLst>
                              <p:par>
                                <p:cTn id="28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500"/>
                            </p:stCondLst>
                            <p:childTnLst>
                              <p:par>
                                <p:cTn id="3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35" presetClass="emph" presetSubtype="0" repeatCount="3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60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1" presetID="35" presetClass="emph" presetSubtype="0" repeatCount="3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62" dur="4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500"/>
                            </p:stCondLst>
                            <p:childTnLst>
                              <p:par>
                                <p:cTn id="38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6" fill="hold">
                      <p:stCondLst>
                        <p:cond delay="indefinite"/>
                      </p:stCondLst>
                      <p:childTnLst>
                        <p:par>
                          <p:cTn id="397" fill="hold">
                            <p:stCondLst>
                              <p:cond delay="0"/>
                            </p:stCondLst>
                            <p:childTnLst>
                              <p:par>
                                <p:cTn id="39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500"/>
                            </p:stCondLst>
                            <p:childTnLst>
                              <p:par>
                                <p:cTn id="4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1000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animBg="1"/>
      <p:bldP spid="112" grpId="0" animBg="1"/>
      <p:bldP spid="112" grpId="1" animBg="1"/>
      <p:bldP spid="111" grpId="0" animBg="1"/>
      <p:bldP spid="111" grpId="1" animBg="1"/>
      <p:bldP spid="73" grpId="0" animBg="1"/>
      <p:bldP spid="73" grpId="1" animBg="1"/>
      <p:bldP spid="72" grpId="0" animBg="1"/>
      <p:bldP spid="72" grpId="1" animBg="1"/>
      <p:bldP spid="34" grpId="0" animBg="1"/>
      <p:bldP spid="34" grpId="1" animBg="1"/>
      <p:bldP spid="35" grpId="0" animBg="1"/>
      <p:bldP spid="35" grpId="1" animBg="1"/>
      <p:bldP spid="43" grpId="0"/>
      <p:bldP spid="44" grpId="0"/>
      <p:bldP spid="46" grpId="0"/>
      <p:bldP spid="47" grpId="0" animBg="1"/>
      <p:bldP spid="48" grpId="0" animBg="1"/>
      <p:bldP spid="50" grpId="0" animBg="1"/>
      <p:bldP spid="54" grpId="0" animBg="1"/>
      <p:bldP spid="54" grpId="1" animBg="1"/>
      <p:bldP spid="56" grpId="0" animBg="1"/>
      <p:bldP spid="56" grpId="1" animBg="1"/>
      <p:bldP spid="57" grpId="0"/>
      <p:bldP spid="58" grpId="0"/>
      <p:bldP spid="59" grpId="0"/>
      <p:bldP spid="61" grpId="0"/>
      <p:bldP spid="62" grpId="0"/>
      <p:bldP spid="63" grpId="0"/>
      <p:bldP spid="65" grpId="0"/>
      <p:bldP spid="66" grpId="0"/>
      <p:bldP spid="69" grpId="0"/>
      <p:bldP spid="74" grpId="0" animBg="1"/>
      <p:bldP spid="74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100" grpId="0"/>
      <p:bldP spid="106" grpId="0"/>
      <p:bldP spid="107" grpId="0"/>
      <p:bldP spid="105" grpId="0" animBg="1"/>
      <p:bldP spid="105" grpId="1" animBg="1"/>
      <p:bldP spid="131" grpId="0"/>
      <p:bldP spid="132" grpId="0" animBg="1"/>
      <p:bldP spid="113" grpId="0"/>
      <p:bldP spid="114" grpId="0"/>
      <p:bldP spid="115" grpId="0"/>
      <p:bldP spid="136" grpId="0"/>
      <p:bldP spid="101" grpId="0" animBg="1"/>
      <p:bldP spid="101" grpId="1" animBg="1"/>
      <p:bldP spid="101" grpId="2" animBg="1"/>
      <p:bldP spid="103" grpId="0" animBg="1"/>
      <p:bldP spid="103" grpId="1" animBg="1"/>
      <p:bldP spid="103" grpId="2" animBg="1"/>
      <p:bldP spid="99" grpId="0"/>
      <p:bldP spid="94" grpId="0" animBg="1"/>
      <p:bldP spid="94" grpId="1" animBg="1"/>
      <p:bldP spid="96" grpId="0"/>
      <p:bldP spid="96" grpId="1"/>
      <p:bldP spid="98" grpId="0"/>
      <p:bldP spid="98" grpId="1"/>
      <p:bldP spid="110" grpId="0" animBg="1"/>
      <p:bldP spid="110" grpId="1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ounded Rectangle 240"/>
          <p:cNvSpPr/>
          <p:nvPr/>
        </p:nvSpPr>
        <p:spPr>
          <a:xfrm>
            <a:off x="5288723" y="2592053"/>
            <a:ext cx="894052" cy="502376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3" name="Rounded Rectangle 232"/>
          <p:cNvSpPr/>
          <p:nvPr/>
        </p:nvSpPr>
        <p:spPr>
          <a:xfrm>
            <a:off x="1159156" y="1913643"/>
            <a:ext cx="2046381" cy="257833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2" name="Rounded Rectangle 231"/>
          <p:cNvSpPr/>
          <p:nvPr/>
        </p:nvSpPr>
        <p:spPr>
          <a:xfrm>
            <a:off x="4700244" y="2218302"/>
            <a:ext cx="148355" cy="206089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0" name="Rounded Rectangle 229"/>
          <p:cNvSpPr/>
          <p:nvPr/>
        </p:nvSpPr>
        <p:spPr>
          <a:xfrm>
            <a:off x="4310455" y="2210962"/>
            <a:ext cx="148355" cy="206089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9" name="Rounded Rectangle 228"/>
          <p:cNvSpPr/>
          <p:nvPr/>
        </p:nvSpPr>
        <p:spPr>
          <a:xfrm>
            <a:off x="1088318" y="1499149"/>
            <a:ext cx="3307223" cy="426339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8" name="Rounded Rectangle 227"/>
          <p:cNvSpPr/>
          <p:nvPr/>
        </p:nvSpPr>
        <p:spPr>
          <a:xfrm>
            <a:off x="4081703" y="2226813"/>
            <a:ext cx="148355" cy="187354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7" name="Rounded Rectangle 226"/>
          <p:cNvSpPr/>
          <p:nvPr/>
        </p:nvSpPr>
        <p:spPr>
          <a:xfrm>
            <a:off x="3961036" y="2221217"/>
            <a:ext cx="148355" cy="206089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53" name="Group 152"/>
          <p:cNvGrpSpPr/>
          <p:nvPr/>
        </p:nvGrpSpPr>
        <p:grpSpPr>
          <a:xfrm>
            <a:off x="6465112" y="1518889"/>
            <a:ext cx="788381" cy="1233623"/>
            <a:chOff x="5430957" y="4024373"/>
            <a:chExt cx="788381" cy="1233623"/>
          </a:xfrm>
          <a:solidFill>
            <a:srgbClr val="92D050"/>
          </a:solidFill>
        </p:grpSpPr>
        <p:sp>
          <p:nvSpPr>
            <p:cNvPr id="154" name="Can 153"/>
            <p:cNvSpPr/>
            <p:nvPr/>
          </p:nvSpPr>
          <p:spPr>
            <a:xfrm>
              <a:off x="5434631" y="4024373"/>
              <a:ext cx="780951" cy="1227210"/>
            </a:xfrm>
            <a:prstGeom prst="can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" name="Oval 154"/>
            <p:cNvSpPr/>
            <p:nvPr/>
          </p:nvSpPr>
          <p:spPr>
            <a:xfrm>
              <a:off x="5430957" y="5018654"/>
              <a:ext cx="788381" cy="239342"/>
            </a:xfrm>
            <a:prstGeom prst="ellipse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Rounded Rectangle 1"/>
          <p:cNvSpPr/>
          <p:nvPr/>
        </p:nvSpPr>
        <p:spPr>
          <a:xfrm>
            <a:off x="820466" y="280441"/>
            <a:ext cx="6684264" cy="1175625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01315" y="552566"/>
            <a:ext cx="687003" cy="624548"/>
            <a:chOff x="508513" y="-702286"/>
            <a:chExt cx="687003" cy="624548"/>
          </a:xfrm>
        </p:grpSpPr>
        <p:sp>
          <p:nvSpPr>
            <p:cNvPr id="4" name="Plaque 3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itchFamily="18" charset="0"/>
                </a:rPr>
                <a:t>Q.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sp>
        <p:nvSpPr>
          <p:cNvPr id="55" name="Rectangle 54"/>
          <p:cNvSpPr/>
          <p:nvPr>
            <p:custDataLst>
              <p:tags r:id="rId1"/>
            </p:custDataLst>
          </p:nvPr>
        </p:nvSpPr>
        <p:spPr>
          <a:xfrm>
            <a:off x="530931" y="1542156"/>
            <a:ext cx="637659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en-US" sz="1600" b="1" dirty="0">
                <a:latin typeface="Bookman Old Style" panose="02050604050505020204" pitchFamily="18" charset="0"/>
              </a:rPr>
              <a:t>Sol.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464520" y="1514709"/>
            <a:ext cx="2139864" cy="1548259"/>
            <a:chOff x="6464520" y="1514709"/>
            <a:chExt cx="2139864" cy="1548259"/>
          </a:xfrm>
        </p:grpSpPr>
        <p:grpSp>
          <p:nvGrpSpPr>
            <p:cNvPr id="28" name="Group 27"/>
            <p:cNvGrpSpPr/>
            <p:nvPr/>
          </p:nvGrpSpPr>
          <p:grpSpPr>
            <a:xfrm>
              <a:off x="7370679" y="1567558"/>
              <a:ext cx="1227208" cy="931513"/>
              <a:chOff x="4267200" y="2154596"/>
              <a:chExt cx="533400" cy="798153"/>
            </a:xfrm>
          </p:grpSpPr>
          <p:sp>
            <p:nvSpPr>
              <p:cNvPr id="29" name="Can 28"/>
              <p:cNvSpPr/>
              <p:nvPr/>
            </p:nvSpPr>
            <p:spPr>
              <a:xfrm>
                <a:off x="4267200" y="2154596"/>
                <a:ext cx="533400" cy="798153"/>
              </a:xfrm>
              <a:prstGeom prst="can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4271220" y="2777815"/>
                <a:ext cx="527865" cy="172860"/>
              </a:xfrm>
              <a:prstGeom prst="ellips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41" name="Straight Arrow Connector 40"/>
            <p:cNvCxnSpPr/>
            <p:nvPr/>
          </p:nvCxnSpPr>
          <p:spPr>
            <a:xfrm>
              <a:off x="8010024" y="1689166"/>
              <a:ext cx="594360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Arrow Connector 41"/>
            <p:cNvCxnSpPr/>
            <p:nvPr/>
          </p:nvCxnSpPr>
          <p:spPr>
            <a:xfrm>
              <a:off x="7999394" y="1690406"/>
              <a:ext cx="0" cy="71799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43" name="TextBox 42"/>
            <p:cNvSpPr txBox="1"/>
            <p:nvPr/>
          </p:nvSpPr>
          <p:spPr>
            <a:xfrm>
              <a:off x="7987964" y="1639118"/>
              <a:ext cx="4491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 smtClean="0">
                  <a:solidFill>
                    <a:prstClr val="black"/>
                  </a:solidFill>
                  <a:latin typeface="Bookman Old Style" pitchFamily="18" charset="0"/>
                </a:rPr>
                <a:t>7 cm</a:t>
              </a:r>
              <a:endParaRPr lang="en-IN" sz="800" b="1" baseline="-2500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004772" y="1905244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>
                  <a:solidFill>
                    <a:prstClr val="black"/>
                  </a:solidFill>
                  <a:latin typeface="Bookman Old Style" pitchFamily="18" charset="0"/>
                </a:rPr>
                <a:t>7 m</a:t>
              </a:r>
              <a:endParaRPr lang="en-IN" sz="1000" b="1" baseline="-2500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>
              <a:off x="8004772" y="2400242"/>
              <a:ext cx="592361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46" name="TextBox 45"/>
            <p:cNvSpPr txBox="1"/>
            <p:nvPr/>
          </p:nvSpPr>
          <p:spPr>
            <a:xfrm>
              <a:off x="7949864" y="2345632"/>
              <a:ext cx="4491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 smtClean="0">
                  <a:solidFill>
                    <a:prstClr val="black"/>
                  </a:solidFill>
                  <a:latin typeface="Bookman Old Style" pitchFamily="18" charset="0"/>
                </a:rPr>
                <a:t>7 cm</a:t>
              </a:r>
              <a:endParaRPr lang="en-IN" sz="800" b="1" baseline="-2500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7979544" y="2381779"/>
              <a:ext cx="45720" cy="4572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7979544" y="1666306"/>
              <a:ext cx="45720" cy="4572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Freeform 49"/>
            <p:cNvSpPr/>
            <p:nvPr/>
          </p:nvSpPr>
          <p:spPr>
            <a:xfrm>
              <a:off x="8008402" y="2323492"/>
              <a:ext cx="73189" cy="76750"/>
            </a:xfrm>
            <a:custGeom>
              <a:avLst/>
              <a:gdLst>
                <a:gd name="connsiteX0" fmla="*/ 0 w 107156"/>
                <a:gd name="connsiteY0" fmla="*/ 0 h 92868"/>
                <a:gd name="connsiteX1" fmla="*/ 107156 w 107156"/>
                <a:gd name="connsiteY1" fmla="*/ 0 h 92868"/>
                <a:gd name="connsiteX2" fmla="*/ 107156 w 107156"/>
                <a:gd name="connsiteY2" fmla="*/ 92868 h 9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156" h="92868">
                  <a:moveTo>
                    <a:pt x="0" y="0"/>
                  </a:moveTo>
                  <a:lnTo>
                    <a:pt x="107156" y="0"/>
                  </a:lnTo>
                  <a:lnTo>
                    <a:pt x="107156" y="92868"/>
                  </a:ln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898592" y="2566100"/>
              <a:ext cx="3674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 smtClean="0">
                  <a:solidFill>
                    <a:prstClr val="black"/>
                  </a:solidFill>
                  <a:latin typeface="Bookman Old Style" pitchFamily="18" charset="0"/>
                </a:rPr>
                <a:t>(B)</a:t>
              </a:r>
              <a:endParaRPr lang="en-IN" sz="1050" b="1" baseline="-2500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6464520" y="1514709"/>
              <a:ext cx="833655" cy="1548259"/>
              <a:chOff x="6464520" y="1514709"/>
              <a:chExt cx="833655" cy="1548259"/>
            </a:xfrm>
          </p:grpSpPr>
          <p:grpSp>
            <p:nvGrpSpPr>
              <p:cNvPr id="116" name="Group 115"/>
              <p:cNvGrpSpPr/>
              <p:nvPr/>
            </p:nvGrpSpPr>
            <p:grpSpPr>
              <a:xfrm>
                <a:off x="6464520" y="1514709"/>
                <a:ext cx="781171" cy="1238336"/>
                <a:chOff x="6654681" y="1353272"/>
                <a:chExt cx="533550" cy="845799"/>
              </a:xfrm>
            </p:grpSpPr>
            <p:sp>
              <p:nvSpPr>
                <p:cNvPr id="117" name="Can 116"/>
                <p:cNvSpPr/>
                <p:nvPr/>
              </p:nvSpPr>
              <p:spPr>
                <a:xfrm>
                  <a:off x="6654831" y="1353272"/>
                  <a:ext cx="533400" cy="838200"/>
                </a:xfrm>
                <a:prstGeom prst="can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18" name="Oval 117"/>
                <p:cNvSpPr/>
                <p:nvPr/>
              </p:nvSpPr>
              <p:spPr>
                <a:xfrm>
                  <a:off x="6654681" y="2036227"/>
                  <a:ext cx="533143" cy="162844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19" name="Straight Arrow Connector 118"/>
              <p:cNvCxnSpPr/>
              <p:nvPr/>
            </p:nvCxnSpPr>
            <p:spPr>
              <a:xfrm>
                <a:off x="6825511" y="1614737"/>
                <a:ext cx="420624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0" name="Straight Arrow Connector 119"/>
              <p:cNvCxnSpPr/>
              <p:nvPr/>
            </p:nvCxnSpPr>
            <p:spPr>
              <a:xfrm>
                <a:off x="6827391" y="1614177"/>
                <a:ext cx="0" cy="1030504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TextBox 120"/>
                  <p:cNvSpPr txBox="1"/>
                  <p:nvPr/>
                </p:nvSpPr>
                <p:spPr>
                  <a:xfrm>
                    <a:off x="6776670" y="1567561"/>
                    <a:ext cx="449162" cy="29373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sz="800" b="1" i="1" dirty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800" b="1" i="0" dirty="0" smtClean="0">
                                <a:solidFill>
                                  <a:prstClr val="black"/>
                                </a:solidFill>
                                <a:latin typeface="Bookman Old Style" pitchFamily="18" charset="0"/>
                              </a:rPr>
                              <m:t>7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800" b="1" i="0" dirty="0" smtClean="0">
                                <a:solidFill>
                                  <a:prstClr val="black"/>
                                </a:solidFill>
                                <a:latin typeface="Bookman Old Style" pitchFamily="18" charset="0"/>
                              </a:rPr>
                              <m:t>2</m:t>
                            </m:r>
                          </m:den>
                        </m:f>
                      </m:oMath>
                    </a14:m>
                    <a:r>
                      <a:rPr lang="en-US" sz="800" b="1" dirty="0" smtClean="0">
                        <a:solidFill>
                          <a:prstClr val="black"/>
                        </a:solidFill>
                        <a:latin typeface="Bookman Old Style" pitchFamily="18" charset="0"/>
                      </a:rPr>
                      <a:t> cm</a:t>
                    </a:r>
                    <a:endParaRPr lang="en-IN" sz="800" b="1" baseline="-25000" dirty="0">
                      <a:solidFill>
                        <a:prstClr val="black"/>
                      </a:solidFill>
                      <a:latin typeface="Bookman Old Style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21" name="TextBox 1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76670" y="1567561"/>
                    <a:ext cx="449162" cy="293735"/>
                  </a:xfrm>
                  <a:prstGeom prst="rect">
                    <a:avLst/>
                  </a:prstGeom>
                  <a:blipFill rotWithShape="1"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2" name="TextBox 121"/>
              <p:cNvSpPr txBox="1"/>
              <p:nvPr/>
            </p:nvSpPr>
            <p:spPr>
              <a:xfrm>
                <a:off x="6772069" y="2053150"/>
                <a:ext cx="52610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 smtClean="0">
                    <a:solidFill>
                      <a:prstClr val="black"/>
                    </a:solidFill>
                    <a:latin typeface="Bookman Old Style" pitchFamily="18" charset="0"/>
                  </a:rPr>
                  <a:t>14 m</a:t>
                </a:r>
                <a:endParaRPr lang="en-IN" sz="1000" b="1" baseline="-25000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123" name="Straight Arrow Connector 122"/>
              <p:cNvCxnSpPr/>
              <p:nvPr/>
            </p:nvCxnSpPr>
            <p:spPr>
              <a:xfrm>
                <a:off x="6821453" y="2645123"/>
                <a:ext cx="419258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4" name="TextBox 123"/>
                  <p:cNvSpPr txBox="1"/>
                  <p:nvPr/>
                </p:nvSpPr>
                <p:spPr>
                  <a:xfrm>
                    <a:off x="6766616" y="2609988"/>
                    <a:ext cx="449162" cy="29373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sz="800" b="1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800" b="1" dirty="0">
                                <a:solidFill>
                                  <a:prstClr val="black"/>
                                </a:solidFill>
                                <a:latin typeface="Bookman Old Style" pitchFamily="18" charset="0"/>
                              </a:rPr>
                              <m:t>7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800" b="1" dirty="0">
                                <a:solidFill>
                                  <a:prstClr val="black"/>
                                </a:solidFill>
                                <a:latin typeface="Bookman Old Style" pitchFamily="18" charset="0"/>
                              </a:rPr>
                              <m:t>2</m:t>
                            </m:r>
                          </m:den>
                        </m:f>
                      </m:oMath>
                    </a14:m>
                    <a:r>
                      <a:rPr lang="en-US" sz="800" b="1" dirty="0">
                        <a:solidFill>
                          <a:prstClr val="black"/>
                        </a:solidFill>
                        <a:latin typeface="Bookman Old Style" pitchFamily="18" charset="0"/>
                      </a:rPr>
                      <a:t> cm</a:t>
                    </a:r>
                    <a:endParaRPr lang="en-IN" sz="800" b="1" baseline="-25000" dirty="0">
                      <a:solidFill>
                        <a:prstClr val="black"/>
                      </a:solidFill>
                      <a:latin typeface="Bookman Old Style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24" name="TextBox 1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66616" y="2609988"/>
                    <a:ext cx="449162" cy="293735"/>
                  </a:xfrm>
                  <a:prstGeom prst="rect">
                    <a:avLst/>
                  </a:prstGeom>
                  <a:blipFill rotWithShape="1"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5" name="Oval 124"/>
              <p:cNvSpPr/>
              <p:nvPr/>
            </p:nvSpPr>
            <p:spPr>
              <a:xfrm>
                <a:off x="6808589" y="2622850"/>
                <a:ext cx="45720" cy="4572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6815383" y="1587027"/>
                <a:ext cx="45720" cy="4572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7" name="Freeform 126"/>
              <p:cNvSpPr/>
              <p:nvPr/>
            </p:nvSpPr>
            <p:spPr>
              <a:xfrm>
                <a:off x="6831475" y="2563223"/>
                <a:ext cx="73189" cy="76750"/>
              </a:xfrm>
              <a:custGeom>
                <a:avLst/>
                <a:gdLst>
                  <a:gd name="connsiteX0" fmla="*/ 0 w 107156"/>
                  <a:gd name="connsiteY0" fmla="*/ 0 h 92868"/>
                  <a:gd name="connsiteX1" fmla="*/ 107156 w 107156"/>
                  <a:gd name="connsiteY1" fmla="*/ 0 h 92868"/>
                  <a:gd name="connsiteX2" fmla="*/ 107156 w 107156"/>
                  <a:gd name="connsiteY2" fmla="*/ 92868 h 9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156" h="92868">
                    <a:moveTo>
                      <a:pt x="0" y="0"/>
                    </a:moveTo>
                    <a:lnTo>
                      <a:pt x="107156" y="0"/>
                    </a:lnTo>
                    <a:lnTo>
                      <a:pt x="107156" y="92868"/>
                    </a:lnTo>
                  </a:path>
                </a:pathLst>
              </a:cu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6706286" y="2809052"/>
                <a:ext cx="36740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1" dirty="0" smtClean="0">
                    <a:solidFill>
                      <a:prstClr val="black"/>
                    </a:solidFill>
                    <a:latin typeface="Bookman Old Style" pitchFamily="18" charset="0"/>
                  </a:rPr>
                  <a:t>(A)</a:t>
                </a:r>
                <a:endParaRPr lang="en-IN" sz="1050" b="1" baseline="-25000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p:grpSp>
      </p:grpSp>
      <p:sp>
        <p:nvSpPr>
          <p:cNvPr id="132" name="Rounded Rectangle 131"/>
          <p:cNvSpPr/>
          <p:nvPr/>
        </p:nvSpPr>
        <p:spPr>
          <a:xfrm>
            <a:off x="5017779" y="985611"/>
            <a:ext cx="1802330" cy="209701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3" name="Rounded Rectangle 102"/>
          <p:cNvSpPr/>
          <p:nvPr/>
        </p:nvSpPr>
        <p:spPr>
          <a:xfrm>
            <a:off x="1146012" y="1177114"/>
            <a:ext cx="5560274" cy="209701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69631" y="286516"/>
            <a:ext cx="655754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Bookman Old Style" panose="02050604050505020204" pitchFamily="18" charset="0"/>
                <a:ea typeface="Cambria Math" panose="02040503050406030204" pitchFamily="18" charset="0"/>
              </a:rPr>
              <a:t>Diameter of cylinder A is 7 cm, and the height is 14 cm. Diameter of cylinder B is 14 cm and height is 7 cm. Without doing any calculations can you suggest whose volume is greater? Verify </a:t>
            </a:r>
            <a:r>
              <a:rPr lang="en-US" b="1" dirty="0" smtClean="0">
                <a:latin typeface="Bookman Old Style" panose="02050604050505020204" pitchFamily="18" charset="0"/>
                <a:ea typeface="Cambria Math" panose="02040503050406030204" pitchFamily="18" charset="0"/>
              </a:rPr>
              <a:t>it by </a:t>
            </a:r>
            <a:r>
              <a:rPr lang="en-US" b="1" dirty="0">
                <a:latin typeface="Bookman Old Style" panose="02050604050505020204" pitchFamily="18" charset="0"/>
                <a:ea typeface="Cambria Math" panose="02040503050406030204" pitchFamily="18" charset="0"/>
              </a:rPr>
              <a:t>finding the volume of both the cylinders. Check whether the cylinder with greater volume also has greater surface area?</a:t>
            </a:r>
          </a:p>
        </p:txBody>
      </p:sp>
      <p:sp>
        <p:nvSpPr>
          <p:cNvPr id="141" name="Rectangle 140"/>
          <p:cNvSpPr/>
          <p:nvPr>
            <p:custDataLst>
              <p:tags r:id="rId2"/>
            </p:custDataLst>
          </p:nvPr>
        </p:nvSpPr>
        <p:spPr>
          <a:xfrm>
            <a:off x="1038778" y="1568741"/>
            <a:ext cx="274963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Radius of cylinder (A)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46" name="Rectangle 145"/>
          <p:cNvSpPr/>
          <p:nvPr>
            <p:custDataLst>
              <p:tags r:id="rId3"/>
            </p:custDataLst>
          </p:nvPr>
        </p:nvSpPr>
        <p:spPr>
          <a:xfrm>
            <a:off x="3686843" y="1443798"/>
            <a:ext cx="334065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7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cxnSp>
        <p:nvCxnSpPr>
          <p:cNvPr id="147" name="Straight Connector 146"/>
          <p:cNvCxnSpPr/>
          <p:nvPr/>
        </p:nvCxnSpPr>
        <p:spPr>
          <a:xfrm flipV="1">
            <a:off x="3682781" y="1738018"/>
            <a:ext cx="285133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/>
          <p:cNvSpPr/>
          <p:nvPr/>
        </p:nvSpPr>
        <p:spPr>
          <a:xfrm>
            <a:off x="3390263" y="1568741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3946709" y="1568741"/>
            <a:ext cx="5084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cm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50" name="Rectangle 149"/>
          <p:cNvSpPr/>
          <p:nvPr>
            <p:custDataLst>
              <p:tags r:id="rId4"/>
            </p:custDataLst>
          </p:nvPr>
        </p:nvSpPr>
        <p:spPr>
          <a:xfrm>
            <a:off x="3695491" y="1694313"/>
            <a:ext cx="277642" cy="31542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52" name="Rectangle 151"/>
          <p:cNvSpPr/>
          <p:nvPr>
            <p:custDataLst>
              <p:tags r:id="rId5"/>
            </p:custDataLst>
          </p:nvPr>
        </p:nvSpPr>
        <p:spPr>
          <a:xfrm>
            <a:off x="867002" y="1868896"/>
            <a:ext cx="274963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Symbol" pitchFamily="18" charset="2"/>
                <a:ea typeface="Cambria Math" pitchFamily="18" charset="0"/>
              </a:rPr>
              <a:t>\</a:t>
            </a: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 Height (A) = 14 cm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64753" y="2137301"/>
            <a:ext cx="4307932" cy="338554"/>
            <a:chOff x="607584" y="2244309"/>
            <a:chExt cx="4307932" cy="338554"/>
          </a:xfrm>
        </p:grpSpPr>
        <p:sp>
          <p:nvSpPr>
            <p:cNvPr id="161" name="Rectangle 160"/>
            <p:cNvSpPr/>
            <p:nvPr/>
          </p:nvSpPr>
          <p:spPr>
            <a:xfrm>
              <a:off x="607584" y="2244309"/>
              <a:ext cx="305083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Bookman Old Style" panose="02050604050505020204" pitchFamily="18" charset="0"/>
                  <a:ea typeface="Cambria Math" pitchFamily="18" charset="0"/>
                </a:rPr>
                <a:t>Surface</a:t>
              </a:r>
              <a:r>
                <a:rPr lang="en-US" sz="1600" b="1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Cambria Math" pitchFamily="18" charset="0"/>
                  <a:ea typeface="Cambria Math" pitchFamily="18" charset="0"/>
                </a:rPr>
                <a:t> </a:t>
              </a:r>
              <a:r>
                <a:rPr lang="en-US" sz="1600" b="1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Bookman Old Style" panose="02050604050505020204" pitchFamily="18" charset="0"/>
                  <a:ea typeface="Cambria Math" pitchFamily="18" charset="0"/>
                </a:rPr>
                <a:t>area of cylinder </a:t>
              </a:r>
              <a:r>
                <a:rPr lang="en-US" sz="1600" b="1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Bookman Old Style" panose="02050604050505020204" pitchFamily="18" charset="0"/>
                  <a:ea typeface="Cambria Math" pitchFamily="18" charset="0"/>
                </a:rPr>
                <a:t>(</a:t>
              </a:r>
              <a:r>
                <a:rPr lang="en-US" sz="1600" b="1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Bookman Old Style" panose="02050604050505020204" pitchFamily="18" charset="0"/>
                  <a:ea typeface="Cambria Math" pitchFamily="18" charset="0"/>
                </a:rPr>
                <a:t>A)</a:t>
              </a:r>
              <a:endParaRPr lang="en-US" sz="16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3499454" y="2244309"/>
              <a:ext cx="30809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man Old Style" panose="02050604050505020204" pitchFamily="18" charset="0"/>
                  <a:ea typeface="Cambria Math" pitchFamily="18" charset="0"/>
                </a:rPr>
                <a:t>=</a:t>
              </a:r>
              <a:endParaRPr lang="en-US" sz="16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3682486" y="2244309"/>
              <a:ext cx="123303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</a:rPr>
                <a:t>2</a:t>
              </a:r>
              <a:r>
                <a:rPr lang="en-US" sz="1600" b="1" dirty="0" smtClean="0">
                  <a:solidFill>
                    <a:prstClr val="black"/>
                  </a:solidFill>
                  <a:latin typeface="Symbol" pitchFamily="18" charset="2"/>
                  <a:ea typeface="Cambria Math" pitchFamily="18" charset="0"/>
                </a:rPr>
                <a:t>p</a:t>
              </a:r>
              <a:r>
                <a:rPr lang="en-US" sz="1600" b="1" dirty="0" smtClean="0">
                  <a:solidFill>
                    <a:prstClr val="black"/>
                  </a:solidFill>
                  <a:latin typeface="Bookman Old Style" panose="02050604050505020204" pitchFamily="18" charset="0"/>
                  <a:ea typeface="Cambria Math" pitchFamily="18" charset="0"/>
                </a:rPr>
                <a:t>r (</a:t>
              </a:r>
              <a:r>
                <a:rPr lang="en-US" sz="1600" b="1" i="1" dirty="0" smtClean="0">
                  <a:solidFill>
                    <a:prstClr val="black"/>
                  </a:solidFill>
                  <a:latin typeface="Bookman Old Style" panose="02050604050505020204" pitchFamily="18" charset="0"/>
                  <a:ea typeface="Cambria Math" pitchFamily="18" charset="0"/>
                </a:rPr>
                <a:t>h</a:t>
              </a:r>
              <a:r>
                <a:rPr lang="en-US" sz="1600" b="1" dirty="0" smtClean="0">
                  <a:solidFill>
                    <a:prstClr val="black"/>
                  </a:solidFill>
                  <a:latin typeface="Bookman Old Style" panose="02050604050505020204" pitchFamily="18" charset="0"/>
                  <a:ea typeface="Cambria Math" pitchFamily="18" charset="0"/>
                </a:rPr>
                <a:t> + r)</a:t>
              </a:r>
              <a:endParaRPr lang="en-US" sz="16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196" name="Rectangle 195"/>
          <p:cNvSpPr/>
          <p:nvPr/>
        </p:nvSpPr>
        <p:spPr>
          <a:xfrm>
            <a:off x="3556586" y="2730925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Rectangle 198"/>
              <p:cNvSpPr/>
              <p:nvPr/>
            </p:nvSpPr>
            <p:spPr>
              <a:xfrm>
                <a:off x="4140052" y="2589457"/>
                <a:ext cx="527709" cy="5571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22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199" name="Rectangle 1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052" y="2589457"/>
                <a:ext cx="527709" cy="557140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0" name="Rectangle 199"/>
          <p:cNvSpPr/>
          <p:nvPr/>
        </p:nvSpPr>
        <p:spPr>
          <a:xfrm>
            <a:off x="4545919" y="2689777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  <a:ea typeface="Cambria Math" pitchFamily="18" charset="0"/>
              </a:rPr>
              <a:t>×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Rectangle 200"/>
              <p:cNvSpPr/>
              <p:nvPr/>
            </p:nvSpPr>
            <p:spPr>
              <a:xfrm>
                <a:off x="4741842" y="2589457"/>
                <a:ext cx="391453" cy="5640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7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01" name="Rectangle 2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842" y="2589457"/>
                <a:ext cx="391453" cy="564001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2" name="Rectangle 201"/>
          <p:cNvSpPr/>
          <p:nvPr/>
        </p:nvSpPr>
        <p:spPr>
          <a:xfrm>
            <a:off x="4982085" y="2689777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  <a:ea typeface="Cambria Math" pitchFamily="18" charset="0"/>
              </a:rPr>
              <a:t>×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203" name="Left Bracket 202"/>
          <p:cNvSpPr/>
          <p:nvPr/>
        </p:nvSpPr>
        <p:spPr>
          <a:xfrm>
            <a:off x="5306494" y="2608430"/>
            <a:ext cx="69932" cy="481194"/>
          </a:xfrm>
          <a:prstGeom prst="leftBracket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Rectangle 203"/>
              <p:cNvSpPr/>
              <p:nvPr/>
            </p:nvSpPr>
            <p:spPr>
              <a:xfrm>
                <a:off x="5843076" y="2566048"/>
                <a:ext cx="323515" cy="5640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7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anose="02050604050505020204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04" name="Rectangle 2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076" y="2566048"/>
                <a:ext cx="323515" cy="564001"/>
              </a:xfrm>
              <a:prstGeom prst="rect">
                <a:avLst/>
              </a:prstGeom>
              <a:blipFill rotWithShape="1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5" name="Rectangle 204"/>
          <p:cNvSpPr/>
          <p:nvPr/>
        </p:nvSpPr>
        <p:spPr>
          <a:xfrm>
            <a:off x="5613299" y="2689777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+</a:t>
            </a:r>
            <a:endParaRPr lang="en-US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6" name="Rectangle 205"/>
          <p:cNvSpPr/>
          <p:nvPr/>
        </p:nvSpPr>
        <p:spPr>
          <a:xfrm>
            <a:off x="5272539" y="2678772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14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3556586" y="3293035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4193681" y="3293035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  <a:ea typeface="Cambria Math" pitchFamily="18" charset="0"/>
              </a:rPr>
              <a:t>11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4507773" y="3293035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  <a:ea typeface="Cambria Math" pitchFamily="18" charset="0"/>
              </a:rPr>
              <a:t>×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210" name="Rectangle 209"/>
          <p:cNvSpPr/>
          <p:nvPr/>
        </p:nvSpPr>
        <p:spPr>
          <a:xfrm>
            <a:off x="5278887" y="3188157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7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26" name="Left Bracket 225"/>
          <p:cNvSpPr/>
          <p:nvPr/>
        </p:nvSpPr>
        <p:spPr>
          <a:xfrm flipH="1">
            <a:off x="6087357" y="2608430"/>
            <a:ext cx="69932" cy="481194"/>
          </a:xfrm>
          <a:prstGeom prst="leftBracket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239" name="Rectangle 238"/>
          <p:cNvSpPr/>
          <p:nvPr/>
        </p:nvSpPr>
        <p:spPr>
          <a:xfrm>
            <a:off x="3759815" y="2733369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  <a:ea typeface="Cambria Math" pitchFamily="18" charset="0"/>
              </a:rPr>
              <a:t>2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240" name="Rectangle 239"/>
          <p:cNvSpPr/>
          <p:nvPr/>
        </p:nvSpPr>
        <p:spPr>
          <a:xfrm>
            <a:off x="3973427" y="2733369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  <a:ea typeface="Cambria Math" pitchFamily="18" charset="0"/>
              </a:rPr>
              <a:t>×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744197" y="3188157"/>
            <a:ext cx="457176" cy="307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  <a:ea typeface="Cambria Math" pitchFamily="18" charset="0"/>
              </a:rPr>
              <a:t>28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5084273" y="3188157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  <a:ea typeface="Cambria Math" pitchFamily="18" charset="0"/>
              </a:rPr>
              <a:t>+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cxnSp>
        <p:nvCxnSpPr>
          <p:cNvPr id="95" name="Straight Connector 94"/>
          <p:cNvCxnSpPr>
            <a:cxnSpLocks noChangeAspect="1"/>
          </p:cNvCxnSpPr>
          <p:nvPr/>
        </p:nvCxnSpPr>
        <p:spPr>
          <a:xfrm rot="900000" flipV="1">
            <a:off x="4357064" y="2944537"/>
            <a:ext cx="129038" cy="129038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cxnSpLocks noChangeAspect="1"/>
          </p:cNvCxnSpPr>
          <p:nvPr/>
        </p:nvCxnSpPr>
        <p:spPr>
          <a:xfrm rot="900000" flipV="1">
            <a:off x="4893596" y="2664475"/>
            <a:ext cx="129038" cy="129038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cxnSpLocks noChangeAspect="1"/>
          </p:cNvCxnSpPr>
          <p:nvPr/>
        </p:nvCxnSpPr>
        <p:spPr>
          <a:xfrm rot="900000" flipV="1">
            <a:off x="4883323" y="2976009"/>
            <a:ext cx="129038" cy="129038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cxnSpLocks noChangeAspect="1"/>
          </p:cNvCxnSpPr>
          <p:nvPr/>
        </p:nvCxnSpPr>
        <p:spPr>
          <a:xfrm rot="900000" flipV="1">
            <a:off x="4290215" y="2641648"/>
            <a:ext cx="171750" cy="171750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4210093" y="2416553"/>
            <a:ext cx="3866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ookman Old Style" pitchFamily="18" charset="0"/>
                <a:ea typeface="Cambria Math" pitchFamily="18" charset="0"/>
              </a:rPr>
              <a:t>11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3563066" y="3854011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3779377" y="3854011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  <a:ea typeface="Cambria Math" pitchFamily="18" charset="0"/>
              </a:rPr>
              <a:t>22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093469" y="3854011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  <a:ea typeface="Cambria Math" pitchFamily="18" charset="0"/>
              </a:rPr>
              <a:t>×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4293815" y="3716765"/>
                <a:ext cx="527709" cy="5645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35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3815" y="3716765"/>
                <a:ext cx="527709" cy="564514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Connector 106"/>
          <p:cNvCxnSpPr>
            <a:cxnSpLocks noChangeAspect="1"/>
          </p:cNvCxnSpPr>
          <p:nvPr/>
        </p:nvCxnSpPr>
        <p:spPr>
          <a:xfrm rot="900000" flipV="1">
            <a:off x="4510122" y="4078204"/>
            <a:ext cx="129038" cy="129038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cxnSpLocks noChangeAspect="1"/>
          </p:cNvCxnSpPr>
          <p:nvPr/>
        </p:nvCxnSpPr>
        <p:spPr>
          <a:xfrm rot="900000" flipV="1">
            <a:off x="3924349" y="3932218"/>
            <a:ext cx="171750" cy="171750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9" name="Rectangle 108"/>
          <p:cNvSpPr/>
          <p:nvPr/>
        </p:nvSpPr>
        <p:spPr>
          <a:xfrm>
            <a:off x="3797009" y="3717056"/>
            <a:ext cx="3866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ookman Old Style" pitchFamily="18" charset="0"/>
                <a:ea typeface="Cambria Math" pitchFamily="18" charset="0"/>
              </a:rPr>
              <a:t>11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3533532" y="4280423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3749843" y="4280423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  <a:ea typeface="Cambria Math" pitchFamily="18" charset="0"/>
              </a:rPr>
              <a:t>11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4091659" y="4280423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  <a:ea typeface="Cambria Math" pitchFamily="18" charset="0"/>
              </a:rPr>
              <a:t>×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4331267" y="4280423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  <a:ea typeface="Cambria Math" pitchFamily="18" charset="0"/>
              </a:rPr>
              <a:t>35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394413" y="4546936"/>
            <a:ext cx="32800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Symbol" pitchFamily="18" charset="2"/>
                <a:ea typeface="Cambria Math" pitchFamily="18" charset="0"/>
              </a:rPr>
              <a:t>\ </a:t>
            </a:r>
            <a:r>
              <a:rPr lang="en-US" sz="16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Bookman Old Style" panose="02050604050505020204" pitchFamily="18" charset="0"/>
                <a:ea typeface="Cambria Math" pitchFamily="18" charset="0"/>
              </a:rPr>
              <a:t>Surface</a:t>
            </a:r>
            <a:r>
              <a:rPr lang="en-US" sz="16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mbria Math" pitchFamily="18" charset="0"/>
                <a:ea typeface="Cambria Math" pitchFamily="18" charset="0"/>
              </a:rPr>
              <a:t> </a:t>
            </a:r>
            <a:r>
              <a:rPr lang="en-US" sz="16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Bookman Old Style" panose="02050604050505020204" pitchFamily="18" charset="0"/>
                <a:ea typeface="Cambria Math" pitchFamily="18" charset="0"/>
              </a:rPr>
              <a:t>area of cylinder (A)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3533532" y="4546936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3766051" y="4546936"/>
            <a:ext cx="10775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  <a:ea typeface="Cambria Math" pitchFamily="18" charset="0"/>
              </a:rPr>
              <a:t>385</a:t>
            </a:r>
            <a:r>
              <a:rPr kumimoji="0" lang="en-US" sz="16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  <a:ea typeface="Cambria Math" pitchFamily="18" charset="0"/>
              </a:rPr>
              <a:t> cm</a:t>
            </a:r>
            <a:r>
              <a:rPr kumimoji="0" lang="en-US" sz="1600" b="1" i="0" u="none" strike="noStrike" kern="0" cap="none" spc="0" normalizeH="0" baseline="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  <a:ea typeface="Cambria Math" pitchFamily="18" charset="0"/>
              </a:rPr>
              <a:t>2</a:t>
            </a:r>
            <a:endParaRPr kumimoji="0" lang="en-US" sz="1600" b="0" i="0" u="none" strike="noStrike" kern="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156" name="Rounded Rectangle 59"/>
          <p:cNvSpPr/>
          <p:nvPr/>
        </p:nvSpPr>
        <p:spPr>
          <a:xfrm>
            <a:off x="702399" y="2811911"/>
            <a:ext cx="2501451" cy="667266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 algn="ctr">
            <a:solidFill>
              <a:srgbClr val="CC00FF"/>
            </a:solidFill>
            <a:prstDash val="solid"/>
            <a:miter lim="800000"/>
          </a:ln>
          <a:effectLst>
            <a:glow rad="63500">
              <a:srgbClr val="ED7D31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itchFamily="18" charset="0"/>
              <a:ea typeface="+mn-ea"/>
              <a:cs typeface="+mn-cs"/>
            </a:endParaRPr>
          </a:p>
        </p:txBody>
      </p:sp>
      <p:pic>
        <p:nvPicPr>
          <p:cNvPr id="157" name="Picture 5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37001" y="2573832"/>
            <a:ext cx="491495" cy="102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8" name="TextBox 157"/>
          <p:cNvSpPr txBox="1"/>
          <p:nvPr/>
        </p:nvSpPr>
        <p:spPr>
          <a:xfrm>
            <a:off x="636446" y="2848750"/>
            <a:ext cx="2652342" cy="578882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ookman Old Style" pitchFamily="18" charset="0"/>
                <a:ea typeface="Cambria Math" panose="02040503050406030204" pitchFamily="18" charset="0"/>
              </a:rPr>
              <a:t>What is the formula for  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ookman Old Style" pitchFamily="18" charset="0"/>
                <a:ea typeface="Cambria Math" panose="02040503050406030204" pitchFamily="18" charset="0"/>
              </a:rPr>
              <a:t>surface area 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ookman Old Style" pitchFamily="18" charset="0"/>
                <a:ea typeface="Cambria Math" panose="02040503050406030204" pitchFamily="18" charset="0"/>
              </a:rPr>
              <a:t>of cylinder ?    </a:t>
            </a:r>
          </a:p>
        </p:txBody>
      </p:sp>
      <p:pic>
        <p:nvPicPr>
          <p:cNvPr id="159" name="Picture 9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09745" y="2569552"/>
            <a:ext cx="487507" cy="104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0" name="TextBox 159"/>
          <p:cNvSpPr txBox="1"/>
          <p:nvPr/>
        </p:nvSpPr>
        <p:spPr>
          <a:xfrm>
            <a:off x="1276496" y="2960878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 smtClean="0">
                <a:solidFill>
                  <a:srgbClr val="FFFF00"/>
                </a:solidFill>
                <a:latin typeface="Symbol" pitchFamily="18" charset="2"/>
                <a:ea typeface="Cambria Math" panose="02040503050406030204" pitchFamily="18" charset="0"/>
              </a:rPr>
              <a:t>p</a:t>
            </a:r>
            <a:r>
              <a:rPr lang="en-US" sz="1800" b="1" dirty="0" err="1" smtClean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rPr>
              <a:t>r</a:t>
            </a:r>
            <a:r>
              <a:rPr lang="en-US" sz="1800" b="1" dirty="0" smtClean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rPr>
              <a:t> (2h + r)</a:t>
            </a:r>
            <a:endParaRPr lang="en-US" sz="1800" b="1" dirty="0">
              <a:solidFill>
                <a:srgbClr val="FFFF00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3784518" y="3293035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  <a:ea typeface="Cambria Math" pitchFamily="18" charset="0"/>
              </a:rPr>
              <a:t>2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998130" y="3293035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  <a:ea typeface="Cambria Math" pitchFamily="18" charset="0"/>
              </a:rPr>
              <a:t>×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835412" y="3489962"/>
            <a:ext cx="6796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/>
          <p:cNvSpPr/>
          <p:nvPr/>
        </p:nvSpPr>
        <p:spPr>
          <a:xfrm>
            <a:off x="5032820" y="3434986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  <a:ea typeface="Cambria Math" pitchFamily="18" charset="0"/>
              </a:rPr>
              <a:t>2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60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500"/>
                            </p:stCondLst>
                            <p:childTnLst>
                              <p:par>
                                <p:cTn id="1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500"/>
                            </p:stCondLst>
                            <p:childTnLst>
                              <p:par>
                                <p:cTn id="25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500"/>
                            </p:stCondLst>
                            <p:childTnLst>
                              <p:par>
                                <p:cTn id="2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 animBg="1"/>
      <p:bldP spid="241" grpId="1" animBg="1"/>
      <p:bldP spid="233" grpId="0" animBg="1"/>
      <p:bldP spid="233" grpId="1" animBg="1"/>
      <p:bldP spid="232" grpId="0" animBg="1"/>
      <p:bldP spid="232" grpId="1" animBg="1"/>
      <p:bldP spid="230" grpId="0" animBg="1"/>
      <p:bldP spid="230" grpId="1" animBg="1"/>
      <p:bldP spid="229" grpId="0" animBg="1"/>
      <p:bldP spid="229" grpId="1" animBg="1"/>
      <p:bldP spid="229" grpId="2" animBg="1"/>
      <p:bldP spid="229" grpId="3" animBg="1"/>
      <p:bldP spid="228" grpId="0" animBg="1"/>
      <p:bldP spid="228" grpId="1" animBg="1"/>
      <p:bldP spid="227" grpId="0" animBg="1"/>
      <p:bldP spid="227" grpId="1" animBg="1"/>
      <p:bldP spid="132" grpId="0" animBg="1"/>
      <p:bldP spid="103" grpId="0" animBg="1"/>
      <p:bldP spid="196" grpId="0"/>
      <p:bldP spid="199" grpId="0"/>
      <p:bldP spid="200" grpId="0"/>
      <p:bldP spid="201" grpId="0"/>
      <p:bldP spid="202" grpId="0"/>
      <p:bldP spid="203" grpId="0" animBg="1"/>
      <p:bldP spid="204" grpId="0"/>
      <p:bldP spid="205" grpId="0"/>
      <p:bldP spid="206" grpId="0"/>
      <p:bldP spid="207" grpId="0"/>
      <p:bldP spid="208" grpId="0"/>
      <p:bldP spid="209" grpId="0"/>
      <p:bldP spid="210" grpId="0"/>
      <p:bldP spid="226" grpId="0" animBg="1"/>
      <p:bldP spid="239" grpId="0"/>
      <p:bldP spid="240" grpId="0"/>
      <p:bldP spid="93" grpId="0"/>
      <p:bldP spid="94" grpId="0"/>
      <p:bldP spid="99" grpId="0"/>
      <p:bldP spid="100" grpId="0"/>
      <p:bldP spid="101" grpId="0"/>
      <p:bldP spid="102" grpId="0"/>
      <p:bldP spid="104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29" grpId="0"/>
      <p:bldP spid="156" grpId="0" animBg="1"/>
      <p:bldP spid="156" grpId="1" animBg="1"/>
      <p:bldP spid="158" grpId="0"/>
      <p:bldP spid="158" grpId="1"/>
      <p:bldP spid="160" grpId="0"/>
      <p:bldP spid="160" grpId="1"/>
      <p:bldP spid="105" grpId="0"/>
      <p:bldP spid="106" grpId="0"/>
      <p:bldP spid="13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/>
          <p:cNvGrpSpPr/>
          <p:nvPr/>
        </p:nvGrpSpPr>
        <p:grpSpPr>
          <a:xfrm>
            <a:off x="7371048" y="1571004"/>
            <a:ext cx="1227208" cy="931513"/>
            <a:chOff x="4267200" y="2154596"/>
            <a:chExt cx="533400" cy="798153"/>
          </a:xfrm>
          <a:solidFill>
            <a:srgbClr val="FFC000"/>
          </a:solidFill>
        </p:grpSpPr>
        <p:sp>
          <p:nvSpPr>
            <p:cNvPr id="106" name="Can 105"/>
            <p:cNvSpPr/>
            <p:nvPr/>
          </p:nvSpPr>
          <p:spPr>
            <a:xfrm>
              <a:off x="4267200" y="2154596"/>
              <a:ext cx="533400" cy="798153"/>
            </a:xfrm>
            <a:prstGeom prst="can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" name="Oval 130"/>
            <p:cNvSpPr/>
            <p:nvPr/>
          </p:nvSpPr>
          <p:spPr>
            <a:xfrm>
              <a:off x="4271220" y="2777815"/>
              <a:ext cx="527865" cy="172860"/>
            </a:xfrm>
            <a:prstGeom prst="ellipse">
              <a:avLst/>
            </a:prstGeom>
            <a:grp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41" name="Rounded Rectangle 240"/>
          <p:cNvSpPr/>
          <p:nvPr/>
        </p:nvSpPr>
        <p:spPr>
          <a:xfrm>
            <a:off x="5347055" y="3056229"/>
            <a:ext cx="818923" cy="253236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3" name="Rounded Rectangle 232"/>
          <p:cNvSpPr/>
          <p:nvPr/>
        </p:nvSpPr>
        <p:spPr>
          <a:xfrm>
            <a:off x="1133765" y="2227155"/>
            <a:ext cx="1966532" cy="257833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2" name="Rounded Rectangle 231"/>
          <p:cNvSpPr/>
          <p:nvPr/>
        </p:nvSpPr>
        <p:spPr>
          <a:xfrm>
            <a:off x="4700244" y="2584066"/>
            <a:ext cx="148355" cy="206089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0" name="Rounded Rectangle 229"/>
          <p:cNvSpPr/>
          <p:nvPr/>
        </p:nvSpPr>
        <p:spPr>
          <a:xfrm>
            <a:off x="4310455" y="2576726"/>
            <a:ext cx="148355" cy="206089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9" name="Rounded Rectangle 228"/>
          <p:cNvSpPr/>
          <p:nvPr/>
        </p:nvSpPr>
        <p:spPr>
          <a:xfrm>
            <a:off x="1077800" y="1919595"/>
            <a:ext cx="3066998" cy="264723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8" name="Rounded Rectangle 227"/>
          <p:cNvSpPr/>
          <p:nvPr/>
        </p:nvSpPr>
        <p:spPr>
          <a:xfrm>
            <a:off x="4081703" y="2592577"/>
            <a:ext cx="148355" cy="187354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7" name="Rounded Rectangle 226"/>
          <p:cNvSpPr/>
          <p:nvPr/>
        </p:nvSpPr>
        <p:spPr>
          <a:xfrm>
            <a:off x="3961036" y="2586981"/>
            <a:ext cx="148355" cy="206089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820466" y="280441"/>
            <a:ext cx="6806706" cy="1175625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01315" y="552566"/>
            <a:ext cx="687003" cy="624548"/>
            <a:chOff x="508513" y="-702286"/>
            <a:chExt cx="687003" cy="624548"/>
          </a:xfrm>
        </p:grpSpPr>
        <p:sp>
          <p:nvSpPr>
            <p:cNvPr id="4" name="Plaque 3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itchFamily="18" charset="0"/>
                </a:rPr>
                <a:t>Q.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sp>
        <p:nvSpPr>
          <p:cNvPr id="55" name="Rectangle 54"/>
          <p:cNvSpPr/>
          <p:nvPr>
            <p:custDataLst>
              <p:tags r:id="rId1"/>
            </p:custDataLst>
          </p:nvPr>
        </p:nvSpPr>
        <p:spPr>
          <a:xfrm>
            <a:off x="530931" y="1542156"/>
            <a:ext cx="637659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en-US" sz="1600" b="1" dirty="0">
                <a:latin typeface="Bookman Old Style" panose="02050604050505020204" pitchFamily="18" charset="0"/>
              </a:rPr>
              <a:t>Sol.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464520" y="1514709"/>
            <a:ext cx="2139864" cy="1548259"/>
            <a:chOff x="6464520" y="1514709"/>
            <a:chExt cx="2139864" cy="1548259"/>
          </a:xfrm>
        </p:grpSpPr>
        <p:grpSp>
          <p:nvGrpSpPr>
            <p:cNvPr id="28" name="Group 27"/>
            <p:cNvGrpSpPr/>
            <p:nvPr/>
          </p:nvGrpSpPr>
          <p:grpSpPr>
            <a:xfrm>
              <a:off x="7370679" y="1567558"/>
              <a:ext cx="1227208" cy="931513"/>
              <a:chOff x="4267200" y="2154596"/>
              <a:chExt cx="533400" cy="798153"/>
            </a:xfrm>
          </p:grpSpPr>
          <p:sp>
            <p:nvSpPr>
              <p:cNvPr id="29" name="Can 28"/>
              <p:cNvSpPr/>
              <p:nvPr/>
            </p:nvSpPr>
            <p:spPr>
              <a:xfrm>
                <a:off x="4267200" y="2154596"/>
                <a:ext cx="533400" cy="798153"/>
              </a:xfrm>
              <a:prstGeom prst="can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4271220" y="2777815"/>
                <a:ext cx="527865" cy="172860"/>
              </a:xfrm>
              <a:prstGeom prst="ellips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41" name="Straight Arrow Connector 40"/>
            <p:cNvCxnSpPr/>
            <p:nvPr/>
          </p:nvCxnSpPr>
          <p:spPr>
            <a:xfrm>
              <a:off x="8010024" y="1689166"/>
              <a:ext cx="594360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Arrow Connector 41"/>
            <p:cNvCxnSpPr/>
            <p:nvPr/>
          </p:nvCxnSpPr>
          <p:spPr>
            <a:xfrm>
              <a:off x="7999394" y="1690406"/>
              <a:ext cx="0" cy="71799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43" name="TextBox 42"/>
            <p:cNvSpPr txBox="1"/>
            <p:nvPr/>
          </p:nvSpPr>
          <p:spPr>
            <a:xfrm>
              <a:off x="7987964" y="1639118"/>
              <a:ext cx="4491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 smtClean="0">
                  <a:solidFill>
                    <a:prstClr val="black"/>
                  </a:solidFill>
                  <a:latin typeface="Bookman Old Style" pitchFamily="18" charset="0"/>
                </a:rPr>
                <a:t>7 cm</a:t>
              </a:r>
              <a:endParaRPr lang="en-IN" sz="800" b="1" baseline="-2500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004772" y="1905244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>
                  <a:solidFill>
                    <a:prstClr val="black"/>
                  </a:solidFill>
                  <a:latin typeface="Bookman Old Style" pitchFamily="18" charset="0"/>
                </a:rPr>
                <a:t>7 m</a:t>
              </a:r>
              <a:endParaRPr lang="en-IN" sz="1000" b="1" baseline="-2500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>
              <a:off x="8004772" y="2400242"/>
              <a:ext cx="592361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46" name="TextBox 45"/>
            <p:cNvSpPr txBox="1"/>
            <p:nvPr/>
          </p:nvSpPr>
          <p:spPr>
            <a:xfrm>
              <a:off x="7949864" y="2345632"/>
              <a:ext cx="4491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 smtClean="0">
                  <a:solidFill>
                    <a:prstClr val="black"/>
                  </a:solidFill>
                  <a:latin typeface="Bookman Old Style" pitchFamily="18" charset="0"/>
                </a:rPr>
                <a:t>7 cm</a:t>
              </a:r>
              <a:endParaRPr lang="en-IN" sz="800" b="1" baseline="-2500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7979544" y="2381779"/>
              <a:ext cx="45720" cy="4572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7979544" y="1666306"/>
              <a:ext cx="45720" cy="4572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Freeform 49"/>
            <p:cNvSpPr/>
            <p:nvPr/>
          </p:nvSpPr>
          <p:spPr>
            <a:xfrm>
              <a:off x="8008402" y="2323492"/>
              <a:ext cx="73189" cy="76750"/>
            </a:xfrm>
            <a:custGeom>
              <a:avLst/>
              <a:gdLst>
                <a:gd name="connsiteX0" fmla="*/ 0 w 107156"/>
                <a:gd name="connsiteY0" fmla="*/ 0 h 92868"/>
                <a:gd name="connsiteX1" fmla="*/ 107156 w 107156"/>
                <a:gd name="connsiteY1" fmla="*/ 0 h 92868"/>
                <a:gd name="connsiteX2" fmla="*/ 107156 w 107156"/>
                <a:gd name="connsiteY2" fmla="*/ 92868 h 9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156" h="92868">
                  <a:moveTo>
                    <a:pt x="0" y="0"/>
                  </a:moveTo>
                  <a:lnTo>
                    <a:pt x="107156" y="0"/>
                  </a:lnTo>
                  <a:lnTo>
                    <a:pt x="107156" y="92868"/>
                  </a:ln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898592" y="2566100"/>
              <a:ext cx="3674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 smtClean="0">
                  <a:solidFill>
                    <a:prstClr val="black"/>
                  </a:solidFill>
                  <a:latin typeface="Bookman Old Style" pitchFamily="18" charset="0"/>
                </a:rPr>
                <a:t>(B)</a:t>
              </a:r>
              <a:endParaRPr lang="en-IN" sz="1050" b="1" baseline="-2500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6464520" y="1514709"/>
              <a:ext cx="833655" cy="1548259"/>
              <a:chOff x="6464520" y="1514709"/>
              <a:chExt cx="833655" cy="1548259"/>
            </a:xfrm>
          </p:grpSpPr>
          <p:grpSp>
            <p:nvGrpSpPr>
              <p:cNvPr id="116" name="Group 115"/>
              <p:cNvGrpSpPr/>
              <p:nvPr/>
            </p:nvGrpSpPr>
            <p:grpSpPr>
              <a:xfrm>
                <a:off x="6464520" y="1514709"/>
                <a:ext cx="781171" cy="1238336"/>
                <a:chOff x="6654681" y="1353272"/>
                <a:chExt cx="533550" cy="845799"/>
              </a:xfrm>
            </p:grpSpPr>
            <p:sp>
              <p:nvSpPr>
                <p:cNvPr id="117" name="Can 116"/>
                <p:cNvSpPr/>
                <p:nvPr/>
              </p:nvSpPr>
              <p:spPr>
                <a:xfrm>
                  <a:off x="6654831" y="1353272"/>
                  <a:ext cx="533400" cy="838200"/>
                </a:xfrm>
                <a:prstGeom prst="can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18" name="Oval 117"/>
                <p:cNvSpPr/>
                <p:nvPr/>
              </p:nvSpPr>
              <p:spPr>
                <a:xfrm>
                  <a:off x="6654681" y="2036227"/>
                  <a:ext cx="533143" cy="162844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19" name="Straight Arrow Connector 118"/>
              <p:cNvCxnSpPr/>
              <p:nvPr/>
            </p:nvCxnSpPr>
            <p:spPr>
              <a:xfrm>
                <a:off x="6825511" y="1614737"/>
                <a:ext cx="420624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0" name="Straight Arrow Connector 119"/>
              <p:cNvCxnSpPr/>
              <p:nvPr/>
            </p:nvCxnSpPr>
            <p:spPr>
              <a:xfrm>
                <a:off x="6827391" y="1614177"/>
                <a:ext cx="0" cy="1030504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TextBox 120"/>
                  <p:cNvSpPr txBox="1"/>
                  <p:nvPr/>
                </p:nvSpPr>
                <p:spPr>
                  <a:xfrm>
                    <a:off x="6776670" y="1567561"/>
                    <a:ext cx="449162" cy="29373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sz="800" b="1" i="1" dirty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800" b="1" i="0" dirty="0" smtClean="0">
                                <a:solidFill>
                                  <a:prstClr val="black"/>
                                </a:solidFill>
                                <a:latin typeface="Bookman Old Style" pitchFamily="18" charset="0"/>
                              </a:rPr>
                              <m:t>7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800" b="1" i="0" dirty="0" smtClean="0">
                                <a:solidFill>
                                  <a:prstClr val="black"/>
                                </a:solidFill>
                                <a:latin typeface="Bookman Old Style" pitchFamily="18" charset="0"/>
                              </a:rPr>
                              <m:t>2</m:t>
                            </m:r>
                          </m:den>
                        </m:f>
                      </m:oMath>
                    </a14:m>
                    <a:r>
                      <a:rPr lang="en-US" sz="800" b="1" dirty="0" smtClean="0">
                        <a:solidFill>
                          <a:prstClr val="black"/>
                        </a:solidFill>
                        <a:latin typeface="Bookman Old Style" pitchFamily="18" charset="0"/>
                      </a:rPr>
                      <a:t> cm</a:t>
                    </a:r>
                    <a:endParaRPr lang="en-IN" sz="800" b="1" baseline="-25000" dirty="0">
                      <a:solidFill>
                        <a:prstClr val="black"/>
                      </a:solidFill>
                      <a:latin typeface="Bookman Old Style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21" name="TextBox 1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76670" y="1567561"/>
                    <a:ext cx="449162" cy="293735"/>
                  </a:xfrm>
                  <a:prstGeom prst="rect">
                    <a:avLst/>
                  </a:prstGeom>
                  <a:blipFill rotWithShape="1"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2" name="TextBox 121"/>
              <p:cNvSpPr txBox="1"/>
              <p:nvPr/>
            </p:nvSpPr>
            <p:spPr>
              <a:xfrm>
                <a:off x="6772069" y="2053150"/>
                <a:ext cx="52610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 smtClean="0">
                    <a:solidFill>
                      <a:prstClr val="black"/>
                    </a:solidFill>
                    <a:latin typeface="Bookman Old Style" pitchFamily="18" charset="0"/>
                  </a:rPr>
                  <a:t>14 m</a:t>
                </a:r>
                <a:endParaRPr lang="en-IN" sz="1000" b="1" baseline="-25000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123" name="Straight Arrow Connector 122"/>
              <p:cNvCxnSpPr/>
              <p:nvPr/>
            </p:nvCxnSpPr>
            <p:spPr>
              <a:xfrm>
                <a:off x="6821453" y="2645123"/>
                <a:ext cx="419258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4" name="TextBox 123"/>
                  <p:cNvSpPr txBox="1"/>
                  <p:nvPr/>
                </p:nvSpPr>
                <p:spPr>
                  <a:xfrm>
                    <a:off x="6766616" y="2609988"/>
                    <a:ext cx="449162" cy="29373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sz="800" b="1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800" b="1" dirty="0">
                                <a:solidFill>
                                  <a:prstClr val="black"/>
                                </a:solidFill>
                                <a:latin typeface="Bookman Old Style" pitchFamily="18" charset="0"/>
                              </a:rPr>
                              <m:t>7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800" b="1" dirty="0">
                                <a:solidFill>
                                  <a:prstClr val="black"/>
                                </a:solidFill>
                                <a:latin typeface="Bookman Old Style" pitchFamily="18" charset="0"/>
                              </a:rPr>
                              <m:t>2</m:t>
                            </m:r>
                          </m:den>
                        </m:f>
                      </m:oMath>
                    </a14:m>
                    <a:r>
                      <a:rPr lang="en-US" sz="800" b="1" dirty="0">
                        <a:solidFill>
                          <a:prstClr val="black"/>
                        </a:solidFill>
                        <a:latin typeface="Bookman Old Style" pitchFamily="18" charset="0"/>
                      </a:rPr>
                      <a:t> cm</a:t>
                    </a:r>
                    <a:endParaRPr lang="en-IN" sz="800" b="1" baseline="-25000" dirty="0">
                      <a:solidFill>
                        <a:prstClr val="black"/>
                      </a:solidFill>
                      <a:latin typeface="Bookman Old Style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24" name="TextBox 1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66616" y="2609988"/>
                    <a:ext cx="449162" cy="293735"/>
                  </a:xfrm>
                  <a:prstGeom prst="rect">
                    <a:avLst/>
                  </a:prstGeom>
                  <a:blipFill rotWithShape="1"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5" name="Oval 124"/>
              <p:cNvSpPr/>
              <p:nvPr/>
            </p:nvSpPr>
            <p:spPr>
              <a:xfrm>
                <a:off x="6808589" y="2622850"/>
                <a:ext cx="45720" cy="4572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6815383" y="1587027"/>
                <a:ext cx="45720" cy="4572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7" name="Freeform 126"/>
              <p:cNvSpPr/>
              <p:nvPr/>
            </p:nvSpPr>
            <p:spPr>
              <a:xfrm>
                <a:off x="6831475" y="2563223"/>
                <a:ext cx="73189" cy="76750"/>
              </a:xfrm>
              <a:custGeom>
                <a:avLst/>
                <a:gdLst>
                  <a:gd name="connsiteX0" fmla="*/ 0 w 107156"/>
                  <a:gd name="connsiteY0" fmla="*/ 0 h 92868"/>
                  <a:gd name="connsiteX1" fmla="*/ 107156 w 107156"/>
                  <a:gd name="connsiteY1" fmla="*/ 0 h 92868"/>
                  <a:gd name="connsiteX2" fmla="*/ 107156 w 107156"/>
                  <a:gd name="connsiteY2" fmla="*/ 92868 h 9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156" h="92868">
                    <a:moveTo>
                      <a:pt x="0" y="0"/>
                    </a:moveTo>
                    <a:lnTo>
                      <a:pt x="107156" y="0"/>
                    </a:lnTo>
                    <a:lnTo>
                      <a:pt x="107156" y="92868"/>
                    </a:lnTo>
                  </a:path>
                </a:pathLst>
              </a:cu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6706286" y="2809052"/>
                <a:ext cx="36740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1" dirty="0" smtClean="0">
                    <a:solidFill>
                      <a:prstClr val="black"/>
                    </a:solidFill>
                    <a:latin typeface="Bookman Old Style" pitchFamily="18" charset="0"/>
                  </a:rPr>
                  <a:t>(A)</a:t>
                </a:r>
                <a:endParaRPr lang="en-IN" sz="1050" b="1" baseline="-25000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p:grpSp>
      </p:grpSp>
      <p:sp>
        <p:nvSpPr>
          <p:cNvPr id="132" name="Rounded Rectangle 131"/>
          <p:cNvSpPr/>
          <p:nvPr/>
        </p:nvSpPr>
        <p:spPr>
          <a:xfrm>
            <a:off x="5017779" y="985611"/>
            <a:ext cx="1802330" cy="209701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3" name="Rounded Rectangle 102"/>
          <p:cNvSpPr/>
          <p:nvPr/>
        </p:nvSpPr>
        <p:spPr>
          <a:xfrm>
            <a:off x="1146012" y="1177114"/>
            <a:ext cx="5560274" cy="209701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69631" y="286516"/>
            <a:ext cx="655754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Bookman Old Style" panose="02050604050505020204" pitchFamily="18" charset="0"/>
                <a:ea typeface="Cambria Math" panose="02040503050406030204" pitchFamily="18" charset="0"/>
              </a:rPr>
              <a:t>Diameter of cylinder A is 7 cm, and the height is 14 cm. Diameter of cylinder B is 14 cm and height is 7 cm. Without doing any calculations can you suggest whose volume is greater? Verify </a:t>
            </a:r>
            <a:r>
              <a:rPr lang="en-US" b="1" dirty="0" smtClean="0">
                <a:latin typeface="Bookman Old Style" panose="02050604050505020204" pitchFamily="18" charset="0"/>
                <a:ea typeface="Cambria Math" panose="02040503050406030204" pitchFamily="18" charset="0"/>
              </a:rPr>
              <a:t>it by </a:t>
            </a:r>
            <a:r>
              <a:rPr lang="en-US" b="1" dirty="0">
                <a:latin typeface="Bookman Old Style" panose="02050604050505020204" pitchFamily="18" charset="0"/>
                <a:ea typeface="Cambria Math" panose="02040503050406030204" pitchFamily="18" charset="0"/>
              </a:rPr>
              <a:t>finding the volume of both the cylinders. Check whether the cylinder with greater volume also has greater surface area?</a:t>
            </a:r>
          </a:p>
        </p:txBody>
      </p:sp>
      <p:sp>
        <p:nvSpPr>
          <p:cNvPr id="141" name="Rectangle 140"/>
          <p:cNvSpPr/>
          <p:nvPr>
            <p:custDataLst>
              <p:tags r:id="rId2"/>
            </p:custDataLst>
          </p:nvPr>
        </p:nvSpPr>
        <p:spPr>
          <a:xfrm>
            <a:off x="1038778" y="1882253"/>
            <a:ext cx="274963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Radius of cylinder (B)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3390263" y="1882253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/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3567882" y="1882253"/>
            <a:ext cx="6447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7cm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52" name="Rectangle 151"/>
          <p:cNvSpPr/>
          <p:nvPr>
            <p:custDataLst>
              <p:tags r:id="rId3"/>
            </p:custDataLst>
          </p:nvPr>
        </p:nvSpPr>
        <p:spPr>
          <a:xfrm>
            <a:off x="867002" y="2182408"/>
            <a:ext cx="274963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Symbol" pitchFamily="18" charset="2"/>
                <a:ea typeface="Cambria Math" pitchFamily="18" charset="0"/>
              </a:rPr>
              <a:t>\</a:t>
            </a: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 Height (B) = 7 cm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56" name="Rounded Rectangle 59"/>
          <p:cNvSpPr/>
          <p:nvPr/>
        </p:nvSpPr>
        <p:spPr>
          <a:xfrm>
            <a:off x="634804" y="3121755"/>
            <a:ext cx="2501451" cy="667266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 algn="ctr">
            <a:solidFill>
              <a:srgbClr val="CC00FF"/>
            </a:solidFill>
            <a:prstDash val="solid"/>
            <a:miter lim="800000"/>
          </a:ln>
          <a:effectLst>
            <a:glow rad="63500">
              <a:srgbClr val="ED7D31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itchFamily="18" charset="0"/>
              <a:ea typeface="+mn-ea"/>
              <a:cs typeface="+mn-cs"/>
            </a:endParaRPr>
          </a:p>
        </p:txBody>
      </p:sp>
      <p:pic>
        <p:nvPicPr>
          <p:cNvPr id="157" name="Picture 5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69406" y="2883676"/>
            <a:ext cx="491495" cy="102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8" name="TextBox 157"/>
          <p:cNvSpPr txBox="1"/>
          <p:nvPr/>
        </p:nvSpPr>
        <p:spPr>
          <a:xfrm>
            <a:off x="568851" y="3158594"/>
            <a:ext cx="2652342" cy="578882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ookman Old Style" pitchFamily="18" charset="0"/>
                <a:ea typeface="Cambria Math" panose="02040503050406030204" pitchFamily="18" charset="0"/>
              </a:rPr>
              <a:t>What is the formula for  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ookman Old Style" pitchFamily="18" charset="0"/>
                <a:ea typeface="Cambria Math" panose="02040503050406030204" pitchFamily="18" charset="0"/>
              </a:rPr>
              <a:t>surface area 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ookman Old Style" pitchFamily="18" charset="0"/>
                <a:ea typeface="Cambria Math" panose="02040503050406030204" pitchFamily="18" charset="0"/>
              </a:rPr>
              <a:t>of cylinder ?    </a:t>
            </a:r>
          </a:p>
        </p:txBody>
      </p:sp>
      <p:pic>
        <p:nvPicPr>
          <p:cNvPr id="159" name="Picture 9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2150" y="2879396"/>
            <a:ext cx="487507" cy="104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0" name="TextBox 159"/>
          <p:cNvSpPr txBox="1"/>
          <p:nvPr/>
        </p:nvSpPr>
        <p:spPr>
          <a:xfrm>
            <a:off x="1208901" y="3270722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r>
              <a:rPr lang="en-US" sz="1800" b="1" dirty="0" smtClean="0">
                <a:solidFill>
                  <a:srgbClr val="FFFF00"/>
                </a:solidFill>
                <a:latin typeface="Symbol" pitchFamily="18" charset="2"/>
                <a:ea typeface="Cambria Math" panose="02040503050406030204" pitchFamily="18" charset="0"/>
              </a:rPr>
              <a:t>p</a:t>
            </a:r>
            <a:r>
              <a:rPr lang="en-US" sz="1800" b="1" dirty="0" smtClean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rPr>
              <a:t>r (h + r)</a:t>
            </a:r>
            <a:endParaRPr lang="en-US" sz="1800" b="1" dirty="0">
              <a:solidFill>
                <a:srgbClr val="FFFF00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64753" y="2503065"/>
            <a:ext cx="4307932" cy="338554"/>
            <a:chOff x="607584" y="2244309"/>
            <a:chExt cx="4307932" cy="338554"/>
          </a:xfrm>
        </p:grpSpPr>
        <p:sp>
          <p:nvSpPr>
            <p:cNvPr id="161" name="Rectangle 160"/>
            <p:cNvSpPr/>
            <p:nvPr/>
          </p:nvSpPr>
          <p:spPr>
            <a:xfrm>
              <a:off x="607584" y="2244309"/>
              <a:ext cx="305083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Bookman Old Style" panose="02050604050505020204" pitchFamily="18" charset="0"/>
                  <a:ea typeface="Cambria Math" pitchFamily="18" charset="0"/>
                </a:rPr>
                <a:t>Surface</a:t>
              </a:r>
              <a:r>
                <a:rPr lang="en-US" sz="1600" b="1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Cambria Math" pitchFamily="18" charset="0"/>
                  <a:ea typeface="Cambria Math" pitchFamily="18" charset="0"/>
                </a:rPr>
                <a:t> </a:t>
              </a:r>
              <a:r>
                <a:rPr lang="en-US" sz="1600" b="1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Bookman Old Style" panose="02050604050505020204" pitchFamily="18" charset="0"/>
                  <a:ea typeface="Cambria Math" pitchFamily="18" charset="0"/>
                </a:rPr>
                <a:t>area of cylinder (B)</a:t>
              </a:r>
              <a:endParaRPr lang="en-US" sz="16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3499454" y="2244309"/>
              <a:ext cx="30809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man Old Style" panose="02050604050505020204" pitchFamily="18" charset="0"/>
                  <a:ea typeface="Cambria Math" pitchFamily="18" charset="0"/>
                </a:rPr>
                <a:t>=</a:t>
              </a:r>
              <a:endParaRPr lang="en-US" sz="16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3682486" y="2244309"/>
              <a:ext cx="123303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</a:rPr>
                <a:t>2</a:t>
              </a:r>
              <a:r>
                <a:rPr lang="en-US" sz="1600" b="1" dirty="0">
                  <a:solidFill>
                    <a:prstClr val="black"/>
                  </a:solidFill>
                  <a:latin typeface="Symbol" pitchFamily="18" charset="2"/>
                  <a:ea typeface="Cambria Math" pitchFamily="18" charset="0"/>
                </a:rPr>
                <a:t>p</a:t>
              </a:r>
              <a:r>
                <a:rPr lang="en-US" sz="1600" b="1" dirty="0">
                  <a:solidFill>
                    <a:prstClr val="black"/>
                  </a:solidFill>
                  <a:latin typeface="Bookman Old Style" panose="02050604050505020204" pitchFamily="18" charset="0"/>
                  <a:ea typeface="Cambria Math" pitchFamily="18" charset="0"/>
                </a:rPr>
                <a:t>r (</a:t>
              </a:r>
              <a:r>
                <a:rPr lang="en-US" sz="1600" b="1" i="1" dirty="0">
                  <a:solidFill>
                    <a:prstClr val="black"/>
                  </a:solidFill>
                  <a:latin typeface="Bookman Old Style" panose="02050604050505020204" pitchFamily="18" charset="0"/>
                  <a:ea typeface="Cambria Math" pitchFamily="18" charset="0"/>
                </a:rPr>
                <a:t>h</a:t>
              </a:r>
              <a:r>
                <a:rPr lang="en-US" sz="1600" b="1" dirty="0">
                  <a:solidFill>
                    <a:prstClr val="black"/>
                  </a:solidFill>
                  <a:latin typeface="Bookman Old Style" panose="02050604050505020204" pitchFamily="18" charset="0"/>
                  <a:ea typeface="Cambria Math" pitchFamily="18" charset="0"/>
                </a:rPr>
                <a:t> + r)</a:t>
              </a:r>
              <a:endParaRPr lang="en-US" sz="1600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196" name="Rectangle 195"/>
          <p:cNvSpPr/>
          <p:nvPr/>
        </p:nvSpPr>
        <p:spPr>
          <a:xfrm>
            <a:off x="3556586" y="3056229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Rectangle 198"/>
              <p:cNvSpPr/>
              <p:nvPr/>
            </p:nvSpPr>
            <p:spPr>
              <a:xfrm>
                <a:off x="4196696" y="2914761"/>
                <a:ext cx="527709" cy="5571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22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i="0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itchFamily="18" charset="0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199" name="Rectangle 1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696" y="2914761"/>
                <a:ext cx="527709" cy="557140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0" name="Rectangle 199"/>
          <p:cNvSpPr/>
          <p:nvPr/>
        </p:nvSpPr>
        <p:spPr>
          <a:xfrm>
            <a:off x="4602563" y="3015081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  <a:ea typeface="Cambria Math" pitchFamily="18" charset="0"/>
              </a:rPr>
              <a:t>×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201" name="Rectangle 200"/>
          <p:cNvSpPr/>
          <p:nvPr/>
        </p:nvSpPr>
        <p:spPr>
          <a:xfrm>
            <a:off x="4811549" y="3006202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7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02" name="Rectangle 201"/>
          <p:cNvSpPr/>
          <p:nvPr/>
        </p:nvSpPr>
        <p:spPr>
          <a:xfrm>
            <a:off x="5038729" y="3015081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  <a:ea typeface="Cambria Math" pitchFamily="18" charset="0"/>
              </a:rPr>
              <a:t>×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203" name="Left Bracket 202"/>
          <p:cNvSpPr/>
          <p:nvPr/>
        </p:nvSpPr>
        <p:spPr>
          <a:xfrm>
            <a:off x="5338862" y="3050867"/>
            <a:ext cx="69932" cy="246929"/>
          </a:xfrm>
          <a:prstGeom prst="leftBracket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204" name="Rectangle 203"/>
          <p:cNvSpPr/>
          <p:nvPr/>
        </p:nvSpPr>
        <p:spPr>
          <a:xfrm>
            <a:off x="5843076" y="2995856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7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5597115" y="3015081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+</a:t>
            </a:r>
            <a:endParaRPr lang="en-US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6" name="Rectangle 205"/>
          <p:cNvSpPr/>
          <p:nvPr/>
        </p:nvSpPr>
        <p:spPr>
          <a:xfrm>
            <a:off x="5340666" y="3004076"/>
            <a:ext cx="3209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7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3556586" y="3505051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3772897" y="3505051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  <a:ea typeface="Cambria Math" pitchFamily="18" charset="0"/>
              </a:rPr>
              <a:t>2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3993585" y="3505051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  <a:ea typeface="Cambria Math" pitchFamily="18" charset="0"/>
              </a:rPr>
              <a:t>×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210" name="Rectangle 209"/>
          <p:cNvSpPr/>
          <p:nvPr/>
        </p:nvSpPr>
        <p:spPr>
          <a:xfrm>
            <a:off x="4784004" y="3511498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14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26" name="Left Bracket 225"/>
          <p:cNvSpPr/>
          <p:nvPr/>
        </p:nvSpPr>
        <p:spPr>
          <a:xfrm flipH="1">
            <a:off x="6087357" y="3050867"/>
            <a:ext cx="69932" cy="246929"/>
          </a:xfrm>
          <a:prstGeom prst="leftBracket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239" name="Rectangle 238"/>
          <p:cNvSpPr/>
          <p:nvPr/>
        </p:nvSpPr>
        <p:spPr>
          <a:xfrm>
            <a:off x="3760102" y="3057328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  <a:ea typeface="Cambria Math" pitchFamily="18" charset="0"/>
              </a:rPr>
              <a:t>2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240" name="Rectangle 239"/>
          <p:cNvSpPr/>
          <p:nvPr/>
        </p:nvSpPr>
        <p:spPr>
          <a:xfrm>
            <a:off x="3973714" y="3057328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  <a:ea typeface="Cambria Math" pitchFamily="18" charset="0"/>
              </a:rPr>
              <a:t>×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210125" y="3505051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  <a:ea typeface="Cambria Math" pitchFamily="18" charset="0"/>
              </a:rPr>
              <a:t>22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4550201" y="3505051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  <a:ea typeface="Cambria Math" pitchFamily="18" charset="0"/>
              </a:rPr>
              <a:t>×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cxnSp>
        <p:nvCxnSpPr>
          <p:cNvPr id="95" name="Straight Connector 94"/>
          <p:cNvCxnSpPr>
            <a:cxnSpLocks noChangeAspect="1"/>
          </p:cNvCxnSpPr>
          <p:nvPr/>
        </p:nvCxnSpPr>
        <p:spPr>
          <a:xfrm rot="900000" flipV="1">
            <a:off x="4413708" y="3269841"/>
            <a:ext cx="129038" cy="129038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cxnSpLocks noChangeAspect="1"/>
          </p:cNvCxnSpPr>
          <p:nvPr/>
        </p:nvCxnSpPr>
        <p:spPr>
          <a:xfrm rot="900000" flipV="1">
            <a:off x="4924114" y="3107346"/>
            <a:ext cx="129038" cy="129038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>
          <a:xfrm>
            <a:off x="3563066" y="3892208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3779377" y="3892208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  <a:ea typeface="Cambria Math" pitchFamily="18" charset="0"/>
              </a:rPr>
              <a:t>44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71847" y="3892208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  <a:ea typeface="Cambria Math" pitchFamily="18" charset="0"/>
              </a:rPr>
              <a:t>×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4411382" y="3892208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14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394413" y="4258166"/>
            <a:ext cx="32800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Symbol" pitchFamily="18" charset="2"/>
                <a:ea typeface="Cambria Math" pitchFamily="18" charset="0"/>
              </a:rPr>
              <a:t>\ </a:t>
            </a:r>
            <a:r>
              <a:rPr lang="en-US" sz="16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Bookman Old Style" panose="02050604050505020204" pitchFamily="18" charset="0"/>
                <a:ea typeface="Cambria Math" pitchFamily="18" charset="0"/>
              </a:rPr>
              <a:t>Surface</a:t>
            </a:r>
            <a:r>
              <a:rPr lang="en-US" sz="16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mbria Math" pitchFamily="18" charset="0"/>
                <a:ea typeface="Cambria Math" pitchFamily="18" charset="0"/>
              </a:rPr>
              <a:t> </a:t>
            </a:r>
            <a:r>
              <a:rPr lang="en-US" sz="16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Bookman Old Style" panose="02050604050505020204" pitchFamily="18" charset="0"/>
                <a:ea typeface="Cambria Math" pitchFamily="18" charset="0"/>
              </a:rPr>
              <a:t>area of cylinder (B)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3533532" y="4258166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3766051" y="4258166"/>
            <a:ext cx="10775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616</a:t>
            </a:r>
            <a:r>
              <a:rPr kumimoji="0" lang="en-US" sz="16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  <a:ea typeface="Cambria Math" pitchFamily="18" charset="0"/>
              </a:rPr>
              <a:t> cm</a:t>
            </a:r>
            <a:r>
              <a:rPr kumimoji="0" lang="en-US" sz="1600" b="1" i="0" u="none" strike="noStrike" kern="0" cap="none" spc="0" normalizeH="0" baseline="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  <a:ea typeface="Cambria Math" pitchFamily="18" charset="0"/>
              </a:rPr>
              <a:t>2</a:t>
            </a:r>
            <a:endParaRPr kumimoji="0" lang="en-US" sz="1600" b="0" i="0" u="none" strike="noStrike" kern="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1047563" y="1542156"/>
            <a:ext cx="30508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Bookman Old Style" panose="02050604050505020204" pitchFamily="18" charset="0"/>
                <a:ea typeface="Cambria Math" pitchFamily="18" charset="0"/>
              </a:rPr>
              <a:t>Surface</a:t>
            </a:r>
            <a:r>
              <a:rPr lang="en-US" sz="16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mbria Math" pitchFamily="18" charset="0"/>
                <a:ea typeface="Cambria Math" pitchFamily="18" charset="0"/>
              </a:rPr>
              <a:t> </a:t>
            </a:r>
            <a:r>
              <a:rPr lang="en-US" sz="16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Bookman Old Style" panose="02050604050505020204" pitchFamily="18" charset="0"/>
                <a:ea typeface="Cambria Math" pitchFamily="18" charset="0"/>
              </a:rPr>
              <a:t>area of cylinder (A)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3964611" y="1542156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4197130" y="1542156"/>
            <a:ext cx="13308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  <a:ea typeface="Cambria Math" pitchFamily="18" charset="0"/>
              </a:rPr>
              <a:t>346.5</a:t>
            </a:r>
            <a:r>
              <a:rPr kumimoji="0" lang="en-US" sz="16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  <a:ea typeface="Cambria Math" pitchFamily="18" charset="0"/>
              </a:rPr>
              <a:t> cm</a:t>
            </a:r>
            <a:r>
              <a:rPr kumimoji="0" lang="en-US" sz="1600" b="1" i="0" u="none" strike="noStrike" kern="0" cap="none" spc="0" normalizeH="0" baseline="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  <a:ea typeface="Cambria Math" pitchFamily="18" charset="0"/>
              </a:rPr>
              <a:t>2</a:t>
            </a:r>
            <a:endParaRPr kumimoji="0" lang="en-US" sz="1600" b="0" i="0" u="none" strike="noStrike" kern="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06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3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500"/>
                            </p:stCondLst>
                            <p:childTnLst>
                              <p:par>
                                <p:cTn id="21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 animBg="1"/>
      <p:bldP spid="241" grpId="1" animBg="1"/>
      <p:bldP spid="233" grpId="0" animBg="1"/>
      <p:bldP spid="233" grpId="1" animBg="1"/>
      <p:bldP spid="232" grpId="0" animBg="1"/>
      <p:bldP spid="232" grpId="1" animBg="1"/>
      <p:bldP spid="230" grpId="0" animBg="1"/>
      <p:bldP spid="230" grpId="1" animBg="1"/>
      <p:bldP spid="229" grpId="0" animBg="1"/>
      <p:bldP spid="229" grpId="1" animBg="1"/>
      <p:bldP spid="229" grpId="2" animBg="1"/>
      <p:bldP spid="229" grpId="3" animBg="1"/>
      <p:bldP spid="228" grpId="0" animBg="1"/>
      <p:bldP spid="228" grpId="1" animBg="1"/>
      <p:bldP spid="227" grpId="0" animBg="1"/>
      <p:bldP spid="227" grpId="1" animBg="1"/>
      <p:bldP spid="156" grpId="0" animBg="1"/>
      <p:bldP spid="156" grpId="1" animBg="1"/>
      <p:bldP spid="158" grpId="0"/>
      <p:bldP spid="158" grpId="1"/>
      <p:bldP spid="160" grpId="0"/>
      <p:bldP spid="160" grpId="1"/>
      <p:bldP spid="196" grpId="0"/>
      <p:bldP spid="199" grpId="0"/>
      <p:bldP spid="200" grpId="0"/>
      <p:bldP spid="201" grpId="0"/>
      <p:bldP spid="202" grpId="0"/>
      <p:bldP spid="203" grpId="0" animBg="1"/>
      <p:bldP spid="204" grpId="0"/>
      <p:bldP spid="205" grpId="0"/>
      <p:bldP spid="206" grpId="0"/>
      <p:bldP spid="207" grpId="0"/>
      <p:bldP spid="208" grpId="0"/>
      <p:bldP spid="209" grpId="0"/>
      <p:bldP spid="210" grpId="0"/>
      <p:bldP spid="226" grpId="0" animBg="1"/>
      <p:bldP spid="239" grpId="0"/>
      <p:bldP spid="240" grpId="0"/>
      <p:bldP spid="93" grpId="0"/>
      <p:bldP spid="94" grpId="0"/>
      <p:bldP spid="100" grpId="0"/>
      <p:bldP spid="101" grpId="0"/>
      <p:bldP spid="102" grpId="0"/>
      <p:bldP spid="104" grpId="0"/>
      <p:bldP spid="114" grpId="0"/>
      <p:bldP spid="115" grpId="0"/>
      <p:bldP spid="129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ounded Rectangle 97"/>
          <p:cNvSpPr/>
          <p:nvPr>
            <p:custDataLst>
              <p:tags r:id="rId1"/>
            </p:custDataLst>
          </p:nvPr>
        </p:nvSpPr>
        <p:spPr>
          <a:xfrm>
            <a:off x="1118759" y="1976132"/>
            <a:ext cx="4079036" cy="270524"/>
          </a:xfrm>
          <a:prstGeom prst="round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7" name="Rounded Rectangle 96"/>
          <p:cNvSpPr/>
          <p:nvPr>
            <p:custDataLst>
              <p:tags r:id="rId2"/>
            </p:custDataLst>
          </p:nvPr>
        </p:nvSpPr>
        <p:spPr>
          <a:xfrm>
            <a:off x="1097806" y="1579165"/>
            <a:ext cx="4176863" cy="270524"/>
          </a:xfrm>
          <a:prstGeom prst="round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820466" y="280441"/>
            <a:ext cx="6806706" cy="1175625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01315" y="552566"/>
            <a:ext cx="687003" cy="624548"/>
            <a:chOff x="508513" y="-702286"/>
            <a:chExt cx="687003" cy="624548"/>
          </a:xfrm>
        </p:grpSpPr>
        <p:sp>
          <p:nvSpPr>
            <p:cNvPr id="4" name="Plaque 3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itchFamily="18" charset="0"/>
                </a:rPr>
                <a:t>Q.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sp>
        <p:nvSpPr>
          <p:cNvPr id="55" name="Rectangle 54"/>
          <p:cNvSpPr/>
          <p:nvPr>
            <p:custDataLst>
              <p:tags r:id="rId3"/>
            </p:custDataLst>
          </p:nvPr>
        </p:nvSpPr>
        <p:spPr>
          <a:xfrm>
            <a:off x="530931" y="1542156"/>
            <a:ext cx="637659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en-US" sz="1600" b="1" dirty="0">
                <a:latin typeface="Bookman Old Style" panose="02050604050505020204" pitchFamily="18" charset="0"/>
              </a:rPr>
              <a:t>Sol.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464520" y="1514709"/>
            <a:ext cx="2139864" cy="1548259"/>
            <a:chOff x="6464520" y="1514709"/>
            <a:chExt cx="2139864" cy="1548259"/>
          </a:xfrm>
        </p:grpSpPr>
        <p:grpSp>
          <p:nvGrpSpPr>
            <p:cNvPr id="28" name="Group 27"/>
            <p:cNvGrpSpPr/>
            <p:nvPr/>
          </p:nvGrpSpPr>
          <p:grpSpPr>
            <a:xfrm>
              <a:off x="7370679" y="1567558"/>
              <a:ext cx="1227208" cy="931513"/>
              <a:chOff x="4267200" y="2154596"/>
              <a:chExt cx="533400" cy="798153"/>
            </a:xfrm>
          </p:grpSpPr>
          <p:sp>
            <p:nvSpPr>
              <p:cNvPr id="29" name="Can 28"/>
              <p:cNvSpPr/>
              <p:nvPr/>
            </p:nvSpPr>
            <p:spPr>
              <a:xfrm>
                <a:off x="4267200" y="2154596"/>
                <a:ext cx="533400" cy="798153"/>
              </a:xfrm>
              <a:prstGeom prst="can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4271220" y="2777815"/>
                <a:ext cx="527865" cy="172860"/>
              </a:xfrm>
              <a:prstGeom prst="ellips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41" name="Straight Arrow Connector 40"/>
            <p:cNvCxnSpPr/>
            <p:nvPr/>
          </p:nvCxnSpPr>
          <p:spPr>
            <a:xfrm>
              <a:off x="8010024" y="1689166"/>
              <a:ext cx="594360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Arrow Connector 41"/>
            <p:cNvCxnSpPr/>
            <p:nvPr/>
          </p:nvCxnSpPr>
          <p:spPr>
            <a:xfrm>
              <a:off x="7999394" y="1690406"/>
              <a:ext cx="0" cy="71799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43" name="TextBox 42"/>
            <p:cNvSpPr txBox="1"/>
            <p:nvPr/>
          </p:nvSpPr>
          <p:spPr>
            <a:xfrm>
              <a:off x="7987964" y="1639118"/>
              <a:ext cx="4491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 smtClean="0">
                  <a:solidFill>
                    <a:prstClr val="black"/>
                  </a:solidFill>
                  <a:latin typeface="Bookman Old Style" pitchFamily="18" charset="0"/>
                </a:rPr>
                <a:t>7 cm</a:t>
              </a:r>
              <a:endParaRPr lang="en-IN" sz="800" b="1" baseline="-2500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004772" y="1905244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>
                  <a:solidFill>
                    <a:prstClr val="black"/>
                  </a:solidFill>
                  <a:latin typeface="Bookman Old Style" pitchFamily="18" charset="0"/>
                </a:rPr>
                <a:t>7 m</a:t>
              </a:r>
              <a:endParaRPr lang="en-IN" sz="1000" b="1" baseline="-2500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>
              <a:off x="8004772" y="2400242"/>
              <a:ext cx="592361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46" name="TextBox 45"/>
            <p:cNvSpPr txBox="1"/>
            <p:nvPr/>
          </p:nvSpPr>
          <p:spPr>
            <a:xfrm>
              <a:off x="7949864" y="2345632"/>
              <a:ext cx="4491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 smtClean="0">
                  <a:solidFill>
                    <a:prstClr val="black"/>
                  </a:solidFill>
                  <a:latin typeface="Bookman Old Style" pitchFamily="18" charset="0"/>
                </a:rPr>
                <a:t>7 cm</a:t>
              </a:r>
              <a:endParaRPr lang="en-IN" sz="800" b="1" baseline="-2500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7979544" y="2381779"/>
              <a:ext cx="45720" cy="4572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7979544" y="1666306"/>
              <a:ext cx="45720" cy="4572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Freeform 49"/>
            <p:cNvSpPr/>
            <p:nvPr/>
          </p:nvSpPr>
          <p:spPr>
            <a:xfrm>
              <a:off x="8008402" y="2323492"/>
              <a:ext cx="73189" cy="76750"/>
            </a:xfrm>
            <a:custGeom>
              <a:avLst/>
              <a:gdLst>
                <a:gd name="connsiteX0" fmla="*/ 0 w 107156"/>
                <a:gd name="connsiteY0" fmla="*/ 0 h 92868"/>
                <a:gd name="connsiteX1" fmla="*/ 107156 w 107156"/>
                <a:gd name="connsiteY1" fmla="*/ 0 h 92868"/>
                <a:gd name="connsiteX2" fmla="*/ 107156 w 107156"/>
                <a:gd name="connsiteY2" fmla="*/ 92868 h 9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156" h="92868">
                  <a:moveTo>
                    <a:pt x="0" y="0"/>
                  </a:moveTo>
                  <a:lnTo>
                    <a:pt x="107156" y="0"/>
                  </a:lnTo>
                  <a:lnTo>
                    <a:pt x="107156" y="92868"/>
                  </a:ln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898592" y="2566100"/>
              <a:ext cx="3674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 smtClean="0">
                  <a:solidFill>
                    <a:prstClr val="black"/>
                  </a:solidFill>
                  <a:latin typeface="Bookman Old Style" pitchFamily="18" charset="0"/>
                </a:rPr>
                <a:t>(B)</a:t>
              </a:r>
              <a:endParaRPr lang="en-IN" sz="1050" b="1" baseline="-2500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6464520" y="1514709"/>
              <a:ext cx="833655" cy="1548259"/>
              <a:chOff x="6464520" y="1514709"/>
              <a:chExt cx="833655" cy="1548259"/>
            </a:xfrm>
          </p:grpSpPr>
          <p:grpSp>
            <p:nvGrpSpPr>
              <p:cNvPr id="116" name="Group 115"/>
              <p:cNvGrpSpPr/>
              <p:nvPr/>
            </p:nvGrpSpPr>
            <p:grpSpPr>
              <a:xfrm>
                <a:off x="6464520" y="1514709"/>
                <a:ext cx="781171" cy="1238336"/>
                <a:chOff x="6654681" y="1353272"/>
                <a:chExt cx="533550" cy="845799"/>
              </a:xfrm>
            </p:grpSpPr>
            <p:sp>
              <p:nvSpPr>
                <p:cNvPr id="117" name="Can 116"/>
                <p:cNvSpPr/>
                <p:nvPr/>
              </p:nvSpPr>
              <p:spPr>
                <a:xfrm>
                  <a:off x="6654831" y="1353272"/>
                  <a:ext cx="533400" cy="838200"/>
                </a:xfrm>
                <a:prstGeom prst="can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18" name="Oval 117"/>
                <p:cNvSpPr/>
                <p:nvPr/>
              </p:nvSpPr>
              <p:spPr>
                <a:xfrm>
                  <a:off x="6654681" y="2036227"/>
                  <a:ext cx="533143" cy="162844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19" name="Straight Arrow Connector 118"/>
              <p:cNvCxnSpPr/>
              <p:nvPr/>
            </p:nvCxnSpPr>
            <p:spPr>
              <a:xfrm>
                <a:off x="6825511" y="1614737"/>
                <a:ext cx="420624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0" name="Straight Arrow Connector 119"/>
              <p:cNvCxnSpPr/>
              <p:nvPr/>
            </p:nvCxnSpPr>
            <p:spPr>
              <a:xfrm>
                <a:off x="6827391" y="1614177"/>
                <a:ext cx="0" cy="1030504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TextBox 120"/>
                  <p:cNvSpPr txBox="1"/>
                  <p:nvPr/>
                </p:nvSpPr>
                <p:spPr>
                  <a:xfrm>
                    <a:off x="6776670" y="1567561"/>
                    <a:ext cx="449162" cy="29373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sz="800" b="1" i="1" dirty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800" b="1" i="0" dirty="0" smtClean="0">
                                <a:solidFill>
                                  <a:prstClr val="black"/>
                                </a:solidFill>
                                <a:latin typeface="Bookman Old Style" pitchFamily="18" charset="0"/>
                              </a:rPr>
                              <m:t>7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800" b="1" i="0" dirty="0" smtClean="0">
                                <a:solidFill>
                                  <a:prstClr val="black"/>
                                </a:solidFill>
                                <a:latin typeface="Bookman Old Style" pitchFamily="18" charset="0"/>
                              </a:rPr>
                              <m:t>2</m:t>
                            </m:r>
                          </m:den>
                        </m:f>
                      </m:oMath>
                    </a14:m>
                    <a:r>
                      <a:rPr lang="en-US" sz="800" b="1" dirty="0" smtClean="0">
                        <a:solidFill>
                          <a:prstClr val="black"/>
                        </a:solidFill>
                        <a:latin typeface="Bookman Old Style" pitchFamily="18" charset="0"/>
                      </a:rPr>
                      <a:t> cm</a:t>
                    </a:r>
                    <a:endParaRPr lang="en-IN" sz="800" b="1" baseline="-25000" dirty="0">
                      <a:solidFill>
                        <a:prstClr val="black"/>
                      </a:solidFill>
                      <a:latin typeface="Bookman Old Style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21" name="TextBox 1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76670" y="1567561"/>
                    <a:ext cx="449162" cy="293735"/>
                  </a:xfrm>
                  <a:prstGeom prst="rect">
                    <a:avLst/>
                  </a:prstGeom>
                  <a:blipFill rotWithShape="1"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2" name="TextBox 121"/>
              <p:cNvSpPr txBox="1"/>
              <p:nvPr/>
            </p:nvSpPr>
            <p:spPr>
              <a:xfrm>
                <a:off x="6772069" y="2053150"/>
                <a:ext cx="52610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smtClean="0">
                    <a:solidFill>
                      <a:prstClr val="black"/>
                    </a:solidFill>
                    <a:latin typeface="Bookman Old Style" pitchFamily="18" charset="0"/>
                  </a:rPr>
                  <a:t>14 </a:t>
                </a:r>
                <a:r>
                  <a:rPr lang="en-US" sz="1000" b="1" dirty="0" smtClean="0">
                    <a:solidFill>
                      <a:prstClr val="black"/>
                    </a:solidFill>
                    <a:latin typeface="Bookman Old Style" pitchFamily="18" charset="0"/>
                  </a:rPr>
                  <a:t>m</a:t>
                </a:r>
                <a:endParaRPr lang="en-IN" sz="1000" b="1" baseline="-25000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123" name="Straight Arrow Connector 122"/>
              <p:cNvCxnSpPr/>
              <p:nvPr/>
            </p:nvCxnSpPr>
            <p:spPr>
              <a:xfrm>
                <a:off x="6821453" y="2645123"/>
                <a:ext cx="419258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4" name="TextBox 123"/>
                  <p:cNvSpPr txBox="1"/>
                  <p:nvPr/>
                </p:nvSpPr>
                <p:spPr>
                  <a:xfrm>
                    <a:off x="6766616" y="2609988"/>
                    <a:ext cx="449162" cy="29373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sz="800" b="1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800" b="1" dirty="0">
                                <a:solidFill>
                                  <a:prstClr val="black"/>
                                </a:solidFill>
                                <a:latin typeface="Bookman Old Style" pitchFamily="18" charset="0"/>
                              </a:rPr>
                              <m:t>7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800" b="1" dirty="0">
                                <a:solidFill>
                                  <a:prstClr val="black"/>
                                </a:solidFill>
                                <a:latin typeface="Bookman Old Style" pitchFamily="18" charset="0"/>
                              </a:rPr>
                              <m:t>2</m:t>
                            </m:r>
                          </m:den>
                        </m:f>
                      </m:oMath>
                    </a14:m>
                    <a:r>
                      <a:rPr lang="en-US" sz="800" b="1" dirty="0">
                        <a:solidFill>
                          <a:prstClr val="black"/>
                        </a:solidFill>
                        <a:latin typeface="Bookman Old Style" pitchFamily="18" charset="0"/>
                      </a:rPr>
                      <a:t> cm</a:t>
                    </a:r>
                    <a:endParaRPr lang="en-IN" sz="800" b="1" baseline="-25000" dirty="0">
                      <a:solidFill>
                        <a:prstClr val="black"/>
                      </a:solidFill>
                      <a:latin typeface="Bookman Old Style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24" name="TextBox 1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66616" y="2609988"/>
                    <a:ext cx="449162" cy="293735"/>
                  </a:xfrm>
                  <a:prstGeom prst="rect">
                    <a:avLst/>
                  </a:prstGeom>
                  <a:blipFill rotWithShape="1"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5" name="Oval 124"/>
              <p:cNvSpPr/>
              <p:nvPr/>
            </p:nvSpPr>
            <p:spPr>
              <a:xfrm>
                <a:off x="6808589" y="2622850"/>
                <a:ext cx="45720" cy="4572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6815383" y="1587027"/>
                <a:ext cx="45720" cy="45720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7" name="Freeform 126"/>
              <p:cNvSpPr/>
              <p:nvPr/>
            </p:nvSpPr>
            <p:spPr>
              <a:xfrm>
                <a:off x="6831475" y="2563223"/>
                <a:ext cx="73189" cy="76750"/>
              </a:xfrm>
              <a:custGeom>
                <a:avLst/>
                <a:gdLst>
                  <a:gd name="connsiteX0" fmla="*/ 0 w 107156"/>
                  <a:gd name="connsiteY0" fmla="*/ 0 h 92868"/>
                  <a:gd name="connsiteX1" fmla="*/ 107156 w 107156"/>
                  <a:gd name="connsiteY1" fmla="*/ 0 h 92868"/>
                  <a:gd name="connsiteX2" fmla="*/ 107156 w 107156"/>
                  <a:gd name="connsiteY2" fmla="*/ 92868 h 9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7156" h="92868">
                    <a:moveTo>
                      <a:pt x="0" y="0"/>
                    </a:moveTo>
                    <a:lnTo>
                      <a:pt x="107156" y="0"/>
                    </a:lnTo>
                    <a:lnTo>
                      <a:pt x="107156" y="92868"/>
                    </a:lnTo>
                  </a:path>
                </a:pathLst>
              </a:cu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6706286" y="2809052"/>
                <a:ext cx="36740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1" dirty="0" smtClean="0">
                    <a:solidFill>
                      <a:prstClr val="black"/>
                    </a:solidFill>
                    <a:latin typeface="Bookman Old Style" pitchFamily="18" charset="0"/>
                  </a:rPr>
                  <a:t>(A)</a:t>
                </a:r>
                <a:endParaRPr lang="en-IN" sz="1050" b="1" baseline="-25000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p:grpSp>
      </p:grpSp>
      <p:sp>
        <p:nvSpPr>
          <p:cNvPr id="132" name="Rounded Rectangle 131"/>
          <p:cNvSpPr/>
          <p:nvPr/>
        </p:nvSpPr>
        <p:spPr>
          <a:xfrm>
            <a:off x="5017779" y="985611"/>
            <a:ext cx="1802330" cy="209701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3" name="Rounded Rectangle 102"/>
          <p:cNvSpPr/>
          <p:nvPr/>
        </p:nvSpPr>
        <p:spPr>
          <a:xfrm>
            <a:off x="1146012" y="1177114"/>
            <a:ext cx="5560274" cy="209701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69631" y="286516"/>
            <a:ext cx="655754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Bookman Old Style" panose="02050604050505020204" pitchFamily="18" charset="0"/>
                <a:ea typeface="Cambria Math" panose="02040503050406030204" pitchFamily="18" charset="0"/>
              </a:rPr>
              <a:t>Diameter of cylinder A is 7 cm, and the height is 14 cm. Diameter of cylinder B is 14 cm and height is 7 cm. Without doing any calculations can you suggest whose volume is greater? Verify </a:t>
            </a:r>
            <a:r>
              <a:rPr lang="en-US" b="1" dirty="0" smtClean="0">
                <a:latin typeface="Bookman Old Style" panose="02050604050505020204" pitchFamily="18" charset="0"/>
                <a:ea typeface="Cambria Math" panose="02040503050406030204" pitchFamily="18" charset="0"/>
              </a:rPr>
              <a:t>it by </a:t>
            </a:r>
            <a:r>
              <a:rPr lang="en-US" b="1" dirty="0">
                <a:latin typeface="Bookman Old Style" panose="02050604050505020204" pitchFamily="18" charset="0"/>
                <a:ea typeface="Cambria Math" panose="02040503050406030204" pitchFamily="18" charset="0"/>
              </a:rPr>
              <a:t>finding the volume of both the cylinders. Check whether the cylinder with greater volume also has greater surface area?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825492" y="1947399"/>
            <a:ext cx="32800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Symbol" pitchFamily="18" charset="2"/>
                <a:ea typeface="Cambria Math" pitchFamily="18" charset="0"/>
              </a:rPr>
              <a:t>\ </a:t>
            </a:r>
            <a:r>
              <a:rPr lang="en-US" sz="16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Bookman Old Style" panose="02050604050505020204" pitchFamily="18" charset="0"/>
                <a:ea typeface="Cambria Math" pitchFamily="18" charset="0"/>
              </a:rPr>
              <a:t>Surface</a:t>
            </a:r>
            <a:r>
              <a:rPr lang="en-US" sz="16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mbria Math" pitchFamily="18" charset="0"/>
                <a:ea typeface="Cambria Math" pitchFamily="18" charset="0"/>
              </a:rPr>
              <a:t> </a:t>
            </a:r>
            <a:r>
              <a:rPr lang="en-US" sz="16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Bookman Old Style" panose="02050604050505020204" pitchFamily="18" charset="0"/>
                <a:ea typeface="Cambria Math" pitchFamily="18" charset="0"/>
              </a:rPr>
              <a:t>area of cylinder (B)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1047563" y="1542156"/>
            <a:ext cx="30508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Bookman Old Style" panose="02050604050505020204" pitchFamily="18" charset="0"/>
                <a:ea typeface="Cambria Math" pitchFamily="18" charset="0"/>
              </a:rPr>
              <a:t>Surface</a:t>
            </a:r>
            <a:r>
              <a:rPr lang="en-US" sz="16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mbria Math" pitchFamily="18" charset="0"/>
                <a:ea typeface="Cambria Math" pitchFamily="18" charset="0"/>
              </a:rPr>
              <a:t> </a:t>
            </a:r>
            <a:r>
              <a:rPr lang="en-US" sz="16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Bookman Old Style" panose="02050604050505020204" pitchFamily="18" charset="0"/>
                <a:ea typeface="Cambria Math" pitchFamily="18" charset="0"/>
              </a:rPr>
              <a:t>area of cylinder (A)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92" name="Horizontal Scroll 91"/>
          <p:cNvSpPr/>
          <p:nvPr/>
        </p:nvSpPr>
        <p:spPr>
          <a:xfrm>
            <a:off x="1029651" y="2683453"/>
            <a:ext cx="4043594" cy="433028"/>
          </a:xfrm>
          <a:prstGeom prst="horizontalScroll">
            <a:avLst/>
          </a:prstGeom>
          <a:gradFill flip="none" rotWithShape="1">
            <a:gsLst>
              <a:gs pos="0">
                <a:srgbClr val="9900FF">
                  <a:lumMod val="84000"/>
                  <a:lumOff val="16000"/>
                  <a:alpha val="59000"/>
                </a:srgbClr>
              </a:gs>
              <a:gs pos="100000">
                <a:sysClr val="window" lastClr="FFFFFF">
                  <a:lumMod val="97000"/>
                </a:sysClr>
              </a:gs>
              <a:gs pos="81000">
                <a:sysClr val="window" lastClr="FFFFFF"/>
              </a:gs>
            </a:gsLst>
            <a:lin ang="81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1057159" y="2307489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  <a:tab pos="143510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385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1581576" y="2307489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&lt;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1796758" y="2307489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  <a:tab pos="143510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616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744816" y="2730690"/>
            <a:ext cx="43284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Symbol" pitchFamily="18" charset="2"/>
                <a:ea typeface="Cambria Math" pitchFamily="18" charset="0"/>
              </a:rPr>
              <a:t>\</a:t>
            </a: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  Cylinder B has greater surface area.</a:t>
            </a:r>
            <a:endParaRPr lang="en-US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110" name="Picture 5" descr="D:\Roshan\Roshan\Mthas 8th\VIII STD STB\clipart\28264926-little-boy-student-holding-a-big-pencil.jpg"/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76691" y="2601598"/>
            <a:ext cx="554182" cy="55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Rounded Rectangle 110"/>
          <p:cNvSpPr/>
          <p:nvPr>
            <p:custDataLst>
              <p:tags r:id="rId4"/>
            </p:custDataLst>
          </p:nvPr>
        </p:nvSpPr>
        <p:spPr>
          <a:xfrm>
            <a:off x="4277864" y="1594689"/>
            <a:ext cx="940438" cy="24327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2" name="Rounded Rectangle 111"/>
          <p:cNvSpPr/>
          <p:nvPr>
            <p:custDataLst>
              <p:tags r:id="rId5"/>
            </p:custDataLst>
          </p:nvPr>
        </p:nvSpPr>
        <p:spPr>
          <a:xfrm>
            <a:off x="4245757" y="1982874"/>
            <a:ext cx="972544" cy="26760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3964611" y="1947399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4197130" y="1947399"/>
            <a:ext cx="10775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616</a:t>
            </a:r>
            <a:r>
              <a:rPr kumimoji="0" lang="en-US" sz="16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  <a:ea typeface="Cambria Math" pitchFamily="18" charset="0"/>
              </a:rPr>
              <a:t> cm</a:t>
            </a:r>
            <a:r>
              <a:rPr kumimoji="0" lang="en-US" sz="1600" b="1" i="0" u="none" strike="noStrike" kern="0" cap="none" spc="0" normalizeH="0" baseline="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  <a:ea typeface="Cambria Math" pitchFamily="18" charset="0"/>
              </a:rPr>
              <a:t>2</a:t>
            </a:r>
            <a:endParaRPr kumimoji="0" lang="en-US" sz="1600" b="0" i="0" u="none" strike="noStrike" kern="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3964611" y="1542156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4197130" y="1542156"/>
            <a:ext cx="10775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  <a:ea typeface="Cambria Math" pitchFamily="18" charset="0"/>
              </a:rPr>
              <a:t>385</a:t>
            </a:r>
            <a:r>
              <a:rPr kumimoji="0" lang="en-US" sz="16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  <a:ea typeface="Cambria Math" pitchFamily="18" charset="0"/>
              </a:rPr>
              <a:t> cm</a:t>
            </a:r>
            <a:r>
              <a:rPr kumimoji="0" lang="en-US" sz="1600" b="1" i="0" u="none" strike="noStrike" kern="0" cap="none" spc="0" normalizeH="0" baseline="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  <a:ea typeface="Cambria Math" pitchFamily="18" charset="0"/>
              </a:rPr>
              <a:t>2</a:t>
            </a:r>
            <a:endParaRPr kumimoji="0" lang="en-US" sz="1600" b="0" i="0" u="none" strike="noStrike" kern="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39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3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4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3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4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98" grpId="1" animBg="1"/>
      <p:bldP spid="97" grpId="0" animBg="1"/>
      <p:bldP spid="97" grpId="1" animBg="1"/>
      <p:bldP spid="92" grpId="0" animBg="1"/>
      <p:bldP spid="99" grpId="0"/>
      <p:bldP spid="107" grpId="0"/>
      <p:bldP spid="108" grpId="0"/>
      <p:bldP spid="109" grpId="0"/>
      <p:bldP spid="111" grpId="0" animBg="1"/>
      <p:bldP spid="111" grpId="1" animBg="1"/>
      <p:bldP spid="111" grpId="2" animBg="1"/>
      <p:bldP spid="112" grpId="0" animBg="1"/>
      <p:bldP spid="112" grpId="1" animBg="1"/>
      <p:bldP spid="112" grpId="2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Horizontal Scroll 74"/>
          <p:cNvSpPr/>
          <p:nvPr/>
        </p:nvSpPr>
        <p:spPr>
          <a:xfrm>
            <a:off x="462756" y="3830043"/>
            <a:ext cx="4267739" cy="523964"/>
          </a:xfrm>
          <a:prstGeom prst="horizontalScroll">
            <a:avLst/>
          </a:prstGeom>
          <a:gradFill flip="none" rotWithShape="1">
            <a:gsLst>
              <a:gs pos="0">
                <a:srgbClr val="9900FF">
                  <a:lumMod val="84000"/>
                  <a:lumOff val="16000"/>
                  <a:alpha val="59000"/>
                </a:srgbClr>
              </a:gs>
              <a:gs pos="100000">
                <a:sysClr val="window" lastClr="FFFFFF">
                  <a:lumMod val="97000"/>
                </a:sysClr>
              </a:gs>
              <a:gs pos="81000">
                <a:sysClr val="window" lastClr="FFFFFF"/>
              </a:gs>
            </a:gsLst>
            <a:lin ang="81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2526371" y="1249197"/>
            <a:ext cx="1804064" cy="245926"/>
          </a:xfrm>
          <a:prstGeom prst="roundRect">
            <a:avLst/>
          </a:prstGeom>
          <a:solidFill>
            <a:srgbClr val="00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3338263" y="2050206"/>
            <a:ext cx="595669" cy="212718"/>
          </a:xfrm>
          <a:prstGeom prst="roundRect">
            <a:avLst/>
          </a:prstGeom>
          <a:solidFill>
            <a:srgbClr val="00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1169784" y="1554938"/>
            <a:ext cx="3192359" cy="257389"/>
          </a:xfrm>
          <a:prstGeom prst="roundRect">
            <a:avLst/>
          </a:prstGeom>
          <a:solidFill>
            <a:srgbClr val="00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1221858" y="2017939"/>
            <a:ext cx="1926108" cy="257389"/>
          </a:xfrm>
          <a:prstGeom prst="roundRect">
            <a:avLst/>
          </a:prstGeom>
          <a:solidFill>
            <a:srgbClr val="00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80" name="Parallelogram 79"/>
          <p:cNvSpPr/>
          <p:nvPr/>
        </p:nvSpPr>
        <p:spPr>
          <a:xfrm>
            <a:off x="6584131" y="2041214"/>
            <a:ext cx="1783080" cy="321379"/>
          </a:xfrm>
          <a:prstGeom prst="parallelogram">
            <a:avLst>
              <a:gd name="adj" fmla="val 101612"/>
            </a:avLst>
          </a:prstGeom>
          <a:solidFill>
            <a:srgbClr val="FF6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Rectangle 80"/>
          <p:cNvSpPr/>
          <p:nvPr>
            <p:custDataLst>
              <p:tags r:id="rId1"/>
            </p:custDataLst>
          </p:nvPr>
        </p:nvSpPr>
        <p:spPr>
          <a:xfrm>
            <a:off x="532836" y="877112"/>
            <a:ext cx="587828" cy="315471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just" defTabSz="685800"/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Sol.</a:t>
            </a:r>
          </a:p>
        </p:txBody>
      </p:sp>
      <p:sp>
        <p:nvSpPr>
          <p:cNvPr id="82" name="Rectangle 81"/>
          <p:cNvSpPr/>
          <p:nvPr>
            <p:custDataLst>
              <p:tags r:id="rId2"/>
            </p:custDataLst>
          </p:nvPr>
        </p:nvSpPr>
        <p:spPr>
          <a:xfrm>
            <a:off x="998892" y="877112"/>
            <a:ext cx="2239608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Base area of cuboid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83" name="Rectangle 82"/>
          <p:cNvSpPr/>
          <p:nvPr>
            <p:custDataLst>
              <p:tags r:id="rId3"/>
            </p:custDataLst>
          </p:nvPr>
        </p:nvSpPr>
        <p:spPr>
          <a:xfrm>
            <a:off x="3098000" y="877112"/>
            <a:ext cx="28625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84" name="Rectangle 83"/>
          <p:cNvSpPr/>
          <p:nvPr>
            <p:custDataLst>
              <p:tags r:id="rId4"/>
            </p:custDataLst>
          </p:nvPr>
        </p:nvSpPr>
        <p:spPr>
          <a:xfrm>
            <a:off x="3305019" y="877112"/>
            <a:ext cx="1137380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180 cm</a:t>
            </a:r>
            <a:r>
              <a:rPr lang="en-US" sz="1600" b="1" baseline="30000" dirty="0" smtClean="0">
                <a:latin typeface="Bookman Old Style" panose="02050604050505020204" pitchFamily="18" charset="0"/>
                <a:ea typeface="Cambria Math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85" name="Rectangle 84"/>
          <p:cNvSpPr/>
          <p:nvPr>
            <p:custDataLst>
              <p:tags r:id="rId5"/>
            </p:custDataLst>
          </p:nvPr>
        </p:nvSpPr>
        <p:spPr>
          <a:xfrm>
            <a:off x="3111119" y="1530527"/>
            <a:ext cx="28625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86" name="Rectangle 85"/>
          <p:cNvSpPr/>
          <p:nvPr>
            <p:custDataLst>
              <p:tags r:id="rId6"/>
            </p:custDataLst>
          </p:nvPr>
        </p:nvSpPr>
        <p:spPr>
          <a:xfrm>
            <a:off x="3335549" y="1530527"/>
            <a:ext cx="1219285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900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cm</a:t>
            </a:r>
            <a:r>
              <a:rPr lang="en-US" sz="1600" b="1" baseline="30000" dirty="0">
                <a:latin typeface="Bookman Old Style" panose="02050604050505020204" pitchFamily="18" charset="0"/>
                <a:ea typeface="Cambria Math" pitchFamily="18" charset="0"/>
              </a:rPr>
              <a:t>3</a:t>
            </a:r>
          </a:p>
        </p:txBody>
      </p:sp>
      <p:grpSp>
        <p:nvGrpSpPr>
          <p:cNvPr id="87" name="Group 86"/>
          <p:cNvGrpSpPr/>
          <p:nvPr/>
        </p:nvGrpSpPr>
        <p:grpSpPr>
          <a:xfrm>
            <a:off x="1201447" y="1995262"/>
            <a:ext cx="3250096" cy="315471"/>
            <a:chOff x="1250215" y="1873342"/>
            <a:chExt cx="3250096" cy="315471"/>
          </a:xfrm>
        </p:grpSpPr>
        <p:sp>
          <p:nvSpPr>
            <p:cNvPr id="88" name="Rectangle 87"/>
            <p:cNvSpPr/>
            <p:nvPr>
              <p:custDataLst>
                <p:tags r:id="rId28"/>
              </p:custDataLst>
            </p:nvPr>
          </p:nvSpPr>
          <p:spPr>
            <a:xfrm>
              <a:off x="1250215" y="1873342"/>
              <a:ext cx="2011516" cy="315471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just" defTabSz="685800">
                <a:tabLst>
                  <a:tab pos="693721" algn="l"/>
                  <a:tab pos="1025499" algn="l"/>
                  <a:tab pos="1377916" algn="l"/>
                </a:tabLst>
              </a:pPr>
              <a:r>
                <a:rPr lang="en-US" sz="1600" b="1" dirty="0" smtClean="0">
                  <a:latin typeface="Bookman Old Style" panose="02050604050505020204" pitchFamily="18" charset="0"/>
                  <a:ea typeface="Cambria Math" pitchFamily="18" charset="0"/>
                </a:rPr>
                <a:t>Volume of </a:t>
              </a:r>
              <a:r>
                <a:rPr lang="en-US" sz="1600" b="1" dirty="0">
                  <a:latin typeface="Bookman Old Style" panose="02050604050505020204" pitchFamily="18" charset="0"/>
                  <a:ea typeface="Cambria Math" pitchFamily="18" charset="0"/>
                </a:rPr>
                <a:t>cuboid </a:t>
              </a:r>
              <a:endParaRPr lang="en-US" sz="16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endParaRPr>
            </a:p>
          </p:txBody>
        </p:sp>
        <p:sp>
          <p:nvSpPr>
            <p:cNvPr id="89" name="Rectangle 88"/>
            <p:cNvSpPr/>
            <p:nvPr>
              <p:custDataLst>
                <p:tags r:id="rId29"/>
              </p:custDataLst>
            </p:nvPr>
          </p:nvSpPr>
          <p:spPr>
            <a:xfrm>
              <a:off x="3147695" y="1873342"/>
              <a:ext cx="286251" cy="315471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ctr" defTabSz="685800">
                <a:tabLst>
                  <a:tab pos="693721" algn="l"/>
                  <a:tab pos="1025499" algn="l"/>
                  <a:tab pos="1377916" algn="l"/>
                </a:tabLst>
              </a:pPr>
              <a:r>
                <a:rPr lang="en-US" sz="1600" b="1" dirty="0" smtClean="0">
                  <a:latin typeface="Bookman Old Style" panose="02050604050505020204" pitchFamily="18" charset="0"/>
                  <a:ea typeface="Cambria Math" pitchFamily="18" charset="0"/>
                </a:rPr>
                <a:t>=</a:t>
              </a:r>
              <a:endParaRPr lang="en-US" sz="16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endParaRPr>
            </a:p>
          </p:txBody>
        </p:sp>
        <p:sp>
          <p:nvSpPr>
            <p:cNvPr id="90" name="Rectangle 89"/>
            <p:cNvSpPr/>
            <p:nvPr>
              <p:custDataLst>
                <p:tags r:id="rId30"/>
              </p:custDataLst>
            </p:nvPr>
          </p:nvSpPr>
          <p:spPr>
            <a:xfrm>
              <a:off x="3355252" y="1873342"/>
              <a:ext cx="381000" cy="315471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just" defTabSz="685800">
                <a:tabLst>
                  <a:tab pos="693721" algn="l"/>
                  <a:tab pos="1025499" algn="l"/>
                  <a:tab pos="1377916" algn="l"/>
                </a:tabLst>
              </a:pPr>
              <a:r>
                <a:rPr lang="en-US" sz="1600" b="1" i="1" dirty="0" smtClean="0">
                  <a:latin typeface="Bookman Old Style" panose="02050604050505020204" pitchFamily="18" charset="0"/>
                  <a:ea typeface="Cambria Math" pitchFamily="18" charset="0"/>
                </a:rPr>
                <a:t>l</a:t>
              </a:r>
              <a:endParaRPr lang="en-US" sz="1600" b="1" i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endParaRPr>
            </a:p>
          </p:txBody>
        </p:sp>
        <p:sp>
          <p:nvSpPr>
            <p:cNvPr id="91" name="Rectangle 90"/>
            <p:cNvSpPr/>
            <p:nvPr>
              <p:custDataLst>
                <p:tags r:id="rId31"/>
              </p:custDataLst>
            </p:nvPr>
          </p:nvSpPr>
          <p:spPr>
            <a:xfrm>
              <a:off x="3515303" y="1873342"/>
              <a:ext cx="286251" cy="315471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ctr" defTabSz="685800">
                <a:tabLst>
                  <a:tab pos="693721" algn="l"/>
                  <a:tab pos="1025499" algn="l"/>
                  <a:tab pos="1377916" algn="l"/>
                </a:tabLst>
              </a:pPr>
              <a:r>
                <a:rPr lang="en-US" sz="1600" b="1" dirty="0" smtClean="0">
                  <a:latin typeface="Bookman Old Style" panose="02050604050505020204" pitchFamily="18" charset="0"/>
                  <a:ea typeface="Cambria Math" pitchFamily="18" charset="0"/>
                  <a:sym typeface="Symbol"/>
                </a:rPr>
                <a:t></a:t>
              </a:r>
              <a:endParaRPr lang="en-US" sz="16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endParaRPr>
            </a:p>
          </p:txBody>
        </p:sp>
        <p:sp>
          <p:nvSpPr>
            <p:cNvPr id="92" name="Rectangle 91"/>
            <p:cNvSpPr/>
            <p:nvPr>
              <p:custDataLst>
                <p:tags r:id="rId32"/>
              </p:custDataLst>
            </p:nvPr>
          </p:nvSpPr>
          <p:spPr>
            <a:xfrm>
              <a:off x="3727146" y="1873342"/>
              <a:ext cx="381000" cy="315471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just" defTabSz="685800">
                <a:tabLst>
                  <a:tab pos="693721" algn="l"/>
                  <a:tab pos="1025499" algn="l"/>
                  <a:tab pos="1377916" algn="l"/>
                </a:tabLst>
              </a:pPr>
              <a:r>
                <a:rPr lang="en-US" sz="1600" b="1" i="1" dirty="0" smtClean="0">
                  <a:latin typeface="Bookman Old Style" panose="02050604050505020204" pitchFamily="18" charset="0"/>
                  <a:ea typeface="Cambria Math" pitchFamily="18" charset="0"/>
                </a:rPr>
                <a:t>b</a:t>
              </a:r>
              <a:endParaRPr lang="en-US" sz="1600" b="1" i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endParaRPr>
            </a:p>
          </p:txBody>
        </p:sp>
        <p:sp>
          <p:nvSpPr>
            <p:cNvPr id="93" name="Rectangle 92"/>
            <p:cNvSpPr/>
            <p:nvPr>
              <p:custDataLst>
                <p:tags r:id="rId33"/>
              </p:custDataLst>
            </p:nvPr>
          </p:nvSpPr>
          <p:spPr>
            <a:xfrm>
              <a:off x="3954671" y="1873342"/>
              <a:ext cx="286251" cy="315471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just" defTabSz="685800">
                <a:tabLst>
                  <a:tab pos="693721" algn="l"/>
                  <a:tab pos="1025499" algn="l"/>
                  <a:tab pos="1377916" algn="l"/>
                </a:tabLst>
              </a:pPr>
              <a:r>
                <a:rPr lang="en-US" sz="1600" b="1" dirty="0" smtClean="0">
                  <a:latin typeface="Bookman Old Style" panose="02050604050505020204" pitchFamily="18" charset="0"/>
                  <a:ea typeface="Cambria Math" pitchFamily="18" charset="0"/>
                  <a:sym typeface="Symbol"/>
                </a:rPr>
                <a:t></a:t>
              </a:r>
              <a:endParaRPr lang="en-US" sz="16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endParaRPr>
            </a:p>
          </p:txBody>
        </p:sp>
        <p:sp>
          <p:nvSpPr>
            <p:cNvPr id="94" name="Rectangle 93"/>
            <p:cNvSpPr/>
            <p:nvPr>
              <p:custDataLst>
                <p:tags r:id="rId34"/>
              </p:custDataLst>
            </p:nvPr>
          </p:nvSpPr>
          <p:spPr>
            <a:xfrm>
              <a:off x="4119311" y="1873342"/>
              <a:ext cx="381000" cy="315471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just" defTabSz="685800">
                <a:tabLst>
                  <a:tab pos="693721" algn="l"/>
                  <a:tab pos="1025499" algn="l"/>
                  <a:tab pos="1377916" algn="l"/>
                </a:tabLst>
              </a:pPr>
              <a:r>
                <a:rPr lang="en-US" sz="1600" b="1" i="1" dirty="0" smtClean="0">
                  <a:latin typeface="Bookman Old Style" panose="02050604050505020204" pitchFamily="18" charset="0"/>
                  <a:ea typeface="Cambria Math" pitchFamily="18" charset="0"/>
                </a:rPr>
                <a:t>h</a:t>
              </a:r>
              <a:endParaRPr lang="en-US" sz="1600" b="1" i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endParaRPr>
            </a:p>
          </p:txBody>
        </p:sp>
      </p:grpSp>
      <p:sp>
        <p:nvSpPr>
          <p:cNvPr id="95" name="Rectangle 45"/>
          <p:cNvSpPr/>
          <p:nvPr/>
        </p:nvSpPr>
        <p:spPr>
          <a:xfrm>
            <a:off x="6562540" y="996240"/>
            <a:ext cx="1823321" cy="1364814"/>
          </a:xfrm>
          <a:prstGeom prst="cube">
            <a:avLst/>
          </a:prstGeom>
          <a:solidFill>
            <a:srgbClr val="92D050">
              <a:alpha val="91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6551332" y="992229"/>
            <a:ext cx="1844040" cy="1371600"/>
            <a:chOff x="6461760" y="1581150"/>
            <a:chExt cx="1844040" cy="1371600"/>
          </a:xfrm>
        </p:grpSpPr>
        <p:sp>
          <p:nvSpPr>
            <p:cNvPr id="97" name="Cube 96"/>
            <p:cNvSpPr/>
            <p:nvPr/>
          </p:nvSpPr>
          <p:spPr>
            <a:xfrm>
              <a:off x="6461760" y="1581150"/>
              <a:ext cx="1828800" cy="1371600"/>
            </a:xfrm>
            <a:prstGeom prst="cub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98" name="Straight Connector 97"/>
            <p:cNvCxnSpPr/>
            <p:nvPr/>
          </p:nvCxnSpPr>
          <p:spPr>
            <a:xfrm>
              <a:off x="6804660" y="1581150"/>
              <a:ext cx="0" cy="100584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ysDot"/>
              <a:miter lim="800000"/>
            </a:ln>
            <a:effectLst/>
          </p:spPr>
        </p:cxnSp>
        <p:cxnSp>
          <p:nvCxnSpPr>
            <p:cNvPr id="99" name="Straight Connector 98"/>
            <p:cNvCxnSpPr/>
            <p:nvPr/>
          </p:nvCxnSpPr>
          <p:spPr>
            <a:xfrm>
              <a:off x="6797040" y="2609850"/>
              <a:ext cx="1508760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ysDot"/>
              <a:miter lim="800000"/>
            </a:ln>
            <a:effectLst/>
          </p:spPr>
        </p:cxnSp>
        <p:cxnSp>
          <p:nvCxnSpPr>
            <p:cNvPr id="100" name="Straight Connector 99"/>
            <p:cNvCxnSpPr/>
            <p:nvPr/>
          </p:nvCxnSpPr>
          <p:spPr>
            <a:xfrm flipV="1">
              <a:off x="6461760" y="2609850"/>
              <a:ext cx="342900" cy="34290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ysDot"/>
              <a:miter lim="800000"/>
            </a:ln>
            <a:effectLst/>
          </p:spPr>
        </p:cxnSp>
      </p:grpSp>
      <p:sp>
        <p:nvSpPr>
          <p:cNvPr id="101" name="Rectangle 100"/>
          <p:cNvSpPr/>
          <p:nvPr/>
        </p:nvSpPr>
        <p:spPr>
          <a:xfrm>
            <a:off x="7081610" y="2331494"/>
            <a:ext cx="2535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</a:rPr>
              <a:t>l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8161057" y="207808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</a:rPr>
              <a:t>b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8318740" y="1388047"/>
            <a:ext cx="309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</a:rPr>
              <a:t>h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4" name="Rounded Rectangle 103"/>
          <p:cNvSpPr/>
          <p:nvPr/>
        </p:nvSpPr>
        <p:spPr>
          <a:xfrm>
            <a:off x="894915" y="255556"/>
            <a:ext cx="6222352" cy="608062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440300" y="277316"/>
            <a:ext cx="624548" cy="567771"/>
            <a:chOff x="508513" y="-702286"/>
            <a:chExt cx="687003" cy="624548"/>
          </a:xfrm>
        </p:grpSpPr>
        <p:sp>
          <p:nvSpPr>
            <p:cNvPr id="106" name="Plaque 105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itchFamily="18" charset="0"/>
                </a:rPr>
                <a:t>Q.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1144648" y="1530527"/>
            <a:ext cx="20457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Volume of cuboid</a:t>
            </a:r>
          </a:p>
        </p:txBody>
      </p:sp>
      <p:sp>
        <p:nvSpPr>
          <p:cNvPr id="109" name="Rectangle 108"/>
          <p:cNvSpPr/>
          <p:nvPr>
            <p:custDataLst>
              <p:tags r:id="rId7"/>
            </p:custDataLst>
          </p:nvPr>
        </p:nvSpPr>
        <p:spPr>
          <a:xfrm>
            <a:off x="900728" y="2350236"/>
            <a:ext cx="328899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Symbol" pitchFamily="18" charset="2"/>
                <a:ea typeface="Cambria Math" pitchFamily="18" charset="0"/>
              </a:rPr>
              <a:t>\</a:t>
            </a:r>
            <a:endParaRPr lang="en-US" sz="1600" b="1" dirty="0">
              <a:solidFill>
                <a:prstClr val="black"/>
              </a:solidFill>
              <a:latin typeface="Symbol" pitchFamily="18" charset="2"/>
              <a:ea typeface="Cambria Math" pitchFamily="18" charset="0"/>
            </a:endParaRPr>
          </a:p>
        </p:txBody>
      </p:sp>
      <p:sp>
        <p:nvSpPr>
          <p:cNvPr id="110" name="Rectangle 109"/>
          <p:cNvSpPr/>
          <p:nvPr>
            <p:custDataLst>
              <p:tags r:id="rId8"/>
            </p:custDataLst>
          </p:nvPr>
        </p:nvSpPr>
        <p:spPr>
          <a:xfrm>
            <a:off x="2582978" y="2350236"/>
            <a:ext cx="582665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900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11" name="Rectangle 110"/>
          <p:cNvSpPr/>
          <p:nvPr>
            <p:custDataLst>
              <p:tags r:id="rId9"/>
            </p:custDataLst>
          </p:nvPr>
        </p:nvSpPr>
        <p:spPr>
          <a:xfrm>
            <a:off x="3104950" y="2350236"/>
            <a:ext cx="28625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12" name="Rectangle 111"/>
          <p:cNvSpPr/>
          <p:nvPr>
            <p:custDataLst>
              <p:tags r:id="rId10"/>
            </p:custDataLst>
          </p:nvPr>
        </p:nvSpPr>
        <p:spPr>
          <a:xfrm>
            <a:off x="3341117" y="2350236"/>
            <a:ext cx="549098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  <a:sym typeface="Symbol"/>
              </a:rPr>
              <a:t>180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13" name="Rectangle 112"/>
          <p:cNvSpPr/>
          <p:nvPr>
            <p:custDataLst>
              <p:tags r:id="rId11"/>
            </p:custDataLst>
          </p:nvPr>
        </p:nvSpPr>
        <p:spPr>
          <a:xfrm>
            <a:off x="3860038" y="2350236"/>
            <a:ext cx="28625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  <a:sym typeface="Symbol"/>
              </a:rPr>
              <a:t>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14" name="Rectangle 113"/>
          <p:cNvSpPr/>
          <p:nvPr>
            <p:custDataLst>
              <p:tags r:id="rId12"/>
            </p:custDataLst>
          </p:nvPr>
        </p:nvSpPr>
        <p:spPr>
          <a:xfrm>
            <a:off x="4024678" y="2350236"/>
            <a:ext cx="381000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i="1" dirty="0" smtClean="0">
                <a:latin typeface="Bookman Old Style" panose="02050604050505020204" pitchFamily="18" charset="0"/>
                <a:ea typeface="Cambria Math" pitchFamily="18" charset="0"/>
              </a:rPr>
              <a:t>h</a:t>
            </a:r>
            <a:endParaRPr lang="en-US" sz="1600" b="1" i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15" name="Rectangle 114"/>
          <p:cNvSpPr/>
          <p:nvPr>
            <p:custDataLst>
              <p:tags r:id="rId13"/>
            </p:custDataLst>
          </p:nvPr>
        </p:nvSpPr>
        <p:spPr>
          <a:xfrm>
            <a:off x="900728" y="3041149"/>
            <a:ext cx="328899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Symbol" pitchFamily="18" charset="2"/>
                <a:ea typeface="Cambria Math" pitchFamily="18" charset="0"/>
              </a:rPr>
              <a:t>\</a:t>
            </a:r>
            <a:endParaRPr lang="en-US" sz="1600" b="1" dirty="0">
              <a:solidFill>
                <a:prstClr val="black"/>
              </a:solidFill>
              <a:latin typeface="Symbol" pitchFamily="18" charset="2"/>
              <a:ea typeface="Cambria Math" pitchFamily="18" charset="0"/>
            </a:endParaRPr>
          </a:p>
        </p:txBody>
      </p:sp>
      <p:sp>
        <p:nvSpPr>
          <p:cNvPr id="116" name="Rectangle 115"/>
          <p:cNvSpPr/>
          <p:nvPr>
            <p:custDataLst>
              <p:tags r:id="rId14"/>
            </p:custDataLst>
          </p:nvPr>
        </p:nvSpPr>
        <p:spPr>
          <a:xfrm>
            <a:off x="2550048" y="2866442"/>
            <a:ext cx="645070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900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17" name="Rectangle 116"/>
          <p:cNvSpPr/>
          <p:nvPr>
            <p:custDataLst>
              <p:tags r:id="rId15"/>
            </p:custDataLst>
          </p:nvPr>
        </p:nvSpPr>
        <p:spPr>
          <a:xfrm>
            <a:off x="2550186" y="3182391"/>
            <a:ext cx="586427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180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cxnSp>
        <p:nvCxnSpPr>
          <p:cNvPr id="118" name="Straight Connector 117"/>
          <p:cNvCxnSpPr/>
          <p:nvPr/>
        </p:nvCxnSpPr>
        <p:spPr>
          <a:xfrm>
            <a:off x="2580073" y="3178713"/>
            <a:ext cx="507111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19" name="Rectangle 118"/>
          <p:cNvSpPr/>
          <p:nvPr>
            <p:custDataLst>
              <p:tags r:id="rId16"/>
            </p:custDataLst>
          </p:nvPr>
        </p:nvSpPr>
        <p:spPr>
          <a:xfrm>
            <a:off x="3104950" y="3017039"/>
            <a:ext cx="28625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20" name="Rectangle 119"/>
          <p:cNvSpPr/>
          <p:nvPr>
            <p:custDataLst>
              <p:tags r:id="rId17"/>
            </p:custDataLst>
          </p:nvPr>
        </p:nvSpPr>
        <p:spPr>
          <a:xfrm>
            <a:off x="3343442" y="3017038"/>
            <a:ext cx="381000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i="1" dirty="0" smtClean="0">
                <a:latin typeface="Bookman Old Style" panose="02050604050505020204" pitchFamily="18" charset="0"/>
                <a:ea typeface="Cambria Math" pitchFamily="18" charset="0"/>
              </a:rPr>
              <a:t>h</a:t>
            </a:r>
            <a:endParaRPr lang="en-US" sz="1600" b="1" i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21" name="Rectangle 120"/>
          <p:cNvSpPr/>
          <p:nvPr>
            <p:custDataLst>
              <p:tags r:id="rId18"/>
            </p:custDataLst>
          </p:nvPr>
        </p:nvSpPr>
        <p:spPr>
          <a:xfrm>
            <a:off x="900728" y="3514572"/>
            <a:ext cx="328899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Symbol" pitchFamily="18" charset="2"/>
                <a:ea typeface="Cambria Math" pitchFamily="18" charset="0"/>
              </a:rPr>
              <a:t>\</a:t>
            </a:r>
            <a:endParaRPr lang="en-US" sz="1600" b="1" dirty="0">
              <a:solidFill>
                <a:prstClr val="black"/>
              </a:solidFill>
              <a:latin typeface="Symbol" pitchFamily="18" charset="2"/>
              <a:ea typeface="Cambria Math" pitchFamily="18" charset="0"/>
            </a:endParaRPr>
          </a:p>
        </p:txBody>
      </p:sp>
      <p:sp>
        <p:nvSpPr>
          <p:cNvPr id="122" name="Rectangle 121"/>
          <p:cNvSpPr/>
          <p:nvPr>
            <p:custDataLst>
              <p:tags r:id="rId19"/>
            </p:custDataLst>
          </p:nvPr>
        </p:nvSpPr>
        <p:spPr>
          <a:xfrm>
            <a:off x="2726522" y="3514572"/>
            <a:ext cx="381000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i="1" dirty="0" smtClean="0">
                <a:latin typeface="Bookman Old Style" panose="02050604050505020204" pitchFamily="18" charset="0"/>
                <a:ea typeface="Cambria Math" pitchFamily="18" charset="0"/>
              </a:rPr>
              <a:t>h</a:t>
            </a:r>
            <a:endParaRPr lang="en-US" sz="1600" b="1" i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23" name="Rectangle 122"/>
          <p:cNvSpPr/>
          <p:nvPr>
            <p:custDataLst>
              <p:tags r:id="rId20"/>
            </p:custDataLst>
          </p:nvPr>
        </p:nvSpPr>
        <p:spPr>
          <a:xfrm>
            <a:off x="3104950" y="3514572"/>
            <a:ext cx="28625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24" name="Rectangle 123"/>
          <p:cNvSpPr/>
          <p:nvPr>
            <p:custDataLst>
              <p:tags r:id="rId21"/>
            </p:custDataLst>
          </p:nvPr>
        </p:nvSpPr>
        <p:spPr>
          <a:xfrm>
            <a:off x="3343442" y="3514572"/>
            <a:ext cx="381000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5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25" name="Rectangle 124"/>
          <p:cNvSpPr/>
          <p:nvPr>
            <p:custDataLst>
              <p:tags r:id="rId22"/>
            </p:custDataLst>
          </p:nvPr>
        </p:nvSpPr>
        <p:spPr>
          <a:xfrm>
            <a:off x="560292" y="3937539"/>
            <a:ext cx="430242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Hence, the height of cuboid is 5 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cm 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26" name="Rounded Rectangle 125"/>
          <p:cNvSpPr/>
          <p:nvPr/>
        </p:nvSpPr>
        <p:spPr>
          <a:xfrm>
            <a:off x="3090840" y="341870"/>
            <a:ext cx="929702" cy="221285"/>
          </a:xfrm>
          <a:prstGeom prst="roundRect">
            <a:avLst/>
          </a:prstGeom>
          <a:solidFill>
            <a:srgbClr val="FFC0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3089140" y="337089"/>
            <a:ext cx="3972592" cy="221285"/>
          </a:xfrm>
          <a:prstGeom prst="roundRect">
            <a:avLst/>
          </a:prstGeom>
          <a:solidFill>
            <a:srgbClr val="FFC0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128" name="Rectangle 127"/>
          <p:cNvSpPr/>
          <p:nvPr>
            <p:custDataLst>
              <p:tags r:id="rId23"/>
            </p:custDataLst>
          </p:nvPr>
        </p:nvSpPr>
        <p:spPr>
          <a:xfrm>
            <a:off x="2500693" y="1218353"/>
            <a:ext cx="713608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i="1" dirty="0" smtClean="0">
                <a:latin typeface="Bookman Old Style" panose="02050604050505020204" pitchFamily="18" charset="0"/>
                <a:ea typeface="Cambria Math" pitchFamily="18" charset="0"/>
              </a:rPr>
              <a:t>l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 × b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29" name="Rectangle 128"/>
          <p:cNvSpPr/>
          <p:nvPr>
            <p:custDataLst>
              <p:tags r:id="rId24"/>
            </p:custDataLst>
          </p:nvPr>
        </p:nvSpPr>
        <p:spPr>
          <a:xfrm>
            <a:off x="3101315" y="1218353"/>
            <a:ext cx="28625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30" name="Rectangle 129"/>
          <p:cNvSpPr/>
          <p:nvPr>
            <p:custDataLst>
              <p:tags r:id="rId25"/>
            </p:custDataLst>
          </p:nvPr>
        </p:nvSpPr>
        <p:spPr>
          <a:xfrm>
            <a:off x="3308334" y="1218353"/>
            <a:ext cx="1137380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180 cm</a:t>
            </a:r>
            <a:r>
              <a:rPr lang="en-US" sz="1600" b="1" baseline="30000" dirty="0" smtClean="0">
                <a:latin typeface="Bookman Old Style" panose="02050604050505020204" pitchFamily="18" charset="0"/>
                <a:ea typeface="Cambria Math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cxnSp>
        <p:nvCxnSpPr>
          <p:cNvPr id="131" name="Straight Connector 130"/>
          <p:cNvCxnSpPr/>
          <p:nvPr/>
        </p:nvCxnSpPr>
        <p:spPr>
          <a:xfrm flipV="1">
            <a:off x="6538544" y="2363829"/>
            <a:ext cx="1509303" cy="0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</a:ln>
          <a:effectLst>
            <a:glow rad="63500">
              <a:srgbClr val="5B9BD5">
                <a:satMod val="175000"/>
                <a:alpha val="40000"/>
              </a:srgbClr>
            </a:glow>
          </a:effectLst>
        </p:spPr>
      </p:cxnSp>
      <p:cxnSp>
        <p:nvCxnSpPr>
          <p:cNvPr id="132" name="Straight Connector 131"/>
          <p:cNvCxnSpPr/>
          <p:nvPr/>
        </p:nvCxnSpPr>
        <p:spPr>
          <a:xfrm rot="18900000" flipV="1">
            <a:off x="7968615" y="2184996"/>
            <a:ext cx="490578" cy="0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</a:ln>
          <a:effectLst>
            <a:glow rad="63500">
              <a:srgbClr val="5B9BD5">
                <a:satMod val="175000"/>
                <a:alpha val="40000"/>
              </a:srgbClr>
            </a:glow>
          </a:effectLst>
        </p:spPr>
      </p:cxnSp>
      <p:sp>
        <p:nvSpPr>
          <p:cNvPr id="133" name="Rounded Rectangle 132"/>
          <p:cNvSpPr/>
          <p:nvPr/>
        </p:nvSpPr>
        <p:spPr>
          <a:xfrm>
            <a:off x="1570859" y="582168"/>
            <a:ext cx="2192188" cy="221285"/>
          </a:xfrm>
          <a:prstGeom prst="roundRect">
            <a:avLst/>
          </a:prstGeom>
          <a:solidFill>
            <a:srgbClr val="FFC0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139" name="Rounded Rectangle 138"/>
          <p:cNvSpPr/>
          <p:nvPr/>
        </p:nvSpPr>
        <p:spPr>
          <a:xfrm>
            <a:off x="1106007" y="317303"/>
            <a:ext cx="1751489" cy="252252"/>
          </a:xfrm>
          <a:prstGeom prst="roundRect">
            <a:avLst/>
          </a:prstGeom>
          <a:solidFill>
            <a:srgbClr val="FFC0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140" name="Rectangle 139"/>
          <p:cNvSpPr/>
          <p:nvPr>
            <p:custDataLst>
              <p:tags r:id="rId26"/>
            </p:custDataLst>
          </p:nvPr>
        </p:nvSpPr>
        <p:spPr>
          <a:xfrm>
            <a:off x="1063029" y="287467"/>
            <a:ext cx="6180565" cy="56169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/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Find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the height of a cuboid whose base area is 180 cm</a:t>
            </a:r>
            <a:r>
              <a:rPr lang="en-US" sz="1600" b="1" baseline="30000" dirty="0">
                <a:latin typeface="Bookman Old Style" panose="02050604050505020204" pitchFamily="18" charset="0"/>
                <a:ea typeface="Cambria Math" pitchFamily="18" charset="0"/>
              </a:rPr>
              <a:t>2 </a:t>
            </a:r>
            <a:endParaRPr lang="en-US" sz="1600" b="1" baseline="30000" dirty="0" smtClean="0">
              <a:latin typeface="Bookman Old Style" panose="02050604050505020204" pitchFamily="18" charset="0"/>
              <a:ea typeface="Cambria Math" pitchFamily="18" charset="0"/>
            </a:endParaRPr>
          </a:p>
          <a:p>
            <a:pPr defTabSz="685800"/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and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volume is 900 cm</a:t>
            </a:r>
            <a:r>
              <a:rPr lang="en-US" sz="1600" b="1" baseline="30000" dirty="0">
                <a:latin typeface="Bookman Old Style" panose="02050604050505020204" pitchFamily="18" charset="0"/>
                <a:ea typeface="Cambria Math" pitchFamily="18" charset="0"/>
              </a:rPr>
              <a:t>3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?</a:t>
            </a:r>
            <a:endParaRPr lang="en-US" sz="1600" b="1" dirty="0">
              <a:latin typeface="Bookman Old Style" panose="02050604050505020204" pitchFamily="18" charset="0"/>
              <a:ea typeface="Cambria Math" pitchFamily="18" charset="0"/>
            </a:endParaRPr>
          </a:p>
        </p:txBody>
      </p:sp>
      <p:cxnSp>
        <p:nvCxnSpPr>
          <p:cNvPr id="141" name="Straight Connector 140"/>
          <p:cNvCxnSpPr/>
          <p:nvPr/>
        </p:nvCxnSpPr>
        <p:spPr>
          <a:xfrm rot="16200000" flipV="1">
            <a:off x="7864073" y="1506677"/>
            <a:ext cx="1030875" cy="0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</a:ln>
          <a:effectLst>
            <a:glow rad="63500">
              <a:srgbClr val="5B9BD5">
                <a:satMod val="175000"/>
                <a:alpha val="40000"/>
              </a:srgbClr>
            </a:glow>
          </a:effectLst>
        </p:spPr>
      </p:cxnSp>
      <p:cxnSp>
        <p:nvCxnSpPr>
          <p:cNvPr id="142" name="Straight Connector 141"/>
          <p:cNvCxnSpPr/>
          <p:nvPr/>
        </p:nvCxnSpPr>
        <p:spPr>
          <a:xfrm rot="18000000" flipV="1">
            <a:off x="2853660" y="3303323"/>
            <a:ext cx="203728" cy="73604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43" name="Straight Connector 142"/>
          <p:cNvCxnSpPr/>
          <p:nvPr/>
        </p:nvCxnSpPr>
        <p:spPr>
          <a:xfrm rot="18000000" flipV="1">
            <a:off x="2855705" y="2976437"/>
            <a:ext cx="203728" cy="73604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44" name="Straight Connector 143"/>
          <p:cNvCxnSpPr/>
          <p:nvPr/>
        </p:nvCxnSpPr>
        <p:spPr>
          <a:xfrm rot="19800000" flipV="1">
            <a:off x="2642602" y="3309581"/>
            <a:ext cx="246511" cy="73604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45" name="Straight Connector 144"/>
          <p:cNvCxnSpPr/>
          <p:nvPr/>
        </p:nvCxnSpPr>
        <p:spPr>
          <a:xfrm rot="20700000" flipV="1">
            <a:off x="2607881" y="2993376"/>
            <a:ext cx="246511" cy="73604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146" name="Rectangle 145"/>
          <p:cNvSpPr/>
          <p:nvPr>
            <p:custDataLst>
              <p:tags r:id="rId27"/>
            </p:custDataLst>
          </p:nvPr>
        </p:nvSpPr>
        <p:spPr>
          <a:xfrm>
            <a:off x="2550186" y="2694319"/>
            <a:ext cx="381000" cy="25391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200" b="1" dirty="0" smtClean="0">
                <a:solidFill>
                  <a:srgbClr val="FF0000"/>
                </a:solidFill>
                <a:latin typeface="Bookman Old Style" panose="02050604050505020204" pitchFamily="18" charset="0"/>
                <a:ea typeface="Cambria Math" pitchFamily="18" charset="0"/>
              </a:rPr>
              <a:t>5</a:t>
            </a:r>
            <a:endParaRPr lang="en-US" sz="1200" b="1" dirty="0">
              <a:solidFill>
                <a:srgbClr val="FF0000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pic>
        <p:nvPicPr>
          <p:cNvPr id="147" name="Picture 5" descr="D:\Roshan\Roshan\Mthas 8th\VIII STD STB\clipart\28264926-little-boy-student-holding-a-big-pencil.jpg"/>
          <p:cNvPicPr>
            <a:picLocks noChangeAspect="1" noChangeArrowheads="1"/>
          </p:cNvPicPr>
          <p:nvPr/>
        </p:nvPicPr>
        <p:blipFill>
          <a:blip r:embed="rId3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99418" y="3768296"/>
            <a:ext cx="609600" cy="60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Rounded Rectangle 59"/>
          <p:cNvSpPr/>
          <p:nvPr/>
        </p:nvSpPr>
        <p:spPr>
          <a:xfrm>
            <a:off x="727558" y="2906621"/>
            <a:ext cx="2438085" cy="733993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 algn="ctr">
            <a:solidFill>
              <a:srgbClr val="CC00FF"/>
            </a:solidFill>
            <a:prstDash val="solid"/>
            <a:miter lim="800000"/>
          </a:ln>
          <a:effectLst>
            <a:glow rad="63500">
              <a:srgbClr val="ED7D31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itchFamily="18" charset="0"/>
              <a:ea typeface="+mn-ea"/>
              <a:cs typeface="+mn-cs"/>
            </a:endParaRPr>
          </a:p>
        </p:txBody>
      </p:sp>
      <p:pic>
        <p:nvPicPr>
          <p:cNvPr id="135" name="Picture 5"/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76164" y="2672526"/>
            <a:ext cx="519550" cy="1088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" name="TextBox 135"/>
          <p:cNvSpPr txBox="1"/>
          <p:nvPr/>
        </p:nvSpPr>
        <p:spPr>
          <a:xfrm>
            <a:off x="616067" y="3000111"/>
            <a:ext cx="2652342" cy="578882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IN" b="1" dirty="0">
                <a:solidFill>
                  <a:prstClr val="white"/>
                </a:solidFill>
                <a:latin typeface="Bookman Old Style" pitchFamily="18" charset="0"/>
              </a:rPr>
              <a:t>What is the formula </a:t>
            </a:r>
            <a:r>
              <a:rPr lang="en-IN" b="1" dirty="0" smtClean="0">
                <a:solidFill>
                  <a:prstClr val="white"/>
                </a:solidFill>
                <a:latin typeface="Bookman Old Style" pitchFamily="18" charset="0"/>
              </a:rPr>
              <a:t>for volume of cuboid ?</a:t>
            </a:r>
            <a:endParaRPr lang="en-IN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pic>
        <p:nvPicPr>
          <p:cNvPr id="137" name="Picture 9"/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18717" y="2693958"/>
            <a:ext cx="487507" cy="104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TextBox 137"/>
          <p:cNvSpPr txBox="1"/>
          <p:nvPr/>
        </p:nvSpPr>
        <p:spPr>
          <a:xfrm>
            <a:off x="1329607" y="3077076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800" b="1" i="1" dirty="0" smtClean="0">
                <a:solidFill>
                  <a:srgbClr val="FFFF00"/>
                </a:solidFill>
                <a:latin typeface="Bookman Old Style" pitchFamily="18" charset="0"/>
              </a:rPr>
              <a:t>l</a:t>
            </a:r>
            <a:r>
              <a:rPr lang="en-US" sz="1800" b="1" dirty="0" smtClean="0">
                <a:solidFill>
                  <a:srgbClr val="FFFF00"/>
                </a:solidFill>
                <a:latin typeface="Bookman Old Style" pitchFamily="18" charset="0"/>
              </a:rPr>
              <a:t> × </a:t>
            </a:r>
            <a:r>
              <a:rPr lang="en-US" sz="1800" b="1" i="1" dirty="0" smtClean="0">
                <a:solidFill>
                  <a:srgbClr val="FFFF00"/>
                </a:solidFill>
                <a:latin typeface="Bookman Old Style" pitchFamily="18" charset="0"/>
              </a:rPr>
              <a:t>b</a:t>
            </a:r>
            <a:r>
              <a:rPr lang="en-US" sz="1800" b="1" dirty="0" smtClean="0">
                <a:solidFill>
                  <a:srgbClr val="FFFF00"/>
                </a:solidFill>
                <a:latin typeface="Bookman Old Style" pitchFamily="18" charset="0"/>
              </a:rPr>
              <a:t> × </a:t>
            </a:r>
            <a:r>
              <a:rPr lang="en-US" sz="1800" b="1" i="1" dirty="0" smtClean="0">
                <a:solidFill>
                  <a:srgbClr val="FFFF00"/>
                </a:solidFill>
                <a:latin typeface="Bookman Old Style" pitchFamily="18" charset="0"/>
              </a:rPr>
              <a:t>h</a:t>
            </a:r>
            <a:endParaRPr lang="en-US" sz="1800" b="1" i="1" dirty="0">
              <a:solidFill>
                <a:srgbClr val="FFFF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29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500"/>
                            </p:stCondLst>
                            <p:childTnLst>
                              <p:par>
                                <p:cTn id="18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500"/>
                            </p:stCondLst>
                            <p:childTnLst>
                              <p:par>
                                <p:cTn id="21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500"/>
                            </p:stCondLst>
                            <p:childTnLst>
                              <p:par>
                                <p:cTn id="24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>
                            <p:stCondLst>
                              <p:cond delay="500"/>
                            </p:stCondLst>
                            <p:childTnLst>
                              <p:par>
                                <p:cTn id="3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8" fill="hold">
                            <p:stCondLst>
                              <p:cond delay="500"/>
                            </p:stCondLst>
                            <p:childTnLst>
                              <p:par>
                                <p:cTn id="3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2" fill="hold">
                            <p:stCondLst>
                              <p:cond delay="1000"/>
                            </p:stCondLst>
                            <p:childTnLst>
                              <p:par>
                                <p:cTn id="3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/>
      <p:bldP spid="82" grpId="0"/>
      <p:bldP spid="83" grpId="0"/>
      <p:bldP spid="84" grpId="0"/>
      <p:bldP spid="85" grpId="0"/>
      <p:bldP spid="86" grpId="0"/>
      <p:bldP spid="95" grpId="0" animBg="1"/>
      <p:bldP spid="95" grpId="1" animBg="1"/>
      <p:bldP spid="101" grpId="0"/>
      <p:bldP spid="102" grpId="0"/>
      <p:bldP spid="103" grpId="0"/>
      <p:bldP spid="104" grpId="0" animBg="1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6" grpId="0" animBg="1"/>
      <p:bldP spid="126" grpId="1" animBg="1"/>
      <p:bldP spid="127" grpId="0" animBg="1"/>
      <p:bldP spid="127" grpId="1" animBg="1"/>
      <p:bldP spid="128" grpId="0"/>
      <p:bldP spid="129" grpId="0"/>
      <p:bldP spid="130" grpId="0"/>
      <p:bldP spid="133" grpId="0" animBg="1"/>
      <p:bldP spid="133" grpId="1" animBg="1"/>
      <p:bldP spid="139" grpId="0" animBg="1"/>
      <p:bldP spid="139" grpId="1" animBg="1"/>
      <p:bldP spid="140" grpId="0"/>
      <p:bldP spid="146" grpId="0"/>
      <p:bldP spid="134" grpId="0" animBg="1"/>
      <p:bldP spid="134" grpId="1" animBg="1"/>
      <p:bldP spid="136" grpId="0"/>
      <p:bldP spid="136" grpId="1"/>
      <p:bldP spid="138" grpId="0"/>
      <p:bldP spid="138" grpId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ounded Rectangle 138"/>
          <p:cNvSpPr/>
          <p:nvPr/>
        </p:nvSpPr>
        <p:spPr>
          <a:xfrm>
            <a:off x="2827820" y="3190152"/>
            <a:ext cx="710982" cy="233990"/>
          </a:xfrm>
          <a:prstGeom prst="roundRect">
            <a:avLst/>
          </a:prstGeom>
          <a:solidFill>
            <a:srgbClr val="00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21" name="Rounded Rectangle 120"/>
          <p:cNvSpPr/>
          <p:nvPr/>
        </p:nvSpPr>
        <p:spPr>
          <a:xfrm>
            <a:off x="884644" y="1834825"/>
            <a:ext cx="2977308" cy="233990"/>
          </a:xfrm>
          <a:prstGeom prst="roundRect">
            <a:avLst/>
          </a:prstGeom>
          <a:solidFill>
            <a:srgbClr val="00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20" name="Rounded Rectangle 119"/>
          <p:cNvSpPr/>
          <p:nvPr/>
        </p:nvSpPr>
        <p:spPr>
          <a:xfrm>
            <a:off x="3791484" y="2253034"/>
            <a:ext cx="206622" cy="257389"/>
          </a:xfrm>
          <a:prstGeom prst="roundRect">
            <a:avLst/>
          </a:prstGeom>
          <a:solidFill>
            <a:srgbClr val="00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18" name="Rounded Rectangle 117"/>
          <p:cNvSpPr/>
          <p:nvPr/>
        </p:nvSpPr>
        <p:spPr>
          <a:xfrm>
            <a:off x="848394" y="1504489"/>
            <a:ext cx="3066781" cy="233990"/>
          </a:xfrm>
          <a:prstGeom prst="roundRect">
            <a:avLst/>
          </a:prstGeom>
          <a:solidFill>
            <a:srgbClr val="00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17" name="Rounded Rectangle 116"/>
          <p:cNvSpPr/>
          <p:nvPr/>
        </p:nvSpPr>
        <p:spPr>
          <a:xfrm>
            <a:off x="3391039" y="2255645"/>
            <a:ext cx="177773" cy="257389"/>
          </a:xfrm>
          <a:prstGeom prst="roundRect">
            <a:avLst/>
          </a:prstGeom>
          <a:solidFill>
            <a:srgbClr val="00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16" name="Rounded Rectangle 115"/>
          <p:cNvSpPr/>
          <p:nvPr/>
        </p:nvSpPr>
        <p:spPr>
          <a:xfrm>
            <a:off x="1008365" y="1157321"/>
            <a:ext cx="2899792" cy="233990"/>
          </a:xfrm>
          <a:prstGeom prst="roundRect">
            <a:avLst/>
          </a:prstGeom>
          <a:solidFill>
            <a:srgbClr val="00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3021010" y="2251552"/>
            <a:ext cx="177773" cy="257389"/>
          </a:xfrm>
          <a:prstGeom prst="roundRect">
            <a:avLst/>
          </a:prstGeom>
          <a:solidFill>
            <a:srgbClr val="00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grpSp>
        <p:nvGrpSpPr>
          <p:cNvPr id="176" name="Group 175"/>
          <p:cNvGrpSpPr/>
          <p:nvPr/>
        </p:nvGrpSpPr>
        <p:grpSpPr>
          <a:xfrm>
            <a:off x="5437724" y="1204485"/>
            <a:ext cx="2857706" cy="1403987"/>
            <a:chOff x="5574354" y="1204485"/>
            <a:chExt cx="2857706" cy="1403987"/>
          </a:xfrm>
        </p:grpSpPr>
        <p:cxnSp>
          <p:nvCxnSpPr>
            <p:cNvPr id="177" name="Straight Connector 176"/>
            <p:cNvCxnSpPr/>
            <p:nvPr/>
          </p:nvCxnSpPr>
          <p:spPr>
            <a:xfrm flipV="1">
              <a:off x="5574355" y="1204485"/>
              <a:ext cx="466725" cy="466725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78" name="Straight Connector 177"/>
            <p:cNvCxnSpPr/>
            <p:nvPr/>
          </p:nvCxnSpPr>
          <p:spPr>
            <a:xfrm flipH="1" flipV="1">
              <a:off x="6024617" y="1216641"/>
              <a:ext cx="2395537" cy="1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79" name="Straight Connector 178"/>
            <p:cNvCxnSpPr/>
            <p:nvPr/>
          </p:nvCxnSpPr>
          <p:spPr>
            <a:xfrm>
              <a:off x="6026996" y="1216643"/>
              <a:ext cx="0" cy="942023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ysDash"/>
            </a:ln>
            <a:effectLst/>
          </p:spPr>
        </p:cxnSp>
        <p:cxnSp>
          <p:nvCxnSpPr>
            <p:cNvPr id="180" name="Straight Connector 179"/>
            <p:cNvCxnSpPr/>
            <p:nvPr/>
          </p:nvCxnSpPr>
          <p:spPr>
            <a:xfrm flipV="1">
              <a:off x="5574354" y="2138151"/>
              <a:ext cx="466725" cy="466725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</a:ln>
            <a:effectLst/>
          </p:spPr>
        </p:cxnSp>
        <p:cxnSp>
          <p:nvCxnSpPr>
            <p:cNvPr id="181" name="Straight Connector 180"/>
            <p:cNvCxnSpPr/>
            <p:nvPr/>
          </p:nvCxnSpPr>
          <p:spPr>
            <a:xfrm flipH="1" flipV="1">
              <a:off x="6028132" y="2150304"/>
              <a:ext cx="2395537" cy="1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</a:ln>
            <a:effectLst/>
          </p:spPr>
        </p:cxnSp>
        <p:cxnSp>
          <p:nvCxnSpPr>
            <p:cNvPr id="182" name="Straight Connector 181"/>
            <p:cNvCxnSpPr/>
            <p:nvPr/>
          </p:nvCxnSpPr>
          <p:spPr>
            <a:xfrm flipV="1">
              <a:off x="7959329" y="1207118"/>
              <a:ext cx="466725" cy="466725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83" name="Straight Connector 182"/>
            <p:cNvCxnSpPr/>
            <p:nvPr/>
          </p:nvCxnSpPr>
          <p:spPr>
            <a:xfrm flipV="1">
              <a:off x="7965335" y="2141747"/>
              <a:ext cx="466725" cy="466725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84" name="Straight Connector 183"/>
            <p:cNvCxnSpPr/>
            <p:nvPr/>
          </p:nvCxnSpPr>
          <p:spPr>
            <a:xfrm>
              <a:off x="8423327" y="1216643"/>
              <a:ext cx="0" cy="942023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185" name="Rectangle 184"/>
            <p:cNvSpPr/>
            <p:nvPr/>
          </p:nvSpPr>
          <p:spPr>
            <a:xfrm>
              <a:off x="5576148" y="1666449"/>
              <a:ext cx="2395537" cy="938463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0" name="Rounded Rectangle 69"/>
          <p:cNvSpPr/>
          <p:nvPr/>
        </p:nvSpPr>
        <p:spPr>
          <a:xfrm>
            <a:off x="985401" y="257801"/>
            <a:ext cx="6099748" cy="815124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466175" y="366718"/>
            <a:ext cx="687003" cy="624548"/>
            <a:chOff x="508513" y="-702286"/>
            <a:chExt cx="687003" cy="624548"/>
          </a:xfrm>
        </p:grpSpPr>
        <p:sp>
          <p:nvSpPr>
            <p:cNvPr id="72" name="Plaque 71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itchFamily="18" charset="0"/>
                </a:rPr>
                <a:t>Q.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sp>
        <p:nvSpPr>
          <p:cNvPr id="88" name="Rectangle 87"/>
          <p:cNvSpPr/>
          <p:nvPr>
            <p:custDataLst>
              <p:tags r:id="rId1"/>
            </p:custDataLst>
          </p:nvPr>
        </p:nvSpPr>
        <p:spPr>
          <a:xfrm>
            <a:off x="851367" y="2222512"/>
            <a:ext cx="2011516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Volume of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cuboid 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89" name="Rectangle 88"/>
          <p:cNvSpPr/>
          <p:nvPr>
            <p:custDataLst>
              <p:tags r:id="rId2"/>
            </p:custDataLst>
          </p:nvPr>
        </p:nvSpPr>
        <p:spPr>
          <a:xfrm>
            <a:off x="2768725" y="2222512"/>
            <a:ext cx="28625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90" name="Rectangle 89"/>
          <p:cNvSpPr/>
          <p:nvPr>
            <p:custDataLst>
              <p:tags r:id="rId3"/>
            </p:custDataLst>
          </p:nvPr>
        </p:nvSpPr>
        <p:spPr>
          <a:xfrm>
            <a:off x="2976282" y="2222512"/>
            <a:ext cx="381000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i="1" dirty="0" smtClean="0">
                <a:latin typeface="Bookman Old Style" panose="02050604050505020204" pitchFamily="18" charset="0"/>
                <a:ea typeface="Cambria Math" pitchFamily="18" charset="0"/>
              </a:rPr>
              <a:t>l</a:t>
            </a:r>
            <a:endParaRPr lang="en-US" sz="1600" b="1" i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91" name="Rectangle 90"/>
          <p:cNvSpPr/>
          <p:nvPr>
            <p:custDataLst>
              <p:tags r:id="rId4"/>
            </p:custDataLst>
          </p:nvPr>
        </p:nvSpPr>
        <p:spPr>
          <a:xfrm>
            <a:off x="3136333" y="2222512"/>
            <a:ext cx="28625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  <a:sym typeface="Symbol"/>
              </a:rPr>
              <a:t>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92" name="Rectangle 91"/>
          <p:cNvSpPr/>
          <p:nvPr>
            <p:custDataLst>
              <p:tags r:id="rId5"/>
            </p:custDataLst>
          </p:nvPr>
        </p:nvSpPr>
        <p:spPr>
          <a:xfrm>
            <a:off x="3348176" y="2222512"/>
            <a:ext cx="381000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i="1" dirty="0" smtClean="0">
                <a:latin typeface="Bookman Old Style" panose="02050604050505020204" pitchFamily="18" charset="0"/>
                <a:ea typeface="Cambria Math" pitchFamily="18" charset="0"/>
              </a:rPr>
              <a:t>b</a:t>
            </a:r>
            <a:endParaRPr lang="en-US" sz="1600" b="1" i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93" name="Rectangle 92"/>
          <p:cNvSpPr/>
          <p:nvPr>
            <p:custDataLst>
              <p:tags r:id="rId6"/>
            </p:custDataLst>
          </p:nvPr>
        </p:nvSpPr>
        <p:spPr>
          <a:xfrm>
            <a:off x="3575701" y="2222512"/>
            <a:ext cx="28625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  <a:sym typeface="Symbol"/>
              </a:rPr>
              <a:t>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94" name="Rectangle 93"/>
          <p:cNvSpPr/>
          <p:nvPr>
            <p:custDataLst>
              <p:tags r:id="rId7"/>
            </p:custDataLst>
          </p:nvPr>
        </p:nvSpPr>
        <p:spPr>
          <a:xfrm>
            <a:off x="3740341" y="2222512"/>
            <a:ext cx="381000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i="1" dirty="0" smtClean="0">
                <a:latin typeface="Bookman Old Style" panose="02050604050505020204" pitchFamily="18" charset="0"/>
                <a:ea typeface="Cambria Math" pitchFamily="18" charset="0"/>
              </a:rPr>
              <a:t>h</a:t>
            </a:r>
            <a:endParaRPr lang="en-US" sz="1600" b="1" i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95" name="Rectangle 94"/>
          <p:cNvSpPr/>
          <p:nvPr>
            <p:custDataLst>
              <p:tags r:id="rId8"/>
            </p:custDataLst>
          </p:nvPr>
        </p:nvSpPr>
        <p:spPr>
          <a:xfrm>
            <a:off x="614809" y="2578394"/>
            <a:ext cx="2272177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Symbol" pitchFamily="18" charset="2"/>
                <a:ea typeface="Cambria Math" pitchFamily="18" charset="0"/>
              </a:rPr>
              <a:t>\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 Volume of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cuboid 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96" name="Rectangle 95"/>
          <p:cNvSpPr/>
          <p:nvPr>
            <p:custDataLst>
              <p:tags r:id="rId9"/>
            </p:custDataLst>
          </p:nvPr>
        </p:nvSpPr>
        <p:spPr>
          <a:xfrm>
            <a:off x="2775205" y="2588928"/>
            <a:ext cx="28625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97" name="Rectangle 96"/>
          <p:cNvSpPr/>
          <p:nvPr>
            <p:custDataLst>
              <p:tags r:id="rId10"/>
            </p:custDataLst>
          </p:nvPr>
        </p:nvSpPr>
        <p:spPr>
          <a:xfrm>
            <a:off x="2982762" y="2588928"/>
            <a:ext cx="43982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60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98" name="Rectangle 97"/>
          <p:cNvSpPr/>
          <p:nvPr>
            <p:custDataLst>
              <p:tags r:id="rId11"/>
            </p:custDataLst>
          </p:nvPr>
        </p:nvSpPr>
        <p:spPr>
          <a:xfrm>
            <a:off x="3317917" y="2588928"/>
            <a:ext cx="28625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  <a:sym typeface="Symbol"/>
              </a:rPr>
              <a:t>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99" name="Rectangle 98"/>
          <p:cNvSpPr/>
          <p:nvPr>
            <p:custDataLst>
              <p:tags r:id="rId12"/>
            </p:custDataLst>
          </p:nvPr>
        </p:nvSpPr>
        <p:spPr>
          <a:xfrm>
            <a:off x="3529760" y="2588928"/>
            <a:ext cx="49842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54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00" name="Rectangle 99"/>
          <p:cNvSpPr/>
          <p:nvPr>
            <p:custDataLst>
              <p:tags r:id="rId13"/>
            </p:custDataLst>
          </p:nvPr>
        </p:nvSpPr>
        <p:spPr>
          <a:xfrm>
            <a:off x="3874021" y="2588928"/>
            <a:ext cx="28625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  <a:sym typeface="Symbol"/>
              </a:rPr>
              <a:t>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01" name="Rectangle 100"/>
          <p:cNvSpPr/>
          <p:nvPr>
            <p:custDataLst>
              <p:tags r:id="rId14"/>
            </p:custDataLst>
          </p:nvPr>
        </p:nvSpPr>
        <p:spPr>
          <a:xfrm>
            <a:off x="4067844" y="2588928"/>
            <a:ext cx="990539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30 cm</a:t>
            </a:r>
            <a:r>
              <a:rPr lang="en-US" sz="1600" b="1" baseline="30000" dirty="0" smtClean="0">
                <a:latin typeface="Bookman Old Style" panose="02050604050505020204" pitchFamily="18" charset="0"/>
                <a:ea typeface="Cambria Math" pitchFamily="18" charset="0"/>
              </a:rPr>
              <a:t>3</a:t>
            </a:r>
            <a:endParaRPr lang="en-US" sz="1600" b="1" baseline="30000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19" name="AutoShape 2" descr="Image result for cuboid shap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248375" y="2594366"/>
            <a:ext cx="6735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</a:rPr>
              <a:t>60</a:t>
            </a:r>
            <a:r>
              <a:rPr kumimoji="0" lang="en-US" sz="12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</a:rPr>
              <a:t> cm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5435255" y="2609948"/>
            <a:ext cx="2406679" cy="0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</a:ln>
          <a:effectLst>
            <a:glow rad="63500">
              <a:srgbClr val="5B9BD5">
                <a:satMod val="175000"/>
                <a:alpha val="40000"/>
              </a:srgbClr>
            </a:glow>
          </a:effectLst>
        </p:spPr>
      </p:cxnSp>
      <p:sp>
        <p:nvSpPr>
          <p:cNvPr id="187" name="Rounded Rectangle 186"/>
          <p:cNvSpPr/>
          <p:nvPr/>
        </p:nvSpPr>
        <p:spPr>
          <a:xfrm>
            <a:off x="1179030" y="325353"/>
            <a:ext cx="5458255" cy="229320"/>
          </a:xfrm>
          <a:prstGeom prst="roundRect">
            <a:avLst/>
          </a:prstGeom>
          <a:solidFill>
            <a:srgbClr val="FFC0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188" name="Rectangle 187"/>
          <p:cNvSpPr/>
          <p:nvPr>
            <p:custDataLst>
              <p:tags r:id="rId15"/>
            </p:custDataLst>
          </p:nvPr>
        </p:nvSpPr>
        <p:spPr>
          <a:xfrm>
            <a:off x="532836" y="1122844"/>
            <a:ext cx="587828" cy="315471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just" defTabSz="685800"/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Sol.</a:t>
            </a:r>
          </a:p>
        </p:txBody>
      </p:sp>
      <p:sp>
        <p:nvSpPr>
          <p:cNvPr id="189" name="Rectangle 188"/>
          <p:cNvSpPr/>
          <p:nvPr>
            <p:custDataLst>
              <p:tags r:id="rId16"/>
            </p:custDataLst>
          </p:nvPr>
        </p:nvSpPr>
        <p:spPr>
          <a:xfrm>
            <a:off x="981737" y="1122844"/>
            <a:ext cx="1930507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Length of cuboid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90" name="Rectangle 189"/>
          <p:cNvSpPr/>
          <p:nvPr>
            <p:custDataLst>
              <p:tags r:id="rId17"/>
            </p:custDataLst>
          </p:nvPr>
        </p:nvSpPr>
        <p:spPr>
          <a:xfrm>
            <a:off x="2789388" y="1122844"/>
            <a:ext cx="381000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(</a:t>
            </a:r>
            <a:r>
              <a:rPr lang="en-US" sz="1600" b="1" i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l</a:t>
            </a: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)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91" name="Rectangle 190"/>
          <p:cNvSpPr/>
          <p:nvPr>
            <p:custDataLst>
              <p:tags r:id="rId18"/>
            </p:custDataLst>
          </p:nvPr>
        </p:nvSpPr>
        <p:spPr>
          <a:xfrm>
            <a:off x="3084663" y="1122844"/>
            <a:ext cx="304800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92" name="Rectangle 191"/>
          <p:cNvSpPr/>
          <p:nvPr>
            <p:custDataLst>
              <p:tags r:id="rId19"/>
            </p:custDataLst>
          </p:nvPr>
        </p:nvSpPr>
        <p:spPr>
          <a:xfrm>
            <a:off x="3303738" y="1122844"/>
            <a:ext cx="724444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60m,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93" name="Rectangle 192"/>
          <p:cNvSpPr/>
          <p:nvPr/>
        </p:nvSpPr>
        <p:spPr>
          <a:xfrm>
            <a:off x="7975397" y="2345030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</a:rPr>
              <a:t>54 c</a:t>
            </a:r>
            <a:r>
              <a:rPr kumimoji="0" lang="en-US" sz="12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</a:rPr>
              <a:t>m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194" name="Straight Connector 193"/>
          <p:cNvCxnSpPr/>
          <p:nvPr/>
        </p:nvCxnSpPr>
        <p:spPr>
          <a:xfrm rot="18900000" flipV="1">
            <a:off x="7752529" y="2390438"/>
            <a:ext cx="593600" cy="0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</a:ln>
          <a:effectLst>
            <a:glow rad="63500">
              <a:srgbClr val="5B9BD5">
                <a:satMod val="175000"/>
                <a:alpha val="40000"/>
              </a:srgbClr>
            </a:glow>
          </a:effectLst>
        </p:spPr>
      </p:cxnSp>
      <p:sp>
        <p:nvSpPr>
          <p:cNvPr id="195" name="Rectangle 194"/>
          <p:cNvSpPr/>
          <p:nvPr>
            <p:custDataLst>
              <p:tags r:id="rId20"/>
            </p:custDataLst>
          </p:nvPr>
        </p:nvSpPr>
        <p:spPr>
          <a:xfrm>
            <a:off x="792453" y="1463750"/>
            <a:ext cx="2044769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Breadth of cuboid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96" name="Rectangle 195"/>
          <p:cNvSpPr/>
          <p:nvPr>
            <p:custDataLst>
              <p:tags r:id="rId21"/>
            </p:custDataLst>
          </p:nvPr>
        </p:nvSpPr>
        <p:spPr>
          <a:xfrm>
            <a:off x="2730002" y="1463750"/>
            <a:ext cx="43815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i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(b)</a:t>
            </a:r>
            <a:endParaRPr lang="en-US" sz="1600" b="1" i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97" name="Rectangle 196"/>
          <p:cNvSpPr/>
          <p:nvPr>
            <p:custDataLst>
              <p:tags r:id="rId22"/>
            </p:custDataLst>
          </p:nvPr>
        </p:nvSpPr>
        <p:spPr>
          <a:xfrm>
            <a:off x="3063379" y="1463750"/>
            <a:ext cx="304800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98" name="Rectangle 197"/>
          <p:cNvSpPr/>
          <p:nvPr>
            <p:custDataLst>
              <p:tags r:id="rId23"/>
            </p:custDataLst>
          </p:nvPr>
        </p:nvSpPr>
        <p:spPr>
          <a:xfrm>
            <a:off x="3282453" y="1463750"/>
            <a:ext cx="785815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54m,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8226975" y="1591364"/>
            <a:ext cx="6799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</a:rPr>
              <a:t>30</a:t>
            </a:r>
            <a:r>
              <a:rPr kumimoji="0" lang="en-US" sz="1200" b="1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</a:rPr>
              <a:t> cm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200" name="Straight Connector 199"/>
          <p:cNvCxnSpPr/>
          <p:nvPr/>
        </p:nvCxnSpPr>
        <p:spPr>
          <a:xfrm rot="16200000" flipV="1">
            <a:off x="7810259" y="1705703"/>
            <a:ext cx="946531" cy="0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</a:ln>
          <a:effectLst>
            <a:glow rad="63500">
              <a:srgbClr val="5B9BD5">
                <a:satMod val="175000"/>
                <a:alpha val="40000"/>
              </a:srgbClr>
            </a:glow>
          </a:effectLst>
        </p:spPr>
      </p:cxnSp>
      <p:sp>
        <p:nvSpPr>
          <p:cNvPr id="201" name="Rectangle 200"/>
          <p:cNvSpPr/>
          <p:nvPr>
            <p:custDataLst>
              <p:tags r:id="rId24"/>
            </p:custDataLst>
          </p:nvPr>
        </p:nvSpPr>
        <p:spPr>
          <a:xfrm>
            <a:off x="875470" y="1796999"/>
            <a:ext cx="1942315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Height of cuboid 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202" name="Rectangle 201"/>
          <p:cNvSpPr/>
          <p:nvPr>
            <p:custDataLst>
              <p:tags r:id="rId25"/>
            </p:custDataLst>
          </p:nvPr>
        </p:nvSpPr>
        <p:spPr>
          <a:xfrm>
            <a:off x="2684816" y="1796999"/>
            <a:ext cx="43815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(</a:t>
            </a:r>
            <a:r>
              <a:rPr lang="en-US" sz="1600" b="1" i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h</a:t>
            </a: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)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203" name="Rectangle 202"/>
          <p:cNvSpPr/>
          <p:nvPr>
            <p:custDataLst>
              <p:tags r:id="rId26"/>
            </p:custDataLst>
          </p:nvPr>
        </p:nvSpPr>
        <p:spPr>
          <a:xfrm>
            <a:off x="3056292" y="1796999"/>
            <a:ext cx="304800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204" name="Rectangle 203"/>
          <p:cNvSpPr/>
          <p:nvPr>
            <p:custDataLst>
              <p:tags r:id="rId27"/>
            </p:custDataLst>
          </p:nvPr>
        </p:nvSpPr>
        <p:spPr>
          <a:xfrm>
            <a:off x="3275367" y="1796999"/>
            <a:ext cx="657226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30m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1410788" y="325353"/>
            <a:ext cx="789719" cy="229320"/>
          </a:xfrm>
          <a:prstGeom prst="roundRect">
            <a:avLst/>
          </a:prstGeom>
          <a:solidFill>
            <a:srgbClr val="FFC0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3005788" y="570404"/>
            <a:ext cx="2285075" cy="229320"/>
          </a:xfrm>
          <a:prstGeom prst="roundRect">
            <a:avLst/>
          </a:prstGeom>
          <a:solidFill>
            <a:srgbClr val="FFC0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6280241" y="2490092"/>
            <a:ext cx="6479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Bookman Old Style" pitchFamily="18" charset="0"/>
              </a:rPr>
              <a:t>6 </a:t>
            </a:r>
            <a:r>
              <a:rPr lang="en-US" b="1" i="1" dirty="0" smtClean="0">
                <a:latin typeface="Bookman Old Style" pitchFamily="18" charset="0"/>
              </a:rPr>
              <a:t>cm</a:t>
            </a:r>
            <a:endParaRPr lang="en-US" b="1" i="1" dirty="0">
              <a:latin typeface="Bookman Old Style" pitchFamily="18" charset="0"/>
            </a:endParaRPr>
          </a:p>
        </p:txBody>
      </p:sp>
      <p:sp>
        <p:nvSpPr>
          <p:cNvPr id="129" name="Cube 128"/>
          <p:cNvSpPr/>
          <p:nvPr/>
        </p:nvSpPr>
        <p:spPr>
          <a:xfrm>
            <a:off x="6131628" y="1212006"/>
            <a:ext cx="1419911" cy="1282432"/>
          </a:xfrm>
          <a:prstGeom prst="cub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/>
          <p:nvPr/>
        </p:nvCxnSpPr>
        <p:spPr>
          <a:xfrm>
            <a:off x="6131628" y="2494438"/>
            <a:ext cx="1113980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/>
          <p:cNvSpPr/>
          <p:nvPr>
            <p:custDataLst>
              <p:tags r:id="rId28"/>
            </p:custDataLst>
          </p:nvPr>
        </p:nvSpPr>
        <p:spPr>
          <a:xfrm>
            <a:off x="884644" y="3140704"/>
            <a:ext cx="1799104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Volume of cube 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37" name="Rectangle 136"/>
          <p:cNvSpPr/>
          <p:nvPr>
            <p:custDataLst>
              <p:tags r:id="rId29"/>
            </p:custDataLst>
          </p:nvPr>
        </p:nvSpPr>
        <p:spPr>
          <a:xfrm>
            <a:off x="2580645" y="3140704"/>
            <a:ext cx="28625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38" name="Rectangle 137"/>
          <p:cNvSpPr/>
          <p:nvPr>
            <p:custDataLst>
              <p:tags r:id="rId30"/>
            </p:custDataLst>
          </p:nvPr>
        </p:nvSpPr>
        <p:spPr>
          <a:xfrm>
            <a:off x="2788202" y="3140704"/>
            <a:ext cx="877758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(side)</a:t>
            </a:r>
            <a:r>
              <a:rPr lang="en-US" sz="1600" b="1" baseline="30000" dirty="0" smtClean="0">
                <a:latin typeface="Bookman Old Style" panose="02050604050505020204" pitchFamily="18" charset="0"/>
                <a:ea typeface="Cambria Math" pitchFamily="18" charset="0"/>
              </a:rPr>
              <a:t>3</a:t>
            </a:r>
            <a:endParaRPr lang="en-US" sz="1600" b="1" baseline="30000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40" name="Rectangle 139"/>
          <p:cNvSpPr/>
          <p:nvPr>
            <p:custDataLst>
              <p:tags r:id="rId31"/>
            </p:custDataLst>
          </p:nvPr>
        </p:nvSpPr>
        <p:spPr>
          <a:xfrm>
            <a:off x="2577397" y="3458480"/>
            <a:ext cx="28625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41" name="Rectangle 140"/>
          <p:cNvSpPr/>
          <p:nvPr>
            <p:custDataLst>
              <p:tags r:id="rId32"/>
            </p:custDataLst>
          </p:nvPr>
        </p:nvSpPr>
        <p:spPr>
          <a:xfrm>
            <a:off x="2784954" y="3458480"/>
            <a:ext cx="532963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(6)</a:t>
            </a:r>
            <a:r>
              <a:rPr lang="en-US" sz="1600" b="1" baseline="30000" dirty="0" smtClean="0">
                <a:latin typeface="Bookman Old Style" panose="02050604050505020204" pitchFamily="18" charset="0"/>
                <a:ea typeface="Cambria Math" pitchFamily="18" charset="0"/>
              </a:rPr>
              <a:t>3</a:t>
            </a:r>
            <a:endParaRPr lang="en-US" sz="1600" b="1" baseline="30000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42" name="Rectangle 141"/>
          <p:cNvSpPr/>
          <p:nvPr>
            <p:custDataLst>
              <p:tags r:id="rId33"/>
            </p:custDataLst>
          </p:nvPr>
        </p:nvSpPr>
        <p:spPr>
          <a:xfrm>
            <a:off x="2564004" y="3776217"/>
            <a:ext cx="28625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43" name="Rectangle 142"/>
          <p:cNvSpPr/>
          <p:nvPr>
            <p:custDataLst>
              <p:tags r:id="rId34"/>
            </p:custDataLst>
          </p:nvPr>
        </p:nvSpPr>
        <p:spPr>
          <a:xfrm>
            <a:off x="2791017" y="3776217"/>
            <a:ext cx="381000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6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44" name="Rectangle 143"/>
          <p:cNvSpPr/>
          <p:nvPr>
            <p:custDataLst>
              <p:tags r:id="rId35"/>
            </p:custDataLst>
          </p:nvPr>
        </p:nvSpPr>
        <p:spPr>
          <a:xfrm>
            <a:off x="2960796" y="3776217"/>
            <a:ext cx="28625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  <a:sym typeface="Symbol"/>
              </a:rPr>
              <a:t>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45" name="Rectangle 144"/>
          <p:cNvSpPr/>
          <p:nvPr>
            <p:custDataLst>
              <p:tags r:id="rId36"/>
            </p:custDataLst>
          </p:nvPr>
        </p:nvSpPr>
        <p:spPr>
          <a:xfrm>
            <a:off x="3182367" y="3776217"/>
            <a:ext cx="381000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6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46" name="Rectangle 145"/>
          <p:cNvSpPr/>
          <p:nvPr>
            <p:custDataLst>
              <p:tags r:id="rId37"/>
            </p:custDataLst>
          </p:nvPr>
        </p:nvSpPr>
        <p:spPr>
          <a:xfrm>
            <a:off x="3429348" y="3776217"/>
            <a:ext cx="28625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  <a:sym typeface="Symbol"/>
              </a:rPr>
              <a:t>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47" name="Rectangle 146"/>
          <p:cNvSpPr/>
          <p:nvPr>
            <p:custDataLst>
              <p:tags r:id="rId38"/>
            </p:custDataLst>
          </p:nvPr>
        </p:nvSpPr>
        <p:spPr>
          <a:xfrm>
            <a:off x="3613443" y="3776217"/>
            <a:ext cx="949669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6 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cm</a:t>
            </a:r>
            <a:endParaRPr lang="en-US" sz="1600" b="1" baseline="30000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48" name="Rectangle 147"/>
          <p:cNvSpPr/>
          <p:nvPr>
            <p:custDataLst>
              <p:tags r:id="rId39"/>
            </p:custDataLst>
          </p:nvPr>
        </p:nvSpPr>
        <p:spPr>
          <a:xfrm>
            <a:off x="633451" y="3764223"/>
            <a:ext cx="2037790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>
                <a:latin typeface="Symbol" pitchFamily="18" charset="2"/>
                <a:ea typeface="Cambria Math" pitchFamily="18" charset="0"/>
              </a:rPr>
              <a:t>\ 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Volume of cube 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49" name="Rounded Rectangle 148"/>
          <p:cNvSpPr/>
          <p:nvPr/>
        </p:nvSpPr>
        <p:spPr>
          <a:xfrm>
            <a:off x="4207621" y="561997"/>
            <a:ext cx="1083242" cy="233990"/>
          </a:xfrm>
          <a:prstGeom prst="roundRect">
            <a:avLst/>
          </a:prstGeom>
          <a:solidFill>
            <a:srgbClr val="FF0000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74" name="Rectangle 73"/>
          <p:cNvSpPr/>
          <p:nvPr>
            <p:custDataLst>
              <p:tags r:id="rId40"/>
            </p:custDataLst>
          </p:nvPr>
        </p:nvSpPr>
        <p:spPr>
          <a:xfrm>
            <a:off x="1153306" y="277363"/>
            <a:ext cx="6288483" cy="80791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/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A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cuboid is of dimensions 60 cm ×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54 cm 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×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30 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cm.</a:t>
            </a:r>
          </a:p>
          <a:p>
            <a:pPr algn="just" defTabSz="685800"/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How many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small cubes with side 6 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cm can be placed in</a:t>
            </a:r>
          </a:p>
          <a:p>
            <a:pPr algn="just" defTabSz="685800"/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the given cuboid?</a:t>
            </a:r>
            <a:endParaRPr lang="en-US" sz="1600" b="1" dirty="0"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65" name="Rounded Rectangle 59"/>
          <p:cNvSpPr/>
          <p:nvPr/>
        </p:nvSpPr>
        <p:spPr>
          <a:xfrm>
            <a:off x="726300" y="2955174"/>
            <a:ext cx="2438085" cy="733993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 algn="ctr">
            <a:solidFill>
              <a:srgbClr val="CC00FF"/>
            </a:solidFill>
            <a:prstDash val="solid"/>
            <a:miter lim="800000"/>
          </a:ln>
          <a:effectLst>
            <a:glow rad="63500">
              <a:srgbClr val="ED7D31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itchFamily="18" charset="0"/>
              <a:ea typeface="+mn-ea"/>
              <a:cs typeface="+mn-cs"/>
            </a:endParaRPr>
          </a:p>
        </p:txBody>
      </p:sp>
      <p:pic>
        <p:nvPicPr>
          <p:cNvPr id="67" name="Picture 5"/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31659" y="2809678"/>
            <a:ext cx="519550" cy="1088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TextBox 67"/>
          <p:cNvSpPr txBox="1"/>
          <p:nvPr/>
        </p:nvSpPr>
        <p:spPr>
          <a:xfrm>
            <a:off x="614809" y="3048664"/>
            <a:ext cx="2652342" cy="578882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IN" b="1" dirty="0">
                <a:solidFill>
                  <a:prstClr val="white"/>
                </a:solidFill>
                <a:latin typeface="Bookman Old Style" pitchFamily="18" charset="0"/>
              </a:rPr>
              <a:t>What is the formula </a:t>
            </a:r>
            <a:r>
              <a:rPr lang="en-IN" b="1" dirty="0" smtClean="0">
                <a:solidFill>
                  <a:prstClr val="white"/>
                </a:solidFill>
                <a:latin typeface="Bookman Old Style" pitchFamily="18" charset="0"/>
              </a:rPr>
              <a:t>for volume of cuboid ?</a:t>
            </a:r>
            <a:endParaRPr lang="en-IN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pic>
        <p:nvPicPr>
          <p:cNvPr id="75" name="Picture 9"/>
          <p:cNvPicPr>
            <a:picLocks noChangeAspect="1" noChangeArrowheads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5367" y="2816677"/>
            <a:ext cx="487507" cy="104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/>
          <p:cNvSpPr txBox="1"/>
          <p:nvPr/>
        </p:nvSpPr>
        <p:spPr>
          <a:xfrm>
            <a:off x="1328349" y="3125629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800" b="1" i="1" dirty="0" smtClean="0">
                <a:solidFill>
                  <a:srgbClr val="FFFF00"/>
                </a:solidFill>
                <a:latin typeface="Bookman Old Style" pitchFamily="18" charset="0"/>
              </a:rPr>
              <a:t>l</a:t>
            </a:r>
            <a:r>
              <a:rPr lang="en-US" sz="1800" b="1" dirty="0" smtClean="0">
                <a:solidFill>
                  <a:srgbClr val="FFFF00"/>
                </a:solidFill>
                <a:latin typeface="Bookman Old Style" pitchFamily="18" charset="0"/>
              </a:rPr>
              <a:t> × </a:t>
            </a:r>
            <a:r>
              <a:rPr lang="en-US" sz="1800" b="1" i="1" dirty="0" smtClean="0">
                <a:solidFill>
                  <a:srgbClr val="FFFF00"/>
                </a:solidFill>
                <a:latin typeface="Bookman Old Style" pitchFamily="18" charset="0"/>
              </a:rPr>
              <a:t>b</a:t>
            </a:r>
            <a:r>
              <a:rPr lang="en-US" sz="1800" b="1" dirty="0" smtClean="0">
                <a:solidFill>
                  <a:srgbClr val="FFFF00"/>
                </a:solidFill>
                <a:latin typeface="Bookman Old Style" pitchFamily="18" charset="0"/>
              </a:rPr>
              <a:t> × </a:t>
            </a:r>
            <a:r>
              <a:rPr lang="en-US" sz="1800" b="1" i="1" dirty="0" smtClean="0">
                <a:solidFill>
                  <a:srgbClr val="FFFF00"/>
                </a:solidFill>
                <a:latin typeface="Bookman Old Style" pitchFamily="18" charset="0"/>
              </a:rPr>
              <a:t>h</a:t>
            </a:r>
            <a:endParaRPr lang="en-US" sz="1800" b="1" i="1" dirty="0">
              <a:solidFill>
                <a:srgbClr val="FFFF00"/>
              </a:solidFill>
              <a:latin typeface="Bookman Old Style" pitchFamily="18" charset="0"/>
            </a:endParaRPr>
          </a:p>
        </p:txBody>
      </p:sp>
      <p:sp>
        <p:nvSpPr>
          <p:cNvPr id="131" name="Rounded Rectangle 59"/>
          <p:cNvSpPr/>
          <p:nvPr/>
        </p:nvSpPr>
        <p:spPr>
          <a:xfrm>
            <a:off x="671811" y="3530857"/>
            <a:ext cx="2438085" cy="733993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 algn="ctr">
            <a:solidFill>
              <a:srgbClr val="CC00FF"/>
            </a:solidFill>
            <a:prstDash val="solid"/>
            <a:miter lim="800000"/>
          </a:ln>
          <a:effectLst>
            <a:glow rad="63500">
              <a:srgbClr val="ED7D31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itchFamily="18" charset="0"/>
              <a:ea typeface="+mn-ea"/>
              <a:cs typeface="+mn-cs"/>
            </a:endParaRPr>
          </a:p>
        </p:txBody>
      </p:sp>
      <p:pic>
        <p:nvPicPr>
          <p:cNvPr id="132" name="Picture 5"/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18050" y="3393843"/>
            <a:ext cx="519550" cy="1088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" name="TextBox 132"/>
          <p:cNvSpPr txBox="1"/>
          <p:nvPr/>
        </p:nvSpPr>
        <p:spPr>
          <a:xfrm>
            <a:off x="560320" y="3624347"/>
            <a:ext cx="2652342" cy="578882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IN" b="1" dirty="0">
                <a:solidFill>
                  <a:prstClr val="white"/>
                </a:solidFill>
                <a:latin typeface="Bookman Old Style" pitchFamily="18" charset="0"/>
              </a:rPr>
              <a:t>What is the formula </a:t>
            </a:r>
            <a:r>
              <a:rPr lang="en-IN" b="1" dirty="0" smtClean="0">
                <a:solidFill>
                  <a:prstClr val="white"/>
                </a:solidFill>
                <a:latin typeface="Bookman Old Style" pitchFamily="18" charset="0"/>
              </a:rPr>
              <a:t>for volume of cube?</a:t>
            </a:r>
            <a:endParaRPr lang="en-IN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pic>
        <p:nvPicPr>
          <p:cNvPr id="134" name="Picture 9"/>
          <p:cNvPicPr>
            <a:picLocks noChangeAspect="1" noChangeArrowheads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68908" y="3376425"/>
            <a:ext cx="487507" cy="104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TextBox 134"/>
          <p:cNvSpPr txBox="1"/>
          <p:nvPr/>
        </p:nvSpPr>
        <p:spPr>
          <a:xfrm>
            <a:off x="1273860" y="3701312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800" b="1" dirty="0" smtClean="0">
                <a:solidFill>
                  <a:srgbClr val="FFFF00"/>
                </a:solidFill>
                <a:latin typeface="Bookman Old Style" pitchFamily="18" charset="0"/>
              </a:rPr>
              <a:t>(side)</a:t>
            </a:r>
            <a:r>
              <a:rPr lang="en-US" sz="1800" b="1" baseline="30000" dirty="0" smtClean="0">
                <a:solidFill>
                  <a:srgbClr val="FFFF00"/>
                </a:solidFill>
                <a:latin typeface="Bookman Old Style" pitchFamily="18" charset="0"/>
              </a:rPr>
              <a:t>3</a:t>
            </a:r>
            <a:endParaRPr lang="en-US" sz="1800" b="1" baseline="30000" dirty="0">
              <a:solidFill>
                <a:srgbClr val="FFFF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49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500"/>
                            </p:stCondLst>
                            <p:childTnLst>
                              <p:par>
                                <p:cTn id="203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500"/>
                            </p:stCondLst>
                            <p:childTnLst>
                              <p:par>
                                <p:cTn id="24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500"/>
                            </p:stCondLst>
                            <p:childTnLst>
                              <p:par>
                                <p:cTn id="26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500"/>
                            </p:stCondLst>
                            <p:childTnLst>
                              <p:par>
                                <p:cTn id="29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500"/>
                            </p:stCondLst>
                            <p:childTnLst>
                              <p:par>
                                <p:cTn id="37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5" fill="hold">
                            <p:stCondLst>
                              <p:cond delay="500"/>
                            </p:stCondLst>
                            <p:childTnLst>
                              <p:par>
                                <p:cTn id="40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2" fill="hold">
                      <p:stCondLst>
                        <p:cond delay="indefinite"/>
                      </p:stCondLst>
                      <p:childTnLst>
                        <p:par>
                          <p:cTn id="413" fill="hold">
                            <p:stCondLst>
                              <p:cond delay="0"/>
                            </p:stCondLst>
                            <p:childTnLst>
                              <p:par>
                                <p:cTn id="4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2" fill="hold">
                      <p:stCondLst>
                        <p:cond delay="indefinite"/>
                      </p:stCondLst>
                      <p:childTnLst>
                        <p:par>
                          <p:cTn id="423" fill="hold">
                            <p:stCondLst>
                              <p:cond delay="0"/>
                            </p:stCondLst>
                            <p:childTnLst>
                              <p:par>
                                <p:cTn id="4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2" fill="hold">
                      <p:stCondLst>
                        <p:cond delay="indefinite"/>
                      </p:stCondLst>
                      <p:childTnLst>
                        <p:par>
                          <p:cTn id="433" fill="hold">
                            <p:stCondLst>
                              <p:cond delay="0"/>
                            </p:stCondLst>
                            <p:childTnLst>
                              <p:par>
                                <p:cTn id="4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7" fill="hold">
                      <p:stCondLst>
                        <p:cond delay="indefinite"/>
                      </p:stCondLst>
                      <p:childTnLst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2" fill="hold">
                      <p:stCondLst>
                        <p:cond delay="indefinite"/>
                      </p:stCondLst>
                      <p:childTnLst>
                        <p:par>
                          <p:cTn id="443" fill="hold">
                            <p:stCondLst>
                              <p:cond delay="0"/>
                            </p:stCondLst>
                            <p:childTnLst>
                              <p:par>
                                <p:cTn id="4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animBg="1"/>
      <p:bldP spid="139" grpId="1" animBg="1"/>
      <p:bldP spid="121" grpId="0" animBg="1"/>
      <p:bldP spid="121" grpId="1" animBg="1"/>
      <p:bldP spid="120" grpId="0" animBg="1"/>
      <p:bldP spid="120" grpId="1" animBg="1"/>
      <p:bldP spid="118" grpId="0" animBg="1"/>
      <p:bldP spid="118" grpId="1" animBg="1"/>
      <p:bldP spid="117" grpId="0" animBg="1"/>
      <p:bldP spid="117" grpId="1" animBg="1"/>
      <p:bldP spid="116" grpId="0" animBg="1"/>
      <p:bldP spid="116" grpId="1" animBg="1"/>
      <p:bldP spid="87" grpId="0" animBg="1"/>
      <p:bldP spid="87" grpId="1" animBg="1"/>
      <p:bldP spid="70" grpId="0" animBg="1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66" grpId="0"/>
      <p:bldP spid="66" grpId="1"/>
      <p:bldP spid="187" grpId="2" animBg="1"/>
      <p:bldP spid="187" grpId="3" animBg="1"/>
      <p:bldP spid="188" grpId="0"/>
      <p:bldP spid="189" grpId="0"/>
      <p:bldP spid="190" grpId="0"/>
      <p:bldP spid="191" grpId="0"/>
      <p:bldP spid="192" grpId="0"/>
      <p:bldP spid="193" grpId="0"/>
      <p:bldP spid="193" grpId="1"/>
      <p:bldP spid="195" grpId="0"/>
      <p:bldP spid="196" grpId="0"/>
      <p:bldP spid="197" grpId="0"/>
      <p:bldP spid="198" grpId="0"/>
      <p:bldP spid="199" grpId="0"/>
      <p:bldP spid="199" grpId="1"/>
      <p:bldP spid="201" grpId="0"/>
      <p:bldP spid="202" grpId="0"/>
      <p:bldP spid="203" grpId="0"/>
      <p:bldP spid="204" grpId="0"/>
      <p:bldP spid="82" grpId="0" animBg="1"/>
      <p:bldP spid="82" grpId="1" animBg="1"/>
      <p:bldP spid="82" grpId="2" animBg="1"/>
      <p:bldP spid="82" grpId="3" animBg="1"/>
      <p:bldP spid="127" grpId="0" animBg="1"/>
      <p:bldP spid="127" grpId="1" animBg="1"/>
      <p:bldP spid="128" grpId="0"/>
      <p:bldP spid="129" grpId="0" animBg="1"/>
      <p:bldP spid="136" grpId="0"/>
      <p:bldP spid="137" grpId="0"/>
      <p:bldP spid="138" grpId="0"/>
      <p:bldP spid="140" grpId="0"/>
      <p:bldP spid="141" grpId="0"/>
      <p:bldP spid="142" grpId="0"/>
      <p:bldP spid="143" grpId="0"/>
      <p:bldP spid="144" grpId="0"/>
      <p:bldP spid="145" grpId="0"/>
      <p:bldP spid="146" grpId="0"/>
      <p:bldP spid="147" grpId="0"/>
      <p:bldP spid="148" grpId="0"/>
      <p:bldP spid="149" grpId="0" animBg="1"/>
      <p:bldP spid="149" grpId="1" animBg="1"/>
      <p:bldP spid="74" grpId="0"/>
      <p:bldP spid="65" grpId="0" animBg="1"/>
      <p:bldP spid="65" grpId="1" animBg="1"/>
      <p:bldP spid="68" grpId="0"/>
      <p:bldP spid="68" grpId="1"/>
      <p:bldP spid="76" grpId="0"/>
      <p:bldP spid="76" grpId="1"/>
      <p:bldP spid="131" grpId="0" animBg="1"/>
      <p:bldP spid="131" grpId="1" animBg="1"/>
      <p:bldP spid="133" grpId="0"/>
      <p:bldP spid="133" grpId="1"/>
      <p:bldP spid="135" grpId="0"/>
      <p:bldP spid="135" grpId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Horizontal Scroll 97"/>
          <p:cNvSpPr/>
          <p:nvPr/>
        </p:nvSpPr>
        <p:spPr>
          <a:xfrm>
            <a:off x="518381" y="3007104"/>
            <a:ext cx="3602367" cy="523964"/>
          </a:xfrm>
          <a:prstGeom prst="horizontalScroll">
            <a:avLst/>
          </a:prstGeom>
          <a:gradFill flip="none" rotWithShape="1">
            <a:gsLst>
              <a:gs pos="0">
                <a:srgbClr val="9900FF">
                  <a:lumMod val="84000"/>
                  <a:lumOff val="16000"/>
                  <a:alpha val="59000"/>
                </a:srgbClr>
              </a:gs>
              <a:gs pos="100000">
                <a:sysClr val="window" lastClr="FFFFFF">
                  <a:lumMod val="97000"/>
                </a:sysClr>
              </a:gs>
              <a:gs pos="81000">
                <a:sysClr val="window" lastClr="FFFFFF"/>
              </a:gs>
            </a:gsLst>
            <a:lin ang="81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3767454" y="1405814"/>
            <a:ext cx="1731118" cy="233990"/>
          </a:xfrm>
          <a:prstGeom prst="roundRect">
            <a:avLst/>
          </a:prstGeom>
          <a:solidFill>
            <a:srgbClr val="00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3691023" y="1133643"/>
            <a:ext cx="1950667" cy="212718"/>
          </a:xfrm>
          <a:prstGeom prst="roundRect">
            <a:avLst/>
          </a:prstGeom>
          <a:solidFill>
            <a:srgbClr val="00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985401" y="257801"/>
            <a:ext cx="6099748" cy="815124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466175" y="366718"/>
            <a:ext cx="687003" cy="624548"/>
            <a:chOff x="508513" y="-702286"/>
            <a:chExt cx="687003" cy="624548"/>
          </a:xfrm>
        </p:grpSpPr>
        <p:sp>
          <p:nvSpPr>
            <p:cNvPr id="30" name="Plaque 29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itchFamily="18" charset="0"/>
                </a:rPr>
                <a:t>Q.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sp>
        <p:nvSpPr>
          <p:cNvPr id="33" name="Rectangle 32"/>
          <p:cNvSpPr/>
          <p:nvPr>
            <p:custDataLst>
              <p:tags r:id="rId1"/>
            </p:custDataLst>
          </p:nvPr>
        </p:nvSpPr>
        <p:spPr>
          <a:xfrm>
            <a:off x="532836" y="1190940"/>
            <a:ext cx="587828" cy="315471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just" defTabSz="685800"/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Sol.</a:t>
            </a:r>
          </a:p>
        </p:txBody>
      </p:sp>
      <p:sp>
        <p:nvSpPr>
          <p:cNvPr id="34" name="Rectangle 33"/>
          <p:cNvSpPr/>
          <p:nvPr>
            <p:custDataLst>
              <p:tags r:id="rId2"/>
            </p:custDataLst>
          </p:nvPr>
        </p:nvSpPr>
        <p:spPr>
          <a:xfrm>
            <a:off x="949178" y="1201073"/>
            <a:ext cx="266306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Number of small cubes 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35" name="Rectangle 34"/>
          <p:cNvSpPr/>
          <p:nvPr>
            <p:custDataLst>
              <p:tags r:id="rId3"/>
            </p:custDataLst>
          </p:nvPr>
        </p:nvSpPr>
        <p:spPr>
          <a:xfrm>
            <a:off x="3378584" y="1201073"/>
            <a:ext cx="304800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36" name="Rectangle 35"/>
          <p:cNvSpPr/>
          <p:nvPr>
            <p:custDataLst>
              <p:tags r:id="rId4"/>
            </p:custDataLst>
          </p:nvPr>
        </p:nvSpPr>
        <p:spPr>
          <a:xfrm>
            <a:off x="3666585" y="1090343"/>
            <a:ext cx="2049993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Volume of cuboid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3736694" y="1380070"/>
            <a:ext cx="187973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38" name="Rectangle 37"/>
          <p:cNvSpPr/>
          <p:nvPr>
            <p:custDataLst>
              <p:tags r:id="rId5"/>
            </p:custDataLst>
          </p:nvPr>
        </p:nvSpPr>
        <p:spPr>
          <a:xfrm>
            <a:off x="3757183" y="1380070"/>
            <a:ext cx="1800417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Volume of cube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39" name="Rectangle 38"/>
          <p:cNvSpPr/>
          <p:nvPr>
            <p:custDataLst>
              <p:tags r:id="rId6"/>
            </p:custDataLst>
          </p:nvPr>
        </p:nvSpPr>
        <p:spPr>
          <a:xfrm>
            <a:off x="3397133" y="1956763"/>
            <a:ext cx="28625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40" name="Rectangle 39"/>
          <p:cNvSpPr/>
          <p:nvPr>
            <p:custDataLst>
              <p:tags r:id="rId7"/>
            </p:custDataLst>
          </p:nvPr>
        </p:nvSpPr>
        <p:spPr>
          <a:xfrm>
            <a:off x="3637247" y="1791387"/>
            <a:ext cx="43982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60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41" name="Rectangle 40"/>
          <p:cNvSpPr/>
          <p:nvPr>
            <p:custDataLst>
              <p:tags r:id="rId8"/>
            </p:custDataLst>
          </p:nvPr>
        </p:nvSpPr>
        <p:spPr>
          <a:xfrm>
            <a:off x="3972402" y="1791387"/>
            <a:ext cx="28625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  <a:sym typeface="Symbol"/>
              </a:rPr>
              <a:t>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42" name="Rectangle 41"/>
          <p:cNvSpPr/>
          <p:nvPr>
            <p:custDataLst>
              <p:tags r:id="rId9"/>
            </p:custDataLst>
          </p:nvPr>
        </p:nvSpPr>
        <p:spPr>
          <a:xfrm>
            <a:off x="4184245" y="1791387"/>
            <a:ext cx="49842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54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43" name="Rectangle 42"/>
          <p:cNvSpPr/>
          <p:nvPr>
            <p:custDataLst>
              <p:tags r:id="rId10"/>
            </p:custDataLst>
          </p:nvPr>
        </p:nvSpPr>
        <p:spPr>
          <a:xfrm>
            <a:off x="4528506" y="1791387"/>
            <a:ext cx="28625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  <a:sym typeface="Symbol"/>
              </a:rPr>
              <a:t>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44" name="Rectangle 43"/>
          <p:cNvSpPr/>
          <p:nvPr>
            <p:custDataLst>
              <p:tags r:id="rId11"/>
            </p:custDataLst>
          </p:nvPr>
        </p:nvSpPr>
        <p:spPr>
          <a:xfrm>
            <a:off x="4722329" y="1791387"/>
            <a:ext cx="495269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30</a:t>
            </a:r>
            <a:endParaRPr lang="en-US" sz="1600" b="1" baseline="30000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3690218" y="2112085"/>
            <a:ext cx="1432386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46" name="Rectangle 45"/>
          <p:cNvSpPr/>
          <p:nvPr>
            <p:custDataLst>
              <p:tags r:id="rId12"/>
            </p:custDataLst>
          </p:nvPr>
        </p:nvSpPr>
        <p:spPr>
          <a:xfrm>
            <a:off x="3855915" y="2114498"/>
            <a:ext cx="381000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6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47" name="Rectangle 46"/>
          <p:cNvSpPr/>
          <p:nvPr>
            <p:custDataLst>
              <p:tags r:id="rId13"/>
            </p:custDataLst>
          </p:nvPr>
        </p:nvSpPr>
        <p:spPr>
          <a:xfrm>
            <a:off x="4025694" y="2114498"/>
            <a:ext cx="28625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  <a:sym typeface="Symbol"/>
              </a:rPr>
              <a:t>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48" name="Rectangle 47"/>
          <p:cNvSpPr/>
          <p:nvPr>
            <p:custDataLst>
              <p:tags r:id="rId14"/>
            </p:custDataLst>
          </p:nvPr>
        </p:nvSpPr>
        <p:spPr>
          <a:xfrm>
            <a:off x="4247265" y="2114498"/>
            <a:ext cx="381000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6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49" name="Rectangle 48"/>
          <p:cNvSpPr/>
          <p:nvPr>
            <p:custDataLst>
              <p:tags r:id="rId15"/>
            </p:custDataLst>
          </p:nvPr>
        </p:nvSpPr>
        <p:spPr>
          <a:xfrm>
            <a:off x="4494246" y="2114498"/>
            <a:ext cx="28625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  <a:sym typeface="Symbol"/>
              </a:rPr>
              <a:t>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50" name="Rectangle 49"/>
          <p:cNvSpPr/>
          <p:nvPr>
            <p:custDataLst>
              <p:tags r:id="rId16"/>
            </p:custDataLst>
          </p:nvPr>
        </p:nvSpPr>
        <p:spPr>
          <a:xfrm>
            <a:off x="4690582" y="2114498"/>
            <a:ext cx="302594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6</a:t>
            </a:r>
            <a:endParaRPr lang="en-US" sz="1600" b="1" baseline="30000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 flipV="1">
            <a:off x="5448235" y="1193975"/>
            <a:ext cx="466725" cy="466725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05" name="Straight Connector 104"/>
          <p:cNvCxnSpPr/>
          <p:nvPr/>
        </p:nvCxnSpPr>
        <p:spPr>
          <a:xfrm flipH="1" flipV="1">
            <a:off x="5898497" y="1216641"/>
            <a:ext cx="2395537" cy="1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06" name="Straight Connector 105"/>
          <p:cNvCxnSpPr/>
          <p:nvPr/>
        </p:nvCxnSpPr>
        <p:spPr>
          <a:xfrm>
            <a:off x="5900876" y="1216643"/>
            <a:ext cx="0" cy="942023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ysDash"/>
          </a:ln>
          <a:effectLst/>
        </p:spPr>
      </p:cxnSp>
      <p:cxnSp>
        <p:nvCxnSpPr>
          <p:cNvPr id="107" name="Straight Connector 106"/>
          <p:cNvCxnSpPr/>
          <p:nvPr/>
        </p:nvCxnSpPr>
        <p:spPr>
          <a:xfrm flipV="1">
            <a:off x="5448234" y="2138151"/>
            <a:ext cx="466725" cy="466725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dash"/>
          </a:ln>
          <a:effectLst/>
        </p:spPr>
      </p:cxnSp>
      <p:cxnSp>
        <p:nvCxnSpPr>
          <p:cNvPr id="108" name="Straight Connector 107"/>
          <p:cNvCxnSpPr/>
          <p:nvPr/>
        </p:nvCxnSpPr>
        <p:spPr>
          <a:xfrm flipH="1" flipV="1">
            <a:off x="5902012" y="2150304"/>
            <a:ext cx="2395537" cy="1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dash"/>
          </a:ln>
          <a:effectLst/>
        </p:spPr>
      </p:cxnSp>
      <p:sp>
        <p:nvSpPr>
          <p:cNvPr id="109" name="Cube 108"/>
          <p:cNvSpPr/>
          <p:nvPr/>
        </p:nvSpPr>
        <p:spPr>
          <a:xfrm>
            <a:off x="5771835" y="1672999"/>
            <a:ext cx="641722" cy="641722"/>
          </a:xfrm>
          <a:prstGeom prst="cube">
            <a:avLst/>
          </a:prstGeom>
          <a:solidFill>
            <a:schemeClr val="accent6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Cube 109"/>
          <p:cNvSpPr/>
          <p:nvPr/>
        </p:nvSpPr>
        <p:spPr>
          <a:xfrm>
            <a:off x="6246124" y="1672999"/>
            <a:ext cx="641722" cy="641722"/>
          </a:xfrm>
          <a:prstGeom prst="cube">
            <a:avLst/>
          </a:prstGeom>
          <a:solidFill>
            <a:srgbClr val="31859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Cube 110"/>
          <p:cNvSpPr/>
          <p:nvPr/>
        </p:nvSpPr>
        <p:spPr>
          <a:xfrm>
            <a:off x="6725733" y="1672999"/>
            <a:ext cx="641722" cy="641722"/>
          </a:xfrm>
          <a:prstGeom prst="cube">
            <a:avLst/>
          </a:prstGeom>
          <a:solidFill>
            <a:schemeClr val="accent6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2" name="Cube 111"/>
          <p:cNvSpPr/>
          <p:nvPr/>
        </p:nvSpPr>
        <p:spPr>
          <a:xfrm>
            <a:off x="7198993" y="1672999"/>
            <a:ext cx="641722" cy="641722"/>
          </a:xfrm>
          <a:prstGeom prst="cube">
            <a:avLst/>
          </a:prstGeom>
          <a:solidFill>
            <a:srgbClr val="31859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Cube 112"/>
          <p:cNvSpPr/>
          <p:nvPr/>
        </p:nvSpPr>
        <p:spPr>
          <a:xfrm>
            <a:off x="7673468" y="1672999"/>
            <a:ext cx="641722" cy="641722"/>
          </a:xfrm>
          <a:prstGeom prst="cube">
            <a:avLst/>
          </a:prstGeom>
          <a:solidFill>
            <a:schemeClr val="accent6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Cube 113"/>
          <p:cNvSpPr/>
          <p:nvPr/>
        </p:nvSpPr>
        <p:spPr>
          <a:xfrm>
            <a:off x="5619435" y="1823875"/>
            <a:ext cx="641722" cy="641722"/>
          </a:xfrm>
          <a:prstGeom prst="cube">
            <a:avLst/>
          </a:prstGeom>
          <a:solidFill>
            <a:srgbClr val="31859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Cube 114"/>
          <p:cNvSpPr/>
          <p:nvPr/>
        </p:nvSpPr>
        <p:spPr>
          <a:xfrm>
            <a:off x="6093724" y="1823875"/>
            <a:ext cx="641722" cy="641722"/>
          </a:xfrm>
          <a:prstGeom prst="cube">
            <a:avLst/>
          </a:prstGeom>
          <a:solidFill>
            <a:schemeClr val="accent6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Cube 115"/>
          <p:cNvSpPr/>
          <p:nvPr/>
        </p:nvSpPr>
        <p:spPr>
          <a:xfrm>
            <a:off x="6573333" y="1823875"/>
            <a:ext cx="641722" cy="641722"/>
          </a:xfrm>
          <a:prstGeom prst="cube">
            <a:avLst/>
          </a:prstGeom>
          <a:solidFill>
            <a:srgbClr val="31859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7" name="Cube 116"/>
          <p:cNvSpPr/>
          <p:nvPr/>
        </p:nvSpPr>
        <p:spPr>
          <a:xfrm>
            <a:off x="7046593" y="1823875"/>
            <a:ext cx="641722" cy="641722"/>
          </a:xfrm>
          <a:prstGeom prst="cube">
            <a:avLst/>
          </a:prstGeom>
          <a:solidFill>
            <a:schemeClr val="accent6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8" name="Cube 117"/>
          <p:cNvSpPr/>
          <p:nvPr/>
        </p:nvSpPr>
        <p:spPr>
          <a:xfrm>
            <a:off x="7521068" y="1823875"/>
            <a:ext cx="641722" cy="641722"/>
          </a:xfrm>
          <a:prstGeom prst="cube">
            <a:avLst/>
          </a:prstGeom>
          <a:solidFill>
            <a:srgbClr val="31859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Cube 118"/>
          <p:cNvSpPr/>
          <p:nvPr/>
        </p:nvSpPr>
        <p:spPr>
          <a:xfrm>
            <a:off x="5459097" y="1984335"/>
            <a:ext cx="641722" cy="641722"/>
          </a:xfrm>
          <a:prstGeom prst="cube">
            <a:avLst/>
          </a:prstGeom>
          <a:solidFill>
            <a:schemeClr val="accent6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0" name="Cube 119"/>
          <p:cNvSpPr/>
          <p:nvPr/>
        </p:nvSpPr>
        <p:spPr>
          <a:xfrm>
            <a:off x="5933386" y="1984335"/>
            <a:ext cx="641722" cy="641722"/>
          </a:xfrm>
          <a:prstGeom prst="cube">
            <a:avLst/>
          </a:prstGeom>
          <a:solidFill>
            <a:srgbClr val="31859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Cube 120"/>
          <p:cNvSpPr/>
          <p:nvPr/>
        </p:nvSpPr>
        <p:spPr>
          <a:xfrm>
            <a:off x="6412995" y="1984335"/>
            <a:ext cx="641722" cy="641722"/>
          </a:xfrm>
          <a:prstGeom prst="cube">
            <a:avLst/>
          </a:prstGeom>
          <a:solidFill>
            <a:schemeClr val="accent6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Cube 121"/>
          <p:cNvSpPr/>
          <p:nvPr/>
        </p:nvSpPr>
        <p:spPr>
          <a:xfrm>
            <a:off x="6886255" y="1984335"/>
            <a:ext cx="641722" cy="641722"/>
          </a:xfrm>
          <a:prstGeom prst="cube">
            <a:avLst/>
          </a:prstGeom>
          <a:solidFill>
            <a:srgbClr val="31859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3" name="Cube 122"/>
          <p:cNvSpPr/>
          <p:nvPr/>
        </p:nvSpPr>
        <p:spPr>
          <a:xfrm>
            <a:off x="7360730" y="1984335"/>
            <a:ext cx="641722" cy="641722"/>
          </a:xfrm>
          <a:prstGeom prst="cube">
            <a:avLst/>
          </a:prstGeom>
          <a:solidFill>
            <a:schemeClr val="accent6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4" name="Cube 123"/>
          <p:cNvSpPr/>
          <p:nvPr/>
        </p:nvSpPr>
        <p:spPr>
          <a:xfrm>
            <a:off x="5770621" y="1199329"/>
            <a:ext cx="641722" cy="641722"/>
          </a:xfrm>
          <a:prstGeom prst="cube">
            <a:avLst/>
          </a:prstGeom>
          <a:solidFill>
            <a:srgbClr val="31859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Cube 124"/>
          <p:cNvSpPr/>
          <p:nvPr/>
        </p:nvSpPr>
        <p:spPr>
          <a:xfrm>
            <a:off x="6244910" y="1199329"/>
            <a:ext cx="641722" cy="641722"/>
          </a:xfrm>
          <a:prstGeom prst="cube">
            <a:avLst/>
          </a:prstGeom>
          <a:solidFill>
            <a:schemeClr val="accent6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Cube 125"/>
          <p:cNvSpPr/>
          <p:nvPr/>
        </p:nvSpPr>
        <p:spPr>
          <a:xfrm>
            <a:off x="6724519" y="1199329"/>
            <a:ext cx="641722" cy="641722"/>
          </a:xfrm>
          <a:prstGeom prst="cube">
            <a:avLst/>
          </a:prstGeom>
          <a:solidFill>
            <a:srgbClr val="31859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7" name="Cube 126"/>
          <p:cNvSpPr/>
          <p:nvPr/>
        </p:nvSpPr>
        <p:spPr>
          <a:xfrm>
            <a:off x="7197779" y="1199329"/>
            <a:ext cx="641722" cy="641722"/>
          </a:xfrm>
          <a:prstGeom prst="cube">
            <a:avLst/>
          </a:prstGeom>
          <a:solidFill>
            <a:schemeClr val="accent6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8" name="Cube 127"/>
          <p:cNvSpPr/>
          <p:nvPr/>
        </p:nvSpPr>
        <p:spPr>
          <a:xfrm>
            <a:off x="7672254" y="1199329"/>
            <a:ext cx="641722" cy="641722"/>
          </a:xfrm>
          <a:prstGeom prst="cube">
            <a:avLst/>
          </a:prstGeom>
          <a:solidFill>
            <a:srgbClr val="31859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9" name="Cube 128"/>
          <p:cNvSpPr/>
          <p:nvPr/>
        </p:nvSpPr>
        <p:spPr>
          <a:xfrm>
            <a:off x="5618221" y="1350207"/>
            <a:ext cx="641722" cy="641722"/>
          </a:xfrm>
          <a:prstGeom prst="cube">
            <a:avLst/>
          </a:prstGeom>
          <a:solidFill>
            <a:schemeClr val="accent6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0" name="Cube 129"/>
          <p:cNvSpPr/>
          <p:nvPr/>
        </p:nvSpPr>
        <p:spPr>
          <a:xfrm>
            <a:off x="6092510" y="1350207"/>
            <a:ext cx="641722" cy="641722"/>
          </a:xfrm>
          <a:prstGeom prst="cube">
            <a:avLst/>
          </a:prstGeom>
          <a:solidFill>
            <a:srgbClr val="31859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1" name="Cube 130"/>
          <p:cNvSpPr/>
          <p:nvPr/>
        </p:nvSpPr>
        <p:spPr>
          <a:xfrm>
            <a:off x="6572119" y="1350207"/>
            <a:ext cx="641722" cy="641722"/>
          </a:xfrm>
          <a:prstGeom prst="cube">
            <a:avLst/>
          </a:prstGeom>
          <a:solidFill>
            <a:schemeClr val="accent6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2" name="Cube 131"/>
          <p:cNvSpPr/>
          <p:nvPr/>
        </p:nvSpPr>
        <p:spPr>
          <a:xfrm>
            <a:off x="7045379" y="1350207"/>
            <a:ext cx="641722" cy="641722"/>
          </a:xfrm>
          <a:prstGeom prst="cube">
            <a:avLst/>
          </a:prstGeom>
          <a:solidFill>
            <a:srgbClr val="31859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" name="Cube 132"/>
          <p:cNvSpPr/>
          <p:nvPr/>
        </p:nvSpPr>
        <p:spPr>
          <a:xfrm>
            <a:off x="7519854" y="1350207"/>
            <a:ext cx="641722" cy="641722"/>
          </a:xfrm>
          <a:prstGeom prst="cube">
            <a:avLst/>
          </a:prstGeom>
          <a:solidFill>
            <a:schemeClr val="accent6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4" name="Cube 133"/>
          <p:cNvSpPr/>
          <p:nvPr/>
        </p:nvSpPr>
        <p:spPr>
          <a:xfrm>
            <a:off x="5457883" y="1510666"/>
            <a:ext cx="641722" cy="641722"/>
          </a:xfrm>
          <a:prstGeom prst="cube">
            <a:avLst/>
          </a:prstGeom>
          <a:solidFill>
            <a:srgbClr val="31859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5" name="Cube 134"/>
          <p:cNvSpPr/>
          <p:nvPr/>
        </p:nvSpPr>
        <p:spPr>
          <a:xfrm>
            <a:off x="5932172" y="1510666"/>
            <a:ext cx="641722" cy="641722"/>
          </a:xfrm>
          <a:prstGeom prst="cube">
            <a:avLst/>
          </a:prstGeom>
          <a:solidFill>
            <a:schemeClr val="accent6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6" name="Cube 135"/>
          <p:cNvSpPr/>
          <p:nvPr/>
        </p:nvSpPr>
        <p:spPr>
          <a:xfrm>
            <a:off x="6411781" y="1510666"/>
            <a:ext cx="641722" cy="641722"/>
          </a:xfrm>
          <a:prstGeom prst="cube">
            <a:avLst/>
          </a:prstGeom>
          <a:solidFill>
            <a:srgbClr val="31859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7" name="Cube 136"/>
          <p:cNvSpPr/>
          <p:nvPr/>
        </p:nvSpPr>
        <p:spPr>
          <a:xfrm>
            <a:off x="6885041" y="1510666"/>
            <a:ext cx="641722" cy="641722"/>
          </a:xfrm>
          <a:prstGeom prst="cube">
            <a:avLst/>
          </a:prstGeom>
          <a:solidFill>
            <a:schemeClr val="accent6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8" name="Cube 137"/>
          <p:cNvSpPr/>
          <p:nvPr/>
        </p:nvSpPr>
        <p:spPr>
          <a:xfrm>
            <a:off x="7359516" y="1510666"/>
            <a:ext cx="641722" cy="641722"/>
          </a:xfrm>
          <a:prstGeom prst="cube">
            <a:avLst/>
          </a:prstGeom>
          <a:solidFill>
            <a:srgbClr val="31859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39" name="Straight Connector 138"/>
          <p:cNvCxnSpPr/>
          <p:nvPr/>
        </p:nvCxnSpPr>
        <p:spPr>
          <a:xfrm flipV="1">
            <a:off x="7833209" y="1207118"/>
            <a:ext cx="466725" cy="466725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40" name="Straight Connector 139"/>
          <p:cNvCxnSpPr/>
          <p:nvPr/>
        </p:nvCxnSpPr>
        <p:spPr>
          <a:xfrm flipV="1">
            <a:off x="7839215" y="2141747"/>
            <a:ext cx="466725" cy="466725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41" name="Straight Connector 140"/>
          <p:cNvCxnSpPr/>
          <p:nvPr/>
        </p:nvCxnSpPr>
        <p:spPr>
          <a:xfrm>
            <a:off x="8297207" y="1216643"/>
            <a:ext cx="0" cy="942023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142" name="Rectangle 141"/>
          <p:cNvSpPr/>
          <p:nvPr/>
        </p:nvSpPr>
        <p:spPr>
          <a:xfrm>
            <a:off x="5450028" y="1666449"/>
            <a:ext cx="2395537" cy="938463"/>
          </a:xfrm>
          <a:prstGeom prst="rect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6174174" y="2626056"/>
            <a:ext cx="783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</a:rPr>
              <a:t>60 cm</a:t>
            </a:r>
          </a:p>
        </p:txBody>
      </p:sp>
      <p:sp>
        <p:nvSpPr>
          <p:cNvPr id="144" name="TextBox 143"/>
          <p:cNvSpPr txBox="1"/>
          <p:nvPr/>
        </p:nvSpPr>
        <p:spPr>
          <a:xfrm rot="18920852">
            <a:off x="7769979" y="2292491"/>
            <a:ext cx="783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</a:rPr>
              <a:t>54 cm</a:t>
            </a:r>
          </a:p>
        </p:txBody>
      </p:sp>
      <p:sp>
        <p:nvSpPr>
          <p:cNvPr id="145" name="TextBox 144"/>
          <p:cNvSpPr txBox="1"/>
          <p:nvPr/>
        </p:nvSpPr>
        <p:spPr>
          <a:xfrm rot="5400000">
            <a:off x="8020837" y="1600642"/>
            <a:ext cx="783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</a:rPr>
              <a:t>30 cm</a:t>
            </a:r>
          </a:p>
        </p:txBody>
      </p:sp>
      <p:sp>
        <p:nvSpPr>
          <p:cNvPr id="70" name="Rounded Rectangle 69"/>
          <p:cNvSpPr/>
          <p:nvPr/>
        </p:nvSpPr>
        <p:spPr>
          <a:xfrm>
            <a:off x="1165407" y="564371"/>
            <a:ext cx="5910682" cy="229320"/>
          </a:xfrm>
          <a:prstGeom prst="roundRect">
            <a:avLst/>
          </a:prstGeom>
          <a:solidFill>
            <a:srgbClr val="FFC0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1165407" y="820802"/>
            <a:ext cx="2011680" cy="229320"/>
          </a:xfrm>
          <a:prstGeom prst="roundRect">
            <a:avLst/>
          </a:prstGeom>
          <a:solidFill>
            <a:srgbClr val="FFC0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>
            <p:custDataLst>
              <p:tags r:id="rId17"/>
            </p:custDataLst>
          </p:nvPr>
        </p:nvSpPr>
        <p:spPr>
          <a:xfrm>
            <a:off x="1104539" y="277363"/>
            <a:ext cx="5995242" cy="80791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/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A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cuboid is of dimensions 60 cm ×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54 cm 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×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30 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cm.</a:t>
            </a:r>
          </a:p>
          <a:p>
            <a:pPr algn="just" defTabSz="685800"/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How many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small cubes with side 6 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cm can be placed in</a:t>
            </a:r>
          </a:p>
          <a:p>
            <a:pPr algn="just" defTabSz="685800"/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the given cuboid?</a:t>
            </a:r>
            <a:endParaRPr lang="en-US" sz="1600" b="1" dirty="0"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822950" y="3777643"/>
            <a:ext cx="3034208" cy="276999"/>
          </a:xfrm>
          <a:prstGeom prst="rect">
            <a:avLst/>
          </a:prstGeom>
          <a:solidFill>
            <a:srgbClr val="0000FF"/>
          </a:solidFill>
          <a:ln>
            <a:solidFill>
              <a:sysClr val="window" lastClr="FFFFFF"/>
            </a:solidFill>
          </a:ln>
          <a:effectLst>
            <a:glow rad="63500">
              <a:srgbClr val="4472C4">
                <a:satMod val="175000"/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100000">
                      <a:prstClr val="white"/>
                    </a:gs>
                    <a:gs pos="0">
                      <a:srgbClr val="66FF33"/>
                    </a:gs>
                  </a:gsLst>
                  <a:lin ang="5400000" scaled="0"/>
                </a:gradFill>
                <a:effectLst/>
                <a:uLnTx/>
                <a:uFillTx/>
                <a:latin typeface="Comic Sans MS" pitchFamily="66" charset="0"/>
              </a:rPr>
              <a:t>Volume of cuboid = 60 ×</a:t>
            </a:r>
            <a:r>
              <a:rPr kumimoji="0" lang="en-US" sz="1200" b="1" i="0" u="none" strike="noStrike" kern="0" cap="none" spc="0" normalizeH="0" noProof="0" dirty="0" smtClean="0">
                <a:ln>
                  <a:noFill/>
                </a:ln>
                <a:gradFill>
                  <a:gsLst>
                    <a:gs pos="100000">
                      <a:prstClr val="white"/>
                    </a:gs>
                    <a:gs pos="0">
                      <a:srgbClr val="66FF33"/>
                    </a:gs>
                  </a:gsLst>
                  <a:lin ang="5400000" scaled="0"/>
                </a:gradFill>
                <a:effectLst/>
                <a:uLnTx/>
                <a:uFillTx/>
                <a:latin typeface="Comic Sans MS" pitchFamily="66" charset="0"/>
              </a:rPr>
              <a:t> 54 × 30 cm</a:t>
            </a:r>
            <a:r>
              <a:rPr kumimoji="0" lang="en-US" sz="1200" b="1" i="0" u="none" strike="noStrike" kern="0" cap="none" spc="0" normalizeH="0" baseline="30000" noProof="0" dirty="0" smtClean="0">
                <a:ln>
                  <a:noFill/>
                </a:ln>
                <a:gradFill>
                  <a:gsLst>
                    <a:gs pos="100000">
                      <a:prstClr val="white"/>
                    </a:gs>
                    <a:gs pos="0">
                      <a:srgbClr val="66FF33"/>
                    </a:gs>
                  </a:gsLst>
                  <a:lin ang="5400000" scaled="0"/>
                </a:gradFill>
                <a:effectLst/>
                <a:uLnTx/>
                <a:uFillTx/>
                <a:latin typeface="Comic Sans MS" pitchFamily="66" charset="0"/>
              </a:rPr>
              <a:t>3</a:t>
            </a:r>
          </a:p>
        </p:txBody>
      </p:sp>
      <p:sp>
        <p:nvSpPr>
          <p:cNvPr id="73" name="Rectangle 72"/>
          <p:cNvSpPr/>
          <p:nvPr/>
        </p:nvSpPr>
        <p:spPr>
          <a:xfrm>
            <a:off x="822951" y="4068542"/>
            <a:ext cx="3032964" cy="276999"/>
          </a:xfrm>
          <a:prstGeom prst="rect">
            <a:avLst/>
          </a:prstGeom>
          <a:solidFill>
            <a:srgbClr val="0000FF"/>
          </a:solidFill>
          <a:ln>
            <a:solidFill>
              <a:sysClr val="window" lastClr="FFFFFF"/>
            </a:solidFill>
          </a:ln>
          <a:effectLst>
            <a:glow rad="63500">
              <a:srgbClr val="4472C4">
                <a:satMod val="175000"/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100000">
                      <a:prstClr val="white"/>
                    </a:gs>
                    <a:gs pos="0">
                      <a:srgbClr val="66FF33"/>
                    </a:gs>
                  </a:gsLst>
                  <a:lin ang="5400000" scaled="0"/>
                </a:gradFill>
                <a:effectLst/>
                <a:uLnTx/>
                <a:uFillTx/>
                <a:latin typeface="Comic Sans MS" pitchFamily="66" charset="0"/>
              </a:rPr>
              <a:t>Volume of cube = 6 ×</a:t>
            </a:r>
            <a:r>
              <a:rPr kumimoji="0" lang="en-US" sz="1200" b="1" i="0" u="none" strike="noStrike" kern="0" cap="none" spc="0" normalizeH="0" noProof="0" dirty="0" smtClean="0">
                <a:ln>
                  <a:noFill/>
                </a:ln>
                <a:gradFill>
                  <a:gsLst>
                    <a:gs pos="100000">
                      <a:prstClr val="white"/>
                    </a:gs>
                    <a:gs pos="0">
                      <a:srgbClr val="66FF33"/>
                    </a:gs>
                  </a:gsLst>
                  <a:lin ang="5400000" scaled="0"/>
                </a:gradFill>
                <a:effectLst/>
                <a:uLnTx/>
                <a:uFillTx/>
                <a:latin typeface="Comic Sans MS" pitchFamily="66" charset="0"/>
              </a:rPr>
              <a:t> 6 × 6 × cm</a:t>
            </a:r>
            <a:r>
              <a:rPr kumimoji="0" lang="en-US" sz="1200" b="1" i="0" u="none" strike="noStrike" kern="0" cap="none" spc="0" normalizeH="0" baseline="30000" noProof="0" dirty="0" smtClean="0">
                <a:ln>
                  <a:noFill/>
                </a:ln>
                <a:gradFill>
                  <a:gsLst>
                    <a:gs pos="100000">
                      <a:prstClr val="white"/>
                    </a:gs>
                    <a:gs pos="0">
                      <a:srgbClr val="66FF33"/>
                    </a:gs>
                  </a:gsLst>
                  <a:lin ang="5400000" scaled="0"/>
                </a:gradFill>
                <a:effectLst/>
                <a:uLnTx/>
                <a:uFillTx/>
                <a:latin typeface="Comic Sans MS" pitchFamily="66" charset="0"/>
              </a:rPr>
              <a:t>3</a:t>
            </a: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26" cstate="print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69" y="3643755"/>
            <a:ext cx="663200" cy="735770"/>
          </a:xfrm>
          <a:prstGeom prst="rect">
            <a:avLst/>
          </a:prstGeom>
        </p:spPr>
      </p:pic>
      <p:sp>
        <p:nvSpPr>
          <p:cNvPr id="75" name="Rounded Rectangle 74"/>
          <p:cNvSpPr/>
          <p:nvPr>
            <p:custDataLst>
              <p:tags r:id="rId18"/>
            </p:custDataLst>
          </p:nvPr>
        </p:nvSpPr>
        <p:spPr>
          <a:xfrm>
            <a:off x="853158" y="4109082"/>
            <a:ext cx="2759082" cy="211019"/>
          </a:xfrm>
          <a:prstGeom prst="roundRect">
            <a:avLst/>
          </a:prstGeom>
          <a:noFill/>
          <a:ln w="19050" cap="flat" cmpd="sng" algn="ctr">
            <a:solidFill>
              <a:srgbClr val="FFFF00"/>
            </a:solidFill>
            <a:prstDash val="sysDash"/>
            <a:miter lim="800000"/>
          </a:ln>
          <a:effectLst>
            <a:glow rad="63500">
              <a:srgbClr val="ED7D31">
                <a:satMod val="175000"/>
                <a:alpha val="40000"/>
              </a:srgbClr>
            </a:glow>
          </a:effectLst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78" name="Rounded Rectangle 77"/>
          <p:cNvSpPr/>
          <p:nvPr>
            <p:custDataLst>
              <p:tags r:id="rId19"/>
            </p:custDataLst>
          </p:nvPr>
        </p:nvSpPr>
        <p:spPr>
          <a:xfrm>
            <a:off x="858337" y="3810633"/>
            <a:ext cx="2936485" cy="201008"/>
          </a:xfrm>
          <a:prstGeom prst="roundRect">
            <a:avLst/>
          </a:prstGeom>
          <a:noFill/>
          <a:ln w="19050" cap="flat" cmpd="sng" algn="ctr">
            <a:solidFill>
              <a:srgbClr val="FFFF00"/>
            </a:solidFill>
            <a:prstDash val="sysDash"/>
            <a:miter lim="800000"/>
          </a:ln>
          <a:effectLst>
            <a:glow rad="63500">
              <a:srgbClr val="ED7D31">
                <a:satMod val="175000"/>
                <a:alpha val="40000"/>
              </a:srgbClr>
            </a:glow>
          </a:effectLst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cxnSp>
        <p:nvCxnSpPr>
          <p:cNvPr id="81" name="Straight Connector 80"/>
          <p:cNvCxnSpPr>
            <a:cxnSpLocks noChangeAspect="1"/>
          </p:cNvCxnSpPr>
          <p:nvPr/>
        </p:nvCxnSpPr>
        <p:spPr>
          <a:xfrm rot="900000" flipV="1">
            <a:off x="3943996" y="2227974"/>
            <a:ext cx="129038" cy="129038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cxnSpLocks noChangeAspect="1"/>
          </p:cNvCxnSpPr>
          <p:nvPr/>
        </p:nvCxnSpPr>
        <p:spPr>
          <a:xfrm rot="900000" flipV="1">
            <a:off x="3754383" y="1855657"/>
            <a:ext cx="171750" cy="171750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3639050" y="1638570"/>
            <a:ext cx="3866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ookman Old Style" pitchFamily="18" charset="0"/>
                <a:ea typeface="Cambria Math" pitchFamily="18" charset="0"/>
              </a:rPr>
              <a:t>10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cxnSp>
        <p:nvCxnSpPr>
          <p:cNvPr id="84" name="Straight Connector 83"/>
          <p:cNvCxnSpPr>
            <a:cxnSpLocks noChangeAspect="1"/>
          </p:cNvCxnSpPr>
          <p:nvPr/>
        </p:nvCxnSpPr>
        <p:spPr>
          <a:xfrm rot="900000" flipV="1">
            <a:off x="4325671" y="2231570"/>
            <a:ext cx="129038" cy="129038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cxnSpLocks noChangeAspect="1"/>
          </p:cNvCxnSpPr>
          <p:nvPr/>
        </p:nvCxnSpPr>
        <p:spPr>
          <a:xfrm rot="900000" flipV="1">
            <a:off x="4303196" y="1860351"/>
            <a:ext cx="171750" cy="171750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4242262" y="1637419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ookman Old Style" pitchFamily="18" charset="0"/>
                <a:ea typeface="Cambria Math" pitchFamily="18" charset="0"/>
              </a:rPr>
              <a:t>9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cxnSp>
        <p:nvCxnSpPr>
          <p:cNvPr id="87" name="Straight Connector 86"/>
          <p:cNvCxnSpPr>
            <a:cxnSpLocks noChangeAspect="1"/>
          </p:cNvCxnSpPr>
          <p:nvPr/>
        </p:nvCxnSpPr>
        <p:spPr>
          <a:xfrm rot="900000" flipV="1">
            <a:off x="4766279" y="2227972"/>
            <a:ext cx="129038" cy="129038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cxnSpLocks noChangeAspect="1"/>
          </p:cNvCxnSpPr>
          <p:nvPr/>
        </p:nvCxnSpPr>
        <p:spPr>
          <a:xfrm rot="900000" flipV="1">
            <a:off x="4835052" y="1858586"/>
            <a:ext cx="171750" cy="171750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4740446" y="1652887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ookman Old Style" pitchFamily="18" charset="0"/>
                <a:ea typeface="Cambria Math" pitchFamily="18" charset="0"/>
              </a:rPr>
              <a:t>5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93" name="Rectangle 92"/>
          <p:cNvSpPr/>
          <p:nvPr>
            <p:custDataLst>
              <p:tags r:id="rId20"/>
            </p:custDataLst>
          </p:nvPr>
        </p:nvSpPr>
        <p:spPr>
          <a:xfrm>
            <a:off x="3397133" y="2479862"/>
            <a:ext cx="28625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94" name="Rectangle 93"/>
          <p:cNvSpPr/>
          <p:nvPr>
            <p:custDataLst>
              <p:tags r:id="rId21"/>
            </p:custDataLst>
          </p:nvPr>
        </p:nvSpPr>
        <p:spPr>
          <a:xfrm>
            <a:off x="3638036" y="2479862"/>
            <a:ext cx="1388065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10 × 9 × 5</a:t>
            </a:r>
            <a:endParaRPr lang="en-US" sz="1600" b="1" baseline="30000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95" name="Rectangle 94"/>
          <p:cNvSpPr/>
          <p:nvPr>
            <p:custDataLst>
              <p:tags r:id="rId22"/>
            </p:custDataLst>
          </p:nvPr>
        </p:nvSpPr>
        <p:spPr>
          <a:xfrm>
            <a:off x="3397133" y="2795333"/>
            <a:ext cx="28625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96" name="Rectangle 95"/>
          <p:cNvSpPr/>
          <p:nvPr>
            <p:custDataLst>
              <p:tags r:id="rId23"/>
            </p:custDataLst>
          </p:nvPr>
        </p:nvSpPr>
        <p:spPr>
          <a:xfrm>
            <a:off x="3667892" y="2795333"/>
            <a:ext cx="644053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450</a:t>
            </a:r>
            <a:endParaRPr lang="en-US" sz="1600" b="1" baseline="30000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97" name="Rectangle 96"/>
          <p:cNvSpPr/>
          <p:nvPr>
            <p:custDataLst>
              <p:tags r:id="rId24"/>
            </p:custDataLst>
          </p:nvPr>
        </p:nvSpPr>
        <p:spPr>
          <a:xfrm>
            <a:off x="585140" y="3121079"/>
            <a:ext cx="4411865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Hence, 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450 cubes are required.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pic>
        <p:nvPicPr>
          <p:cNvPr id="99" name="Picture 5" descr="D:\Roshan\Roshan\Mthas 8th\VIII STD STB\clipart\28264926-little-boy-student-holding-a-big-pencil.jpg"/>
          <p:cNvPicPr>
            <a:picLocks noChangeAspect="1" noChangeArrowheads="1"/>
          </p:cNvPicPr>
          <p:nvPr/>
        </p:nvPicPr>
        <p:blipFill>
          <a:blip r:embed="rId2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80590" y="2924643"/>
            <a:ext cx="609600" cy="60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334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3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3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"/>
                            </p:stCondLst>
                            <p:childTnLst>
                              <p:par>
                                <p:cTn id="6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3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3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"/>
                            </p:stCondLst>
                            <p:childTnLst>
                              <p:par>
                                <p:cTn id="6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3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3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00"/>
                            </p:stCondLst>
                            <p:childTnLst>
                              <p:par>
                                <p:cTn id="7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00"/>
                            </p:stCondLst>
                            <p:childTnLst>
                              <p:par>
                                <p:cTn id="7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3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3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3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3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800"/>
                            </p:stCondLst>
                            <p:childTnLst>
                              <p:par>
                                <p:cTn id="8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3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3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100"/>
                            </p:stCondLst>
                            <p:childTnLst>
                              <p:par>
                                <p:cTn id="9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3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3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400"/>
                            </p:stCondLst>
                            <p:childTnLst>
                              <p:par>
                                <p:cTn id="9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700"/>
                            </p:stCondLst>
                            <p:childTnLst>
                              <p:par>
                                <p:cTn id="10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000"/>
                            </p:stCondLst>
                            <p:childTnLst>
                              <p:par>
                                <p:cTn id="10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3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3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3300"/>
                            </p:stCondLst>
                            <p:childTnLst>
                              <p:par>
                                <p:cTn id="11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3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3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3600"/>
                            </p:stCondLst>
                            <p:childTnLst>
                              <p:par>
                                <p:cTn id="11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3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3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900"/>
                            </p:stCondLst>
                            <p:childTnLst>
                              <p:par>
                                <p:cTn id="1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3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3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4200"/>
                            </p:stCondLst>
                            <p:childTnLst>
                              <p:par>
                                <p:cTn id="12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3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3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4500"/>
                            </p:stCondLst>
                            <p:childTnLst>
                              <p:par>
                                <p:cTn id="13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800"/>
                            </p:stCondLst>
                            <p:childTnLst>
                              <p:par>
                                <p:cTn id="13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3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3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100"/>
                            </p:stCondLst>
                            <p:childTnLst>
                              <p:par>
                                <p:cTn id="14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400"/>
                            </p:stCondLst>
                            <p:childTnLst>
                              <p:par>
                                <p:cTn id="14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3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3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700"/>
                            </p:stCondLst>
                            <p:childTnLst>
                              <p:par>
                                <p:cTn id="15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3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3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6000"/>
                            </p:stCondLst>
                            <p:childTnLst>
                              <p:par>
                                <p:cTn id="15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3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3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6300"/>
                            </p:stCondLst>
                            <p:childTnLst>
                              <p:par>
                                <p:cTn id="16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3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3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6600"/>
                            </p:stCondLst>
                            <p:childTnLst>
                              <p:par>
                                <p:cTn id="16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3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3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6900"/>
                            </p:stCondLst>
                            <p:childTnLst>
                              <p:par>
                                <p:cTn id="17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3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3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7200"/>
                            </p:stCondLst>
                            <p:childTnLst>
                              <p:par>
                                <p:cTn id="17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3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3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7500"/>
                            </p:stCondLst>
                            <p:childTnLst>
                              <p:par>
                                <p:cTn id="18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4" dur="3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3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7800"/>
                            </p:stCondLst>
                            <p:childTnLst>
                              <p:par>
                                <p:cTn id="18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8100"/>
                            </p:stCondLst>
                            <p:childTnLst>
                              <p:par>
                                <p:cTn id="19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3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3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8400"/>
                            </p:stCondLst>
                            <p:childTnLst>
                              <p:par>
                                <p:cTn id="19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8700"/>
                            </p:stCondLst>
                            <p:childTnLst>
                              <p:par>
                                <p:cTn id="20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" dur="3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3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500"/>
                            </p:stCondLst>
                            <p:childTnLst>
                              <p:par>
                                <p:cTn id="27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500"/>
                            </p:stCondLst>
                            <p:childTnLst>
                              <p:par>
                                <p:cTn id="320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500"/>
                            </p:stCondLst>
                            <p:childTnLst>
                              <p:par>
                                <p:cTn id="3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2" fill="hold">
                            <p:stCondLst>
                              <p:cond delay="500"/>
                            </p:stCondLst>
                            <p:childTnLst>
                              <p:par>
                                <p:cTn id="3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500"/>
                            </p:stCondLst>
                            <p:childTnLst>
                              <p:par>
                                <p:cTn id="3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5" fill="hold">
                            <p:stCondLst>
                              <p:cond delay="500"/>
                            </p:stCondLst>
                            <p:childTnLst>
                              <p:par>
                                <p:cTn id="4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9" fill="hold">
                            <p:stCondLst>
                              <p:cond delay="1000"/>
                            </p:stCondLst>
                            <p:childTnLst>
                              <p:par>
                                <p:cTn id="4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80" grpId="0" animBg="1"/>
      <p:bldP spid="80" grpId="1" animBg="1"/>
      <p:bldP spid="79" grpId="0" animBg="1"/>
      <p:bldP spid="79" grpId="1" animBg="1"/>
      <p:bldP spid="34" grpId="0"/>
      <p:bldP spid="35" grpId="0"/>
      <p:bldP spid="36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6" grpId="0"/>
      <p:bldP spid="47" grpId="0"/>
      <p:bldP spid="48" grpId="0"/>
      <p:bldP spid="49" grpId="0"/>
      <p:bldP spid="50" grpId="0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42" grpId="0" animBg="1"/>
      <p:bldP spid="143" grpId="0"/>
      <p:bldP spid="144" grpId="0"/>
      <p:bldP spid="145" grpId="0"/>
      <p:bldP spid="70" grpId="0" animBg="1"/>
      <p:bldP spid="70" grpId="1" animBg="1"/>
      <p:bldP spid="71" grpId="0" animBg="1"/>
      <p:bldP spid="71" grpId="1" animBg="1"/>
      <p:bldP spid="72" grpId="0" animBg="1"/>
      <p:bldP spid="73" grpId="0" animBg="1"/>
      <p:bldP spid="75" grpId="0" animBg="1"/>
      <p:bldP spid="75" grpId="1" animBg="1"/>
      <p:bldP spid="78" grpId="0" animBg="1"/>
      <p:bldP spid="78" grpId="1" animBg="1"/>
      <p:bldP spid="78" grpId="2" animBg="1"/>
      <p:bldP spid="83" grpId="0"/>
      <p:bldP spid="86" grpId="0"/>
      <p:bldP spid="89" grpId="0"/>
      <p:bldP spid="93" grpId="0"/>
      <p:bldP spid="94" grpId="0"/>
      <p:bldP spid="95" grpId="0"/>
      <p:bldP spid="96" grpId="0"/>
      <p:bldP spid="97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ounded Rectangle 127"/>
          <p:cNvSpPr/>
          <p:nvPr/>
        </p:nvSpPr>
        <p:spPr>
          <a:xfrm>
            <a:off x="966841" y="1432509"/>
            <a:ext cx="827935" cy="253259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129" name="Rounded Rectangle 128"/>
          <p:cNvSpPr/>
          <p:nvPr/>
        </p:nvSpPr>
        <p:spPr>
          <a:xfrm>
            <a:off x="4382285" y="2273498"/>
            <a:ext cx="414832" cy="253259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3790614" y="2275015"/>
            <a:ext cx="414832" cy="253259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131" name="Rounded Rectangle 130"/>
          <p:cNvSpPr/>
          <p:nvPr/>
        </p:nvSpPr>
        <p:spPr>
          <a:xfrm>
            <a:off x="2411058" y="2286429"/>
            <a:ext cx="552142" cy="253259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132" name="Rounded Rectangle 131"/>
          <p:cNvSpPr/>
          <p:nvPr>
            <p:custDataLst>
              <p:tags r:id="rId1"/>
            </p:custDataLst>
          </p:nvPr>
        </p:nvSpPr>
        <p:spPr>
          <a:xfrm>
            <a:off x="3879779" y="1029032"/>
            <a:ext cx="200160" cy="211019"/>
          </a:xfrm>
          <a:prstGeom prst="round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33" name="Rounded Rectangle 132"/>
          <p:cNvSpPr/>
          <p:nvPr>
            <p:custDataLst>
              <p:tags r:id="rId2"/>
            </p:custDataLst>
          </p:nvPr>
        </p:nvSpPr>
        <p:spPr>
          <a:xfrm>
            <a:off x="4390278" y="1483655"/>
            <a:ext cx="356583" cy="211019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912426" y="264909"/>
            <a:ext cx="6472878" cy="668868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5" name="Group 134"/>
          <p:cNvGrpSpPr/>
          <p:nvPr/>
        </p:nvGrpSpPr>
        <p:grpSpPr>
          <a:xfrm>
            <a:off x="493275" y="298622"/>
            <a:ext cx="687003" cy="624548"/>
            <a:chOff x="508513" y="-702286"/>
            <a:chExt cx="687003" cy="624548"/>
          </a:xfrm>
        </p:grpSpPr>
        <p:sp>
          <p:nvSpPr>
            <p:cNvPr id="136" name="Plaque 135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itchFamily="18" charset="0"/>
                </a:rPr>
                <a:t>Q.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sp>
        <p:nvSpPr>
          <p:cNvPr id="138" name="Rounded Rectangle 137"/>
          <p:cNvSpPr/>
          <p:nvPr/>
        </p:nvSpPr>
        <p:spPr>
          <a:xfrm>
            <a:off x="3398699" y="1885562"/>
            <a:ext cx="221285" cy="201168"/>
          </a:xfrm>
          <a:prstGeom prst="roundRect">
            <a:avLst/>
          </a:prstGeom>
          <a:solidFill>
            <a:srgbClr val="66FFFF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139" name="Rounded Rectangle 138"/>
          <p:cNvSpPr/>
          <p:nvPr/>
        </p:nvSpPr>
        <p:spPr>
          <a:xfrm>
            <a:off x="3208052" y="1874255"/>
            <a:ext cx="221285" cy="201168"/>
          </a:xfrm>
          <a:prstGeom prst="roundRect">
            <a:avLst/>
          </a:prstGeom>
          <a:solidFill>
            <a:srgbClr val="66FFFF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140" name="Rounded Rectangle 139"/>
          <p:cNvSpPr/>
          <p:nvPr/>
        </p:nvSpPr>
        <p:spPr>
          <a:xfrm>
            <a:off x="912084" y="1865798"/>
            <a:ext cx="2057200" cy="247763"/>
          </a:xfrm>
          <a:prstGeom prst="roundRect">
            <a:avLst/>
          </a:prstGeom>
          <a:solidFill>
            <a:srgbClr val="66FFFF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455576" y="916625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42" name="Rounded Rectangle 141"/>
          <p:cNvSpPr/>
          <p:nvPr/>
        </p:nvSpPr>
        <p:spPr>
          <a:xfrm>
            <a:off x="1032009" y="983645"/>
            <a:ext cx="3176122" cy="247763"/>
          </a:xfrm>
          <a:prstGeom prst="roundRect">
            <a:avLst/>
          </a:prstGeom>
          <a:solidFill>
            <a:srgbClr val="66FFFF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143" name="Rounded Rectangle 142"/>
          <p:cNvSpPr/>
          <p:nvPr/>
        </p:nvSpPr>
        <p:spPr>
          <a:xfrm>
            <a:off x="1230001" y="350885"/>
            <a:ext cx="1708351" cy="226780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4" name="Rounded Rectangle 143"/>
          <p:cNvSpPr/>
          <p:nvPr/>
        </p:nvSpPr>
        <p:spPr>
          <a:xfrm>
            <a:off x="3635140" y="350885"/>
            <a:ext cx="3663087" cy="238101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974700" y="938250"/>
            <a:ext cx="33185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Volume of cylinder = 1.54 m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931367" y="1383160"/>
            <a:ext cx="1106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Radius 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147" name="Group 146"/>
          <p:cNvGrpSpPr/>
          <p:nvPr/>
        </p:nvGrpSpPr>
        <p:grpSpPr>
          <a:xfrm>
            <a:off x="857091" y="1801501"/>
            <a:ext cx="3168483" cy="361303"/>
            <a:chOff x="1212739" y="2247165"/>
            <a:chExt cx="3168483" cy="361303"/>
          </a:xfrm>
        </p:grpSpPr>
        <p:sp>
          <p:nvSpPr>
            <p:cNvPr id="148" name="Rectangle 147"/>
            <p:cNvSpPr/>
            <p:nvPr/>
          </p:nvSpPr>
          <p:spPr>
            <a:xfrm>
              <a:off x="1212739" y="2250864"/>
              <a:ext cx="220925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600" b="1" dirty="0" smtClean="0">
                  <a:solidFill>
                    <a:prstClr val="black"/>
                  </a:solidFill>
                  <a:latin typeface="Bookman Old Style" pitchFamily="18" charset="0"/>
                </a:rPr>
                <a:t>Volume of cylinder</a:t>
              </a:r>
              <a:endParaRPr lang="en-US" sz="16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3302658" y="2269914"/>
              <a:ext cx="30809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</a:rPr>
                <a:t>=</a:t>
              </a:r>
              <a:endParaRPr lang="en-US" sz="16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3486425" y="2247165"/>
              <a:ext cx="89479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Symbol" pitchFamily="18" charset="2"/>
                </a:rPr>
                <a:t>p</a:t>
              </a:r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</a:rPr>
                <a:t> r² h  </a:t>
              </a:r>
              <a:endParaRPr lang="en-US" sz="16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sp>
        <p:nvSpPr>
          <p:cNvPr id="151" name="Rounded Rectangle 150"/>
          <p:cNvSpPr/>
          <p:nvPr/>
        </p:nvSpPr>
        <p:spPr>
          <a:xfrm>
            <a:off x="1692153" y="610896"/>
            <a:ext cx="3364395" cy="226780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443721" y="2243782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2343941" y="2243782"/>
            <a:ext cx="663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1.54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2947609" y="2243782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/>
              <p:cNvSpPr txBox="1"/>
              <p:nvPr/>
            </p:nvSpPr>
            <p:spPr>
              <a:xfrm>
                <a:off x="3120501" y="2108983"/>
                <a:ext cx="527709" cy="562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>
                              <a:solidFill>
                                <a:prstClr val="black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i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i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en-US" sz="1600" b="1" dirty="0">
                  <a:solidFill>
                    <a:srgbClr val="FF0000"/>
                  </a:solidFill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5" name="TextBox 1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501" y="2108983"/>
                <a:ext cx="527709" cy="5620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Rectangle 155"/>
          <p:cNvSpPr/>
          <p:nvPr/>
        </p:nvSpPr>
        <p:spPr>
          <a:xfrm>
            <a:off x="3526492" y="2243782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3734176" y="2243782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0.7</a:t>
            </a:r>
            <a:endParaRPr 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4131912" y="2243782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4980614" y="2243782"/>
            <a:ext cx="324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h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0" name="Rounded Rectangle 159"/>
          <p:cNvSpPr/>
          <p:nvPr/>
        </p:nvSpPr>
        <p:spPr>
          <a:xfrm>
            <a:off x="3624458" y="359132"/>
            <a:ext cx="929702" cy="221285"/>
          </a:xfrm>
          <a:prstGeom prst="roundRect">
            <a:avLst/>
          </a:prstGeom>
          <a:solidFill>
            <a:srgbClr val="FFC0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161" name="Oval 160"/>
          <p:cNvSpPr/>
          <p:nvPr/>
        </p:nvSpPr>
        <p:spPr>
          <a:xfrm>
            <a:off x="7208658" y="2232368"/>
            <a:ext cx="1313544" cy="425035"/>
          </a:xfrm>
          <a:prstGeom prst="ellipse">
            <a:avLst/>
          </a:prstGeom>
          <a:solidFill>
            <a:srgbClr val="66FFCC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62" name="Group 161"/>
          <p:cNvGrpSpPr/>
          <p:nvPr/>
        </p:nvGrpSpPr>
        <p:grpSpPr>
          <a:xfrm>
            <a:off x="7198938" y="860546"/>
            <a:ext cx="1343996" cy="1793546"/>
            <a:chOff x="6435728" y="460182"/>
            <a:chExt cx="1826504" cy="2389420"/>
          </a:xfrm>
          <a:solidFill>
            <a:srgbClr val="92D050"/>
          </a:solidFill>
        </p:grpSpPr>
        <p:sp>
          <p:nvSpPr>
            <p:cNvPr id="163" name="Oval 3"/>
            <p:cNvSpPr>
              <a:spLocks noChangeArrowheads="1"/>
            </p:cNvSpPr>
            <p:nvPr/>
          </p:nvSpPr>
          <p:spPr bwMode="auto">
            <a:xfrm>
              <a:off x="6435728" y="460182"/>
              <a:ext cx="1814732" cy="586800"/>
            </a:xfrm>
            <a:prstGeom prst="ellipse">
              <a:avLst/>
            </a:prstGeom>
            <a:grpFill/>
            <a:ln w="5715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  <p:sp>
          <p:nvSpPr>
            <p:cNvPr id="164" name="Rounded Rectangle 163"/>
            <p:cNvSpPr/>
            <p:nvPr/>
          </p:nvSpPr>
          <p:spPr>
            <a:xfrm>
              <a:off x="6435728" y="673101"/>
              <a:ext cx="1826504" cy="201740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5" name="Oval 3"/>
            <p:cNvSpPr>
              <a:spLocks noChangeArrowheads="1"/>
            </p:cNvSpPr>
            <p:nvPr/>
          </p:nvSpPr>
          <p:spPr bwMode="auto">
            <a:xfrm>
              <a:off x="6435728" y="2262802"/>
              <a:ext cx="1814732" cy="586800"/>
            </a:xfrm>
            <a:prstGeom prst="ellipse">
              <a:avLst/>
            </a:prstGeom>
            <a:grpFill/>
            <a:ln w="5715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cxnSp>
        <p:nvCxnSpPr>
          <p:cNvPr id="166" name="Straight Arrow Connector 165"/>
          <p:cNvCxnSpPr/>
          <p:nvPr/>
        </p:nvCxnSpPr>
        <p:spPr>
          <a:xfrm>
            <a:off x="7865444" y="1066056"/>
            <a:ext cx="0" cy="137160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67" name="TextBox 166"/>
          <p:cNvSpPr txBox="1"/>
          <p:nvPr/>
        </p:nvSpPr>
        <p:spPr>
          <a:xfrm>
            <a:off x="7827011" y="1650529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prstClr val="black"/>
                </a:solidFill>
                <a:latin typeface="Bookman Old Style" pitchFamily="18" charset="0"/>
              </a:rPr>
              <a:t>?</a:t>
            </a:r>
            <a:endParaRPr lang="en-IN" sz="1000" b="1" baseline="-25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168" name="Group 167"/>
          <p:cNvGrpSpPr/>
          <p:nvPr/>
        </p:nvGrpSpPr>
        <p:grpSpPr>
          <a:xfrm>
            <a:off x="7202105" y="858729"/>
            <a:ext cx="1329785" cy="1810784"/>
            <a:chOff x="5402525" y="841641"/>
            <a:chExt cx="3052080" cy="4011346"/>
          </a:xfrm>
        </p:grpSpPr>
        <p:grpSp>
          <p:nvGrpSpPr>
            <p:cNvPr id="169" name="Group 2"/>
            <p:cNvGrpSpPr>
              <a:grpSpLocks/>
            </p:cNvGrpSpPr>
            <p:nvPr/>
          </p:nvGrpSpPr>
          <p:grpSpPr bwMode="auto">
            <a:xfrm>
              <a:off x="5409425" y="841641"/>
              <a:ext cx="3045180" cy="3532957"/>
              <a:chOff x="1722" y="768"/>
              <a:chExt cx="2004" cy="2325"/>
            </a:xfrm>
          </p:grpSpPr>
          <p:sp>
            <p:nvSpPr>
              <p:cNvPr id="172" name="Oval 3"/>
              <p:cNvSpPr>
                <a:spLocks noChangeArrowheads="1"/>
              </p:cNvSpPr>
              <p:nvPr/>
            </p:nvSpPr>
            <p:spPr bwMode="auto">
              <a:xfrm>
                <a:off x="1722" y="768"/>
                <a:ext cx="2004" cy="648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798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endParaRPr>
              </a:p>
            </p:txBody>
          </p:sp>
          <p:sp>
            <p:nvSpPr>
              <p:cNvPr id="173" name="Line 5"/>
              <p:cNvSpPr>
                <a:spLocks noChangeShapeType="1"/>
              </p:cNvSpPr>
              <p:nvPr/>
            </p:nvSpPr>
            <p:spPr bwMode="auto">
              <a:xfrm>
                <a:off x="1722" y="1095"/>
                <a:ext cx="0" cy="198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endParaRPr>
              </a:p>
            </p:txBody>
          </p:sp>
          <p:sp>
            <p:nvSpPr>
              <p:cNvPr id="174" name="Line 6"/>
              <p:cNvSpPr>
                <a:spLocks noChangeShapeType="1"/>
              </p:cNvSpPr>
              <p:nvPr/>
            </p:nvSpPr>
            <p:spPr bwMode="auto">
              <a:xfrm>
                <a:off x="3726" y="1104"/>
                <a:ext cx="0" cy="198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endParaRPr>
              </a:p>
            </p:txBody>
          </p:sp>
        </p:grpSp>
        <p:sp>
          <p:nvSpPr>
            <p:cNvPr id="170" name="Arc 169"/>
            <p:cNvSpPr/>
            <p:nvPr/>
          </p:nvSpPr>
          <p:spPr>
            <a:xfrm>
              <a:off x="5402525" y="3902011"/>
              <a:ext cx="3044952" cy="950976"/>
            </a:xfrm>
            <a:prstGeom prst="arc">
              <a:avLst>
                <a:gd name="adj1" fmla="val 10839440"/>
                <a:gd name="adj2" fmla="val 21584000"/>
              </a:avLst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1" name="Arc 170"/>
            <p:cNvSpPr/>
            <p:nvPr/>
          </p:nvSpPr>
          <p:spPr>
            <a:xfrm>
              <a:off x="5408485" y="3853965"/>
              <a:ext cx="3044952" cy="950976"/>
            </a:xfrm>
            <a:prstGeom prst="arc">
              <a:avLst>
                <a:gd name="adj1" fmla="val 14361"/>
                <a:gd name="adj2" fmla="val 10824882"/>
              </a:avLst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75" name="Oval 174"/>
          <p:cNvSpPr/>
          <p:nvPr/>
        </p:nvSpPr>
        <p:spPr>
          <a:xfrm>
            <a:off x="7846437" y="2419509"/>
            <a:ext cx="45720" cy="4572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6" name="Oval 175"/>
          <p:cNvSpPr/>
          <p:nvPr/>
        </p:nvSpPr>
        <p:spPr>
          <a:xfrm>
            <a:off x="7842932" y="1057537"/>
            <a:ext cx="45720" cy="4572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7" name="Freeform 176"/>
          <p:cNvSpPr/>
          <p:nvPr/>
        </p:nvSpPr>
        <p:spPr>
          <a:xfrm>
            <a:off x="7857967" y="2357601"/>
            <a:ext cx="107156" cy="92868"/>
          </a:xfrm>
          <a:custGeom>
            <a:avLst/>
            <a:gdLst>
              <a:gd name="connsiteX0" fmla="*/ 0 w 107156"/>
              <a:gd name="connsiteY0" fmla="*/ 0 h 92868"/>
              <a:gd name="connsiteX1" fmla="*/ 107156 w 107156"/>
              <a:gd name="connsiteY1" fmla="*/ 0 h 92868"/>
              <a:gd name="connsiteX2" fmla="*/ 107156 w 107156"/>
              <a:gd name="connsiteY2" fmla="*/ 92868 h 92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156" h="92868">
                <a:moveTo>
                  <a:pt x="0" y="0"/>
                </a:moveTo>
                <a:lnTo>
                  <a:pt x="107156" y="0"/>
                </a:lnTo>
                <a:lnTo>
                  <a:pt x="107156" y="92868"/>
                </a:ln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1030959" y="302034"/>
            <a:ext cx="63543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 smtClean="0">
                <a:latin typeface="Bookman Old Style" pitchFamily="18" charset="0"/>
                <a:ea typeface="Cambria Math" pitchFamily="18" charset="0"/>
              </a:rPr>
              <a:t>  </a:t>
            </a:r>
            <a:r>
              <a:rPr lang="en-US" sz="1600" b="1" dirty="0">
                <a:latin typeface="Bookman Old Style" pitchFamily="18" charset="0"/>
                <a:ea typeface="Cambria Math" pitchFamily="18" charset="0"/>
              </a:rPr>
              <a:t>Find the height of the cylinder whose volume if 1.54 m</a:t>
            </a:r>
            <a:r>
              <a:rPr lang="en-US" sz="1600" b="1" baseline="30000" dirty="0">
                <a:latin typeface="Bookman Old Style" pitchFamily="18" charset="0"/>
                <a:ea typeface="Cambria Math" pitchFamily="18" charset="0"/>
              </a:rPr>
              <a:t>3 </a:t>
            </a:r>
            <a:endParaRPr lang="en-US" sz="1600" b="1" baseline="30000" dirty="0" smtClean="0">
              <a:latin typeface="Bookman Old Style" pitchFamily="18" charset="0"/>
              <a:ea typeface="Cambria Math" pitchFamily="18" charset="0"/>
            </a:endParaRPr>
          </a:p>
          <a:p>
            <a:pPr algn="just"/>
            <a:r>
              <a:rPr lang="en-US" sz="1600" b="1" baseline="30000" dirty="0">
                <a:latin typeface="Bookman Old Style" pitchFamily="18" charset="0"/>
                <a:ea typeface="Cambria Math" pitchFamily="18" charset="0"/>
              </a:rPr>
              <a:t> </a:t>
            </a:r>
            <a:r>
              <a:rPr lang="en-US" sz="1600" b="1" baseline="30000" dirty="0" smtClean="0">
                <a:latin typeface="Bookman Old Style" pitchFamily="18" charset="0"/>
                <a:ea typeface="Cambria Math" pitchFamily="18" charset="0"/>
              </a:rPr>
              <a:t>  </a:t>
            </a:r>
            <a:r>
              <a:rPr lang="en-US" sz="1600" b="1" dirty="0" smtClean="0">
                <a:latin typeface="Bookman Old Style" pitchFamily="18" charset="0"/>
                <a:ea typeface="Cambria Math" pitchFamily="18" charset="0"/>
              </a:rPr>
              <a:t>and </a:t>
            </a:r>
            <a:r>
              <a:rPr lang="en-US" sz="1600" b="1" dirty="0">
                <a:latin typeface="Bookman Old Style" pitchFamily="18" charset="0"/>
                <a:ea typeface="Cambria Math" pitchFamily="18" charset="0"/>
              </a:rPr>
              <a:t>diameter of the base is </a:t>
            </a:r>
            <a:r>
              <a:rPr lang="en-US" sz="1600" b="1" dirty="0" smtClean="0">
                <a:latin typeface="Bookman Old Style" pitchFamily="18" charset="0"/>
                <a:ea typeface="Cambria Math" pitchFamily="18" charset="0"/>
              </a:rPr>
              <a:t>140cm</a:t>
            </a:r>
            <a:r>
              <a:rPr lang="en-US" sz="1600" b="1" dirty="0">
                <a:latin typeface="Bookman Old Style" pitchFamily="18" charset="0"/>
                <a:ea typeface="Cambria Math" pitchFamily="18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/>
              <p:cNvSpPr txBox="1"/>
              <p:nvPr/>
            </p:nvSpPr>
            <p:spPr>
              <a:xfrm>
                <a:off x="1948818" y="1260440"/>
                <a:ext cx="942035" cy="567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i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anose="02040503050406030204" pitchFamily="18" charset="0"/>
                            </a:rPr>
                            <m:t>daimeter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i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b="1" dirty="0">
                  <a:solidFill>
                    <a:srgbClr val="FF0000"/>
                  </a:solidFill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2" name="TextBox 1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818" y="1260440"/>
                <a:ext cx="942035" cy="567015"/>
              </a:xfrm>
              <a:prstGeom prst="rect">
                <a:avLst/>
              </a:prstGeom>
              <a:blipFill rotWithShape="1">
                <a:blip r:embed="rId7"/>
                <a:stretch>
                  <a:fillRect r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" name="Rectangle 182"/>
          <p:cNvSpPr/>
          <p:nvPr/>
        </p:nvSpPr>
        <p:spPr>
          <a:xfrm>
            <a:off x="2995493" y="138316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3240311" y="1260440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140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185" name="Straight Connector 184"/>
          <p:cNvCxnSpPr/>
          <p:nvPr/>
        </p:nvCxnSpPr>
        <p:spPr>
          <a:xfrm>
            <a:off x="3293901" y="1552419"/>
            <a:ext cx="457200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86" name="TextBox 185"/>
          <p:cNvSpPr txBox="1"/>
          <p:nvPr/>
        </p:nvSpPr>
        <p:spPr>
          <a:xfrm>
            <a:off x="3364490" y="1525397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87" name="Rectangle 186"/>
          <p:cNvSpPr/>
          <p:nvPr/>
        </p:nvSpPr>
        <p:spPr>
          <a:xfrm>
            <a:off x="3714832" y="138316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975984" y="1383160"/>
            <a:ext cx="851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70 cm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189" name="Straight Arrow Connector 188"/>
          <p:cNvCxnSpPr/>
          <p:nvPr/>
        </p:nvCxnSpPr>
        <p:spPr>
          <a:xfrm>
            <a:off x="7864724" y="2445251"/>
            <a:ext cx="672287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90" name="TextBox 189"/>
          <p:cNvSpPr txBox="1"/>
          <p:nvPr/>
        </p:nvSpPr>
        <p:spPr>
          <a:xfrm>
            <a:off x="7846545" y="2436820"/>
            <a:ext cx="5757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>
                <a:solidFill>
                  <a:prstClr val="black"/>
                </a:solidFill>
                <a:latin typeface="Bookman Old Style" pitchFamily="18" charset="0"/>
              </a:rPr>
              <a:t>r = 0.7</a:t>
            </a:r>
            <a:endParaRPr lang="en-IN" sz="900" b="1" baseline="-25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191" name="Straight Arrow Connector 190"/>
          <p:cNvCxnSpPr/>
          <p:nvPr/>
        </p:nvCxnSpPr>
        <p:spPr>
          <a:xfrm>
            <a:off x="7861033" y="1072648"/>
            <a:ext cx="672287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92" name="TextBox 191"/>
          <p:cNvSpPr txBox="1"/>
          <p:nvPr/>
        </p:nvSpPr>
        <p:spPr>
          <a:xfrm>
            <a:off x="7846545" y="1043860"/>
            <a:ext cx="5757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>
                <a:solidFill>
                  <a:prstClr val="black"/>
                </a:solidFill>
                <a:latin typeface="Bookman Old Style" pitchFamily="18" charset="0"/>
              </a:rPr>
              <a:t>r = 0.7</a:t>
            </a:r>
            <a:endParaRPr lang="en-IN" sz="900" b="1" baseline="-25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93" name="Rounded Rectangle 192"/>
          <p:cNvSpPr/>
          <p:nvPr>
            <p:custDataLst>
              <p:tags r:id="rId3"/>
            </p:custDataLst>
          </p:nvPr>
        </p:nvSpPr>
        <p:spPr>
          <a:xfrm>
            <a:off x="5418878" y="1434191"/>
            <a:ext cx="834526" cy="232121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5334060" y="1383160"/>
            <a:ext cx="9973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=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rPr>
              <a:t>0.7 m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/>
              <p:cNvSpPr txBox="1"/>
              <p:nvPr/>
            </p:nvSpPr>
            <p:spPr>
              <a:xfrm>
                <a:off x="4862454" y="1250712"/>
                <a:ext cx="743024" cy="5615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1600" b="1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kumimoji="0" lang="en-US" sz="1600" b="1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Bookman Old Style" pitchFamily="18" charset="0"/>
                              <a:ea typeface="Cambria Math" panose="02040503050406030204" pitchFamily="18" charset="0"/>
                            </a:rPr>
                            <m:t>70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0" lang="en-US" sz="1600" b="1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Bookman Old Style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m:rPr>
                          <m:nor/>
                        </m:rPr>
                        <a:rPr kumimoji="0" lang="en-US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Bookman Old Style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95" name="TextBox 1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454" y="1250712"/>
                <a:ext cx="743024" cy="56150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6" name="Rectangle 195"/>
          <p:cNvSpPr/>
          <p:nvPr/>
        </p:nvSpPr>
        <p:spPr>
          <a:xfrm>
            <a:off x="4705556" y="138316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97" name="TextBox 196"/>
          <p:cNvSpPr txBox="1"/>
          <p:nvPr/>
        </p:nvSpPr>
        <p:spPr>
          <a:xfrm>
            <a:off x="4347818" y="2244180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0.7</a:t>
            </a:r>
            <a:endParaRPr 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4745554" y="224418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443721" y="2804758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/>
              <p:cNvSpPr txBox="1"/>
              <p:nvPr/>
            </p:nvSpPr>
            <p:spPr>
              <a:xfrm>
                <a:off x="2379605" y="2669959"/>
                <a:ext cx="663964" cy="5595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>
                              <a:solidFill>
                                <a:prstClr val="black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i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anose="02040503050406030204" pitchFamily="18" charset="0"/>
                            </a:rPr>
                            <m:t>154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i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en-US" sz="1600" b="1" dirty="0">
                  <a:solidFill>
                    <a:srgbClr val="FF0000"/>
                  </a:solidFill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0" name="TextBox 1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605" y="2669959"/>
                <a:ext cx="663964" cy="55957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1" name="Rectangle 200"/>
          <p:cNvSpPr/>
          <p:nvPr/>
        </p:nvSpPr>
        <p:spPr>
          <a:xfrm>
            <a:off x="2954089" y="2804758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TextBox 201"/>
              <p:cNvSpPr txBox="1"/>
              <p:nvPr/>
            </p:nvSpPr>
            <p:spPr>
              <a:xfrm>
                <a:off x="3126981" y="2669959"/>
                <a:ext cx="527709" cy="562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>
                              <a:solidFill>
                                <a:prstClr val="black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i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i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en-US" sz="1600" b="1" dirty="0">
                  <a:solidFill>
                    <a:srgbClr val="FF0000"/>
                  </a:solidFill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2" name="TextBox 2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6981" y="2669959"/>
                <a:ext cx="527709" cy="56207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3" name="Rectangle 202"/>
          <p:cNvSpPr/>
          <p:nvPr/>
        </p:nvSpPr>
        <p:spPr>
          <a:xfrm>
            <a:off x="3523244" y="2804758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/>
              <p:cNvSpPr txBox="1"/>
              <p:nvPr/>
            </p:nvSpPr>
            <p:spPr>
              <a:xfrm>
                <a:off x="3701744" y="2669959"/>
                <a:ext cx="527709" cy="5615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>
                              <a:solidFill>
                                <a:prstClr val="black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i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i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US" sz="1600" b="1" dirty="0">
                  <a:solidFill>
                    <a:srgbClr val="FF0000"/>
                  </a:solidFill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4" name="TextBox 2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744" y="2669959"/>
                <a:ext cx="527709" cy="56150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5" name="Rectangle 204"/>
          <p:cNvSpPr/>
          <p:nvPr/>
        </p:nvSpPr>
        <p:spPr>
          <a:xfrm>
            <a:off x="4060568" y="2804758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841174" y="2804758"/>
            <a:ext cx="324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h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/>
              <p:cNvSpPr txBox="1"/>
              <p:nvPr/>
            </p:nvSpPr>
            <p:spPr>
              <a:xfrm>
                <a:off x="4208378" y="2669959"/>
                <a:ext cx="527709" cy="5615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>
                              <a:solidFill>
                                <a:prstClr val="black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i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i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US" sz="1600" b="1" dirty="0">
                  <a:solidFill>
                    <a:srgbClr val="FF0000"/>
                  </a:solidFill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7" name="TextBox 2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378" y="2669959"/>
                <a:ext cx="527709" cy="561500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8" name="Rectangle 207"/>
          <p:cNvSpPr/>
          <p:nvPr/>
        </p:nvSpPr>
        <p:spPr>
          <a:xfrm>
            <a:off x="4606114" y="2805156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12" name="Rectangle 211"/>
          <p:cNvSpPr/>
          <p:nvPr/>
        </p:nvSpPr>
        <p:spPr>
          <a:xfrm>
            <a:off x="443721" y="3662465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Symbol" pitchFamily="18" charset="2"/>
              </a:rPr>
              <a:t>\</a:t>
            </a:r>
            <a:endParaRPr lang="en-US" sz="1600" b="1" dirty="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213" name="TextBox 212"/>
          <p:cNvSpPr txBox="1">
            <a:spLocks noChangeArrowheads="1"/>
          </p:cNvSpPr>
          <p:nvPr/>
        </p:nvSpPr>
        <p:spPr bwMode="auto">
          <a:xfrm>
            <a:off x="2887260" y="3658166"/>
            <a:ext cx="33832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214" name="TextBox 213"/>
          <p:cNvSpPr txBox="1">
            <a:spLocks noChangeArrowheads="1"/>
          </p:cNvSpPr>
          <p:nvPr/>
        </p:nvSpPr>
        <p:spPr bwMode="auto">
          <a:xfrm>
            <a:off x="1066156" y="3523691"/>
            <a:ext cx="85761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154</a:t>
            </a:r>
          </a:p>
        </p:txBody>
      </p:sp>
      <p:sp>
        <p:nvSpPr>
          <p:cNvPr id="215" name="TextBox 214"/>
          <p:cNvSpPr txBox="1">
            <a:spLocks noChangeArrowheads="1"/>
          </p:cNvSpPr>
          <p:nvPr/>
        </p:nvSpPr>
        <p:spPr bwMode="auto">
          <a:xfrm>
            <a:off x="1670455" y="3523691"/>
            <a:ext cx="35731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216" name="TextBox 215"/>
          <p:cNvSpPr txBox="1">
            <a:spLocks noChangeArrowheads="1"/>
          </p:cNvSpPr>
          <p:nvPr/>
        </p:nvSpPr>
        <p:spPr bwMode="auto">
          <a:xfrm>
            <a:off x="3075257" y="3658166"/>
            <a:ext cx="47130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h</a:t>
            </a:r>
            <a:endParaRPr lang="en-US" sz="1600" b="1" baseline="30000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17" name="TextBox 216"/>
          <p:cNvSpPr txBox="1">
            <a:spLocks noChangeArrowheads="1"/>
          </p:cNvSpPr>
          <p:nvPr/>
        </p:nvSpPr>
        <p:spPr bwMode="auto">
          <a:xfrm>
            <a:off x="1871423" y="3523691"/>
            <a:ext cx="49965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10</a:t>
            </a:r>
          </a:p>
        </p:txBody>
      </p:sp>
      <p:cxnSp>
        <p:nvCxnSpPr>
          <p:cNvPr id="218" name="Straight Connector 217"/>
          <p:cNvCxnSpPr/>
          <p:nvPr/>
        </p:nvCxnSpPr>
        <p:spPr>
          <a:xfrm>
            <a:off x="1246806" y="3838712"/>
            <a:ext cx="1588563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19" name="TextBox 218"/>
          <p:cNvSpPr txBox="1">
            <a:spLocks noChangeArrowheads="1"/>
          </p:cNvSpPr>
          <p:nvPr/>
        </p:nvSpPr>
        <p:spPr bwMode="auto">
          <a:xfrm>
            <a:off x="1807319" y="3827443"/>
            <a:ext cx="60459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22</a:t>
            </a:r>
          </a:p>
        </p:txBody>
      </p:sp>
      <p:sp>
        <p:nvSpPr>
          <p:cNvPr id="220" name="TextBox 219"/>
          <p:cNvSpPr txBox="1">
            <a:spLocks noChangeArrowheads="1"/>
          </p:cNvSpPr>
          <p:nvPr/>
        </p:nvSpPr>
        <p:spPr bwMode="auto">
          <a:xfrm>
            <a:off x="1184833" y="3827443"/>
            <a:ext cx="62650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100</a:t>
            </a:r>
          </a:p>
        </p:txBody>
      </p:sp>
      <p:sp>
        <p:nvSpPr>
          <p:cNvPr id="221" name="TextBox 220"/>
          <p:cNvSpPr txBox="1">
            <a:spLocks noChangeArrowheads="1"/>
          </p:cNvSpPr>
          <p:nvPr/>
        </p:nvSpPr>
        <p:spPr bwMode="auto">
          <a:xfrm>
            <a:off x="1671188" y="3827443"/>
            <a:ext cx="35731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222" name="TextBox 221"/>
          <p:cNvSpPr txBox="1">
            <a:spLocks noChangeArrowheads="1"/>
          </p:cNvSpPr>
          <p:nvPr/>
        </p:nvSpPr>
        <p:spPr bwMode="auto">
          <a:xfrm>
            <a:off x="2359925" y="3827443"/>
            <a:ext cx="60459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7</a:t>
            </a:r>
          </a:p>
        </p:txBody>
      </p:sp>
      <p:sp>
        <p:nvSpPr>
          <p:cNvPr id="223" name="TextBox 222"/>
          <p:cNvSpPr txBox="1">
            <a:spLocks noChangeArrowheads="1"/>
          </p:cNvSpPr>
          <p:nvPr/>
        </p:nvSpPr>
        <p:spPr bwMode="auto">
          <a:xfrm>
            <a:off x="2223794" y="3827443"/>
            <a:ext cx="35731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224" name="TextBox 223"/>
          <p:cNvSpPr txBox="1">
            <a:spLocks noChangeArrowheads="1"/>
          </p:cNvSpPr>
          <p:nvPr/>
        </p:nvSpPr>
        <p:spPr bwMode="auto">
          <a:xfrm>
            <a:off x="2234669" y="3512644"/>
            <a:ext cx="35731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225" name="TextBox 224"/>
          <p:cNvSpPr txBox="1">
            <a:spLocks noChangeArrowheads="1"/>
          </p:cNvSpPr>
          <p:nvPr/>
        </p:nvSpPr>
        <p:spPr bwMode="auto">
          <a:xfrm>
            <a:off x="2421039" y="3512644"/>
            <a:ext cx="5519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10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3739703" y="2937360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effectLst>
                  <a:glow rad="139700">
                    <a:srgbClr val="C0504D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10</a:t>
            </a:r>
            <a:endParaRPr lang="en-US" sz="1600" b="1" dirty="0">
              <a:solidFill>
                <a:srgbClr val="FFFF00"/>
              </a:solidFill>
              <a:effectLst>
                <a:glow rad="139700">
                  <a:srgbClr val="C0504D">
                    <a:satMod val="175000"/>
                    <a:alpha val="40000"/>
                  </a:srgbClr>
                </a:glow>
              </a:effectLst>
              <a:latin typeface="Bookman Old Style" pitchFamily="18" charset="0"/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3162531" y="2636909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effectLst>
                  <a:glow rad="139700">
                    <a:srgbClr val="C0504D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22</a:t>
            </a:r>
            <a:endParaRPr lang="en-US" sz="1600" b="1" dirty="0">
              <a:solidFill>
                <a:srgbClr val="FFFF00"/>
              </a:solidFill>
              <a:effectLst>
                <a:glow rad="139700">
                  <a:srgbClr val="C0504D">
                    <a:satMod val="175000"/>
                    <a:alpha val="40000"/>
                  </a:srgbClr>
                </a:glow>
              </a:effectLst>
              <a:latin typeface="Bookman Old Style" pitchFamily="18" charset="0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4307861" y="263829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effectLst>
                  <a:glow rad="139700">
                    <a:srgbClr val="C0504D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7</a:t>
            </a:r>
            <a:endParaRPr lang="en-US" sz="1600" b="1" dirty="0">
              <a:solidFill>
                <a:srgbClr val="FFFF00"/>
              </a:solidFill>
              <a:effectLst>
                <a:glow rad="139700">
                  <a:srgbClr val="C0504D">
                    <a:satMod val="175000"/>
                    <a:alpha val="40000"/>
                  </a:srgbClr>
                </a:glow>
              </a:effectLst>
              <a:latin typeface="Bookman Old Style" pitchFamily="18" charset="0"/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4247275" y="2936623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effectLst>
                  <a:glow rad="139700">
                    <a:srgbClr val="C0504D">
                      <a:satMod val="175000"/>
                      <a:alpha val="40000"/>
                    </a:srgbClr>
                  </a:glow>
                </a:effectLst>
                <a:latin typeface="Bookman Old Style" pitchFamily="18" charset="0"/>
              </a:rPr>
              <a:t>10</a:t>
            </a:r>
            <a:endParaRPr lang="en-US" sz="1600" b="1" dirty="0">
              <a:solidFill>
                <a:srgbClr val="FFFF00"/>
              </a:solidFill>
              <a:effectLst>
                <a:glow rad="139700">
                  <a:srgbClr val="C0504D">
                    <a:satMod val="175000"/>
                    <a:alpha val="40000"/>
                  </a:srgbClr>
                </a:glow>
              </a:effectLst>
              <a:latin typeface="Bookman Old Style" pitchFamily="18" charset="0"/>
            </a:endParaRPr>
          </a:p>
        </p:txBody>
      </p:sp>
      <p:cxnSp>
        <p:nvCxnSpPr>
          <p:cNvPr id="230" name="Straight Connector 229"/>
          <p:cNvCxnSpPr>
            <a:cxnSpLocks noChangeAspect="1"/>
          </p:cNvCxnSpPr>
          <p:nvPr/>
        </p:nvCxnSpPr>
        <p:spPr>
          <a:xfrm rot="900000" flipV="1">
            <a:off x="2023742" y="3934065"/>
            <a:ext cx="171750" cy="17175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231" name="TextBox 230"/>
          <p:cNvSpPr txBox="1">
            <a:spLocks noChangeArrowheads="1"/>
          </p:cNvSpPr>
          <p:nvPr/>
        </p:nvSpPr>
        <p:spPr bwMode="auto">
          <a:xfrm>
            <a:off x="1937944" y="4113624"/>
            <a:ext cx="3187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200" b="1" dirty="0" smtClean="0">
                <a:solidFill>
                  <a:srgbClr val="FF0000"/>
                </a:solidFill>
                <a:latin typeface="Bookman Old Style" pitchFamily="18" charset="0"/>
              </a:rPr>
              <a:t>2</a:t>
            </a:r>
          </a:p>
        </p:txBody>
      </p:sp>
      <p:cxnSp>
        <p:nvCxnSpPr>
          <p:cNvPr id="232" name="Straight Connector 231"/>
          <p:cNvCxnSpPr>
            <a:cxnSpLocks noChangeAspect="1"/>
          </p:cNvCxnSpPr>
          <p:nvPr/>
        </p:nvCxnSpPr>
        <p:spPr>
          <a:xfrm rot="900000" flipV="1">
            <a:off x="3325799" y="3029840"/>
            <a:ext cx="171750" cy="17175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233" name="Straight Connector 232"/>
          <p:cNvCxnSpPr>
            <a:cxnSpLocks noChangeAspect="1"/>
          </p:cNvCxnSpPr>
          <p:nvPr/>
        </p:nvCxnSpPr>
        <p:spPr>
          <a:xfrm rot="900000" flipV="1">
            <a:off x="3890109" y="2718883"/>
            <a:ext cx="171750" cy="17175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234" name="Straight Connector 233"/>
          <p:cNvCxnSpPr>
            <a:cxnSpLocks noChangeAspect="1"/>
          </p:cNvCxnSpPr>
          <p:nvPr/>
        </p:nvCxnSpPr>
        <p:spPr>
          <a:xfrm rot="900000" flipV="1">
            <a:off x="1372353" y="3551104"/>
            <a:ext cx="251460" cy="25146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235" name="TextBox 234"/>
          <p:cNvSpPr txBox="1">
            <a:spLocks noChangeArrowheads="1"/>
          </p:cNvSpPr>
          <p:nvPr/>
        </p:nvSpPr>
        <p:spPr bwMode="auto">
          <a:xfrm>
            <a:off x="1256534" y="3359330"/>
            <a:ext cx="43124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200" b="1" dirty="0" smtClean="0">
                <a:solidFill>
                  <a:srgbClr val="FF0000"/>
                </a:solidFill>
                <a:latin typeface="Bookman Old Style" pitchFamily="18" charset="0"/>
              </a:rPr>
              <a:t>14</a:t>
            </a:r>
          </a:p>
        </p:txBody>
      </p:sp>
      <p:cxnSp>
        <p:nvCxnSpPr>
          <p:cNvPr id="236" name="Straight Connector 235"/>
          <p:cNvCxnSpPr>
            <a:cxnSpLocks noChangeAspect="1"/>
          </p:cNvCxnSpPr>
          <p:nvPr/>
        </p:nvCxnSpPr>
        <p:spPr>
          <a:xfrm rot="20700000" flipV="1">
            <a:off x="1568071" y="3932200"/>
            <a:ext cx="129038" cy="129038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237" name="Straight Connector 236"/>
          <p:cNvCxnSpPr>
            <a:cxnSpLocks noChangeAspect="1"/>
          </p:cNvCxnSpPr>
          <p:nvPr/>
        </p:nvCxnSpPr>
        <p:spPr>
          <a:xfrm rot="20700000" flipV="1">
            <a:off x="2127860" y="3622042"/>
            <a:ext cx="129038" cy="129038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238" name="Straight Connector 237"/>
          <p:cNvCxnSpPr>
            <a:cxnSpLocks noChangeAspect="1"/>
          </p:cNvCxnSpPr>
          <p:nvPr/>
        </p:nvCxnSpPr>
        <p:spPr>
          <a:xfrm rot="20700000" flipV="1">
            <a:off x="1429771" y="3932200"/>
            <a:ext cx="129038" cy="129038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239" name="Straight Connector 238"/>
          <p:cNvCxnSpPr>
            <a:cxnSpLocks noChangeAspect="1"/>
          </p:cNvCxnSpPr>
          <p:nvPr/>
        </p:nvCxnSpPr>
        <p:spPr>
          <a:xfrm rot="20700000" flipV="1">
            <a:off x="2692056" y="3622042"/>
            <a:ext cx="129038" cy="129038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240" name="Straight Connector 239"/>
          <p:cNvCxnSpPr>
            <a:cxnSpLocks noChangeAspect="1"/>
          </p:cNvCxnSpPr>
          <p:nvPr/>
        </p:nvCxnSpPr>
        <p:spPr>
          <a:xfrm rot="20700000" flipV="1">
            <a:off x="2042270" y="4187603"/>
            <a:ext cx="129038" cy="129038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241" name="Straight Connector 240"/>
          <p:cNvCxnSpPr>
            <a:cxnSpLocks noChangeAspect="1"/>
          </p:cNvCxnSpPr>
          <p:nvPr/>
        </p:nvCxnSpPr>
        <p:spPr>
          <a:xfrm flipV="1">
            <a:off x="1406188" y="3428649"/>
            <a:ext cx="129038" cy="129038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242" name="TextBox 241"/>
          <p:cNvSpPr txBox="1">
            <a:spLocks noChangeArrowheads="1"/>
          </p:cNvSpPr>
          <p:nvPr/>
        </p:nvSpPr>
        <p:spPr bwMode="auto">
          <a:xfrm>
            <a:off x="1325177" y="3198621"/>
            <a:ext cx="3187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200" b="1" dirty="0" smtClean="0">
                <a:solidFill>
                  <a:srgbClr val="FF0000"/>
                </a:solidFill>
                <a:latin typeface="Bookman Old Style" pitchFamily="18" charset="0"/>
              </a:rPr>
              <a:t>7</a:t>
            </a:r>
          </a:p>
        </p:txBody>
      </p:sp>
      <p:cxnSp>
        <p:nvCxnSpPr>
          <p:cNvPr id="243" name="Straight Connector 242"/>
          <p:cNvCxnSpPr>
            <a:cxnSpLocks noChangeAspect="1"/>
          </p:cNvCxnSpPr>
          <p:nvPr/>
        </p:nvCxnSpPr>
        <p:spPr>
          <a:xfrm rot="20700000" flipV="1">
            <a:off x="2593581" y="3919537"/>
            <a:ext cx="129038" cy="129038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244" name="Straight Connector 243"/>
          <p:cNvCxnSpPr>
            <a:cxnSpLocks noChangeAspect="1"/>
          </p:cNvCxnSpPr>
          <p:nvPr/>
        </p:nvCxnSpPr>
        <p:spPr>
          <a:xfrm rot="20700000" flipV="1">
            <a:off x="1417815" y="3256313"/>
            <a:ext cx="129038" cy="129038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245" name="Rectangle 244"/>
          <p:cNvSpPr/>
          <p:nvPr/>
        </p:nvSpPr>
        <p:spPr>
          <a:xfrm>
            <a:off x="443721" y="4257156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Symbol" pitchFamily="18" charset="2"/>
              </a:rPr>
              <a:t>\</a:t>
            </a:r>
            <a:endParaRPr lang="en-US" sz="1600" b="1" dirty="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246" name="TextBox 245"/>
          <p:cNvSpPr txBox="1">
            <a:spLocks noChangeArrowheads="1"/>
          </p:cNvSpPr>
          <p:nvPr/>
        </p:nvSpPr>
        <p:spPr bwMode="auto">
          <a:xfrm>
            <a:off x="2650540" y="4257156"/>
            <a:ext cx="33832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h</a:t>
            </a:r>
          </a:p>
        </p:txBody>
      </p:sp>
      <p:sp>
        <p:nvSpPr>
          <p:cNvPr id="247" name="TextBox 246"/>
          <p:cNvSpPr txBox="1">
            <a:spLocks noChangeArrowheads="1"/>
          </p:cNvSpPr>
          <p:nvPr/>
        </p:nvSpPr>
        <p:spPr bwMode="auto">
          <a:xfrm>
            <a:off x="2903508" y="4257156"/>
            <a:ext cx="32190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baseline="30000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48" name="TextBox 247"/>
          <p:cNvSpPr txBox="1">
            <a:spLocks noChangeArrowheads="1"/>
          </p:cNvSpPr>
          <p:nvPr/>
        </p:nvSpPr>
        <p:spPr bwMode="auto">
          <a:xfrm>
            <a:off x="3101634" y="4257156"/>
            <a:ext cx="55305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1m</a:t>
            </a:r>
            <a:endParaRPr lang="en-US" sz="1600" b="1" baseline="30000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179" name="Group 178"/>
          <p:cNvGrpSpPr/>
          <p:nvPr/>
        </p:nvGrpSpPr>
        <p:grpSpPr>
          <a:xfrm>
            <a:off x="751639" y="3033027"/>
            <a:ext cx="1959948" cy="513555"/>
            <a:chOff x="2492279" y="-1080721"/>
            <a:chExt cx="2030253" cy="513555"/>
          </a:xfrm>
        </p:grpSpPr>
        <p:sp>
          <p:nvSpPr>
            <p:cNvPr id="180" name="Rounded Rectangular Callout 58"/>
            <p:cNvSpPr/>
            <p:nvPr/>
          </p:nvSpPr>
          <p:spPr>
            <a:xfrm>
              <a:off x="2565598" y="-1080721"/>
              <a:ext cx="1883206" cy="513555"/>
            </a:xfrm>
            <a:prstGeom prst="roundRect">
              <a:avLst/>
            </a:prstGeom>
            <a:gradFill flip="none" rotWithShape="1">
              <a:gsLst>
                <a:gs pos="0">
                  <a:srgbClr val="FFFF00">
                    <a:alpha val="65000"/>
                  </a:srgbClr>
                </a:gs>
                <a:gs pos="100000">
                  <a:sysClr val="window" lastClr="FFFFFF"/>
                </a:gs>
              </a:gsLst>
              <a:lin ang="8100000" scaled="1"/>
              <a:tileRect/>
            </a:gradFill>
            <a:ln w="127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/>
                <p:cNvSpPr txBox="1"/>
                <p:nvPr/>
              </p:nvSpPr>
              <p:spPr>
                <a:xfrm>
                  <a:off x="2492279" y="-1036103"/>
                  <a:ext cx="2030253" cy="4474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ookman Old Style" pitchFamily="18" charset="0"/>
                      <a:ea typeface="Cambria Math" panose="02040503050406030204" pitchFamily="18" charset="0"/>
                    </a:rPr>
                    <a:t>Radius 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kumimoji="0" lang="en-US" sz="14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kumimoji="0" lang="en-US" sz="1400" b="1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Bookman Old Style" pitchFamily="18" charset="0"/>
                              <a:ea typeface="Cambria Math" panose="02040503050406030204" pitchFamily="18" charset="0"/>
                            </a:rPr>
                            <m:t>daimeter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0" lang="en-US" sz="1400" b="1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Bookman Old Style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a14:m>
                  <a:endPara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Bookman Old Style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0" name="TextBox 1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2279" y="-1036103"/>
                  <a:ext cx="2030253" cy="447430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9" name="Rounded Rectangle 59"/>
          <p:cNvSpPr/>
          <p:nvPr/>
        </p:nvSpPr>
        <p:spPr>
          <a:xfrm>
            <a:off x="751761" y="2930827"/>
            <a:ext cx="2501451" cy="667266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 algn="ctr">
            <a:solidFill>
              <a:srgbClr val="CC00FF"/>
            </a:solidFill>
            <a:prstDash val="solid"/>
            <a:miter lim="800000"/>
          </a:ln>
          <a:effectLst>
            <a:glow rad="63500">
              <a:srgbClr val="ED7D31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itchFamily="18" charset="0"/>
              <a:ea typeface="+mn-ea"/>
              <a:cs typeface="+mn-cs"/>
            </a:endParaRPr>
          </a:p>
        </p:txBody>
      </p:sp>
      <p:pic>
        <p:nvPicPr>
          <p:cNvPr id="250" name="Picture 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07383" y="2692748"/>
            <a:ext cx="491495" cy="102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1" name="TextBox 250"/>
          <p:cNvSpPr txBox="1"/>
          <p:nvPr/>
        </p:nvSpPr>
        <p:spPr>
          <a:xfrm>
            <a:off x="666352" y="2967666"/>
            <a:ext cx="2652342" cy="578882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ookman Old Style" pitchFamily="18" charset="0"/>
                <a:ea typeface="Cambria Math" panose="02040503050406030204" pitchFamily="18" charset="0"/>
              </a:rPr>
              <a:t>What is the formula for  volume of cylinder ?    </a:t>
            </a:r>
          </a:p>
        </p:txBody>
      </p:sp>
      <p:pic>
        <p:nvPicPr>
          <p:cNvPr id="252" name="Picture 9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3645" y="2672532"/>
            <a:ext cx="487507" cy="104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3" name="TextBox 252"/>
          <p:cNvSpPr txBox="1"/>
          <p:nvPr/>
        </p:nvSpPr>
        <p:spPr>
          <a:xfrm>
            <a:off x="1648738" y="3067919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FFFF00"/>
                </a:solidFill>
                <a:latin typeface="Symbol" pitchFamily="18" charset="2"/>
                <a:ea typeface="Cambria Math" panose="02040503050406030204" pitchFamily="18" charset="0"/>
              </a:rPr>
              <a:t>p</a:t>
            </a:r>
            <a:r>
              <a:rPr lang="en-US" sz="1800" b="1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rPr>
              <a:t>r</a:t>
            </a:r>
            <a:r>
              <a:rPr lang="en-US" sz="18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r>
              <a:rPr lang="en-US" sz="1800" b="1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rPr>
              <a:t>h</a:t>
            </a:r>
          </a:p>
        </p:txBody>
      </p:sp>
      <p:sp>
        <p:nvSpPr>
          <p:cNvPr id="254" name="Horizontal Scroll 253"/>
          <p:cNvSpPr/>
          <p:nvPr/>
        </p:nvSpPr>
        <p:spPr>
          <a:xfrm>
            <a:off x="499632" y="4502314"/>
            <a:ext cx="3808229" cy="433028"/>
          </a:xfrm>
          <a:prstGeom prst="horizontalScroll">
            <a:avLst/>
          </a:prstGeom>
          <a:gradFill flip="none" rotWithShape="1">
            <a:gsLst>
              <a:gs pos="0">
                <a:srgbClr val="9900FF">
                  <a:lumMod val="84000"/>
                  <a:lumOff val="16000"/>
                  <a:alpha val="59000"/>
                </a:srgbClr>
              </a:gs>
              <a:gs pos="100000">
                <a:sysClr val="window" lastClr="FFFFFF">
                  <a:lumMod val="97000"/>
                </a:sysClr>
              </a:gs>
              <a:gs pos="81000">
                <a:sysClr val="window" lastClr="FFFFFF"/>
              </a:gs>
            </a:gsLst>
            <a:lin ang="81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5" name="Rectangle 254"/>
          <p:cNvSpPr/>
          <p:nvPr>
            <p:custDataLst>
              <p:tags r:id="rId4"/>
            </p:custDataLst>
          </p:nvPr>
        </p:nvSpPr>
        <p:spPr>
          <a:xfrm>
            <a:off x="566391" y="4570821"/>
            <a:ext cx="4411865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Hence, 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height of cylinder is 1 m.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pic>
        <p:nvPicPr>
          <p:cNvPr id="256" name="Picture 5" descr="D:\Roshan\Roshan\Mthas 8th\VIII STD STB\clipart\28264926-little-boy-student-holding-a-big-pencil.jpg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98033" y="4374385"/>
            <a:ext cx="609600" cy="60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76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00"/>
                            </p:stCondLst>
                            <p:childTnLst>
                              <p:par>
                                <p:cTn id="1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000"/>
                            </p:stCondLst>
                            <p:childTnLst>
                              <p:par>
                                <p:cTn id="15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0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000"/>
                            </p:stCondLst>
                            <p:childTnLst>
                              <p:par>
                                <p:cTn id="18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500"/>
                            </p:stCondLst>
                            <p:childTnLst>
                              <p:par>
                                <p:cTn id="189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500"/>
                            </p:stCondLst>
                            <p:childTnLst>
                              <p:par>
                                <p:cTn id="21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500"/>
                            </p:stCondLst>
                            <p:childTnLst>
                              <p:par>
                                <p:cTn id="24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500"/>
                            </p:stCondLst>
                            <p:childTnLst>
                              <p:par>
                                <p:cTn id="27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500"/>
                            </p:stCondLst>
                            <p:childTnLst>
                              <p:par>
                                <p:cTn id="2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7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2" fill="hold">
                            <p:stCondLst>
                              <p:cond delay="500"/>
                            </p:stCondLst>
                            <p:childTnLst>
                              <p:par>
                                <p:cTn id="34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0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500"/>
                            </p:stCondLst>
                            <p:childTnLst>
                              <p:par>
                                <p:cTn id="37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9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9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0" fill="hold">
                            <p:stCondLst>
                              <p:cond delay="500"/>
                            </p:stCondLst>
                            <p:childTnLst>
                              <p:par>
                                <p:cTn id="39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fill="hold">
                      <p:stCondLst>
                        <p:cond delay="indefinite"/>
                      </p:stCondLst>
                      <p:childTnLst>
                        <p:par>
                          <p:cTn id="395" fill="hold">
                            <p:stCondLst>
                              <p:cond delay="0"/>
                            </p:stCondLst>
                            <p:childTnLst>
                              <p:par>
                                <p:cTn id="3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4" fill="hold">
                      <p:stCondLst>
                        <p:cond delay="indefinite"/>
                      </p:stCondLst>
                      <p:childTnLst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8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9" fill="hold">
                      <p:stCondLst>
                        <p:cond delay="indefinite"/>
                      </p:stCondLst>
                      <p:childTnLst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4" fill="hold">
                      <p:stCondLst>
                        <p:cond delay="indefinite"/>
                      </p:stCondLst>
                      <p:childTnLst>
                        <p:par>
                          <p:cTn id="415" fill="hold">
                            <p:stCondLst>
                              <p:cond delay="0"/>
                            </p:stCondLst>
                            <p:childTnLst>
                              <p:par>
                                <p:cTn id="4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8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9" fill="hold">
                      <p:stCondLst>
                        <p:cond delay="indefinite"/>
                      </p:stCondLst>
                      <p:childTnLst>
                        <p:par>
                          <p:cTn id="420" fill="hold">
                            <p:stCondLst>
                              <p:cond delay="0"/>
                            </p:stCondLst>
                            <p:childTnLst>
                              <p:par>
                                <p:cTn id="4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4" fill="hold">
                      <p:stCondLst>
                        <p:cond delay="indefinite"/>
                      </p:stCondLst>
                      <p:childTnLst>
                        <p:par>
                          <p:cTn id="425" fill="hold">
                            <p:stCondLst>
                              <p:cond delay="0"/>
                            </p:stCondLst>
                            <p:childTnLst>
                              <p:par>
                                <p:cTn id="4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35" presetClass="emph" presetSubtype="0" repeatCount="33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34" dur="3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9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500"/>
                            </p:stCondLst>
                            <p:childTnLst>
                              <p:par>
                                <p:cTn id="44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4" fill="hold">
                      <p:stCondLst>
                        <p:cond delay="indefinite"/>
                      </p:stCondLst>
                      <p:childTnLst>
                        <p:par>
                          <p:cTn id="445" fill="hold">
                            <p:stCondLst>
                              <p:cond delay="0"/>
                            </p:stCondLst>
                            <p:childTnLst>
                              <p:par>
                                <p:cTn id="4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8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9" fill="hold">
                      <p:stCondLst>
                        <p:cond delay="indefinite"/>
                      </p:stCondLst>
                      <p:childTnLst>
                        <p:par>
                          <p:cTn id="450" fill="hold">
                            <p:stCondLst>
                              <p:cond delay="0"/>
                            </p:stCondLst>
                            <p:childTnLst>
                              <p:par>
                                <p:cTn id="4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35" presetClass="emph" presetSubtype="0" repeatCount="33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54" dur="3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500"/>
                            </p:stCondLst>
                            <p:childTnLst>
                              <p:par>
                                <p:cTn id="46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4" fill="hold">
                      <p:stCondLst>
                        <p:cond delay="indefinite"/>
                      </p:stCondLst>
                      <p:childTnLst>
                        <p:par>
                          <p:cTn id="465" fill="hold">
                            <p:stCondLst>
                              <p:cond delay="0"/>
                            </p:stCondLst>
                            <p:childTnLst>
                              <p:par>
                                <p:cTn id="4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9" fill="hold">
                      <p:stCondLst>
                        <p:cond delay="indefinite"/>
                      </p:stCondLst>
                      <p:childTnLst>
                        <p:par>
                          <p:cTn id="470" fill="hold">
                            <p:stCondLst>
                              <p:cond delay="0"/>
                            </p:stCondLst>
                            <p:childTnLst>
                              <p:par>
                                <p:cTn id="4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8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3" presetID="35" presetClass="emph" presetSubtype="0" repeatCount="33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4" dur="3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5" fill="hold">
                      <p:stCondLst>
                        <p:cond delay="indefinite"/>
                      </p:stCondLst>
                      <p:childTnLst>
                        <p:par>
                          <p:cTn id="486" fill="hold">
                            <p:stCondLst>
                              <p:cond delay="0"/>
                            </p:stCondLst>
                            <p:childTnLst>
                              <p:par>
                                <p:cTn id="4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0" fill="hold">
                            <p:stCondLst>
                              <p:cond delay="500"/>
                            </p:stCondLst>
                            <p:childTnLst>
                              <p:par>
                                <p:cTn id="49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2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4" fill="hold">
                      <p:stCondLst>
                        <p:cond delay="indefinite"/>
                      </p:stCondLst>
                      <p:childTnLst>
                        <p:par>
                          <p:cTn id="495" fill="hold">
                            <p:stCondLst>
                              <p:cond delay="0"/>
                            </p:stCondLst>
                            <p:childTnLst>
                              <p:par>
                                <p:cTn id="4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8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9" fill="hold">
                      <p:stCondLst>
                        <p:cond delay="indefinite"/>
                      </p:stCondLst>
                      <p:childTnLst>
                        <p:par>
                          <p:cTn id="500" fill="hold">
                            <p:stCondLst>
                              <p:cond delay="0"/>
                            </p:stCondLst>
                            <p:childTnLst>
                              <p:par>
                                <p:cTn id="5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3" presetID="35" presetClass="emph" presetSubtype="0" repeatCount="33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4" dur="3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0" fill="hold">
                            <p:stCondLst>
                              <p:cond delay="500"/>
                            </p:stCondLst>
                            <p:childTnLst>
                              <p:par>
                                <p:cTn id="51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4" fill="hold">
                      <p:stCondLst>
                        <p:cond delay="indefinite"/>
                      </p:stCondLst>
                      <p:childTnLst>
                        <p:par>
                          <p:cTn id="515" fill="hold">
                            <p:stCondLst>
                              <p:cond delay="0"/>
                            </p:stCondLst>
                            <p:childTnLst>
                              <p:par>
                                <p:cTn id="5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8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9" fill="hold">
                      <p:stCondLst>
                        <p:cond delay="indefinite"/>
                      </p:stCondLst>
                      <p:childTnLst>
                        <p:par>
                          <p:cTn id="520" fill="hold">
                            <p:stCondLst>
                              <p:cond delay="0"/>
                            </p:stCondLst>
                            <p:childTnLst>
                              <p:par>
                                <p:cTn id="5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3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4" fill="hold">
                      <p:stCondLst>
                        <p:cond delay="indefinite"/>
                      </p:stCondLst>
                      <p:childTnLst>
                        <p:par>
                          <p:cTn id="525" fill="hold">
                            <p:stCondLst>
                              <p:cond delay="0"/>
                            </p:stCondLst>
                            <p:childTnLst>
                              <p:par>
                                <p:cTn id="5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8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9" fill="hold">
                            <p:stCondLst>
                              <p:cond delay="500"/>
                            </p:stCondLst>
                            <p:childTnLst>
                              <p:par>
                                <p:cTn id="5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2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3" fill="hold">
                      <p:stCondLst>
                        <p:cond delay="indefinite"/>
                      </p:stCondLst>
                      <p:childTnLst>
                        <p:par>
                          <p:cTn id="534" fill="hold">
                            <p:stCondLst>
                              <p:cond delay="0"/>
                            </p:stCondLst>
                            <p:childTnLst>
                              <p:par>
                                <p:cTn id="5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8" fill="hold">
                            <p:stCondLst>
                              <p:cond delay="500"/>
                            </p:stCondLst>
                            <p:childTnLst>
                              <p:par>
                                <p:cTn id="5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1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2" fill="hold">
                      <p:stCondLst>
                        <p:cond delay="indefinite"/>
                      </p:stCondLst>
                      <p:childTnLst>
                        <p:par>
                          <p:cTn id="543" fill="hold">
                            <p:stCondLst>
                              <p:cond delay="0"/>
                            </p:stCondLst>
                            <p:childTnLst>
                              <p:par>
                                <p:cTn id="5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6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7" fill="hold">
                      <p:stCondLst>
                        <p:cond delay="indefinite"/>
                      </p:stCondLst>
                      <p:childTnLst>
                        <p:par>
                          <p:cTn id="548" fill="hold">
                            <p:stCondLst>
                              <p:cond delay="0"/>
                            </p:stCondLst>
                            <p:childTnLst>
                              <p:par>
                                <p:cTn id="5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1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2" fill="hold">
                      <p:stCondLst>
                        <p:cond delay="indefinite"/>
                      </p:stCondLst>
                      <p:childTnLst>
                        <p:par>
                          <p:cTn id="553" fill="hold">
                            <p:stCondLst>
                              <p:cond delay="0"/>
                            </p:stCondLst>
                            <p:childTnLst>
                              <p:par>
                                <p:cTn id="5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6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7" fill="hold">
                      <p:stCondLst>
                        <p:cond delay="indefinite"/>
                      </p:stCondLst>
                      <p:childTnLst>
                        <p:par>
                          <p:cTn id="558" fill="hold">
                            <p:stCondLst>
                              <p:cond delay="0"/>
                            </p:stCondLst>
                            <p:childTnLst>
                              <p:par>
                                <p:cTn id="5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1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2" fill="hold">
                      <p:stCondLst>
                        <p:cond delay="indefinite"/>
                      </p:stCondLst>
                      <p:childTnLst>
                        <p:par>
                          <p:cTn id="563" fill="hold">
                            <p:stCondLst>
                              <p:cond delay="0"/>
                            </p:stCondLst>
                            <p:childTnLst>
                              <p:par>
                                <p:cTn id="5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6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1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500"/>
                            </p:stCondLst>
                            <p:childTnLst>
                              <p:par>
                                <p:cTn id="5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6" fill="hold">
                      <p:stCondLst>
                        <p:cond delay="indefinite"/>
                      </p:stCondLst>
                      <p:childTnLst>
                        <p:par>
                          <p:cTn id="577" fill="hold">
                            <p:stCondLst>
                              <p:cond delay="0"/>
                            </p:stCondLst>
                            <p:childTnLst>
                              <p:par>
                                <p:cTn id="5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0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1" fill="hold">
                      <p:stCondLst>
                        <p:cond delay="indefinite"/>
                      </p:stCondLst>
                      <p:childTnLst>
                        <p:par>
                          <p:cTn id="582" fill="hold">
                            <p:stCondLst>
                              <p:cond delay="0"/>
                            </p:stCondLst>
                            <p:childTnLst>
                              <p:par>
                                <p:cTn id="58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5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6" fill="hold">
                      <p:stCondLst>
                        <p:cond delay="indefinite"/>
                      </p:stCondLst>
                      <p:childTnLst>
                        <p:par>
                          <p:cTn id="587" fill="hold">
                            <p:stCondLst>
                              <p:cond delay="0"/>
                            </p:stCondLst>
                            <p:childTnLst>
                              <p:par>
                                <p:cTn id="5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0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1" fill="hold">
                      <p:stCondLst>
                        <p:cond delay="indefinite"/>
                      </p:stCondLst>
                      <p:childTnLst>
                        <p:par>
                          <p:cTn id="592" fill="hold">
                            <p:stCondLst>
                              <p:cond delay="0"/>
                            </p:stCondLst>
                            <p:childTnLst>
                              <p:par>
                                <p:cTn id="5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5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6" fill="hold">
                      <p:stCondLst>
                        <p:cond delay="indefinite"/>
                      </p:stCondLst>
                      <p:childTnLst>
                        <p:par>
                          <p:cTn id="597" fill="hold">
                            <p:stCondLst>
                              <p:cond delay="0"/>
                            </p:stCondLst>
                            <p:childTnLst>
                              <p:par>
                                <p:cTn id="5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0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1" fill="hold">
                      <p:stCondLst>
                        <p:cond delay="indefinite"/>
                      </p:stCondLst>
                      <p:childTnLst>
                        <p:par>
                          <p:cTn id="602" fill="hold">
                            <p:stCondLst>
                              <p:cond delay="0"/>
                            </p:stCondLst>
                            <p:childTnLst>
                              <p:par>
                                <p:cTn id="6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5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6" fill="hold">
                      <p:stCondLst>
                        <p:cond delay="indefinite"/>
                      </p:stCondLst>
                      <p:childTnLst>
                        <p:par>
                          <p:cTn id="607" fill="hold">
                            <p:stCondLst>
                              <p:cond delay="0"/>
                            </p:stCondLst>
                            <p:childTnLst>
                              <p:par>
                                <p:cTn id="6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0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1" fill="hold">
                            <p:stCondLst>
                              <p:cond delay="500"/>
                            </p:stCondLst>
                            <p:childTnLst>
                              <p:par>
                                <p:cTn id="6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4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5" fill="hold">
                            <p:stCondLst>
                              <p:cond delay="1000"/>
                            </p:stCondLst>
                            <p:childTnLst>
                              <p:par>
                                <p:cTn id="6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8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/>
      <p:bldP spid="142" grpId="0" animBg="1"/>
      <p:bldP spid="142" grpId="1" animBg="1"/>
      <p:bldP spid="142" grpId="2" animBg="1"/>
      <p:bldP spid="142" grpId="3" animBg="1"/>
      <p:bldP spid="143" grpId="0" animBg="1"/>
      <p:bldP spid="143" grpId="1" animBg="1"/>
      <p:bldP spid="144" grpId="0" animBg="1"/>
      <p:bldP spid="144" grpId="1" animBg="1"/>
      <p:bldP spid="145" grpId="0"/>
      <p:bldP spid="146" grpId="0"/>
      <p:bldP spid="151" grpId="0" animBg="1"/>
      <p:bldP spid="151" grpId="1" animBg="1"/>
      <p:bldP spid="152" grpId="0"/>
      <p:bldP spid="153" grpId="0"/>
      <p:bldP spid="154" grpId="0"/>
      <p:bldP spid="155" grpId="0"/>
      <p:bldP spid="156" grpId="0"/>
      <p:bldP spid="157" grpId="0"/>
      <p:bldP spid="158" grpId="0"/>
      <p:bldP spid="159" grpId="0"/>
      <p:bldP spid="160" grpId="0" animBg="1"/>
      <p:bldP spid="160" grpId="1" animBg="1"/>
      <p:bldP spid="161" grpId="0" animBg="1"/>
      <p:bldP spid="161" grpId="1" animBg="1"/>
      <p:bldP spid="167" grpId="0"/>
      <p:bldP spid="175" grpId="0" animBg="1"/>
      <p:bldP spid="176" grpId="0" animBg="1"/>
      <p:bldP spid="177" grpId="0" animBg="1"/>
      <p:bldP spid="182" grpId="0"/>
      <p:bldP spid="183" grpId="0"/>
      <p:bldP spid="184" grpId="0"/>
      <p:bldP spid="186" grpId="0"/>
      <p:bldP spid="187" grpId="0"/>
      <p:bldP spid="188" grpId="0"/>
      <p:bldP spid="190" grpId="0"/>
      <p:bldP spid="192" grpId="0"/>
      <p:bldP spid="193" grpId="0" animBg="1"/>
      <p:bldP spid="193" grpId="1" animBg="1"/>
      <p:bldP spid="194" grpId="0"/>
      <p:bldP spid="195" grpId="0"/>
      <p:bldP spid="196" grpId="0"/>
      <p:bldP spid="197" grpId="0"/>
      <p:bldP spid="198" grpId="0"/>
      <p:bldP spid="199" grpId="0"/>
      <p:bldP spid="200" grpId="0"/>
      <p:bldP spid="201" grpId="0"/>
      <p:bldP spid="202" grpId="0"/>
      <p:bldP spid="203" grpId="0"/>
      <p:bldP spid="204" grpId="0"/>
      <p:bldP spid="205" grpId="0"/>
      <p:bldP spid="206" grpId="0"/>
      <p:bldP spid="207" grpId="0"/>
      <p:bldP spid="208" grpId="0"/>
      <p:bldP spid="212" grpId="0"/>
      <p:bldP spid="213" grpId="0"/>
      <p:bldP spid="214" grpId="0"/>
      <p:bldP spid="215" grpId="0"/>
      <p:bldP spid="216" grpId="0"/>
      <p:bldP spid="217" grpId="0"/>
      <p:bldP spid="219" grpId="0"/>
      <p:bldP spid="220" grpId="0"/>
      <p:bldP spid="221" grpId="0"/>
      <p:bldP spid="222" grpId="0"/>
      <p:bldP spid="223" grpId="0"/>
      <p:bldP spid="224" grpId="0"/>
      <p:bldP spid="225" grpId="0"/>
      <p:bldP spid="226" grpId="0"/>
      <p:bldP spid="226" grpId="1"/>
      <p:bldP spid="226" grpId="2"/>
      <p:bldP spid="227" grpId="0"/>
      <p:bldP spid="227" grpId="1"/>
      <p:bldP spid="227" grpId="2"/>
      <p:bldP spid="228" grpId="0"/>
      <p:bldP spid="228" grpId="1"/>
      <p:bldP spid="228" grpId="2"/>
      <p:bldP spid="229" grpId="0"/>
      <p:bldP spid="229" grpId="1"/>
      <p:bldP spid="229" grpId="2"/>
      <p:bldP spid="231" grpId="0"/>
      <p:bldP spid="235" grpId="0"/>
      <p:bldP spid="242" grpId="0"/>
      <p:bldP spid="245" grpId="0"/>
      <p:bldP spid="246" grpId="0"/>
      <p:bldP spid="247" grpId="0"/>
      <p:bldP spid="248" grpId="0"/>
      <p:bldP spid="249" grpId="0" animBg="1"/>
      <p:bldP spid="249" grpId="1" animBg="1"/>
      <p:bldP spid="251" grpId="0"/>
      <p:bldP spid="251" grpId="1"/>
      <p:bldP spid="253" grpId="0"/>
      <p:bldP spid="253" grpId="1"/>
      <p:bldP spid="254" grpId="0" animBg="1"/>
      <p:bldP spid="25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39"/>
          <p:cNvGrpSpPr/>
          <p:nvPr/>
        </p:nvGrpSpPr>
        <p:grpSpPr>
          <a:xfrm>
            <a:off x="583563" y="2265063"/>
            <a:ext cx="5439864" cy="1859124"/>
            <a:chOff x="583563" y="1626225"/>
            <a:chExt cx="5439864" cy="1859124"/>
          </a:xfrm>
        </p:grpSpPr>
        <p:grpSp>
          <p:nvGrpSpPr>
            <p:cNvPr id="141" name="Group 140"/>
            <p:cNvGrpSpPr/>
            <p:nvPr/>
          </p:nvGrpSpPr>
          <p:grpSpPr>
            <a:xfrm>
              <a:off x="599925" y="1626225"/>
              <a:ext cx="5423502" cy="1859124"/>
              <a:chOff x="756062" y="2898023"/>
              <a:chExt cx="4930456" cy="1536466"/>
            </a:xfrm>
          </p:grpSpPr>
          <p:grpSp>
            <p:nvGrpSpPr>
              <p:cNvPr id="143" name="Group 142"/>
              <p:cNvGrpSpPr/>
              <p:nvPr/>
            </p:nvGrpSpPr>
            <p:grpSpPr>
              <a:xfrm>
                <a:off x="756062" y="2898023"/>
                <a:ext cx="4930456" cy="1536466"/>
                <a:chOff x="1838325" y="1363980"/>
                <a:chExt cx="4958080" cy="1531620"/>
              </a:xfrm>
            </p:grpSpPr>
            <p:pic>
              <p:nvPicPr>
                <p:cNvPr id="169" name="Picture 4" descr="Image result"/>
                <p:cNvPicPr>
                  <a:picLocks noChangeAspect="1" noChangeArrowheads="1"/>
                </p:cNvPicPr>
                <p:nvPr/>
              </p:nvPicPr>
              <p:blipFill rotWithShape="1"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6400"/>
                <a:stretch/>
              </p:blipFill>
              <p:spPr bwMode="auto">
                <a:xfrm>
                  <a:off x="2928620" y="1363980"/>
                  <a:ext cx="2458720" cy="1531620"/>
                </a:xfrm>
                <a:prstGeom prst="flowChartAlternateProcess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0" name="Picture 169" descr="Image result"/>
                <p:cNvPicPr>
                  <a:picLocks noChangeAspect="1" noChangeArrowheads="1"/>
                </p:cNvPicPr>
                <p:nvPr/>
              </p:nvPicPr>
              <p:blipFill rotWithShape="1"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6400"/>
                <a:stretch/>
              </p:blipFill>
              <p:spPr bwMode="auto">
                <a:xfrm>
                  <a:off x="5061585" y="1363980"/>
                  <a:ext cx="1734820" cy="1531620"/>
                </a:xfrm>
                <a:prstGeom prst="flowChartDelay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1" name="Picture 170" descr="Image result"/>
                <p:cNvPicPr>
                  <a:picLocks noChangeAspect="1" noChangeArrowheads="1"/>
                </p:cNvPicPr>
                <p:nvPr/>
              </p:nvPicPr>
              <p:blipFill rotWithShape="1"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6400"/>
                <a:stretch/>
              </p:blipFill>
              <p:spPr bwMode="auto">
                <a:xfrm flipH="1">
                  <a:off x="1838325" y="1363980"/>
                  <a:ext cx="1734820" cy="1531620"/>
                </a:xfrm>
                <a:prstGeom prst="flowChartDelay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44" name="Picture 8" descr="Image result"/>
              <p:cNvPicPr>
                <a:picLocks noChangeAspect="1" noChangeArrowheads="1"/>
              </p:cNvPicPr>
              <p:nvPr/>
            </p:nvPicPr>
            <p:blipFill rotWithShape="1">
              <a:blip r:embed="rId2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575" t="60452" r="70570" b="20273"/>
              <a:stretch/>
            </p:blipFill>
            <p:spPr bwMode="auto">
              <a:xfrm rot="16200000">
                <a:off x="1564904" y="3340704"/>
                <a:ext cx="460375" cy="5020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5" name="Picture 8" descr="Image result"/>
              <p:cNvPicPr>
                <a:picLocks noChangeAspect="1" noChangeArrowheads="1"/>
              </p:cNvPicPr>
              <p:nvPr/>
            </p:nvPicPr>
            <p:blipFill rotWithShape="1">
              <a:blip r:embed="rId2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923" t="57123" b="8745"/>
              <a:stretch/>
            </p:blipFill>
            <p:spPr bwMode="auto">
              <a:xfrm>
                <a:off x="4964430" y="3343276"/>
                <a:ext cx="472604" cy="4905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6" name="Picture 8" descr="Image result"/>
              <p:cNvPicPr>
                <a:picLocks noChangeAspect="1" noChangeArrowheads="1"/>
              </p:cNvPicPr>
              <p:nvPr/>
            </p:nvPicPr>
            <p:blipFill rotWithShape="1">
              <a:blip r:embed="rId2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923" t="57123" b="8745"/>
              <a:stretch/>
            </p:blipFill>
            <p:spPr bwMode="auto">
              <a:xfrm rot="15990821">
                <a:off x="4951660" y="3346450"/>
                <a:ext cx="472604" cy="4905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7" name="Picture 8" descr="Image result"/>
              <p:cNvPicPr>
                <a:picLocks noChangeAspect="1" noChangeArrowheads="1"/>
              </p:cNvPicPr>
              <p:nvPr/>
            </p:nvPicPr>
            <p:blipFill rotWithShape="1">
              <a:blip r:embed="rId2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77" r="71489" b="69104"/>
              <a:stretch/>
            </p:blipFill>
            <p:spPr bwMode="auto">
              <a:xfrm rot="16200000">
                <a:off x="1782667" y="3609647"/>
                <a:ext cx="332626" cy="8046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8" name="Picture 8" descr="Image result"/>
              <p:cNvPicPr>
                <a:picLocks noChangeAspect="1" noChangeArrowheads="1"/>
              </p:cNvPicPr>
              <p:nvPr/>
            </p:nvPicPr>
            <p:blipFill rotWithShape="1">
              <a:blip r:embed="rId2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77" r="71489" b="69104"/>
              <a:stretch/>
            </p:blipFill>
            <p:spPr bwMode="auto">
              <a:xfrm rot="16200000">
                <a:off x="2587351" y="3609647"/>
                <a:ext cx="332626" cy="8046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9" name="Picture 8" descr="Image result"/>
              <p:cNvPicPr>
                <a:picLocks noChangeAspect="1" noChangeArrowheads="1"/>
              </p:cNvPicPr>
              <p:nvPr/>
            </p:nvPicPr>
            <p:blipFill rotWithShape="1">
              <a:blip r:embed="rId2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77" r="71489" b="69104"/>
              <a:stretch/>
            </p:blipFill>
            <p:spPr bwMode="auto">
              <a:xfrm rot="16200000">
                <a:off x="3425877" y="3609647"/>
                <a:ext cx="332626" cy="8046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0" name="Picture 8" descr="Image result"/>
              <p:cNvPicPr>
                <a:picLocks noChangeAspect="1" noChangeArrowheads="1"/>
              </p:cNvPicPr>
              <p:nvPr/>
            </p:nvPicPr>
            <p:blipFill rotWithShape="1">
              <a:blip r:embed="rId2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77" r="71489" b="69104"/>
              <a:stretch/>
            </p:blipFill>
            <p:spPr bwMode="auto">
              <a:xfrm rot="16200000">
                <a:off x="4283923" y="3609647"/>
                <a:ext cx="332626" cy="8046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1" name="Picture 8" descr="Image result"/>
              <p:cNvPicPr>
                <a:picLocks noChangeAspect="1" noChangeArrowheads="1"/>
              </p:cNvPicPr>
              <p:nvPr/>
            </p:nvPicPr>
            <p:blipFill rotWithShape="1">
              <a:blip r:embed="rId2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77" r="71489" b="69104"/>
              <a:stretch/>
            </p:blipFill>
            <p:spPr bwMode="auto">
              <a:xfrm rot="16200000">
                <a:off x="1782667" y="2781376"/>
                <a:ext cx="332626" cy="8046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2" name="Picture 8" descr="Image result"/>
              <p:cNvPicPr>
                <a:picLocks noChangeAspect="1" noChangeArrowheads="1"/>
              </p:cNvPicPr>
              <p:nvPr/>
            </p:nvPicPr>
            <p:blipFill rotWithShape="1">
              <a:blip r:embed="rId2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77" r="71489" b="69104"/>
              <a:stretch/>
            </p:blipFill>
            <p:spPr bwMode="auto">
              <a:xfrm rot="16200000">
                <a:off x="2587351" y="2781376"/>
                <a:ext cx="332626" cy="8046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3" name="Picture 8" descr="Image result"/>
              <p:cNvPicPr>
                <a:picLocks noChangeAspect="1" noChangeArrowheads="1"/>
              </p:cNvPicPr>
              <p:nvPr/>
            </p:nvPicPr>
            <p:blipFill rotWithShape="1">
              <a:blip r:embed="rId2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77" r="71489" b="69104"/>
              <a:stretch/>
            </p:blipFill>
            <p:spPr bwMode="auto">
              <a:xfrm rot="16200000">
                <a:off x="3425877" y="2781376"/>
                <a:ext cx="332626" cy="8046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4" name="Picture 8" descr="Image result"/>
              <p:cNvPicPr>
                <a:picLocks noChangeAspect="1" noChangeArrowheads="1"/>
              </p:cNvPicPr>
              <p:nvPr/>
            </p:nvPicPr>
            <p:blipFill rotWithShape="1">
              <a:blip r:embed="rId2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77" r="71489" b="69104"/>
              <a:stretch/>
            </p:blipFill>
            <p:spPr bwMode="auto">
              <a:xfrm rot="16200000">
                <a:off x="4283923" y="2781376"/>
                <a:ext cx="332626" cy="8046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5" name="Picture 8" descr="Image result"/>
              <p:cNvPicPr>
                <a:picLocks noChangeAspect="1" noChangeArrowheads="1"/>
              </p:cNvPicPr>
              <p:nvPr/>
            </p:nvPicPr>
            <p:blipFill rotWithShape="1">
              <a:blip r:embed="rId2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923" t="57123" b="8745"/>
              <a:stretch/>
            </p:blipFill>
            <p:spPr bwMode="auto">
              <a:xfrm>
                <a:off x="935770" y="3349627"/>
                <a:ext cx="472604" cy="4905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6" name="Picture 8" descr="Image result"/>
              <p:cNvPicPr>
                <a:picLocks noChangeAspect="1" noChangeArrowheads="1"/>
              </p:cNvPicPr>
              <p:nvPr/>
            </p:nvPicPr>
            <p:blipFill rotWithShape="1">
              <a:blip r:embed="rId2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923" t="57123" b="8745"/>
              <a:stretch/>
            </p:blipFill>
            <p:spPr bwMode="auto">
              <a:xfrm rot="15990821">
                <a:off x="923000" y="3346450"/>
                <a:ext cx="472604" cy="4905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7" name="Picture 8" descr="Image result"/>
              <p:cNvPicPr>
                <a:picLocks noChangeAspect="1" noChangeArrowheads="1"/>
              </p:cNvPicPr>
              <p:nvPr/>
            </p:nvPicPr>
            <p:blipFill rotWithShape="1">
              <a:blip r:embed="rId2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575" t="60452" r="70570" b="20273"/>
              <a:stretch/>
            </p:blipFill>
            <p:spPr bwMode="auto">
              <a:xfrm rot="16200000">
                <a:off x="1982459" y="3340704"/>
                <a:ext cx="460375" cy="5020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8" name="Picture 8" descr="Image result"/>
              <p:cNvPicPr>
                <a:picLocks noChangeAspect="1" noChangeArrowheads="1"/>
              </p:cNvPicPr>
              <p:nvPr/>
            </p:nvPicPr>
            <p:blipFill rotWithShape="1">
              <a:blip r:embed="rId2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575" t="60452" r="70570" b="20273"/>
              <a:stretch/>
            </p:blipFill>
            <p:spPr bwMode="auto">
              <a:xfrm rot="16200000">
                <a:off x="2421877" y="3340704"/>
                <a:ext cx="460375" cy="5020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9" name="Picture 8" descr="Image result"/>
              <p:cNvPicPr>
                <a:picLocks noChangeAspect="1" noChangeArrowheads="1"/>
              </p:cNvPicPr>
              <p:nvPr/>
            </p:nvPicPr>
            <p:blipFill rotWithShape="1">
              <a:blip r:embed="rId2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575" t="60452" r="70570" b="20273"/>
              <a:stretch/>
            </p:blipFill>
            <p:spPr bwMode="auto">
              <a:xfrm rot="16200000">
                <a:off x="3399030" y="3340704"/>
                <a:ext cx="460375" cy="5020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0" name="Picture 8" descr="Image result"/>
              <p:cNvPicPr>
                <a:picLocks noChangeAspect="1" noChangeArrowheads="1"/>
              </p:cNvPicPr>
              <p:nvPr/>
            </p:nvPicPr>
            <p:blipFill rotWithShape="1">
              <a:blip r:embed="rId2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575" t="60452" r="70570" b="20273"/>
              <a:stretch/>
            </p:blipFill>
            <p:spPr bwMode="auto">
              <a:xfrm rot="16200000">
                <a:off x="3894138" y="3340704"/>
                <a:ext cx="460375" cy="5020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1" name="Picture 8" descr="Image result"/>
              <p:cNvPicPr>
                <a:picLocks noChangeAspect="1" noChangeArrowheads="1"/>
              </p:cNvPicPr>
              <p:nvPr/>
            </p:nvPicPr>
            <p:blipFill rotWithShape="1">
              <a:blip r:embed="rId2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575" t="60452" r="70570" b="20273"/>
              <a:stretch/>
            </p:blipFill>
            <p:spPr bwMode="auto">
              <a:xfrm rot="16200000">
                <a:off x="4404055" y="3340704"/>
                <a:ext cx="460375" cy="5020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2" name="Picture 8" descr="Image result"/>
              <p:cNvPicPr>
                <a:picLocks noChangeAspect="1" noChangeArrowheads="1"/>
              </p:cNvPicPr>
              <p:nvPr/>
            </p:nvPicPr>
            <p:blipFill rotWithShape="1">
              <a:blip r:embed="rId2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74" t="77208" r="71021" b="6704"/>
              <a:stretch/>
            </p:blipFill>
            <p:spPr bwMode="auto">
              <a:xfrm rot="16200000">
                <a:off x="2727639" y="3320150"/>
                <a:ext cx="692152" cy="6089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3" name="Picture 8" descr="Image result"/>
              <p:cNvPicPr>
                <a:picLocks noChangeAspect="1" noChangeArrowheads="1"/>
              </p:cNvPicPr>
              <p:nvPr/>
            </p:nvPicPr>
            <p:blipFill rotWithShape="1">
              <a:blip r:embed="rId2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42" t="79233" r="50000" b="7953"/>
              <a:stretch/>
            </p:blipFill>
            <p:spPr bwMode="auto">
              <a:xfrm>
                <a:off x="3039508" y="3927100"/>
                <a:ext cx="300679" cy="1781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4" name="Picture 8" descr="Image result"/>
              <p:cNvPicPr>
                <a:picLocks noChangeAspect="1" noChangeArrowheads="1"/>
              </p:cNvPicPr>
              <p:nvPr/>
            </p:nvPicPr>
            <p:blipFill rotWithShape="1">
              <a:blip r:embed="rId2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42" t="79233" r="50000" b="7953"/>
              <a:stretch/>
            </p:blipFill>
            <p:spPr bwMode="auto">
              <a:xfrm>
                <a:off x="3879747" y="3952874"/>
                <a:ext cx="300679" cy="1781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5" name="Picture 8" descr="Image result"/>
              <p:cNvPicPr>
                <a:picLocks noChangeAspect="1" noChangeArrowheads="1"/>
              </p:cNvPicPr>
              <p:nvPr/>
            </p:nvPicPr>
            <p:blipFill rotWithShape="1">
              <a:blip r:embed="rId2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42" t="79233" r="50000" b="7953"/>
              <a:stretch/>
            </p:blipFill>
            <p:spPr bwMode="auto">
              <a:xfrm>
                <a:off x="3897554" y="3106737"/>
                <a:ext cx="300679" cy="1781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6" name="Picture 8" descr="Image result"/>
              <p:cNvPicPr>
                <a:picLocks noChangeAspect="1" noChangeArrowheads="1"/>
              </p:cNvPicPr>
              <p:nvPr/>
            </p:nvPicPr>
            <p:blipFill rotWithShape="1">
              <a:blip r:embed="rId2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42" t="79233" r="50000" b="7953"/>
              <a:stretch/>
            </p:blipFill>
            <p:spPr bwMode="auto">
              <a:xfrm>
                <a:off x="3039507" y="3106737"/>
                <a:ext cx="300679" cy="1781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7" name="Picture 8" descr="Image result"/>
              <p:cNvPicPr>
                <a:picLocks noChangeAspect="1" noChangeArrowheads="1"/>
              </p:cNvPicPr>
              <p:nvPr/>
            </p:nvPicPr>
            <p:blipFill rotWithShape="1">
              <a:blip r:embed="rId2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42" t="79233" r="50000" b="7953"/>
              <a:stretch/>
            </p:blipFill>
            <p:spPr bwMode="auto">
              <a:xfrm>
                <a:off x="2200982" y="3113926"/>
                <a:ext cx="300679" cy="1781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8" name="Picture 8" descr="Image result"/>
              <p:cNvPicPr>
                <a:picLocks noChangeAspect="1" noChangeArrowheads="1"/>
              </p:cNvPicPr>
              <p:nvPr/>
            </p:nvPicPr>
            <p:blipFill rotWithShape="1">
              <a:blip r:embed="rId2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42" t="79233" r="50000" b="7953"/>
              <a:stretch/>
            </p:blipFill>
            <p:spPr bwMode="auto">
              <a:xfrm>
                <a:off x="2200982" y="3952875"/>
                <a:ext cx="300679" cy="1781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2" name="Flowchart: Terminator 141"/>
            <p:cNvSpPr/>
            <p:nvPr/>
          </p:nvSpPr>
          <p:spPr>
            <a:xfrm>
              <a:off x="583563" y="1626225"/>
              <a:ext cx="5436142" cy="1859124"/>
            </a:xfrm>
            <a:prstGeom prst="flowChartTerminator">
              <a:avLst/>
            </a:prstGeom>
            <a:solidFill>
              <a:sysClr val="window" lastClr="FFFFFF">
                <a:alpha val="48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72" name="Arc 171"/>
          <p:cNvSpPr/>
          <p:nvPr/>
        </p:nvSpPr>
        <p:spPr>
          <a:xfrm flipH="1">
            <a:off x="584660" y="2265063"/>
            <a:ext cx="1872819" cy="1860042"/>
          </a:xfrm>
          <a:prstGeom prst="arc">
            <a:avLst>
              <a:gd name="adj1" fmla="val 16187023"/>
              <a:gd name="adj2" fmla="val 5379323"/>
            </a:avLst>
          </a:prstGeom>
          <a:solidFill>
            <a:srgbClr val="00B0F0">
              <a:alpha val="60000"/>
            </a:srgbClr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3" name="Rounded Rectangle 172"/>
          <p:cNvSpPr/>
          <p:nvPr/>
        </p:nvSpPr>
        <p:spPr>
          <a:xfrm>
            <a:off x="6104222" y="3205530"/>
            <a:ext cx="452053" cy="228169"/>
          </a:xfrm>
          <a:prstGeom prst="round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>
            <a:softEdge rad="3175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74" name="Group 173"/>
          <p:cNvGrpSpPr/>
          <p:nvPr/>
        </p:nvGrpSpPr>
        <p:grpSpPr>
          <a:xfrm>
            <a:off x="603440" y="2269585"/>
            <a:ext cx="5401063" cy="1864755"/>
            <a:chOff x="1275840" y="-670010"/>
            <a:chExt cx="5401063" cy="1864755"/>
          </a:xfrm>
        </p:grpSpPr>
        <p:sp>
          <p:nvSpPr>
            <p:cNvPr id="175" name="Arc 174"/>
            <p:cNvSpPr/>
            <p:nvPr/>
          </p:nvSpPr>
          <p:spPr>
            <a:xfrm flipH="1">
              <a:off x="1275840" y="-670010"/>
              <a:ext cx="1872819" cy="1860042"/>
            </a:xfrm>
            <a:prstGeom prst="arc">
              <a:avLst>
                <a:gd name="adj1" fmla="val 16326349"/>
                <a:gd name="adj2" fmla="val 5275473"/>
              </a:avLst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6" name="Arc 175"/>
            <p:cNvSpPr/>
            <p:nvPr/>
          </p:nvSpPr>
          <p:spPr>
            <a:xfrm>
              <a:off x="4804084" y="-665297"/>
              <a:ext cx="1872819" cy="1860042"/>
            </a:xfrm>
            <a:prstGeom prst="arc">
              <a:avLst>
                <a:gd name="adj1" fmla="val 16100623"/>
                <a:gd name="adj2" fmla="val 5483847"/>
              </a:avLst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2182214" y="-667432"/>
              <a:ext cx="3544341" cy="1859124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78" name="Straight Connector 177"/>
          <p:cNvCxnSpPr/>
          <p:nvPr/>
        </p:nvCxnSpPr>
        <p:spPr>
          <a:xfrm rot="16200000">
            <a:off x="-66162" y="3715490"/>
            <a:ext cx="128016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p:cxnSp>
        <p:nvCxnSpPr>
          <p:cNvPr id="179" name="Straight Connector 178"/>
          <p:cNvCxnSpPr/>
          <p:nvPr/>
        </p:nvCxnSpPr>
        <p:spPr>
          <a:xfrm rot="16200000">
            <a:off x="5375652" y="3715491"/>
            <a:ext cx="128016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p:sp>
        <p:nvSpPr>
          <p:cNvPr id="180" name="Rectangle 179"/>
          <p:cNvSpPr/>
          <p:nvPr/>
        </p:nvSpPr>
        <p:spPr>
          <a:xfrm>
            <a:off x="1493138" y="2265063"/>
            <a:ext cx="3544341" cy="1859124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</a:ln>
          <a:effectLst>
            <a:glow rad="63500">
              <a:srgbClr val="FF0000"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1" name="Arc 180"/>
          <p:cNvSpPr/>
          <p:nvPr/>
        </p:nvSpPr>
        <p:spPr>
          <a:xfrm flipH="1">
            <a:off x="565971" y="2262928"/>
            <a:ext cx="1872819" cy="1860042"/>
          </a:xfrm>
          <a:prstGeom prst="arc">
            <a:avLst>
              <a:gd name="adj1" fmla="val 16187023"/>
              <a:gd name="adj2" fmla="val 5379323"/>
            </a:avLst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</a:ln>
          <a:effectLst>
            <a:glow rad="38100">
              <a:srgbClr val="FF0000"/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2" name="Rounded Rectangle 181"/>
          <p:cNvSpPr/>
          <p:nvPr/>
        </p:nvSpPr>
        <p:spPr>
          <a:xfrm>
            <a:off x="902637" y="259292"/>
            <a:ext cx="6302495" cy="778949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83" name="Group 182"/>
          <p:cNvGrpSpPr/>
          <p:nvPr/>
        </p:nvGrpSpPr>
        <p:grpSpPr>
          <a:xfrm>
            <a:off x="483486" y="325476"/>
            <a:ext cx="687003" cy="624548"/>
            <a:chOff x="508513" y="-702286"/>
            <a:chExt cx="687003" cy="624548"/>
          </a:xfrm>
        </p:grpSpPr>
        <p:sp>
          <p:nvSpPr>
            <p:cNvPr id="184" name="Plaque 183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itchFamily="18" charset="0"/>
                </a:rPr>
                <a:t>Q.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sp>
        <p:nvSpPr>
          <p:cNvPr id="186" name="Rounded Rectangle 185"/>
          <p:cNvSpPr/>
          <p:nvPr>
            <p:custDataLst>
              <p:tags r:id="rId1"/>
            </p:custDataLst>
          </p:nvPr>
        </p:nvSpPr>
        <p:spPr>
          <a:xfrm>
            <a:off x="1181203" y="307187"/>
            <a:ext cx="5892232" cy="211019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87" name="Rounded Rectangle 186"/>
          <p:cNvSpPr/>
          <p:nvPr>
            <p:custDataLst>
              <p:tags r:id="rId2"/>
            </p:custDataLst>
          </p:nvPr>
        </p:nvSpPr>
        <p:spPr>
          <a:xfrm>
            <a:off x="1188524" y="556648"/>
            <a:ext cx="2706142" cy="211019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88" name="Rounded Rectangle 187"/>
          <p:cNvSpPr/>
          <p:nvPr>
            <p:custDataLst>
              <p:tags r:id="rId3"/>
            </p:custDataLst>
          </p:nvPr>
        </p:nvSpPr>
        <p:spPr>
          <a:xfrm>
            <a:off x="1178956" y="301651"/>
            <a:ext cx="5408111" cy="211019"/>
          </a:xfrm>
          <a:prstGeom prst="round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89" name="Rounded Rectangle 188"/>
          <p:cNvSpPr/>
          <p:nvPr>
            <p:custDataLst>
              <p:tags r:id="rId4"/>
            </p:custDataLst>
          </p:nvPr>
        </p:nvSpPr>
        <p:spPr>
          <a:xfrm>
            <a:off x="1197835" y="559580"/>
            <a:ext cx="2677026" cy="211019"/>
          </a:xfrm>
          <a:prstGeom prst="round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90" name="Arc 189"/>
          <p:cNvSpPr/>
          <p:nvPr/>
        </p:nvSpPr>
        <p:spPr>
          <a:xfrm>
            <a:off x="4158874" y="2262928"/>
            <a:ext cx="1872819" cy="1860042"/>
          </a:xfrm>
          <a:prstGeom prst="arc">
            <a:avLst>
              <a:gd name="adj1" fmla="val 16027095"/>
              <a:gd name="adj2" fmla="val 5576082"/>
            </a:avLst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</a:ln>
          <a:effectLst>
            <a:glow rad="38100">
              <a:srgbClr val="FF0000"/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1" name="Rounded Rectangle 190"/>
          <p:cNvSpPr/>
          <p:nvPr>
            <p:custDataLst>
              <p:tags r:id="rId5"/>
            </p:custDataLst>
          </p:nvPr>
        </p:nvSpPr>
        <p:spPr>
          <a:xfrm>
            <a:off x="1194178" y="791147"/>
            <a:ext cx="5067340" cy="211019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92" name="Rounded Rectangle 191"/>
          <p:cNvSpPr/>
          <p:nvPr>
            <p:custDataLst>
              <p:tags r:id="rId6"/>
            </p:custDataLst>
          </p:nvPr>
        </p:nvSpPr>
        <p:spPr>
          <a:xfrm>
            <a:off x="1176736" y="790889"/>
            <a:ext cx="1483669" cy="198527"/>
          </a:xfrm>
          <a:prstGeom prst="round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93" name="Rounded Rectangle 192"/>
          <p:cNvSpPr/>
          <p:nvPr>
            <p:custDataLst>
              <p:tags r:id="rId7"/>
            </p:custDataLst>
          </p:nvPr>
        </p:nvSpPr>
        <p:spPr>
          <a:xfrm>
            <a:off x="4659040" y="798439"/>
            <a:ext cx="1566538" cy="211019"/>
          </a:xfrm>
          <a:prstGeom prst="round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94" name="Rectangle 193"/>
          <p:cNvSpPr/>
          <p:nvPr>
            <p:custDataLst>
              <p:tags r:id="rId8"/>
            </p:custDataLst>
          </p:nvPr>
        </p:nvSpPr>
        <p:spPr>
          <a:xfrm>
            <a:off x="1153555" y="244809"/>
            <a:ext cx="6170173" cy="80791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marL="292100" indent="-292100" defTabSz="7772400"/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The </a:t>
            </a:r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shape of a garden is rectangular in the middle </a:t>
            </a: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and</a:t>
            </a:r>
          </a:p>
          <a:p>
            <a:pPr marL="292100" indent="-292100" defTabSz="7772400"/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semi-circular </a:t>
            </a:r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at the </a:t>
            </a: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ends </a:t>
            </a:r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as shown in the </a:t>
            </a: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diagram.</a:t>
            </a:r>
          </a:p>
          <a:p>
            <a:pPr marL="292100" indent="-292100" defTabSz="7772400"/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Find </a:t>
            </a:r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the area and the perimeter of this </a:t>
            </a: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garden.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5" name="Rounded Rectangle 194"/>
          <p:cNvSpPr/>
          <p:nvPr/>
        </p:nvSpPr>
        <p:spPr>
          <a:xfrm>
            <a:off x="561691" y="4482264"/>
            <a:ext cx="4892985" cy="333790"/>
          </a:xfrm>
          <a:prstGeom prst="roundRect">
            <a:avLst/>
          </a:prstGeom>
          <a:solidFill>
            <a:srgbClr val="FFFF99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96" name="Group 195"/>
          <p:cNvGrpSpPr/>
          <p:nvPr/>
        </p:nvGrpSpPr>
        <p:grpSpPr>
          <a:xfrm>
            <a:off x="6030885" y="2286924"/>
            <a:ext cx="543739" cy="1811750"/>
            <a:chOff x="2548886" y="2929395"/>
            <a:chExt cx="543739" cy="1811750"/>
          </a:xfrm>
        </p:grpSpPr>
        <p:cxnSp>
          <p:nvCxnSpPr>
            <p:cNvPr id="197" name="Straight Arrow Connector 196"/>
            <p:cNvCxnSpPr/>
            <p:nvPr/>
          </p:nvCxnSpPr>
          <p:spPr>
            <a:xfrm rot="5400000" flipH="1" flipV="1">
              <a:off x="2360545" y="3386595"/>
              <a:ext cx="914400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cxnSp>
          <p:nvCxnSpPr>
            <p:cNvPr id="198" name="Straight Arrow Connector 197"/>
            <p:cNvCxnSpPr/>
            <p:nvPr/>
          </p:nvCxnSpPr>
          <p:spPr>
            <a:xfrm rot="5400000" flipV="1">
              <a:off x="2497705" y="4421105"/>
              <a:ext cx="640080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199" name="TextBox 198"/>
            <p:cNvSpPr txBox="1"/>
            <p:nvPr/>
          </p:nvSpPr>
          <p:spPr>
            <a:xfrm>
              <a:off x="2548886" y="3818362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7</a:t>
              </a:r>
              <a:r>
                <a:rPr kumimoji="0" lang="en-US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 m</a:t>
              </a:r>
              <a:endPara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sp>
        <p:nvSpPr>
          <p:cNvPr id="200" name="Arc 199"/>
          <p:cNvSpPr/>
          <p:nvPr/>
        </p:nvSpPr>
        <p:spPr>
          <a:xfrm>
            <a:off x="4126542" y="2265063"/>
            <a:ext cx="1872819" cy="1860042"/>
          </a:xfrm>
          <a:prstGeom prst="arc">
            <a:avLst>
              <a:gd name="adj1" fmla="val 16187023"/>
              <a:gd name="adj2" fmla="val 5379323"/>
            </a:avLst>
          </a:prstGeom>
          <a:solidFill>
            <a:srgbClr val="00B0F0">
              <a:alpha val="60000"/>
            </a:srgbClr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1" name="Rectangle 200"/>
          <p:cNvSpPr/>
          <p:nvPr/>
        </p:nvSpPr>
        <p:spPr>
          <a:xfrm>
            <a:off x="1500460" y="2262928"/>
            <a:ext cx="3544341" cy="1859124"/>
          </a:xfrm>
          <a:prstGeom prst="rect">
            <a:avLst/>
          </a:prstGeom>
          <a:solidFill>
            <a:srgbClr val="FC9E9E">
              <a:alpha val="43000"/>
            </a:srgbClr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2" name="Rounded Rectangle 201"/>
          <p:cNvSpPr/>
          <p:nvPr>
            <p:custDataLst>
              <p:tags r:id="rId9"/>
            </p:custDataLst>
          </p:nvPr>
        </p:nvSpPr>
        <p:spPr>
          <a:xfrm>
            <a:off x="2409411" y="4537313"/>
            <a:ext cx="1470957" cy="240218"/>
          </a:xfrm>
          <a:prstGeom prst="round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203" name="Rectangle 202"/>
          <p:cNvSpPr/>
          <p:nvPr/>
        </p:nvSpPr>
        <p:spPr>
          <a:xfrm>
            <a:off x="524372" y="4478733"/>
            <a:ext cx="17700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  <a:tab pos="1435100" algn="l"/>
              </a:tabLst>
            </a:pPr>
            <a:r>
              <a:rPr lang="en-US" sz="1600" b="1" dirty="0" err="1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ar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(Garden) 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04" name="Rectangle 203"/>
          <p:cNvSpPr/>
          <p:nvPr/>
        </p:nvSpPr>
        <p:spPr>
          <a:xfrm>
            <a:off x="1928775" y="4478733"/>
            <a:ext cx="20794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  <a:tab pos="143510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2 × </a:t>
            </a:r>
            <a:r>
              <a:rPr lang="en-US" sz="1600" b="1" dirty="0" err="1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ar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(semicircle)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218" name="Straight Connector 217"/>
          <p:cNvCxnSpPr/>
          <p:nvPr/>
        </p:nvCxnSpPr>
        <p:spPr>
          <a:xfrm>
            <a:off x="5044801" y="2261466"/>
            <a:ext cx="0" cy="1865376"/>
          </a:xfrm>
          <a:prstGeom prst="line">
            <a:avLst/>
          </a:prstGeom>
          <a:noFill/>
          <a:ln w="19050" cap="flat" cmpd="sng" algn="ctr">
            <a:solidFill>
              <a:srgbClr val="FFFF00"/>
            </a:solidFill>
            <a:prstDash val="solid"/>
            <a:miter lim="800000"/>
          </a:ln>
          <a:effectLst>
            <a:glow rad="38100">
              <a:srgbClr val="FF0000"/>
            </a:glow>
          </a:effectLst>
        </p:spPr>
      </p:cxnSp>
      <p:cxnSp>
        <p:nvCxnSpPr>
          <p:cNvPr id="219" name="Straight Connector 218"/>
          <p:cNvCxnSpPr/>
          <p:nvPr/>
        </p:nvCxnSpPr>
        <p:spPr>
          <a:xfrm>
            <a:off x="1489424" y="2261685"/>
            <a:ext cx="0" cy="1865376"/>
          </a:xfrm>
          <a:prstGeom prst="line">
            <a:avLst/>
          </a:prstGeom>
          <a:noFill/>
          <a:ln w="19050" cap="flat" cmpd="sng" algn="ctr">
            <a:solidFill>
              <a:srgbClr val="FFFF00"/>
            </a:solidFill>
            <a:prstDash val="solid"/>
            <a:miter lim="800000"/>
          </a:ln>
          <a:effectLst>
            <a:glow rad="38100">
              <a:srgbClr val="FF0000"/>
            </a:glow>
          </a:effectLst>
        </p:spPr>
      </p:cxnSp>
      <p:grpSp>
        <p:nvGrpSpPr>
          <p:cNvPr id="220" name="Group 219"/>
          <p:cNvGrpSpPr/>
          <p:nvPr/>
        </p:nvGrpSpPr>
        <p:grpSpPr>
          <a:xfrm>
            <a:off x="4507398" y="2285878"/>
            <a:ext cx="543739" cy="1811750"/>
            <a:chOff x="2548886" y="2929395"/>
            <a:chExt cx="543739" cy="1811750"/>
          </a:xfrm>
        </p:grpSpPr>
        <p:cxnSp>
          <p:nvCxnSpPr>
            <p:cNvPr id="221" name="Straight Arrow Connector 220"/>
            <p:cNvCxnSpPr/>
            <p:nvPr/>
          </p:nvCxnSpPr>
          <p:spPr>
            <a:xfrm rot="5400000" flipH="1" flipV="1">
              <a:off x="2360545" y="3386595"/>
              <a:ext cx="914400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cxnSp>
          <p:nvCxnSpPr>
            <p:cNvPr id="222" name="Straight Arrow Connector 221"/>
            <p:cNvCxnSpPr/>
            <p:nvPr/>
          </p:nvCxnSpPr>
          <p:spPr>
            <a:xfrm rot="5400000" flipV="1">
              <a:off x="2497705" y="4421105"/>
              <a:ext cx="640080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223" name="TextBox 222"/>
            <p:cNvSpPr txBox="1"/>
            <p:nvPr/>
          </p:nvSpPr>
          <p:spPr>
            <a:xfrm>
              <a:off x="2548886" y="3818362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7</a:t>
              </a:r>
              <a:r>
                <a:rPr kumimoji="0" lang="en-US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 m</a:t>
              </a:r>
              <a:endPara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grpSp>
        <p:nvGrpSpPr>
          <p:cNvPr id="224" name="Group 223"/>
          <p:cNvGrpSpPr/>
          <p:nvPr/>
        </p:nvGrpSpPr>
        <p:grpSpPr>
          <a:xfrm>
            <a:off x="1454694" y="2285167"/>
            <a:ext cx="543739" cy="1811750"/>
            <a:chOff x="2548886" y="2929395"/>
            <a:chExt cx="543739" cy="1811750"/>
          </a:xfrm>
        </p:grpSpPr>
        <p:cxnSp>
          <p:nvCxnSpPr>
            <p:cNvPr id="225" name="Straight Arrow Connector 224"/>
            <p:cNvCxnSpPr/>
            <p:nvPr/>
          </p:nvCxnSpPr>
          <p:spPr>
            <a:xfrm rot="5400000" flipH="1" flipV="1">
              <a:off x="2360545" y="3386595"/>
              <a:ext cx="914400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cxnSp>
          <p:nvCxnSpPr>
            <p:cNvPr id="226" name="Straight Arrow Connector 225"/>
            <p:cNvCxnSpPr/>
            <p:nvPr/>
          </p:nvCxnSpPr>
          <p:spPr>
            <a:xfrm rot="5400000" flipV="1">
              <a:off x="2497705" y="4421105"/>
              <a:ext cx="640080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227" name="TextBox 226"/>
            <p:cNvSpPr txBox="1"/>
            <p:nvPr/>
          </p:nvSpPr>
          <p:spPr>
            <a:xfrm>
              <a:off x="2548886" y="3818362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7</a:t>
              </a:r>
              <a:r>
                <a:rPr kumimoji="0" lang="en-US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 m</a:t>
              </a:r>
              <a:endPara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grpSp>
        <p:nvGrpSpPr>
          <p:cNvPr id="228" name="Group 227"/>
          <p:cNvGrpSpPr/>
          <p:nvPr/>
        </p:nvGrpSpPr>
        <p:grpSpPr>
          <a:xfrm>
            <a:off x="6155808" y="1061120"/>
            <a:ext cx="2549917" cy="931440"/>
            <a:chOff x="6416600" y="1233986"/>
            <a:chExt cx="2549917" cy="931440"/>
          </a:xfrm>
        </p:grpSpPr>
        <p:grpSp>
          <p:nvGrpSpPr>
            <p:cNvPr id="229" name="Group 228"/>
            <p:cNvGrpSpPr/>
            <p:nvPr/>
          </p:nvGrpSpPr>
          <p:grpSpPr>
            <a:xfrm>
              <a:off x="6416600" y="1233986"/>
              <a:ext cx="2077090" cy="796629"/>
              <a:chOff x="6416600" y="1233986"/>
              <a:chExt cx="2077090" cy="796629"/>
            </a:xfrm>
          </p:grpSpPr>
          <p:sp>
            <p:nvSpPr>
              <p:cNvPr id="231" name="Rounded Rectangle 230"/>
              <p:cNvSpPr/>
              <p:nvPr/>
            </p:nvSpPr>
            <p:spPr>
              <a:xfrm>
                <a:off x="6416600" y="1233986"/>
                <a:ext cx="2077090" cy="796629"/>
              </a:xfrm>
              <a:prstGeom prst="roundRect">
                <a:avLst/>
              </a:prstGeom>
              <a:gradFill flip="none" rotWithShape="1">
                <a:gsLst>
                  <a:gs pos="0">
                    <a:srgbClr val="FFFF00">
                      <a:alpha val="65000"/>
                    </a:srgbClr>
                  </a:gs>
                  <a:gs pos="100000">
                    <a:sysClr val="window" lastClr="FFFFFF"/>
                  </a:gs>
                </a:gsLst>
                <a:lin ang="8100000" scaled="1"/>
                <a:tileRect/>
              </a:gradFill>
              <a:ln w="1905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Bookman Old Style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232" name="Rectangle 231"/>
              <p:cNvSpPr/>
              <p:nvPr/>
            </p:nvSpPr>
            <p:spPr>
              <a:xfrm>
                <a:off x="6445014" y="1268402"/>
                <a:ext cx="1938975" cy="73866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ookman Old Style" pitchFamily="18" charset="0"/>
                  </a:rPr>
                  <a:t>Garden is made up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ookman Old Style" pitchFamily="18" charset="0"/>
                  </a:rPr>
                  <a:t> of rectangle and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ookman Old Style" pitchFamily="18" charset="0"/>
                  </a:rPr>
                  <a:t> </a:t>
                </a:r>
                <a:r>
                  <a:rPr kumimoji="0" lang="en-US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Bookman Old Style" pitchFamily="18" charset="0"/>
                  </a:rPr>
                  <a:t>2 semicircles</a:t>
                </a:r>
                <a:endPara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Bookman Old Style" pitchFamily="18" charset="0"/>
                </a:endParaRPr>
              </a:p>
            </p:txBody>
          </p:sp>
        </p:grpSp>
        <p:pic>
          <p:nvPicPr>
            <p:cNvPr id="230" name="Picture 2" descr="D:\Roshan\Roshan\Mthas 8th\VIII STD STB\clipart\4988727.jpg"/>
            <p:cNvPicPr>
              <a:picLocks noChangeAspect="1" noChangeArrowheads="1"/>
            </p:cNvPicPr>
            <p:nvPr/>
          </p:nvPicPr>
          <p:blipFill>
            <a:blip r:embed="rId2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092509" y="1247351"/>
              <a:ext cx="874008" cy="918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3" name="Group 232"/>
          <p:cNvGrpSpPr/>
          <p:nvPr/>
        </p:nvGrpSpPr>
        <p:grpSpPr>
          <a:xfrm>
            <a:off x="6155808" y="1100600"/>
            <a:ext cx="2464026" cy="758740"/>
            <a:chOff x="6416600" y="1226538"/>
            <a:chExt cx="2464026" cy="758740"/>
          </a:xfrm>
        </p:grpSpPr>
        <p:grpSp>
          <p:nvGrpSpPr>
            <p:cNvPr id="234" name="Group 233"/>
            <p:cNvGrpSpPr/>
            <p:nvPr/>
          </p:nvGrpSpPr>
          <p:grpSpPr>
            <a:xfrm>
              <a:off x="6416600" y="1268402"/>
              <a:ext cx="2077090" cy="662940"/>
              <a:chOff x="6416600" y="1268402"/>
              <a:chExt cx="2077090" cy="662940"/>
            </a:xfrm>
          </p:grpSpPr>
          <p:sp>
            <p:nvSpPr>
              <p:cNvPr id="236" name="Rounded Rectangle 235"/>
              <p:cNvSpPr/>
              <p:nvPr/>
            </p:nvSpPr>
            <p:spPr>
              <a:xfrm>
                <a:off x="6416600" y="1272971"/>
                <a:ext cx="2077090" cy="658371"/>
              </a:xfrm>
              <a:prstGeom prst="roundRect">
                <a:avLst/>
              </a:prstGeom>
              <a:gradFill flip="none" rotWithShape="1">
                <a:gsLst>
                  <a:gs pos="0">
                    <a:srgbClr val="FFFF00">
                      <a:alpha val="65000"/>
                    </a:srgbClr>
                  </a:gs>
                  <a:gs pos="100000">
                    <a:sysClr val="window" lastClr="FFFFFF"/>
                  </a:gs>
                </a:gsLst>
                <a:lin ang="8100000" scaled="1"/>
                <a:tileRect/>
              </a:gradFill>
              <a:ln w="1905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Bookman Old Style" pitchFamily="18" charset="0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7" name="Rectangle 236"/>
                  <p:cNvSpPr/>
                  <p:nvPr/>
                </p:nvSpPr>
                <p:spPr>
                  <a:xfrm>
                    <a:off x="6445014" y="1268402"/>
                    <a:ext cx="1938975" cy="662874"/>
                  </a:xfrm>
                  <a:prstGeom prst="rect">
                    <a:avLst/>
                  </a:prstGeom>
                </p:spPr>
                <p:txBody>
                  <a:bodyPr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ookman Old Style" pitchFamily="18" charset="0"/>
                      </a:rPr>
                      <a:t>We know, </a:t>
                    </a:r>
                  </a:p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Bookman Old Style" pitchFamily="18" charset="0"/>
                      </a:rPr>
                      <a:t>Radius =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kumimoji="0" lang="en-US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kumimoji="0" lang="en-US" b="1" i="0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Bookman Old Style" pitchFamily="18" charset="0"/>
                              </a:rPr>
                              <m:t>diameter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kumimoji="0" lang="en-US" b="1" i="0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Bookman Old Style" pitchFamily="18" charset="0"/>
                              </a:rPr>
                              <m:t>2</m:t>
                            </m:r>
                          </m:den>
                        </m:f>
                      </m:oMath>
                    </a14:m>
                    <a:endParaRPr kumimoji="0" lang="en-US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ookman Old Style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37" name="Rectangle 23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45014" y="1268402"/>
                    <a:ext cx="1938975" cy="662874"/>
                  </a:xfrm>
                  <a:prstGeom prst="rect">
                    <a:avLst/>
                  </a:prstGeom>
                  <a:blipFill rotWithShape="1">
                    <a:blip r:embed="rId29"/>
                    <a:stretch>
                      <a:fillRect t="-917" b="-183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235" name="Picture 2" descr="D:\Roshan\Roshan\Mthas 8th\VIII STD STB\clipart\4988727.jpg"/>
            <p:cNvPicPr>
              <a:picLocks noChangeAspect="1" noChangeArrowheads="1"/>
            </p:cNvPicPr>
            <p:nvPr/>
          </p:nvPicPr>
          <p:blipFill>
            <a:blip r:embed="rId3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158305" y="1226538"/>
              <a:ext cx="722321" cy="758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38" name="Straight Connector 237"/>
          <p:cNvCxnSpPr/>
          <p:nvPr/>
        </p:nvCxnSpPr>
        <p:spPr>
          <a:xfrm flipV="1">
            <a:off x="5062812" y="3174134"/>
            <a:ext cx="963110" cy="0"/>
          </a:xfrm>
          <a:prstGeom prst="line">
            <a:avLst/>
          </a:prstGeom>
          <a:noFill/>
          <a:ln w="19050" cap="flat" cmpd="sng" algn="ctr">
            <a:solidFill>
              <a:srgbClr val="FFFF00"/>
            </a:solidFill>
            <a:prstDash val="solid"/>
            <a:miter lim="800000"/>
          </a:ln>
          <a:effectLst>
            <a:glow rad="63500">
              <a:srgbClr val="FF0000">
                <a:alpha val="40000"/>
              </a:srgbClr>
            </a:glow>
          </a:effectLst>
        </p:spPr>
      </p:cxnSp>
      <p:sp>
        <p:nvSpPr>
          <p:cNvPr id="239" name="TextBox 238"/>
          <p:cNvSpPr txBox="1"/>
          <p:nvPr/>
        </p:nvSpPr>
        <p:spPr>
          <a:xfrm>
            <a:off x="5149377" y="286954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3.5 m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240" name="Straight Connector 239"/>
          <p:cNvCxnSpPr/>
          <p:nvPr/>
        </p:nvCxnSpPr>
        <p:spPr>
          <a:xfrm flipV="1">
            <a:off x="563338" y="3167194"/>
            <a:ext cx="925530" cy="0"/>
          </a:xfrm>
          <a:prstGeom prst="line">
            <a:avLst/>
          </a:prstGeom>
          <a:noFill/>
          <a:ln w="19050" cap="flat" cmpd="sng" algn="ctr">
            <a:solidFill>
              <a:srgbClr val="FFFF00"/>
            </a:solidFill>
            <a:prstDash val="solid"/>
            <a:miter lim="800000"/>
          </a:ln>
          <a:effectLst>
            <a:glow rad="63500">
              <a:srgbClr val="FF0000">
                <a:alpha val="40000"/>
              </a:srgbClr>
            </a:glow>
          </a:effectLst>
        </p:spPr>
      </p:cxnSp>
      <p:sp>
        <p:nvSpPr>
          <p:cNvPr id="241" name="TextBox 240"/>
          <p:cNvSpPr txBox="1"/>
          <p:nvPr/>
        </p:nvSpPr>
        <p:spPr>
          <a:xfrm>
            <a:off x="681851" y="286632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</a:rPr>
              <a:t>3.5 m</a:t>
            </a:r>
            <a:endParaRPr lang="en-US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242" name="Straight Connector 241"/>
          <p:cNvCxnSpPr/>
          <p:nvPr/>
        </p:nvCxnSpPr>
        <p:spPr>
          <a:xfrm flipV="1">
            <a:off x="5065460" y="3174098"/>
            <a:ext cx="96311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243" name="Straight Connector 242"/>
          <p:cNvCxnSpPr/>
          <p:nvPr/>
        </p:nvCxnSpPr>
        <p:spPr>
          <a:xfrm flipV="1">
            <a:off x="568759" y="3171180"/>
            <a:ext cx="934785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45" name="Rectangle 244"/>
          <p:cNvSpPr/>
          <p:nvPr>
            <p:custDataLst>
              <p:tags r:id="rId10"/>
            </p:custDataLst>
          </p:nvPr>
        </p:nvSpPr>
        <p:spPr>
          <a:xfrm>
            <a:off x="433197" y="1057645"/>
            <a:ext cx="651282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/>
            <a:r>
              <a:rPr lang="en-US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Sol.</a:t>
            </a:r>
          </a:p>
        </p:txBody>
      </p:sp>
      <p:sp>
        <p:nvSpPr>
          <p:cNvPr id="246" name="Rectangle 245"/>
          <p:cNvSpPr/>
          <p:nvPr>
            <p:custDataLst>
              <p:tags r:id="rId11"/>
            </p:custDataLst>
          </p:nvPr>
        </p:nvSpPr>
        <p:spPr>
          <a:xfrm>
            <a:off x="916066" y="1082613"/>
            <a:ext cx="2740398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Radius </a:t>
            </a:r>
            <a:r>
              <a:rPr lang="en-US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of </a:t>
            </a: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semicircle</a:t>
            </a:r>
            <a:endParaRPr lang="en-US" b="1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47" name="Rectangle 246"/>
          <p:cNvSpPr/>
          <p:nvPr/>
        </p:nvSpPr>
        <p:spPr>
          <a:xfrm>
            <a:off x="2823006" y="108111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=</a:t>
            </a:r>
          </a:p>
        </p:txBody>
      </p:sp>
      <p:sp>
        <p:nvSpPr>
          <p:cNvPr id="248" name="Rectangle 247"/>
          <p:cNvSpPr/>
          <p:nvPr/>
        </p:nvSpPr>
        <p:spPr>
          <a:xfrm>
            <a:off x="3093459" y="999004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7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249" name="Straight Connector 248"/>
          <p:cNvCxnSpPr/>
          <p:nvPr/>
        </p:nvCxnSpPr>
        <p:spPr>
          <a:xfrm>
            <a:off x="3116450" y="1257495"/>
            <a:ext cx="244664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50" name="Rectangle 249"/>
          <p:cNvSpPr/>
          <p:nvPr/>
        </p:nvSpPr>
        <p:spPr>
          <a:xfrm>
            <a:off x="3093459" y="1217901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2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51" name="Rectangle 250"/>
          <p:cNvSpPr/>
          <p:nvPr/>
        </p:nvSpPr>
        <p:spPr>
          <a:xfrm>
            <a:off x="3334429" y="1088356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=</a:t>
            </a:r>
          </a:p>
        </p:txBody>
      </p:sp>
      <p:sp>
        <p:nvSpPr>
          <p:cNvPr id="252" name="Rectangle 251"/>
          <p:cNvSpPr/>
          <p:nvPr/>
        </p:nvSpPr>
        <p:spPr>
          <a:xfrm>
            <a:off x="3541044" y="1088356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3.5 m</a:t>
            </a:r>
          </a:p>
        </p:txBody>
      </p:sp>
      <p:cxnSp>
        <p:nvCxnSpPr>
          <p:cNvPr id="253" name="Straight Connector 252"/>
          <p:cNvCxnSpPr/>
          <p:nvPr/>
        </p:nvCxnSpPr>
        <p:spPr>
          <a:xfrm flipV="1">
            <a:off x="1472359" y="2261465"/>
            <a:ext cx="3590988" cy="0"/>
          </a:xfrm>
          <a:prstGeom prst="line">
            <a:avLst/>
          </a:prstGeom>
          <a:noFill/>
          <a:ln w="19050" cap="flat" cmpd="sng" algn="ctr">
            <a:solidFill>
              <a:srgbClr val="0000FF"/>
            </a:solidFill>
            <a:prstDash val="solid"/>
            <a:miter lim="800000"/>
          </a:ln>
          <a:effectLst>
            <a:glow rad="63500">
              <a:srgbClr val="5B9BD5">
                <a:satMod val="175000"/>
                <a:alpha val="40000"/>
              </a:srgbClr>
            </a:glow>
          </a:effectLst>
        </p:spPr>
      </p:cxnSp>
      <p:sp>
        <p:nvSpPr>
          <p:cNvPr id="254" name="Rectangle 253"/>
          <p:cNvSpPr/>
          <p:nvPr/>
        </p:nvSpPr>
        <p:spPr>
          <a:xfrm>
            <a:off x="3104847" y="1918497"/>
            <a:ext cx="336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  <a:latin typeface="Bookman Old Style" panose="02050604050505020204" pitchFamily="18" charset="0"/>
              </a:rPr>
              <a:t>?</a:t>
            </a:r>
            <a:endParaRPr lang="en-US" sz="1800" dirty="0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55" name="Rectangle 254"/>
          <p:cNvSpPr/>
          <p:nvPr>
            <p:custDataLst>
              <p:tags r:id="rId12"/>
            </p:custDataLst>
          </p:nvPr>
        </p:nvSpPr>
        <p:spPr>
          <a:xfrm>
            <a:off x="977717" y="1464179"/>
            <a:ext cx="1964147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Length of rectangle</a:t>
            </a:r>
            <a:endParaRPr lang="en-US" b="1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56" name="Rectangle 255"/>
          <p:cNvSpPr/>
          <p:nvPr/>
        </p:nvSpPr>
        <p:spPr>
          <a:xfrm>
            <a:off x="2823006" y="147273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=</a:t>
            </a:r>
          </a:p>
        </p:txBody>
      </p:sp>
      <p:sp>
        <p:nvSpPr>
          <p:cNvPr id="257" name="Rectangle 256"/>
          <p:cNvSpPr/>
          <p:nvPr/>
        </p:nvSpPr>
        <p:spPr>
          <a:xfrm>
            <a:off x="3004707" y="1471002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20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58" name="Rectangle 257"/>
          <p:cNvSpPr/>
          <p:nvPr/>
        </p:nvSpPr>
        <p:spPr>
          <a:xfrm>
            <a:off x="3326062" y="1479970"/>
            <a:ext cx="6674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– </a:t>
            </a:r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3.5</a:t>
            </a:r>
            <a:endParaRPr lang="en-US" b="1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59" name="Rectangle 258"/>
          <p:cNvSpPr/>
          <p:nvPr/>
        </p:nvSpPr>
        <p:spPr>
          <a:xfrm>
            <a:off x="3854212" y="1479970"/>
            <a:ext cx="6944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– 3.5 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260" name="Rectangle 259"/>
          <p:cNvSpPr/>
          <p:nvPr/>
        </p:nvSpPr>
        <p:spPr>
          <a:xfrm>
            <a:off x="4386313" y="1479970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= 13 m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61" name="Straight Connector 260"/>
          <p:cNvCxnSpPr/>
          <p:nvPr/>
        </p:nvCxnSpPr>
        <p:spPr>
          <a:xfrm flipV="1">
            <a:off x="1485930" y="3168057"/>
            <a:ext cx="3565414" cy="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>
            <a:glow rad="38100">
              <a:srgbClr val="FF0000"/>
            </a:glow>
          </a:effectLst>
        </p:spPr>
      </p:cxnSp>
      <p:cxnSp>
        <p:nvCxnSpPr>
          <p:cNvPr id="262" name="Straight Connector 261"/>
          <p:cNvCxnSpPr/>
          <p:nvPr/>
        </p:nvCxnSpPr>
        <p:spPr>
          <a:xfrm flipV="1">
            <a:off x="5064544" y="3168057"/>
            <a:ext cx="960120" cy="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>
            <a:glow rad="38100">
              <a:srgbClr val="FF0000"/>
            </a:glow>
          </a:effectLst>
        </p:spPr>
      </p:cxnSp>
      <p:cxnSp>
        <p:nvCxnSpPr>
          <p:cNvPr id="263" name="Straight Connector 262"/>
          <p:cNvCxnSpPr/>
          <p:nvPr/>
        </p:nvCxnSpPr>
        <p:spPr>
          <a:xfrm flipV="1">
            <a:off x="566057" y="3168057"/>
            <a:ext cx="960120" cy="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>
            <a:glow rad="38100">
              <a:srgbClr val="FF0000"/>
            </a:glow>
          </a:effectLst>
        </p:spPr>
      </p:cxnSp>
      <p:sp>
        <p:nvSpPr>
          <p:cNvPr id="264" name="Rectangle 263"/>
          <p:cNvSpPr/>
          <p:nvPr/>
        </p:nvSpPr>
        <p:spPr>
          <a:xfrm>
            <a:off x="2927408" y="1975514"/>
            <a:ext cx="6623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13 m</a:t>
            </a:r>
            <a:endParaRPr lang="en-US" b="1" dirty="0">
              <a:solidFill>
                <a:srgbClr val="0000FF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265" name="Rounded Rectangle 264"/>
          <p:cNvSpPr/>
          <p:nvPr/>
        </p:nvSpPr>
        <p:spPr>
          <a:xfrm>
            <a:off x="2800238" y="4256279"/>
            <a:ext cx="586442" cy="228169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>
            <a:softEdge rad="3175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66" name="Group 265"/>
          <p:cNvGrpSpPr/>
          <p:nvPr/>
        </p:nvGrpSpPr>
        <p:grpSpPr>
          <a:xfrm>
            <a:off x="640608" y="4207420"/>
            <a:ext cx="5334021" cy="276999"/>
            <a:chOff x="343042" y="3839878"/>
            <a:chExt cx="5334021" cy="276999"/>
          </a:xfrm>
        </p:grpSpPr>
        <p:cxnSp>
          <p:nvCxnSpPr>
            <p:cNvPr id="267" name="Straight Arrow Connector 266"/>
            <p:cNvCxnSpPr/>
            <p:nvPr/>
          </p:nvCxnSpPr>
          <p:spPr>
            <a:xfrm flipH="1" flipV="1">
              <a:off x="343042" y="3990975"/>
              <a:ext cx="2196800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cxnSp>
          <p:nvCxnSpPr>
            <p:cNvPr id="268" name="Straight Arrow Connector 267"/>
            <p:cNvCxnSpPr/>
            <p:nvPr/>
          </p:nvCxnSpPr>
          <p:spPr>
            <a:xfrm flipV="1">
              <a:off x="3116743" y="3990975"/>
              <a:ext cx="2560320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269" name="TextBox 268"/>
            <p:cNvSpPr txBox="1"/>
            <p:nvPr/>
          </p:nvSpPr>
          <p:spPr>
            <a:xfrm>
              <a:off x="2508694" y="3839878"/>
              <a:ext cx="5934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20 m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sp>
        <p:nvSpPr>
          <p:cNvPr id="273" name="Rectangle 272"/>
          <p:cNvSpPr/>
          <p:nvPr>
            <p:custDataLst>
              <p:tags r:id="rId13"/>
            </p:custDataLst>
          </p:nvPr>
        </p:nvSpPr>
        <p:spPr>
          <a:xfrm>
            <a:off x="920794" y="1693698"/>
            <a:ext cx="2262037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Breadth of rectangle</a:t>
            </a:r>
            <a:endParaRPr lang="en-US" b="1" dirty="0">
              <a:solidFill>
                <a:srgbClr val="0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2865236" y="1702252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93721" algn="l"/>
                <a:tab pos="1025499" algn="l"/>
                <a:tab pos="1377916" algn="l"/>
              </a:tabLst>
            </a:pPr>
            <a:r>
              <a:rPr lang="en-US" b="1" dirty="0">
                <a:solidFill>
                  <a:srgbClr val="000000"/>
                </a:solidFill>
                <a:latin typeface="Bookman Old Style" panose="02050604050505020204" pitchFamily="18" charset="0"/>
              </a:rPr>
              <a:t>=</a:t>
            </a:r>
          </a:p>
        </p:txBody>
      </p:sp>
      <p:sp>
        <p:nvSpPr>
          <p:cNvPr id="275" name="Rectangle 274"/>
          <p:cNvSpPr/>
          <p:nvPr/>
        </p:nvSpPr>
        <p:spPr>
          <a:xfrm>
            <a:off x="3046937" y="1700521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7 m</a:t>
            </a:r>
            <a:endParaRPr lang="en-US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76" name="Rounded Rectangle 275"/>
          <p:cNvSpPr/>
          <p:nvPr>
            <p:custDataLst>
              <p:tags r:id="rId14"/>
            </p:custDataLst>
          </p:nvPr>
        </p:nvSpPr>
        <p:spPr>
          <a:xfrm>
            <a:off x="4053840" y="4543474"/>
            <a:ext cx="1385561" cy="240218"/>
          </a:xfrm>
          <a:prstGeom prst="round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277" name="Rectangle 276"/>
          <p:cNvSpPr/>
          <p:nvPr/>
        </p:nvSpPr>
        <p:spPr>
          <a:xfrm>
            <a:off x="3802627" y="4487548"/>
            <a:ext cx="17443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+ </a:t>
            </a:r>
            <a:r>
              <a:rPr lang="en-US" sz="1600" b="1" dirty="0" err="1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ar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(rectangle)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05" name="Rounded Rectangle 59"/>
          <p:cNvSpPr/>
          <p:nvPr/>
        </p:nvSpPr>
        <p:spPr>
          <a:xfrm>
            <a:off x="5921952" y="1190295"/>
            <a:ext cx="2399315" cy="719530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 algn="ctr">
            <a:solidFill>
              <a:srgbClr val="CC00FF"/>
            </a:solidFill>
            <a:prstDash val="solid"/>
            <a:miter lim="800000"/>
          </a:ln>
          <a:effectLst>
            <a:glow rad="63500">
              <a:srgbClr val="ED7D31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itchFamily="18" charset="0"/>
              <a:ea typeface="+mn-ea"/>
              <a:cs typeface="+mn-cs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5899113" y="1265099"/>
            <a:ext cx="2402479" cy="578882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ookman Old Style" pitchFamily="18" charset="0"/>
                <a:ea typeface="Cambria Math" panose="02040503050406030204" pitchFamily="18" charset="0"/>
              </a:rPr>
              <a:t>What is the formula 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ookman Old Style" pitchFamily="18" charset="0"/>
                <a:ea typeface="Cambria Math" panose="02040503050406030204" pitchFamily="18" charset="0"/>
              </a:rPr>
              <a:t>for</a:t>
            </a:r>
            <a:r>
              <a:rPr kumimoji="0" lang="en-US" b="1" i="0" u="none" strike="noStrike" kern="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ookman Old Style" pitchFamily="18" charset="0"/>
                <a:ea typeface="Cambria Math" panose="02040503050406030204" pitchFamily="18" charset="0"/>
              </a:rPr>
              <a:t> 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ookman Old Style" pitchFamily="18" charset="0"/>
                <a:ea typeface="Cambria Math" panose="02040503050406030204" pitchFamily="18" charset="0"/>
              </a:rPr>
              <a:t>area of semicircle?    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Bookman Old Style" pitchFamily="18" charset="0"/>
              <a:ea typeface="Cambria Math" panose="02040503050406030204" pitchFamily="18" charset="0"/>
            </a:endParaRPr>
          </a:p>
        </p:txBody>
      </p:sp>
      <p:pic>
        <p:nvPicPr>
          <p:cNvPr id="207" name="Picture 206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131" y="1037419"/>
            <a:ext cx="449963" cy="94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Picture 207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714" y="1021712"/>
            <a:ext cx="433260" cy="926814"/>
          </a:xfrm>
          <a:prstGeom prst="rect">
            <a:avLst/>
          </a:prstGeom>
        </p:spPr>
      </p:pic>
      <p:sp>
        <p:nvSpPr>
          <p:cNvPr id="209" name="Rounded Rectangle 208"/>
          <p:cNvSpPr/>
          <p:nvPr>
            <p:custDataLst>
              <p:tags r:id="rId15"/>
            </p:custDataLst>
          </p:nvPr>
        </p:nvSpPr>
        <p:spPr>
          <a:xfrm>
            <a:off x="7140103" y="1454954"/>
            <a:ext cx="225606" cy="290664"/>
          </a:xfrm>
          <a:prstGeom prst="roundRect">
            <a:avLst/>
          </a:prstGeom>
          <a:noFill/>
          <a:ln w="12700" cap="flat" cmpd="sng" algn="ctr">
            <a:solidFill>
              <a:srgbClr val="FF6600"/>
            </a:solidFill>
            <a:prstDash val="sysDash"/>
            <a:miter lim="800000"/>
          </a:ln>
          <a:effectLst>
            <a:glow rad="63500">
              <a:srgbClr val="70AD47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TextBox 209"/>
              <p:cNvSpPr txBox="1"/>
              <p:nvPr/>
            </p:nvSpPr>
            <p:spPr>
              <a:xfrm>
                <a:off x="6778105" y="1277184"/>
                <a:ext cx="687009" cy="545753"/>
              </a:xfrm>
              <a:prstGeom prst="round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600" b="1" smtClean="0">
                            <a:solidFill>
                              <a:srgbClr val="FFFF00"/>
                            </a:solidFill>
                            <a:latin typeface="Bookman Old Style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600" b="1" smtClean="0">
                            <a:solidFill>
                              <a:srgbClr val="FFFF00"/>
                            </a:solidFill>
                            <a:latin typeface="Bookman Old Style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600" b="1" dirty="0" smtClean="0">
                    <a:solidFill>
                      <a:srgbClr val="FFFF00"/>
                    </a:solidFill>
                    <a:latin typeface="Symbol" pitchFamily="18" charset="2"/>
                    <a:ea typeface="Cambria Math" panose="02040503050406030204" pitchFamily="18" charset="0"/>
                  </a:rPr>
                  <a:t>p</a:t>
                </a:r>
                <a:r>
                  <a:rPr lang="en-US" sz="1600" b="1" dirty="0" smtClean="0">
                    <a:solidFill>
                      <a:srgbClr val="FFFF00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r</a:t>
                </a:r>
                <a:r>
                  <a:rPr lang="en-US" sz="1600" b="1" baseline="30000" dirty="0" smtClean="0">
                    <a:solidFill>
                      <a:srgbClr val="FFFF00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2</a:t>
                </a:r>
                <a:endParaRPr lang="en-US" sz="1600" b="1" dirty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0" name="TextBox 2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105" y="1277184"/>
                <a:ext cx="687009" cy="545753"/>
              </a:xfrm>
              <a:prstGeom prst="roundRect">
                <a:avLst/>
              </a:prstGeom>
              <a:blipFill rotWithShape="1">
                <a:blip r:embed="rId33"/>
                <a:stretch>
                  <a:fillRect b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1" name="TextBox 210"/>
          <p:cNvSpPr txBox="1"/>
          <p:nvPr/>
        </p:nvSpPr>
        <p:spPr>
          <a:xfrm>
            <a:off x="7085599" y="1082500"/>
            <a:ext cx="38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B1FB93"/>
                </a:solidFill>
                <a:effectLst>
                  <a:glow rad="50800">
                    <a:srgbClr val="FF0000"/>
                  </a:glow>
                </a:effectLst>
                <a:latin typeface="Bookman Old Style" pitchFamily="18" charset="0"/>
              </a:rPr>
              <a:t>?</a:t>
            </a:r>
            <a:endParaRPr lang="en-US" sz="2400" b="1" dirty="0">
              <a:solidFill>
                <a:srgbClr val="B1FB93"/>
              </a:solidFill>
              <a:effectLst>
                <a:glow rad="50800">
                  <a:srgbClr val="FF0000"/>
                </a:glow>
              </a:effectLst>
              <a:latin typeface="Bookman Old Style" pitchFamily="18" charset="0"/>
            </a:endParaRPr>
          </a:p>
        </p:txBody>
      </p:sp>
      <p:sp>
        <p:nvSpPr>
          <p:cNvPr id="244" name="TextBox 243"/>
          <p:cNvSpPr txBox="1"/>
          <p:nvPr/>
        </p:nvSpPr>
        <p:spPr>
          <a:xfrm>
            <a:off x="7087045" y="1028037"/>
            <a:ext cx="6703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  <a:latin typeface="Bookman Old Style" pitchFamily="18" charset="0"/>
              </a:rPr>
              <a:t>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>
                <a:glow rad="63500">
                  <a:srgbClr val="5B9BD5">
                    <a:satMod val="175000"/>
                    <a:alpha val="40000"/>
                  </a:srgbClr>
                </a:glow>
              </a:effectLst>
              <a:uLnTx/>
              <a:uFillTx/>
              <a:latin typeface="Bookman Old Style" pitchFamily="18" charset="0"/>
            </a:endParaRPr>
          </a:p>
        </p:txBody>
      </p:sp>
      <p:sp>
        <p:nvSpPr>
          <p:cNvPr id="212" name="Rounded Rectangle 59"/>
          <p:cNvSpPr/>
          <p:nvPr/>
        </p:nvSpPr>
        <p:spPr>
          <a:xfrm>
            <a:off x="5933955" y="1204944"/>
            <a:ext cx="2399315" cy="719530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 algn="ctr">
            <a:solidFill>
              <a:srgbClr val="CC00FF"/>
            </a:solidFill>
            <a:prstDash val="solid"/>
            <a:miter lim="800000"/>
          </a:ln>
          <a:effectLst>
            <a:glow rad="63500">
              <a:srgbClr val="ED7D31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itchFamily="18" charset="0"/>
              <a:ea typeface="+mn-ea"/>
              <a:cs typeface="+mn-cs"/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5932373" y="1275268"/>
            <a:ext cx="2402479" cy="578882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ookman Old Style" pitchFamily="18" charset="0"/>
                <a:ea typeface="Cambria Math" panose="02040503050406030204" pitchFamily="18" charset="0"/>
              </a:rPr>
              <a:t>What is the formula for  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ookman Old Style" pitchFamily="18" charset="0"/>
                <a:ea typeface="Cambria Math" panose="02040503050406030204" pitchFamily="18" charset="0"/>
              </a:rPr>
              <a:t>area of rectangle?    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Bookman Old Style" pitchFamily="18" charset="0"/>
              <a:ea typeface="Cambria Math" panose="02040503050406030204" pitchFamily="18" charset="0"/>
            </a:endParaRPr>
          </a:p>
        </p:txBody>
      </p:sp>
      <p:pic>
        <p:nvPicPr>
          <p:cNvPr id="214" name="Picture 213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043" y="1068428"/>
            <a:ext cx="449963" cy="94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Picture 214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471" y="1026136"/>
            <a:ext cx="433260" cy="926814"/>
          </a:xfrm>
          <a:prstGeom prst="rect">
            <a:avLst/>
          </a:prstGeom>
        </p:spPr>
      </p:pic>
      <p:sp>
        <p:nvSpPr>
          <p:cNvPr id="216" name="Rounded Rectangle 215"/>
          <p:cNvSpPr/>
          <p:nvPr>
            <p:custDataLst>
              <p:tags r:id="rId16"/>
            </p:custDataLst>
          </p:nvPr>
        </p:nvSpPr>
        <p:spPr>
          <a:xfrm>
            <a:off x="6719200" y="1458283"/>
            <a:ext cx="186451" cy="240218"/>
          </a:xfrm>
          <a:prstGeom prst="roundRect">
            <a:avLst/>
          </a:prstGeom>
          <a:noFill/>
          <a:ln w="12700" cap="flat" cmpd="sng" algn="ctr">
            <a:solidFill>
              <a:srgbClr val="FF6600"/>
            </a:solidFill>
            <a:prstDash val="sysDash"/>
            <a:miter lim="800000"/>
          </a:ln>
          <a:effectLst>
            <a:glow rad="63500">
              <a:srgbClr val="70AD47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6653384" y="1066801"/>
            <a:ext cx="38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B1FB93"/>
                </a:solidFill>
                <a:effectLst>
                  <a:glow rad="50800">
                    <a:srgbClr val="FF0000"/>
                  </a:glow>
                </a:effectLst>
                <a:latin typeface="Bookman Old Style" pitchFamily="18" charset="0"/>
              </a:rPr>
              <a:t>?</a:t>
            </a:r>
            <a:endParaRPr lang="en-US" sz="2400" b="1" dirty="0">
              <a:solidFill>
                <a:srgbClr val="B1FB93"/>
              </a:solidFill>
              <a:effectLst>
                <a:glow rad="50800">
                  <a:srgbClr val="FF0000"/>
                </a:glow>
              </a:effectLst>
              <a:latin typeface="Bookman Old Style" pitchFamily="18" charset="0"/>
            </a:endParaRPr>
          </a:p>
        </p:txBody>
      </p:sp>
      <p:sp>
        <p:nvSpPr>
          <p:cNvPr id="270" name="Rounded Rectangle 269"/>
          <p:cNvSpPr/>
          <p:nvPr>
            <p:custDataLst>
              <p:tags r:id="rId17"/>
            </p:custDataLst>
          </p:nvPr>
        </p:nvSpPr>
        <p:spPr>
          <a:xfrm>
            <a:off x="7073535" y="1455476"/>
            <a:ext cx="186451" cy="240218"/>
          </a:xfrm>
          <a:prstGeom prst="roundRect">
            <a:avLst/>
          </a:prstGeom>
          <a:noFill/>
          <a:ln w="12700" cap="flat" cmpd="sng" algn="ctr">
            <a:solidFill>
              <a:srgbClr val="FF6600"/>
            </a:solidFill>
            <a:prstDash val="sysDash"/>
            <a:miter lim="800000"/>
          </a:ln>
          <a:effectLst>
            <a:glow rad="63500">
              <a:srgbClr val="70AD47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6636222" y="1377424"/>
            <a:ext cx="994781" cy="374571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rPr>
              <a:t>l</a:t>
            </a:r>
            <a:r>
              <a:rPr lang="en-US" sz="1600" b="1" dirty="0" smtClean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rPr>
              <a:t> × b</a:t>
            </a:r>
            <a:endParaRPr lang="en-US" sz="1600" b="1" dirty="0">
              <a:solidFill>
                <a:srgbClr val="FFFF00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6992822" y="1064924"/>
            <a:ext cx="38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B1FB93"/>
                </a:solidFill>
                <a:effectLst>
                  <a:glow rad="50800">
                    <a:srgbClr val="FF0000"/>
                  </a:glow>
                </a:effectLst>
                <a:latin typeface="Bookman Old Style" pitchFamily="18" charset="0"/>
              </a:rPr>
              <a:t>?</a:t>
            </a:r>
            <a:endParaRPr lang="en-US" sz="2400" b="1" dirty="0">
              <a:solidFill>
                <a:srgbClr val="B1FB93"/>
              </a:solidFill>
              <a:effectLst>
                <a:glow rad="50800">
                  <a:srgbClr val="FF0000"/>
                </a:glow>
              </a:effectLst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61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5" presetClass="emph" presetSubtype="0" repeatCount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4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2000"/>
                            </p:stCondLst>
                            <p:childTnLst>
                              <p:par>
                                <p:cTn id="5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5" presetClass="emph" presetSubtype="0" repeatCount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6" dur="4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5" presetClass="emph" presetSubtype="0" repeatCount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4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35" presetClass="emph" presetSubtype="0" repeatCount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7" dur="4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00"/>
                            </p:stCondLst>
                            <p:childTnLst>
                              <p:par>
                                <p:cTn id="1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1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500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000"/>
                            </p:stCondLst>
                            <p:childTnLst>
                              <p:par>
                                <p:cTn id="19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500"/>
                            </p:stCondLst>
                            <p:childTnLst>
                              <p:par>
                                <p:cTn id="2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6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500"/>
                            </p:stCondLst>
                            <p:childTnLst>
                              <p:par>
                                <p:cTn id="2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4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9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2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3" fill="hold">
                            <p:stCondLst>
                              <p:cond delay="500"/>
                            </p:stCondLst>
                            <p:childTnLst>
                              <p:par>
                                <p:cTn id="3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6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1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6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1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500"/>
                            </p:stCondLst>
                            <p:childTnLst>
                              <p:par>
                                <p:cTn id="3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5" dur="8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1300"/>
                            </p:stCondLst>
                            <p:childTnLst>
                              <p:par>
                                <p:cTn id="3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9" dur="1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4" presetID="35" presetClass="emph" presetSubtype="0" repeatCount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5" dur="4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0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1" fill="hold">
                            <p:stCondLst>
                              <p:cond delay="500"/>
                            </p:stCondLst>
                            <p:childTnLst>
                              <p:par>
                                <p:cTn id="392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3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6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presetID="35" presetClass="emph" presetSubtype="0" repeatCount="3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1" dur="4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>
                      <p:stCondLst>
                        <p:cond delay="indefinite"/>
                      </p:stCondLst>
                      <p:childTnLst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6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" fill="hold">
                            <p:stCondLst>
                              <p:cond delay="500"/>
                            </p:stCondLst>
                            <p:childTnLst>
                              <p:par>
                                <p:cTn id="40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9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2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5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presetID="35" presetClass="emph" presetSubtype="0" repeatCount="3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0" dur="4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5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6" fill="hold">
                            <p:stCondLst>
                              <p:cond delay="500"/>
                            </p:stCondLst>
                            <p:childTnLst>
                              <p:par>
                                <p:cTn id="4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8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1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4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6" fill="hold">
                      <p:stCondLst>
                        <p:cond delay="indefinite"/>
                      </p:stCondLst>
                      <p:childTnLst>
                        <p:par>
                          <p:cTn id="437" fill="hold">
                            <p:stCondLst>
                              <p:cond delay="0"/>
                            </p:stCondLst>
                            <p:childTnLst>
                              <p:par>
                                <p:cTn id="4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0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4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8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9" fill="hold">
                            <p:stCondLst>
                              <p:cond delay="500"/>
                            </p:stCondLst>
                            <p:childTnLst>
                              <p:par>
                                <p:cTn id="45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1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1000"/>
                            </p:stCondLst>
                            <p:childTnLst>
                              <p:par>
                                <p:cTn id="45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9" fill="hold">
                      <p:stCondLst>
                        <p:cond delay="indefinite"/>
                      </p:stCondLst>
                      <p:childTnLst>
                        <p:par>
                          <p:cTn id="460" fill="hold">
                            <p:stCondLst>
                              <p:cond delay="0"/>
                            </p:stCondLst>
                            <p:childTnLst>
                              <p:par>
                                <p:cTn id="4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3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4" fill="hold">
                      <p:stCondLst>
                        <p:cond delay="indefinite"/>
                      </p:stCondLst>
                      <p:childTnLst>
                        <p:par>
                          <p:cTn id="465" fill="hold">
                            <p:stCondLst>
                              <p:cond delay="0"/>
                            </p:stCondLst>
                            <p:childTnLst>
                              <p:par>
                                <p:cTn id="4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8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9" fill="hold">
                      <p:stCondLst>
                        <p:cond delay="indefinite"/>
                      </p:stCondLst>
                      <p:childTnLst>
                        <p:par>
                          <p:cTn id="470" fill="hold">
                            <p:stCondLst>
                              <p:cond delay="0"/>
                            </p:stCondLst>
                            <p:childTnLst>
                              <p:par>
                                <p:cTn id="4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3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3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4" fill="hold">
                      <p:stCondLst>
                        <p:cond delay="indefinite"/>
                      </p:stCondLst>
                      <p:childTnLst>
                        <p:par>
                          <p:cTn id="485" fill="hold">
                            <p:stCondLst>
                              <p:cond delay="0"/>
                            </p:stCondLst>
                            <p:childTnLst>
                              <p:par>
                                <p:cTn id="4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8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9" fill="hold">
                      <p:stCondLst>
                        <p:cond delay="indefinite"/>
                      </p:stCondLst>
                      <p:childTnLst>
                        <p:par>
                          <p:cTn id="490" fill="hold">
                            <p:stCondLst>
                              <p:cond delay="0"/>
                            </p:stCondLst>
                            <p:childTnLst>
                              <p:par>
                                <p:cTn id="4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3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4" fill="hold">
                      <p:stCondLst>
                        <p:cond delay="indefinite"/>
                      </p:stCondLst>
                      <p:childTnLst>
                        <p:par>
                          <p:cTn id="495" fill="hold">
                            <p:stCondLst>
                              <p:cond delay="0"/>
                            </p:stCondLst>
                            <p:childTnLst>
                              <p:par>
                                <p:cTn id="49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7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9" fill="hold">
                            <p:stCondLst>
                              <p:cond delay="500"/>
                            </p:stCondLst>
                            <p:childTnLst>
                              <p:par>
                                <p:cTn id="50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3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9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 animBg="1"/>
      <p:bldP spid="173" grpId="0" animBg="1"/>
      <p:bldP spid="173" grpId="1" animBg="1"/>
      <p:bldP spid="173" grpId="2" animBg="1"/>
      <p:bldP spid="173" grpId="3" animBg="1"/>
      <p:bldP spid="180" grpId="0" animBg="1"/>
      <p:bldP spid="180" grpId="1" animBg="1"/>
      <p:bldP spid="180" grpId="2" animBg="1"/>
      <p:bldP spid="181" grpId="0" animBg="1"/>
      <p:bldP spid="181" grpId="1" animBg="1"/>
      <p:bldP spid="181" grpId="2" animBg="1"/>
      <p:bldP spid="182" grpId="0" animBg="1"/>
      <p:bldP spid="186" grpId="0" animBg="1"/>
      <p:bldP spid="186" grpId="1" animBg="1"/>
      <p:bldP spid="187" grpId="0" animBg="1"/>
      <p:bldP spid="187" grpId="1" animBg="1"/>
      <p:bldP spid="188" grpId="0" animBg="1"/>
      <p:bldP spid="188" grpId="1" animBg="1"/>
      <p:bldP spid="189" grpId="0" animBg="1"/>
      <p:bldP spid="189" grpId="1" animBg="1"/>
      <p:bldP spid="190" grpId="0" animBg="1"/>
      <p:bldP spid="190" grpId="1" animBg="1"/>
      <p:bldP spid="190" grpId="2" animBg="1"/>
      <p:bldP spid="191" grpId="0" animBg="1"/>
      <p:bldP spid="192" grpId="0" animBg="1"/>
      <p:bldP spid="193" grpId="0" animBg="1"/>
      <p:bldP spid="194" grpId="0"/>
      <p:bldP spid="195" grpId="0" animBg="1"/>
      <p:bldP spid="200" grpId="0" animBg="1"/>
      <p:bldP spid="201" grpId="0" animBg="1"/>
      <p:bldP spid="202" grpId="0" animBg="1"/>
      <p:bldP spid="202" grpId="1" animBg="1"/>
      <p:bldP spid="203" grpId="0"/>
      <p:bldP spid="204" grpId="0"/>
      <p:bldP spid="239" grpId="0"/>
      <p:bldP spid="239" grpId="1"/>
      <p:bldP spid="241" grpId="0"/>
      <p:bldP spid="241" grpId="1"/>
      <p:bldP spid="245" grpId="0"/>
      <p:bldP spid="246" grpId="0"/>
      <p:bldP spid="247" grpId="0"/>
      <p:bldP spid="248" grpId="0"/>
      <p:bldP spid="250" grpId="0"/>
      <p:bldP spid="251" grpId="0"/>
      <p:bldP spid="252" grpId="0"/>
      <p:bldP spid="254" grpId="0"/>
      <p:bldP spid="254" grpId="1"/>
      <p:bldP spid="255" grpId="0"/>
      <p:bldP spid="256" grpId="0"/>
      <p:bldP spid="257" grpId="0"/>
      <p:bldP spid="258" grpId="0"/>
      <p:bldP spid="259" grpId="0"/>
      <p:bldP spid="260" grpId="0"/>
      <p:bldP spid="264" grpId="0"/>
      <p:bldP spid="265" grpId="0" animBg="1"/>
      <p:bldP spid="265" grpId="1" animBg="1"/>
      <p:bldP spid="265" grpId="2" animBg="1"/>
      <p:bldP spid="273" grpId="0"/>
      <p:bldP spid="274" grpId="0"/>
      <p:bldP spid="275" grpId="0"/>
      <p:bldP spid="276" grpId="0" animBg="1"/>
      <p:bldP spid="276" grpId="1" animBg="1"/>
      <p:bldP spid="277" grpId="0"/>
      <p:bldP spid="205" grpId="0" animBg="1"/>
      <p:bldP spid="205" grpId="1" animBg="1"/>
      <p:bldP spid="206" grpId="0"/>
      <p:bldP spid="206" grpId="1"/>
      <p:bldP spid="209" grpId="0" animBg="1"/>
      <p:bldP spid="209" grpId="1" animBg="1"/>
      <p:bldP spid="210" grpId="0"/>
      <p:bldP spid="210" grpId="1"/>
      <p:bldP spid="211" grpId="0"/>
      <p:bldP spid="211" grpId="1"/>
      <p:bldP spid="244" grpId="0"/>
      <p:bldP spid="244" grpId="1"/>
      <p:bldP spid="212" grpId="0" animBg="1"/>
      <p:bldP spid="212" grpId="1" animBg="1"/>
      <p:bldP spid="213" grpId="0"/>
      <p:bldP spid="213" grpId="1"/>
      <p:bldP spid="216" grpId="0" animBg="1"/>
      <p:bldP spid="216" grpId="1" animBg="1"/>
      <p:bldP spid="217" grpId="0"/>
      <p:bldP spid="217" grpId="1"/>
      <p:bldP spid="270" grpId="0" animBg="1"/>
      <p:bldP spid="270" grpId="1" animBg="1"/>
      <p:bldP spid="271" grpId="0"/>
      <p:bldP spid="271" grpId="1"/>
      <p:bldP spid="272" grpId="0"/>
      <p:bldP spid="272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ounded Rectangle 96"/>
          <p:cNvSpPr/>
          <p:nvPr/>
        </p:nvSpPr>
        <p:spPr>
          <a:xfrm>
            <a:off x="4917036" y="2629468"/>
            <a:ext cx="301421" cy="253259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4352185" y="2628707"/>
            <a:ext cx="301421" cy="253259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3965270" y="4236090"/>
            <a:ext cx="441205" cy="221984"/>
          </a:xfrm>
          <a:prstGeom prst="roundRect">
            <a:avLst/>
          </a:prstGeom>
          <a:solidFill>
            <a:srgbClr val="66FFFF"/>
          </a:solidFill>
        </p:spPr>
        <p:txBody>
          <a:bodyPr wrap="square">
            <a:spAutoFit/>
          </a:bodyPr>
          <a:lstStyle/>
          <a:p>
            <a:pPr algn="just">
              <a:tabLst>
                <a:tab pos="693738" algn="l"/>
                <a:tab pos="1025525" algn="l"/>
                <a:tab pos="1377950" algn="l"/>
              </a:tabLst>
            </a:pP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4858284" y="2195660"/>
            <a:ext cx="364719" cy="253259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757236" y="285147"/>
            <a:ext cx="6862603" cy="858074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2" name="Group 101"/>
          <p:cNvGrpSpPr/>
          <p:nvPr/>
        </p:nvGrpSpPr>
        <p:grpSpPr>
          <a:xfrm>
            <a:off x="352603" y="337534"/>
            <a:ext cx="687003" cy="624548"/>
            <a:chOff x="508513" y="-702286"/>
            <a:chExt cx="687003" cy="624548"/>
          </a:xfrm>
        </p:grpSpPr>
        <p:sp>
          <p:nvSpPr>
            <p:cNvPr id="103" name="Plaque 102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itchFamily="18" charset="0"/>
                </a:rPr>
                <a:t>Q.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sp>
        <p:nvSpPr>
          <p:cNvPr id="105" name="Rounded Rectangle 104"/>
          <p:cNvSpPr/>
          <p:nvPr/>
        </p:nvSpPr>
        <p:spPr>
          <a:xfrm>
            <a:off x="4295480" y="2194641"/>
            <a:ext cx="414832" cy="253259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106" name="Rounded Rectangle 105"/>
          <p:cNvSpPr/>
          <p:nvPr/>
        </p:nvSpPr>
        <p:spPr>
          <a:xfrm>
            <a:off x="1249559" y="1455514"/>
            <a:ext cx="1841854" cy="253259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1182906" y="1190697"/>
            <a:ext cx="1707209" cy="244780"/>
          </a:xfrm>
          <a:prstGeom prst="roundRect">
            <a:avLst/>
          </a:prstGeom>
          <a:solidFill>
            <a:srgbClr val="66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4124158" y="1803076"/>
            <a:ext cx="164079" cy="205877"/>
          </a:xfrm>
          <a:prstGeom prst="roundRect">
            <a:avLst/>
          </a:prstGeom>
          <a:solidFill>
            <a:srgbClr val="66FFFF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109" name="Rounded Rectangle 108"/>
          <p:cNvSpPr/>
          <p:nvPr/>
        </p:nvSpPr>
        <p:spPr>
          <a:xfrm>
            <a:off x="3954116" y="1803076"/>
            <a:ext cx="164079" cy="205877"/>
          </a:xfrm>
          <a:prstGeom prst="roundRect">
            <a:avLst/>
          </a:prstGeom>
          <a:solidFill>
            <a:srgbClr val="66FFFF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3749462" y="1803076"/>
            <a:ext cx="164079" cy="205877"/>
          </a:xfrm>
          <a:prstGeom prst="roundRect">
            <a:avLst/>
          </a:prstGeom>
          <a:solidFill>
            <a:srgbClr val="66FFFF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1137750" y="1153236"/>
            <a:ext cx="17956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457200" algn="l"/>
              </a:tabLst>
            </a:pP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Radius = 1.5 m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3446217" y="2152801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3966839" y="2152801"/>
            <a:ext cx="449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×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4230604" y="2152801"/>
            <a:ext cx="5277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1.5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4537421" y="2152801"/>
            <a:ext cx="449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×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4770438" y="2152801"/>
            <a:ext cx="5277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1.5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5093626" y="2152801"/>
            <a:ext cx="449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×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5386575" y="2152801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7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533400" y="1141361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/>
              <p:cNvSpPr txBox="1"/>
              <p:nvPr/>
            </p:nvSpPr>
            <p:spPr>
              <a:xfrm>
                <a:off x="3681108" y="2033014"/>
                <a:ext cx="527709" cy="5571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22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en-US" sz="1600" b="1" dirty="0" smtClean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20" name="TextBox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108" y="2033014"/>
                <a:ext cx="527709" cy="55714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1" name="Group 120"/>
          <p:cNvGrpSpPr/>
          <p:nvPr/>
        </p:nvGrpSpPr>
        <p:grpSpPr>
          <a:xfrm>
            <a:off x="929645" y="1713238"/>
            <a:ext cx="3441862" cy="365104"/>
            <a:chOff x="1095895" y="2095094"/>
            <a:chExt cx="3441862" cy="365104"/>
          </a:xfrm>
        </p:grpSpPr>
        <p:sp>
          <p:nvSpPr>
            <p:cNvPr id="122" name="Rectangle 121"/>
            <p:cNvSpPr/>
            <p:nvPr/>
          </p:nvSpPr>
          <p:spPr>
            <a:xfrm>
              <a:off x="3835321" y="2099913"/>
              <a:ext cx="70243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Symbol" pitchFamily="18" charset="2"/>
                </a:rPr>
                <a:t>p</a:t>
              </a:r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</a:rPr>
                <a:t> r²h</a:t>
              </a:r>
              <a:endParaRPr lang="en-US" sz="16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95895" y="2095094"/>
              <a:ext cx="263245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</a:rPr>
                <a:t>Volume of the cylinder</a:t>
              </a:r>
              <a:endParaRPr lang="en-US" sz="16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603088" y="2121644"/>
              <a:ext cx="30809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</a:rPr>
                <a:t>=</a:t>
              </a:r>
              <a:endParaRPr lang="en-US" sz="16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sp>
        <p:nvSpPr>
          <p:cNvPr id="125" name="Rounded Rectangle 124"/>
          <p:cNvSpPr/>
          <p:nvPr/>
        </p:nvSpPr>
        <p:spPr>
          <a:xfrm>
            <a:off x="3154988" y="628401"/>
            <a:ext cx="4152406" cy="240545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126" name="Rounded Rectangle 125"/>
          <p:cNvSpPr/>
          <p:nvPr/>
        </p:nvSpPr>
        <p:spPr>
          <a:xfrm>
            <a:off x="1580932" y="662783"/>
            <a:ext cx="1512767" cy="206164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5874116" y="396957"/>
            <a:ext cx="1692294" cy="207160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128" name="TextBox 127"/>
          <p:cNvSpPr txBox="1">
            <a:spLocks noChangeArrowheads="1"/>
          </p:cNvSpPr>
          <p:nvPr/>
        </p:nvSpPr>
        <p:spPr bwMode="auto">
          <a:xfrm>
            <a:off x="876036" y="1407423"/>
            <a:ext cx="243071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Symbol" pitchFamily="18" charset="2"/>
              </a:rPr>
              <a:t>\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Height (h)  =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7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m</a:t>
            </a:r>
          </a:p>
        </p:txBody>
      </p:sp>
      <p:sp>
        <p:nvSpPr>
          <p:cNvPr id="129" name="Oval 128"/>
          <p:cNvSpPr/>
          <p:nvPr/>
        </p:nvSpPr>
        <p:spPr>
          <a:xfrm>
            <a:off x="7258754" y="2461916"/>
            <a:ext cx="1313544" cy="425035"/>
          </a:xfrm>
          <a:prstGeom prst="ellipse">
            <a:avLst/>
          </a:prstGeom>
          <a:solidFill>
            <a:srgbClr val="66FFCC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0" name="Group 129"/>
          <p:cNvGrpSpPr/>
          <p:nvPr/>
        </p:nvGrpSpPr>
        <p:grpSpPr>
          <a:xfrm>
            <a:off x="7249034" y="1092855"/>
            <a:ext cx="1343996" cy="1793546"/>
            <a:chOff x="6435728" y="460182"/>
            <a:chExt cx="1826504" cy="2389420"/>
          </a:xfrm>
          <a:solidFill>
            <a:srgbClr val="92D050"/>
          </a:solidFill>
        </p:grpSpPr>
        <p:sp>
          <p:nvSpPr>
            <p:cNvPr id="131" name="Oval 3"/>
            <p:cNvSpPr>
              <a:spLocks noChangeArrowheads="1"/>
            </p:cNvSpPr>
            <p:nvPr/>
          </p:nvSpPr>
          <p:spPr bwMode="auto">
            <a:xfrm>
              <a:off x="6435728" y="460182"/>
              <a:ext cx="1814732" cy="586800"/>
            </a:xfrm>
            <a:prstGeom prst="ellipse">
              <a:avLst/>
            </a:prstGeom>
            <a:grpFill/>
            <a:ln w="5715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  <p:sp>
          <p:nvSpPr>
            <p:cNvPr id="132" name="Rounded Rectangle 131"/>
            <p:cNvSpPr/>
            <p:nvPr/>
          </p:nvSpPr>
          <p:spPr>
            <a:xfrm>
              <a:off x="6435728" y="673101"/>
              <a:ext cx="1826504" cy="2017400"/>
            </a:xfrm>
            <a:prstGeom prst="round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8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" name="Oval 3"/>
            <p:cNvSpPr>
              <a:spLocks noChangeArrowheads="1"/>
            </p:cNvSpPr>
            <p:nvPr/>
          </p:nvSpPr>
          <p:spPr bwMode="auto">
            <a:xfrm>
              <a:off x="6435728" y="2262802"/>
              <a:ext cx="1814732" cy="586800"/>
            </a:xfrm>
            <a:prstGeom prst="ellipse">
              <a:avLst/>
            </a:prstGeom>
            <a:grpFill/>
            <a:ln w="5715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98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cxnSp>
        <p:nvCxnSpPr>
          <p:cNvPr id="134" name="Straight Arrow Connector 133"/>
          <p:cNvCxnSpPr/>
          <p:nvPr/>
        </p:nvCxnSpPr>
        <p:spPr>
          <a:xfrm>
            <a:off x="7914962" y="1299572"/>
            <a:ext cx="668533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35" name="Straight Arrow Connector 134"/>
          <p:cNvCxnSpPr/>
          <p:nvPr/>
        </p:nvCxnSpPr>
        <p:spPr>
          <a:xfrm>
            <a:off x="7915540" y="1295604"/>
            <a:ext cx="0" cy="137160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36" name="TextBox 135"/>
          <p:cNvSpPr txBox="1"/>
          <p:nvPr/>
        </p:nvSpPr>
        <p:spPr>
          <a:xfrm>
            <a:off x="7884871" y="1270597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>
                <a:solidFill>
                  <a:prstClr val="black"/>
                </a:solidFill>
                <a:latin typeface="Bookman Old Style" pitchFamily="18" charset="0"/>
              </a:rPr>
              <a:t>1.5 m</a:t>
            </a:r>
            <a:endParaRPr lang="en-IN" sz="900" b="1" baseline="-25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877107" y="1880077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prstClr val="black"/>
                </a:solidFill>
                <a:latin typeface="Bookman Old Style" pitchFamily="18" charset="0"/>
              </a:rPr>
              <a:t>7 m</a:t>
            </a:r>
            <a:endParaRPr lang="en-IN" sz="1000" b="1" baseline="-25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138" name="Group 137"/>
          <p:cNvGrpSpPr/>
          <p:nvPr/>
        </p:nvGrpSpPr>
        <p:grpSpPr>
          <a:xfrm>
            <a:off x="7252201" y="1088277"/>
            <a:ext cx="1329785" cy="1810784"/>
            <a:chOff x="5402525" y="841641"/>
            <a:chExt cx="3052080" cy="4011346"/>
          </a:xfrm>
        </p:grpSpPr>
        <p:grpSp>
          <p:nvGrpSpPr>
            <p:cNvPr id="139" name="Group 2"/>
            <p:cNvGrpSpPr>
              <a:grpSpLocks/>
            </p:cNvGrpSpPr>
            <p:nvPr/>
          </p:nvGrpSpPr>
          <p:grpSpPr bwMode="auto">
            <a:xfrm>
              <a:off x="5409425" y="841641"/>
              <a:ext cx="3045180" cy="3532957"/>
              <a:chOff x="1722" y="768"/>
              <a:chExt cx="2004" cy="2325"/>
            </a:xfrm>
          </p:grpSpPr>
          <p:sp>
            <p:nvSpPr>
              <p:cNvPr id="142" name="Oval 3"/>
              <p:cNvSpPr>
                <a:spLocks noChangeArrowheads="1"/>
              </p:cNvSpPr>
              <p:nvPr/>
            </p:nvSpPr>
            <p:spPr bwMode="auto">
              <a:xfrm>
                <a:off x="1722" y="768"/>
                <a:ext cx="2004" cy="648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798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endParaRPr>
              </a:p>
            </p:txBody>
          </p:sp>
          <p:sp>
            <p:nvSpPr>
              <p:cNvPr id="143" name="Line 5"/>
              <p:cNvSpPr>
                <a:spLocks noChangeShapeType="1"/>
              </p:cNvSpPr>
              <p:nvPr/>
            </p:nvSpPr>
            <p:spPr bwMode="auto">
              <a:xfrm>
                <a:off x="1722" y="1095"/>
                <a:ext cx="0" cy="198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endParaRPr>
              </a:p>
            </p:txBody>
          </p:sp>
          <p:sp>
            <p:nvSpPr>
              <p:cNvPr id="144" name="Line 6"/>
              <p:cNvSpPr>
                <a:spLocks noChangeShapeType="1"/>
              </p:cNvSpPr>
              <p:nvPr/>
            </p:nvSpPr>
            <p:spPr bwMode="auto">
              <a:xfrm>
                <a:off x="3726" y="1104"/>
                <a:ext cx="0" cy="198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endParaRPr>
              </a:p>
            </p:txBody>
          </p:sp>
        </p:grpSp>
        <p:sp>
          <p:nvSpPr>
            <p:cNvPr id="140" name="Arc 139"/>
            <p:cNvSpPr/>
            <p:nvPr/>
          </p:nvSpPr>
          <p:spPr>
            <a:xfrm>
              <a:off x="5402525" y="3902011"/>
              <a:ext cx="3044952" cy="950976"/>
            </a:xfrm>
            <a:prstGeom prst="arc">
              <a:avLst>
                <a:gd name="adj1" fmla="val 10839440"/>
                <a:gd name="adj2" fmla="val 21584000"/>
              </a:avLst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" name="Arc 140"/>
            <p:cNvSpPr/>
            <p:nvPr/>
          </p:nvSpPr>
          <p:spPr>
            <a:xfrm>
              <a:off x="5408485" y="3853965"/>
              <a:ext cx="3044952" cy="950976"/>
            </a:xfrm>
            <a:prstGeom prst="arc">
              <a:avLst>
                <a:gd name="adj1" fmla="val 14361"/>
                <a:gd name="adj2" fmla="val 10824882"/>
              </a:avLst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45" name="Straight Arrow Connector 144"/>
          <p:cNvCxnSpPr/>
          <p:nvPr/>
        </p:nvCxnSpPr>
        <p:spPr>
          <a:xfrm>
            <a:off x="7905239" y="2675046"/>
            <a:ext cx="675218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46" name="TextBox 145"/>
          <p:cNvSpPr txBox="1"/>
          <p:nvPr/>
        </p:nvSpPr>
        <p:spPr>
          <a:xfrm>
            <a:off x="7820936" y="2662101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>
                <a:solidFill>
                  <a:prstClr val="black"/>
                </a:solidFill>
                <a:latin typeface="Bookman Old Style" pitchFamily="18" charset="0"/>
              </a:rPr>
              <a:t>1.5 m</a:t>
            </a:r>
            <a:endParaRPr lang="en-IN" sz="900" b="1" baseline="-25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7889390" y="2651438"/>
            <a:ext cx="45720" cy="4572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7893028" y="1284704"/>
            <a:ext cx="45720" cy="45720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9" name="Rounded Rectangle 148"/>
          <p:cNvSpPr/>
          <p:nvPr/>
        </p:nvSpPr>
        <p:spPr>
          <a:xfrm>
            <a:off x="1112211" y="389260"/>
            <a:ext cx="4026892" cy="229002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1040117" y="884372"/>
            <a:ext cx="2801417" cy="218422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151" name="Freeform 150"/>
          <p:cNvSpPr/>
          <p:nvPr/>
        </p:nvSpPr>
        <p:spPr>
          <a:xfrm>
            <a:off x="7907316" y="2582273"/>
            <a:ext cx="107156" cy="92868"/>
          </a:xfrm>
          <a:custGeom>
            <a:avLst/>
            <a:gdLst>
              <a:gd name="connsiteX0" fmla="*/ 0 w 107156"/>
              <a:gd name="connsiteY0" fmla="*/ 0 h 92868"/>
              <a:gd name="connsiteX1" fmla="*/ 107156 w 107156"/>
              <a:gd name="connsiteY1" fmla="*/ 0 h 92868"/>
              <a:gd name="connsiteX2" fmla="*/ 107156 w 107156"/>
              <a:gd name="connsiteY2" fmla="*/ 92868 h 92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156" h="92868">
                <a:moveTo>
                  <a:pt x="0" y="0"/>
                </a:moveTo>
                <a:lnTo>
                  <a:pt x="107156" y="0"/>
                </a:lnTo>
                <a:lnTo>
                  <a:pt x="107156" y="92868"/>
                </a:ln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920431" y="330898"/>
            <a:ext cx="69082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  <a:ea typeface="Cambria Math" pitchFamily="18" charset="0"/>
              </a:rPr>
              <a:t>  </a:t>
            </a:r>
            <a:r>
              <a:rPr lang="en-US" sz="1600" b="1" dirty="0">
                <a:latin typeface="Bookman Old Style" pitchFamily="18" charset="0"/>
                <a:ea typeface="Cambria Math" pitchFamily="18" charset="0"/>
              </a:rPr>
              <a:t>A milk tank is in the form of cylinder whose radius is 1.5 m </a:t>
            </a:r>
            <a:endParaRPr lang="en-US" sz="1600" b="1" dirty="0" smtClean="0">
              <a:latin typeface="Bookman Old Style" pitchFamily="18" charset="0"/>
              <a:ea typeface="Cambria Math" pitchFamily="18" charset="0"/>
            </a:endParaRPr>
          </a:p>
          <a:p>
            <a:r>
              <a:rPr lang="en-US" sz="1600" b="1" dirty="0">
                <a:latin typeface="Bookman Old Style" pitchFamily="18" charset="0"/>
                <a:ea typeface="Cambria Math" pitchFamily="18" charset="0"/>
              </a:rPr>
              <a:t> </a:t>
            </a:r>
            <a:r>
              <a:rPr lang="en-US" sz="1600" b="1" dirty="0" smtClean="0">
                <a:latin typeface="Bookman Old Style" pitchFamily="18" charset="0"/>
                <a:ea typeface="Cambria Math" pitchFamily="18" charset="0"/>
              </a:rPr>
              <a:t> and </a:t>
            </a:r>
            <a:r>
              <a:rPr lang="en-US" sz="1600" b="1" dirty="0">
                <a:latin typeface="Bookman Old Style" pitchFamily="18" charset="0"/>
                <a:ea typeface="Cambria Math" pitchFamily="18" charset="0"/>
              </a:rPr>
              <a:t>length is 7 m. Find </a:t>
            </a:r>
            <a:r>
              <a:rPr lang="en-US" sz="1600" b="1" dirty="0" smtClean="0">
                <a:latin typeface="Bookman Old Style" pitchFamily="18" charset="0"/>
                <a:ea typeface="Cambria Math" pitchFamily="18" charset="0"/>
              </a:rPr>
              <a:t>the quantity </a:t>
            </a:r>
            <a:r>
              <a:rPr lang="en-US" sz="1600" b="1" dirty="0">
                <a:latin typeface="Bookman Old Style" pitchFamily="18" charset="0"/>
                <a:ea typeface="Cambria Math" pitchFamily="18" charset="0"/>
              </a:rPr>
              <a:t>of milk in liters </a:t>
            </a:r>
            <a:r>
              <a:rPr lang="en-US" sz="1600" b="1" dirty="0" smtClean="0">
                <a:latin typeface="Bookman Old Style" pitchFamily="18" charset="0"/>
                <a:ea typeface="Cambria Math" pitchFamily="18" charset="0"/>
              </a:rPr>
              <a:t>that</a:t>
            </a:r>
          </a:p>
          <a:p>
            <a:r>
              <a:rPr lang="en-US" sz="1600" b="1" dirty="0" smtClean="0">
                <a:latin typeface="Bookman Old Style" pitchFamily="18" charset="0"/>
                <a:ea typeface="Cambria Math" pitchFamily="18" charset="0"/>
              </a:rPr>
              <a:t> </a:t>
            </a:r>
            <a:r>
              <a:rPr lang="en-US" sz="1600" b="1" dirty="0">
                <a:latin typeface="Bookman Old Style" pitchFamily="18" charset="0"/>
                <a:ea typeface="Cambria Math" pitchFamily="18" charset="0"/>
              </a:rPr>
              <a:t>can be stored in the tank.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3457945" y="2737265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3978567" y="2737265"/>
            <a:ext cx="449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×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Rectangle 154"/>
              <p:cNvSpPr/>
              <p:nvPr/>
            </p:nvSpPr>
            <p:spPr>
              <a:xfrm>
                <a:off x="4242332" y="2596593"/>
                <a:ext cx="527709" cy="5595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i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15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i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55" name="Rectangle 1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332" y="2596593"/>
                <a:ext cx="527709" cy="55957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Rectangle 155"/>
          <p:cNvSpPr/>
          <p:nvPr/>
        </p:nvSpPr>
        <p:spPr>
          <a:xfrm>
            <a:off x="4549149" y="2737265"/>
            <a:ext cx="449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×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Rectangle 156"/>
              <p:cNvSpPr/>
              <p:nvPr/>
            </p:nvSpPr>
            <p:spPr>
              <a:xfrm>
                <a:off x="4782166" y="2596593"/>
                <a:ext cx="527709" cy="5571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15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57" name="Rectangle 1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166" y="2596593"/>
                <a:ext cx="527709" cy="55714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Rectangle 157"/>
          <p:cNvSpPr/>
          <p:nvPr/>
        </p:nvSpPr>
        <p:spPr>
          <a:xfrm>
            <a:off x="5105354" y="2737265"/>
            <a:ext cx="449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×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5398303" y="2737265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7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/>
              <p:cNvSpPr txBox="1"/>
              <p:nvPr/>
            </p:nvSpPr>
            <p:spPr>
              <a:xfrm>
                <a:off x="3692836" y="2596593"/>
                <a:ext cx="527709" cy="5571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600" b="1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22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600" b="1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en-US" sz="1600" b="1" dirty="0" smtClean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mc:Choice>
        <mc:Fallback xmlns="">
          <p:sp>
            <p:nvSpPr>
              <p:cNvPr id="160" name="TextBox 1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836" y="2596593"/>
                <a:ext cx="527709" cy="55714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4" name="Straight Connector 163"/>
          <p:cNvCxnSpPr/>
          <p:nvPr/>
        </p:nvCxnSpPr>
        <p:spPr>
          <a:xfrm rot="18900000" flipV="1">
            <a:off x="3882742" y="3032359"/>
            <a:ext cx="208183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65" name="Straight Connector 164"/>
          <p:cNvCxnSpPr/>
          <p:nvPr/>
        </p:nvCxnSpPr>
        <p:spPr>
          <a:xfrm rot="18900000" flipV="1">
            <a:off x="5474770" y="2870485"/>
            <a:ext cx="208183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166" name="TextBox 165"/>
          <p:cNvSpPr txBox="1">
            <a:spLocks noChangeArrowheads="1"/>
          </p:cNvSpPr>
          <p:nvPr/>
        </p:nvSpPr>
        <p:spPr bwMode="auto">
          <a:xfrm>
            <a:off x="3403777" y="3369976"/>
            <a:ext cx="39125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67" name="TextBox 166"/>
          <p:cNvSpPr txBox="1">
            <a:spLocks noChangeArrowheads="1"/>
          </p:cNvSpPr>
          <p:nvPr/>
        </p:nvSpPr>
        <p:spPr bwMode="auto">
          <a:xfrm>
            <a:off x="3730975" y="3218876"/>
            <a:ext cx="45489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22</a:t>
            </a:r>
          </a:p>
        </p:txBody>
      </p:sp>
      <p:sp>
        <p:nvSpPr>
          <p:cNvPr id="168" name="TextBox 167"/>
          <p:cNvSpPr txBox="1">
            <a:spLocks noChangeArrowheads="1"/>
          </p:cNvSpPr>
          <p:nvPr/>
        </p:nvSpPr>
        <p:spPr bwMode="auto">
          <a:xfrm>
            <a:off x="4069186" y="3218876"/>
            <a:ext cx="35731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169" name="TextBox 168"/>
          <p:cNvSpPr txBox="1">
            <a:spLocks noChangeArrowheads="1"/>
          </p:cNvSpPr>
          <p:nvPr/>
        </p:nvSpPr>
        <p:spPr bwMode="auto">
          <a:xfrm>
            <a:off x="4259767" y="3218876"/>
            <a:ext cx="68202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225</a:t>
            </a:r>
          </a:p>
        </p:txBody>
      </p:sp>
      <p:cxnSp>
        <p:nvCxnSpPr>
          <p:cNvPr id="170" name="Straight Connector 169"/>
          <p:cNvCxnSpPr/>
          <p:nvPr/>
        </p:nvCxnSpPr>
        <p:spPr>
          <a:xfrm rot="16200000">
            <a:off x="4314230" y="3030977"/>
            <a:ext cx="0" cy="100584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71" name="TextBox 170"/>
          <p:cNvSpPr txBox="1">
            <a:spLocks noChangeArrowheads="1"/>
          </p:cNvSpPr>
          <p:nvPr/>
        </p:nvSpPr>
        <p:spPr bwMode="auto">
          <a:xfrm>
            <a:off x="3929327" y="3528986"/>
            <a:ext cx="60289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100</a:t>
            </a:r>
          </a:p>
        </p:txBody>
      </p:sp>
      <p:sp>
        <p:nvSpPr>
          <p:cNvPr id="172" name="TextBox 171"/>
          <p:cNvSpPr txBox="1">
            <a:spLocks noChangeArrowheads="1"/>
          </p:cNvSpPr>
          <p:nvPr/>
        </p:nvSpPr>
        <p:spPr bwMode="auto">
          <a:xfrm>
            <a:off x="3405457" y="4024776"/>
            <a:ext cx="39125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73" name="TextBox 172"/>
          <p:cNvSpPr txBox="1">
            <a:spLocks noChangeArrowheads="1"/>
          </p:cNvSpPr>
          <p:nvPr/>
        </p:nvSpPr>
        <p:spPr bwMode="auto">
          <a:xfrm>
            <a:off x="3732655" y="3873676"/>
            <a:ext cx="8121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4950</a:t>
            </a:r>
          </a:p>
        </p:txBody>
      </p:sp>
      <p:cxnSp>
        <p:nvCxnSpPr>
          <p:cNvPr id="174" name="Straight Connector 173"/>
          <p:cNvCxnSpPr/>
          <p:nvPr/>
        </p:nvCxnSpPr>
        <p:spPr>
          <a:xfrm rot="16200000">
            <a:off x="4153126" y="3868657"/>
            <a:ext cx="0" cy="64008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75" name="TextBox 174"/>
          <p:cNvSpPr txBox="1">
            <a:spLocks noChangeArrowheads="1"/>
          </p:cNvSpPr>
          <p:nvPr/>
        </p:nvSpPr>
        <p:spPr bwMode="auto">
          <a:xfrm>
            <a:off x="3880767" y="4183786"/>
            <a:ext cx="60289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100</a:t>
            </a:r>
          </a:p>
        </p:txBody>
      </p:sp>
      <p:sp>
        <p:nvSpPr>
          <p:cNvPr id="176" name="Rectangle 175"/>
          <p:cNvSpPr/>
          <p:nvPr/>
        </p:nvSpPr>
        <p:spPr>
          <a:xfrm>
            <a:off x="4263461" y="3907932"/>
            <a:ext cx="168298" cy="25244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>
            <a:glow rad="25400">
              <a:srgbClr val="ED7D31">
                <a:satMod val="175000"/>
                <a:alpha val="52000"/>
              </a:srgbClr>
            </a:glow>
            <a:softEdge rad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77" name="Group 176"/>
          <p:cNvGrpSpPr/>
          <p:nvPr/>
        </p:nvGrpSpPr>
        <p:grpSpPr>
          <a:xfrm>
            <a:off x="576579" y="3295489"/>
            <a:ext cx="2221268" cy="738664"/>
            <a:chOff x="2364627" y="-1136733"/>
            <a:chExt cx="2300946" cy="738664"/>
          </a:xfrm>
        </p:grpSpPr>
        <p:sp>
          <p:nvSpPr>
            <p:cNvPr id="178" name="Rounded Rectangular Callout 58"/>
            <p:cNvSpPr/>
            <p:nvPr/>
          </p:nvSpPr>
          <p:spPr>
            <a:xfrm>
              <a:off x="2364627" y="-1104225"/>
              <a:ext cx="2278679" cy="683542"/>
            </a:xfrm>
            <a:prstGeom prst="roundRect">
              <a:avLst/>
            </a:prstGeom>
            <a:gradFill flip="none" rotWithShape="1">
              <a:gsLst>
                <a:gs pos="0">
                  <a:srgbClr val="FFFF00">
                    <a:alpha val="65000"/>
                  </a:srgbClr>
                </a:gs>
                <a:gs pos="100000">
                  <a:sysClr val="window" lastClr="FFFFFF"/>
                </a:gs>
              </a:gsLst>
              <a:lin ang="8100000" scaled="1"/>
              <a:tileRect/>
            </a:gradFill>
            <a:ln w="127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  <a:ea typeface="+mn-ea"/>
                <a:cs typeface="+mn-cs"/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2364627" y="-1136733"/>
              <a:ext cx="23009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  <a:ea typeface="Cambria Math" panose="02040503050406030204" pitchFamily="18" charset="0"/>
                </a:rPr>
                <a:t>Now, we put decimal point before </a:t>
              </a:r>
              <a:r>
                <a:rPr lang="en-US" b="1" dirty="0">
                  <a:solidFill>
                    <a:srgbClr val="FF0000"/>
                  </a:solidFill>
                  <a:effectLst>
                    <a:glow rad="101600">
                      <a:srgbClr val="FFFF00">
                        <a:alpha val="60000"/>
                      </a:srgbClr>
                    </a:glow>
                  </a:effectLst>
                  <a:latin typeface="Bookman Old Style" panose="02050604050505020204" pitchFamily="18" charset="0"/>
                </a:rPr>
                <a:t>two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solidFill>
                    <a:srgbClr val="FF0000"/>
                  </a:solidFill>
                  <a:effectLst>
                    <a:glow rad="101600">
                      <a:srgbClr val="FFFF00">
                        <a:alpha val="60000"/>
                      </a:srgbClr>
                    </a:glow>
                  </a:effectLst>
                  <a:latin typeface="Bookman Old Style" panose="02050604050505020204" pitchFamily="18" charset="0"/>
                </a:rPr>
                <a:t>digits from Right</a:t>
              </a:r>
            </a:p>
          </p:txBody>
        </p:sp>
      </p:grpSp>
      <p:sp>
        <p:nvSpPr>
          <p:cNvPr id="180" name="Rectangle 179"/>
          <p:cNvSpPr/>
          <p:nvPr/>
        </p:nvSpPr>
        <p:spPr>
          <a:xfrm>
            <a:off x="4139484" y="3907932"/>
            <a:ext cx="292275" cy="25244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>
            <a:glow rad="25400">
              <a:srgbClr val="ED7D31">
                <a:satMod val="175000"/>
                <a:alpha val="52000"/>
              </a:srgbClr>
            </a:glow>
            <a:softEdge rad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81" name="Group 180"/>
          <p:cNvGrpSpPr/>
          <p:nvPr/>
        </p:nvGrpSpPr>
        <p:grpSpPr>
          <a:xfrm>
            <a:off x="552800" y="2099532"/>
            <a:ext cx="1585497" cy="551906"/>
            <a:chOff x="2290080" y="-1053631"/>
            <a:chExt cx="1688309" cy="239851"/>
          </a:xfrm>
        </p:grpSpPr>
        <p:sp>
          <p:nvSpPr>
            <p:cNvPr id="182" name="Rounded Rectangular Callout 58"/>
            <p:cNvSpPr/>
            <p:nvPr/>
          </p:nvSpPr>
          <p:spPr>
            <a:xfrm>
              <a:off x="2290080" y="-1053631"/>
              <a:ext cx="1678453" cy="239851"/>
            </a:xfrm>
            <a:prstGeom prst="roundRect">
              <a:avLst/>
            </a:prstGeom>
            <a:gradFill flip="none" rotWithShape="1">
              <a:gsLst>
                <a:gs pos="0">
                  <a:srgbClr val="FFFF00">
                    <a:alpha val="65000"/>
                  </a:srgbClr>
                </a:gs>
                <a:gs pos="100000">
                  <a:sysClr val="window" lastClr="FFFFFF"/>
                </a:gs>
              </a:gsLst>
              <a:lin ang="8100000" scaled="1"/>
              <a:tileRect/>
            </a:gradFill>
            <a:ln w="127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  <a:ea typeface="+mn-ea"/>
                <a:cs typeface="+mn-cs"/>
              </a:endParaRP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2308083" y="-1049299"/>
              <a:ext cx="1670306" cy="227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  <a:ea typeface="Cambria Math" panose="02040503050406030204" pitchFamily="18" charset="0"/>
                </a:rPr>
                <a:t>Now let us put decimal point</a:t>
              </a:r>
              <a:endPara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184" name="Rectangle 183"/>
          <p:cNvSpPr/>
          <p:nvPr/>
        </p:nvSpPr>
        <p:spPr>
          <a:xfrm>
            <a:off x="707727" y="4486657"/>
            <a:ext cx="28809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Symbol" pitchFamily="18" charset="2"/>
                <a:ea typeface="Cambria Math" pitchFamily="18" charset="0"/>
              </a:rPr>
              <a:t>\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Volume of the cylinder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3442484" y="4499367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3670602" y="4510125"/>
            <a:ext cx="11876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49.50 m</a:t>
            </a:r>
            <a:endParaRPr lang="en-US" sz="1600" b="1" baseline="30000" dirty="0">
              <a:solidFill>
                <a:prstClr val="black"/>
              </a:solidFill>
              <a:latin typeface="Rupee Foradian" pitchFamily="34" charset="0"/>
            </a:endParaRPr>
          </a:p>
        </p:txBody>
      </p:sp>
      <p:sp>
        <p:nvSpPr>
          <p:cNvPr id="187" name="Rounded Rectangle 59"/>
          <p:cNvSpPr/>
          <p:nvPr/>
        </p:nvSpPr>
        <p:spPr>
          <a:xfrm>
            <a:off x="649074" y="3269546"/>
            <a:ext cx="2501451" cy="667266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 algn="ctr">
            <a:solidFill>
              <a:srgbClr val="CC00FF"/>
            </a:solidFill>
            <a:prstDash val="solid"/>
            <a:miter lim="800000"/>
          </a:ln>
          <a:effectLst>
            <a:glow rad="63500">
              <a:srgbClr val="ED7D31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itchFamily="18" charset="0"/>
              <a:ea typeface="+mn-ea"/>
              <a:cs typeface="+mn-cs"/>
            </a:endParaRPr>
          </a:p>
        </p:txBody>
      </p:sp>
      <p:pic>
        <p:nvPicPr>
          <p:cNvPr id="188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83676" y="3031467"/>
            <a:ext cx="491495" cy="102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9" name="TextBox 188"/>
          <p:cNvSpPr txBox="1"/>
          <p:nvPr/>
        </p:nvSpPr>
        <p:spPr>
          <a:xfrm>
            <a:off x="583121" y="3306385"/>
            <a:ext cx="2652342" cy="578882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ookman Old Style" pitchFamily="18" charset="0"/>
                <a:ea typeface="Cambria Math" panose="02040503050406030204" pitchFamily="18" charset="0"/>
              </a:rPr>
              <a:t>What is the formula for  volume of cylinder ?    </a:t>
            </a:r>
          </a:p>
        </p:txBody>
      </p:sp>
      <p:pic>
        <p:nvPicPr>
          <p:cNvPr id="190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6420" y="3027187"/>
            <a:ext cx="487507" cy="104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1" name="TextBox 190"/>
          <p:cNvSpPr txBox="1"/>
          <p:nvPr/>
        </p:nvSpPr>
        <p:spPr>
          <a:xfrm>
            <a:off x="1546051" y="3406638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FFFF00"/>
                </a:solidFill>
                <a:latin typeface="Symbol" pitchFamily="18" charset="2"/>
                <a:ea typeface="Cambria Math" panose="02040503050406030204" pitchFamily="18" charset="0"/>
              </a:rPr>
              <a:t>p</a:t>
            </a:r>
            <a:r>
              <a:rPr lang="en-US" sz="1800" b="1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rPr>
              <a:t>r</a:t>
            </a:r>
            <a:r>
              <a:rPr lang="en-US" sz="18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r>
              <a:rPr lang="en-US" sz="1800" b="1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276818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"/>
                            </p:stCondLst>
                            <p:childTnLst>
                              <p:par>
                                <p:cTn id="13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500"/>
                            </p:stCondLst>
                            <p:childTnLst>
                              <p:par>
                                <p:cTn id="19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500"/>
                            </p:stCondLst>
                            <p:childTnLst>
                              <p:par>
                                <p:cTn id="25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500"/>
                            </p:stCondLst>
                            <p:childTnLst>
                              <p:par>
                                <p:cTn id="27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500"/>
                            </p:stCondLst>
                            <p:childTnLst>
                              <p:par>
                                <p:cTn id="32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7" fill="hold">
                            <p:stCondLst>
                              <p:cond delay="500"/>
                            </p:stCondLst>
                            <p:childTnLst>
                              <p:par>
                                <p:cTn id="3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35" presetClass="emph" presetSubtype="0" repeatCount="4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6" dur="3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35" presetClass="emph" presetSubtype="0" repeatCount="4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94" dur="3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13200"/>
                            </p:stCondLst>
                            <p:childTnLst>
                              <p:par>
                                <p:cTn id="39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3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4" fill="hold">
                      <p:stCondLst>
                        <p:cond delay="indefinite"/>
                      </p:stCondLst>
                      <p:childTnLst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8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9" fill="hold">
                      <p:stCondLst>
                        <p:cond delay="indefinite"/>
                      </p:stCondLst>
                      <p:childTnLst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3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4" fill="hold">
                            <p:stCondLst>
                              <p:cond delay="500"/>
                            </p:stCondLst>
                            <p:childTnLst>
                              <p:par>
                                <p:cTn id="4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8" fill="hold">
                            <p:stCondLst>
                              <p:cond delay="1000"/>
                            </p:stCondLst>
                            <p:childTnLst>
                              <p:par>
                                <p:cTn id="419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5" grpId="0" animBg="1"/>
      <p:bldP spid="126" grpId="0" animBg="1"/>
      <p:bldP spid="126" grpId="1" animBg="1"/>
      <p:bldP spid="127" grpId="0" animBg="1"/>
      <p:bldP spid="127" grpId="1" animBg="1"/>
      <p:bldP spid="128" grpId="0"/>
      <p:bldP spid="129" grpId="0" animBg="1"/>
      <p:bldP spid="129" grpId="1" animBg="1"/>
      <p:bldP spid="136" grpId="0"/>
      <p:bldP spid="137" grpId="0"/>
      <p:bldP spid="146" grpId="0"/>
      <p:bldP spid="147" grpId="0" animBg="1"/>
      <p:bldP spid="148" grpId="0" animBg="1"/>
      <p:bldP spid="149" grpId="0" animBg="1"/>
      <p:bldP spid="149" grpId="1" animBg="1"/>
      <p:bldP spid="150" grpId="0" animBg="1"/>
      <p:bldP spid="151" grpId="0" animBg="1"/>
      <p:bldP spid="153" grpId="0"/>
      <p:bldP spid="154" grpId="0"/>
      <p:bldP spid="155" grpId="0"/>
      <p:bldP spid="156" grpId="0"/>
      <p:bldP spid="157" grpId="0"/>
      <p:bldP spid="158" grpId="0"/>
      <p:bldP spid="159" grpId="0"/>
      <p:bldP spid="160" grpId="0"/>
      <p:bldP spid="166" grpId="0"/>
      <p:bldP spid="167" grpId="0"/>
      <p:bldP spid="168" grpId="0"/>
      <p:bldP spid="169" grpId="0"/>
      <p:bldP spid="171" grpId="0"/>
      <p:bldP spid="172" grpId="0"/>
      <p:bldP spid="173" grpId="0"/>
      <p:bldP spid="175" grpId="0"/>
      <p:bldP spid="176" grpId="0" animBg="1"/>
      <p:bldP spid="176" grpId="1" animBg="1"/>
      <p:bldP spid="176" grpId="2" animBg="1"/>
      <p:bldP spid="180" grpId="0" animBg="1"/>
      <p:bldP spid="180" grpId="1" animBg="1"/>
      <p:bldP spid="180" grpId="2" animBg="1"/>
      <p:bldP spid="184" grpId="0"/>
      <p:bldP spid="185" grpId="0"/>
      <p:bldP spid="186" grpId="0"/>
      <p:bldP spid="187" grpId="0" animBg="1"/>
      <p:bldP spid="187" grpId="1" animBg="1"/>
      <p:bldP spid="189" grpId="0"/>
      <p:bldP spid="189" grpId="1"/>
      <p:bldP spid="191" grpId="0"/>
      <p:bldP spid="191" grpId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ounded Rectangle 50"/>
          <p:cNvSpPr/>
          <p:nvPr/>
        </p:nvSpPr>
        <p:spPr>
          <a:xfrm>
            <a:off x="791209" y="284365"/>
            <a:ext cx="6794656" cy="858074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352603" y="337534"/>
            <a:ext cx="687003" cy="624548"/>
            <a:chOff x="508513" y="-702286"/>
            <a:chExt cx="687003" cy="624548"/>
          </a:xfrm>
        </p:grpSpPr>
        <p:sp>
          <p:nvSpPr>
            <p:cNvPr id="53" name="Plaque 52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itchFamily="18" charset="0"/>
                </a:rPr>
                <a:t>Q.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sp>
        <p:nvSpPr>
          <p:cNvPr id="55" name="Rectangle 54"/>
          <p:cNvSpPr/>
          <p:nvPr/>
        </p:nvSpPr>
        <p:spPr>
          <a:xfrm>
            <a:off x="533400" y="1141361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3154988" y="628401"/>
            <a:ext cx="4152406" cy="240545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1040117" y="884372"/>
            <a:ext cx="2801417" cy="218422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7249034" y="1098566"/>
            <a:ext cx="1343996" cy="1800495"/>
            <a:chOff x="7297674" y="1098566"/>
            <a:chExt cx="1343996" cy="1800495"/>
          </a:xfrm>
        </p:grpSpPr>
        <p:sp>
          <p:nvSpPr>
            <p:cNvPr id="59" name="Oval 58"/>
            <p:cNvSpPr/>
            <p:nvPr/>
          </p:nvSpPr>
          <p:spPr>
            <a:xfrm>
              <a:off x="7307394" y="2461916"/>
              <a:ext cx="1313544" cy="425035"/>
            </a:xfrm>
            <a:prstGeom prst="ellipse">
              <a:avLst/>
            </a:prstGeom>
            <a:solidFill>
              <a:srgbClr val="66FFCC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7297674" y="1102794"/>
              <a:ext cx="1343996" cy="1793546"/>
              <a:chOff x="6435728" y="460182"/>
              <a:chExt cx="1826504" cy="2389420"/>
            </a:xfrm>
            <a:solidFill>
              <a:srgbClr val="92D050"/>
            </a:solidFill>
          </p:grpSpPr>
          <p:sp>
            <p:nvSpPr>
              <p:cNvPr id="77" name="Oval 3"/>
              <p:cNvSpPr>
                <a:spLocks noChangeArrowheads="1"/>
              </p:cNvSpPr>
              <p:nvPr/>
            </p:nvSpPr>
            <p:spPr bwMode="auto">
              <a:xfrm>
                <a:off x="6435728" y="460182"/>
                <a:ext cx="1814732" cy="586800"/>
              </a:xfrm>
              <a:prstGeom prst="ellipse">
                <a:avLst/>
              </a:prstGeom>
              <a:grpFill/>
              <a:ln w="5715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798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endParaRPr>
              </a:p>
            </p:txBody>
          </p:sp>
          <p:sp>
            <p:nvSpPr>
              <p:cNvPr id="78" name="Rounded Rectangle 77"/>
              <p:cNvSpPr/>
              <p:nvPr/>
            </p:nvSpPr>
            <p:spPr>
              <a:xfrm>
                <a:off x="6435728" y="673101"/>
                <a:ext cx="1826504" cy="2017400"/>
              </a:xfrm>
              <a:prstGeom prst="round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8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9" name="Oval 3"/>
              <p:cNvSpPr>
                <a:spLocks noChangeArrowheads="1"/>
              </p:cNvSpPr>
              <p:nvPr/>
            </p:nvSpPr>
            <p:spPr bwMode="auto">
              <a:xfrm>
                <a:off x="6435728" y="2262802"/>
                <a:ext cx="1814732" cy="586800"/>
              </a:xfrm>
              <a:prstGeom prst="ellipse">
                <a:avLst/>
              </a:prstGeom>
              <a:grpFill/>
              <a:ln w="5715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798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ookman Old Style" pitchFamily="18" charset="0"/>
                </a:endParaRPr>
              </a:p>
            </p:txBody>
          </p:sp>
        </p:grpSp>
        <p:cxnSp>
          <p:nvCxnSpPr>
            <p:cNvPr id="61" name="Straight Arrow Connector 60"/>
            <p:cNvCxnSpPr/>
            <p:nvPr/>
          </p:nvCxnSpPr>
          <p:spPr>
            <a:xfrm>
              <a:off x="7963602" y="1299572"/>
              <a:ext cx="668533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Arrow Connector 61"/>
            <p:cNvCxnSpPr/>
            <p:nvPr/>
          </p:nvCxnSpPr>
          <p:spPr>
            <a:xfrm>
              <a:off x="7964180" y="1295604"/>
              <a:ext cx="0" cy="137160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63" name="TextBox 62"/>
            <p:cNvSpPr txBox="1"/>
            <p:nvPr/>
          </p:nvSpPr>
          <p:spPr>
            <a:xfrm>
              <a:off x="7933511" y="1270597"/>
              <a:ext cx="5309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1.5 m</a:t>
              </a:r>
              <a:endParaRPr kumimoji="0" lang="en-IN" sz="900" b="1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925747" y="1880077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7 m</a:t>
              </a:r>
              <a:endParaRPr kumimoji="0" lang="en-IN" sz="1000" b="1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7300841" y="1098566"/>
              <a:ext cx="1329785" cy="1800495"/>
              <a:chOff x="5402525" y="864434"/>
              <a:chExt cx="3052080" cy="3988553"/>
            </a:xfrm>
          </p:grpSpPr>
          <p:grpSp>
            <p:nvGrpSpPr>
              <p:cNvPr id="71" name="Group 2"/>
              <p:cNvGrpSpPr>
                <a:grpSpLocks/>
              </p:cNvGrpSpPr>
              <p:nvPr/>
            </p:nvGrpSpPr>
            <p:grpSpPr bwMode="auto">
              <a:xfrm>
                <a:off x="5409425" y="864434"/>
                <a:ext cx="3045180" cy="3510164"/>
                <a:chOff x="1722" y="783"/>
                <a:chExt cx="2004" cy="2310"/>
              </a:xfrm>
            </p:grpSpPr>
            <p:sp>
              <p:nvSpPr>
                <p:cNvPr id="74" name="Oval 3"/>
                <p:cNvSpPr>
                  <a:spLocks noChangeArrowheads="1"/>
                </p:cNvSpPr>
                <p:nvPr/>
              </p:nvSpPr>
              <p:spPr bwMode="auto">
                <a:xfrm>
                  <a:off x="1722" y="783"/>
                  <a:ext cx="2004" cy="648"/>
                </a:xfrm>
                <a:prstGeom prst="ellips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798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ookman Old Style" pitchFamily="18" charset="0"/>
                  </a:endParaRPr>
                </a:p>
              </p:txBody>
            </p:sp>
            <p:sp>
              <p:nvSpPr>
                <p:cNvPr id="75" name="Line 5"/>
                <p:cNvSpPr>
                  <a:spLocks noChangeShapeType="1"/>
                </p:cNvSpPr>
                <p:nvPr/>
              </p:nvSpPr>
              <p:spPr bwMode="auto">
                <a:xfrm>
                  <a:off x="1722" y="1095"/>
                  <a:ext cx="0" cy="1989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8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ookman Old Style" pitchFamily="18" charset="0"/>
                  </a:endParaRPr>
                </a:p>
              </p:txBody>
            </p:sp>
            <p:sp>
              <p:nvSpPr>
                <p:cNvPr id="76" name="Line 6"/>
                <p:cNvSpPr>
                  <a:spLocks noChangeShapeType="1"/>
                </p:cNvSpPr>
                <p:nvPr/>
              </p:nvSpPr>
              <p:spPr bwMode="auto">
                <a:xfrm>
                  <a:off x="3726" y="1104"/>
                  <a:ext cx="0" cy="1989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8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Bookman Old Style" pitchFamily="18" charset="0"/>
                  </a:endParaRPr>
                </a:p>
              </p:txBody>
            </p:sp>
          </p:grpSp>
          <p:sp>
            <p:nvSpPr>
              <p:cNvPr id="72" name="Arc 71"/>
              <p:cNvSpPr/>
              <p:nvPr/>
            </p:nvSpPr>
            <p:spPr>
              <a:xfrm>
                <a:off x="5402525" y="3902011"/>
                <a:ext cx="3044952" cy="950976"/>
              </a:xfrm>
              <a:prstGeom prst="arc">
                <a:avLst>
                  <a:gd name="adj1" fmla="val 10839440"/>
                  <a:gd name="adj2" fmla="val 21584000"/>
                </a:avLst>
              </a:prstGeom>
              <a:noFill/>
              <a:ln w="19050" cap="flat" cmpd="sng" algn="ctr">
                <a:solidFill>
                  <a:sysClr val="windowText" lastClr="000000"/>
                </a:solidFill>
                <a:prstDash val="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3" name="Arc 72"/>
              <p:cNvSpPr/>
              <p:nvPr/>
            </p:nvSpPr>
            <p:spPr>
              <a:xfrm>
                <a:off x="5408485" y="3853965"/>
                <a:ext cx="3044952" cy="950976"/>
              </a:xfrm>
              <a:prstGeom prst="arc">
                <a:avLst>
                  <a:gd name="adj1" fmla="val 14361"/>
                  <a:gd name="adj2" fmla="val 10824882"/>
                </a:avLst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66" name="Straight Arrow Connector 65"/>
            <p:cNvCxnSpPr/>
            <p:nvPr/>
          </p:nvCxnSpPr>
          <p:spPr>
            <a:xfrm>
              <a:off x="7953879" y="2675046"/>
              <a:ext cx="675218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67" name="TextBox 66"/>
            <p:cNvSpPr txBox="1"/>
            <p:nvPr/>
          </p:nvSpPr>
          <p:spPr>
            <a:xfrm>
              <a:off x="7869576" y="2662101"/>
              <a:ext cx="5309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1.5 m</a:t>
              </a:r>
              <a:endParaRPr kumimoji="0" lang="en-IN" sz="900" b="1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7938030" y="2651438"/>
              <a:ext cx="45720" cy="4572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7941668" y="1284704"/>
              <a:ext cx="45720" cy="45720"/>
            </a:xfrm>
            <a:prstGeom prst="ellipse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" name="Freeform 69"/>
            <p:cNvSpPr/>
            <p:nvPr/>
          </p:nvSpPr>
          <p:spPr>
            <a:xfrm>
              <a:off x="7955956" y="2582273"/>
              <a:ext cx="107156" cy="92868"/>
            </a:xfrm>
            <a:custGeom>
              <a:avLst/>
              <a:gdLst>
                <a:gd name="connsiteX0" fmla="*/ 0 w 107156"/>
                <a:gd name="connsiteY0" fmla="*/ 0 h 92868"/>
                <a:gd name="connsiteX1" fmla="*/ 107156 w 107156"/>
                <a:gd name="connsiteY1" fmla="*/ 0 h 92868"/>
                <a:gd name="connsiteX2" fmla="*/ 107156 w 107156"/>
                <a:gd name="connsiteY2" fmla="*/ 92868 h 9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156" h="92868">
                  <a:moveTo>
                    <a:pt x="0" y="0"/>
                  </a:moveTo>
                  <a:lnTo>
                    <a:pt x="107156" y="0"/>
                  </a:lnTo>
                  <a:lnTo>
                    <a:pt x="107156" y="92868"/>
                  </a:ln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0" name="Rectangle 79"/>
          <p:cNvSpPr/>
          <p:nvPr/>
        </p:nvSpPr>
        <p:spPr>
          <a:xfrm>
            <a:off x="920431" y="330898"/>
            <a:ext cx="69082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  <a:ea typeface="Cambria Math" pitchFamily="18" charset="0"/>
              </a:rPr>
              <a:t>  </a:t>
            </a:r>
            <a:r>
              <a:rPr lang="en-US" sz="1600" b="1" dirty="0">
                <a:latin typeface="Bookman Old Style" pitchFamily="18" charset="0"/>
                <a:ea typeface="Cambria Math" pitchFamily="18" charset="0"/>
              </a:rPr>
              <a:t>A milk tank is in the form of cylinder whose radius is 1.5 m </a:t>
            </a:r>
            <a:endParaRPr lang="en-US" sz="1600" b="1" dirty="0" smtClean="0">
              <a:latin typeface="Bookman Old Style" pitchFamily="18" charset="0"/>
              <a:ea typeface="Cambria Math" pitchFamily="18" charset="0"/>
            </a:endParaRPr>
          </a:p>
          <a:p>
            <a:r>
              <a:rPr lang="en-US" sz="1600" b="1" dirty="0">
                <a:latin typeface="Bookman Old Style" pitchFamily="18" charset="0"/>
                <a:ea typeface="Cambria Math" pitchFamily="18" charset="0"/>
              </a:rPr>
              <a:t> </a:t>
            </a:r>
            <a:r>
              <a:rPr lang="en-US" sz="1600" b="1" dirty="0" smtClean="0">
                <a:latin typeface="Bookman Old Style" pitchFamily="18" charset="0"/>
                <a:ea typeface="Cambria Math" pitchFamily="18" charset="0"/>
              </a:rPr>
              <a:t> and </a:t>
            </a:r>
            <a:r>
              <a:rPr lang="en-US" sz="1600" b="1" dirty="0">
                <a:latin typeface="Bookman Old Style" pitchFamily="18" charset="0"/>
                <a:ea typeface="Cambria Math" pitchFamily="18" charset="0"/>
              </a:rPr>
              <a:t>length is 7 m. Find </a:t>
            </a:r>
            <a:r>
              <a:rPr lang="en-US" sz="1600" b="1" dirty="0" smtClean="0">
                <a:latin typeface="Bookman Old Style" pitchFamily="18" charset="0"/>
                <a:ea typeface="Cambria Math" pitchFamily="18" charset="0"/>
              </a:rPr>
              <a:t>the quantity </a:t>
            </a:r>
            <a:r>
              <a:rPr lang="en-US" sz="1600" b="1" dirty="0">
                <a:latin typeface="Bookman Old Style" pitchFamily="18" charset="0"/>
                <a:ea typeface="Cambria Math" pitchFamily="18" charset="0"/>
              </a:rPr>
              <a:t>of milk in liters </a:t>
            </a:r>
            <a:r>
              <a:rPr lang="en-US" sz="1600" b="1" dirty="0" smtClean="0">
                <a:latin typeface="Bookman Old Style" pitchFamily="18" charset="0"/>
                <a:ea typeface="Cambria Math" pitchFamily="18" charset="0"/>
              </a:rPr>
              <a:t>that</a:t>
            </a:r>
          </a:p>
          <a:p>
            <a:r>
              <a:rPr lang="en-US" sz="1600" b="1" dirty="0" smtClean="0">
                <a:latin typeface="Bookman Old Style" pitchFamily="18" charset="0"/>
                <a:ea typeface="Cambria Math" pitchFamily="18" charset="0"/>
              </a:rPr>
              <a:t> </a:t>
            </a:r>
            <a:r>
              <a:rPr lang="en-US" sz="1600" b="1" dirty="0">
                <a:latin typeface="Bookman Old Style" pitchFamily="18" charset="0"/>
                <a:ea typeface="Cambria Math" pitchFamily="18" charset="0"/>
              </a:rPr>
              <a:t>can be stored in the tank.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2688807" y="1851568"/>
            <a:ext cx="2152419" cy="268468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1050579" y="1232207"/>
            <a:ext cx="3856529" cy="244444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696836" y="2135789"/>
            <a:ext cx="2632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Volume of the cylinder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3248971" y="2135789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3258699" y="1836403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3460971" y="1811959"/>
            <a:ext cx="13596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1000 </a:t>
            </a:r>
            <a:r>
              <a:rPr lang="en-US" sz="1600" b="1" dirty="0" err="1" smtClean="0">
                <a:solidFill>
                  <a:prstClr val="black"/>
                </a:solidFill>
                <a:latin typeface="Bookman Old Style" pitchFamily="18" charset="0"/>
              </a:rPr>
              <a:t>litres</a:t>
            </a:r>
            <a:endParaRPr lang="en-US" sz="1600" b="1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2638745" y="1805857"/>
            <a:ext cx="7569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 m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1036120" y="1486600"/>
            <a:ext cx="12025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We know,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1004486" y="1175549"/>
            <a:ext cx="2632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Volume of the cylinder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3741404" y="1175549"/>
            <a:ext cx="1165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49.50 m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3514687" y="1175549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2" name="TextBox 91"/>
          <p:cNvSpPr txBox="1">
            <a:spLocks noChangeArrowheads="1"/>
          </p:cNvSpPr>
          <p:nvPr/>
        </p:nvSpPr>
        <p:spPr bwMode="auto">
          <a:xfrm>
            <a:off x="3461268" y="2135789"/>
            <a:ext cx="83268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49.50</a:t>
            </a:r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4191252" y="2135789"/>
            <a:ext cx="32103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94" name="TextBox 93"/>
          <p:cNvSpPr txBox="1">
            <a:spLocks noChangeArrowheads="1"/>
          </p:cNvSpPr>
          <p:nvPr/>
        </p:nvSpPr>
        <p:spPr bwMode="auto">
          <a:xfrm>
            <a:off x="4374360" y="2135789"/>
            <a:ext cx="72465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1000</a:t>
            </a:r>
          </a:p>
        </p:txBody>
      </p:sp>
      <p:sp>
        <p:nvSpPr>
          <p:cNvPr id="95" name="Rectangle 94"/>
          <p:cNvSpPr/>
          <p:nvPr/>
        </p:nvSpPr>
        <p:spPr>
          <a:xfrm>
            <a:off x="3235995" y="2490578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6" name="TextBox 95"/>
          <p:cNvSpPr txBox="1">
            <a:spLocks noChangeArrowheads="1"/>
          </p:cNvSpPr>
          <p:nvPr/>
        </p:nvSpPr>
        <p:spPr bwMode="auto">
          <a:xfrm>
            <a:off x="3449172" y="2490578"/>
            <a:ext cx="157410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49500 </a:t>
            </a:r>
            <a:r>
              <a:rPr lang="en-US" sz="1600" b="1" dirty="0" err="1" smtClean="0">
                <a:solidFill>
                  <a:prstClr val="black"/>
                </a:solidFill>
                <a:latin typeface="Bookman Old Style" pitchFamily="18" charset="0"/>
              </a:rPr>
              <a:t>litres</a:t>
            </a:r>
            <a:endParaRPr lang="en-US" sz="1600" b="1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7" name="Horizontal Scroll 96"/>
          <p:cNvSpPr/>
          <p:nvPr/>
        </p:nvSpPr>
        <p:spPr>
          <a:xfrm>
            <a:off x="487018" y="2834023"/>
            <a:ext cx="4385606" cy="523964"/>
          </a:xfrm>
          <a:prstGeom prst="horizontalScroll">
            <a:avLst/>
          </a:prstGeom>
          <a:gradFill flip="none" rotWithShape="1">
            <a:gsLst>
              <a:gs pos="0">
                <a:srgbClr val="9900FF">
                  <a:lumMod val="84000"/>
                  <a:lumOff val="16000"/>
                  <a:alpha val="59000"/>
                </a:srgbClr>
              </a:gs>
              <a:gs pos="100000">
                <a:sysClr val="window" lastClr="FFFFFF">
                  <a:lumMod val="97000"/>
                </a:sysClr>
              </a:gs>
              <a:gs pos="81000">
                <a:sysClr val="window" lastClr="FFFFFF"/>
              </a:gs>
            </a:gsLst>
            <a:lin ang="81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515829" y="2926728"/>
            <a:ext cx="4646238" cy="33855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</a:rPr>
              <a:t>Volume of the cylinder is 49500 </a:t>
            </a:r>
            <a:r>
              <a:rPr lang="en-US" sz="1600" b="1" dirty="0" err="1" smtClean="0">
                <a:latin typeface="Bookman Old Style" panose="02050604050505020204" pitchFamily="18" charset="0"/>
              </a:rPr>
              <a:t>litres</a:t>
            </a:r>
            <a:r>
              <a:rPr lang="en-US" sz="1600" b="1" dirty="0" smtClean="0">
                <a:latin typeface="Bookman Old Style" panose="02050604050505020204" pitchFamily="18" charset="0"/>
              </a:rPr>
              <a:t>.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pic>
        <p:nvPicPr>
          <p:cNvPr id="99" name="Picture 5" descr="D:\Roshan\Roshan\Mthas 8th\VIII STD STB\clipart\28264926-little-boy-student-holding-a-big-pencil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39801" y="2746865"/>
            <a:ext cx="670560" cy="66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06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1" grpId="1" animBg="1"/>
      <p:bldP spid="82" grpId="0" animBg="1"/>
      <p:bldP spid="82" grpId="1" animBg="1"/>
      <p:bldP spid="83" grpId="0"/>
      <p:bldP spid="84" grpId="0"/>
      <p:bldP spid="85" grpId="0"/>
      <p:bldP spid="86" grpId="0"/>
      <p:bldP spid="87" grpId="0"/>
      <p:bldP spid="88" grpId="0"/>
      <p:bldP spid="92" grpId="0"/>
      <p:bldP spid="93" grpId="0"/>
      <p:bldP spid="94" grpId="0"/>
      <p:bldP spid="95" grpId="0"/>
      <p:bldP spid="96" grpId="0"/>
      <p:bldP spid="97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ounded Rectangle 101"/>
          <p:cNvSpPr/>
          <p:nvPr/>
        </p:nvSpPr>
        <p:spPr>
          <a:xfrm>
            <a:off x="4336275" y="1777019"/>
            <a:ext cx="466847" cy="255173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1170387" y="1784011"/>
            <a:ext cx="2286962" cy="248158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3599538" y="3484313"/>
            <a:ext cx="2338173" cy="253259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3690621" y="2803400"/>
            <a:ext cx="591381" cy="253259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3528681" y="3180708"/>
            <a:ext cx="2465719" cy="282286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4501701" y="1783177"/>
            <a:ext cx="301421" cy="253259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3560994" y="1463496"/>
            <a:ext cx="364719" cy="253259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757236" y="285147"/>
            <a:ext cx="5787497" cy="858074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52603" y="337534"/>
            <a:ext cx="687003" cy="624548"/>
            <a:chOff x="508513" y="-702286"/>
            <a:chExt cx="687003" cy="624548"/>
          </a:xfrm>
        </p:grpSpPr>
        <p:sp>
          <p:nvSpPr>
            <p:cNvPr id="4" name="Plaque 3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itchFamily="18" charset="0"/>
                </a:rPr>
                <a:t>Q.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537639" y="1141182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  <a:ea typeface="Cambria Math" panose="02040503050406030204" pitchFamily="18" charset="0"/>
              </a:rPr>
              <a:t>Sol.</a:t>
            </a:r>
            <a:endParaRPr lang="en-US" sz="1600" b="1" dirty="0"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61689" y="1141182"/>
            <a:ext cx="27879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Let the original edge = </a:t>
            </a:r>
            <a:r>
              <a:rPr lang="en-US" sz="1600" b="1" i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x</a:t>
            </a:r>
            <a:endParaRPr lang="en-US" sz="1600" b="1" i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03510" y="1420849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>
                    <a:lumMod val="95000"/>
                    <a:lumOff val="5000"/>
                  </a:prstClr>
                </a:solidFill>
                <a:latin typeface="Symbol" pitchFamily="18" charset="2"/>
                <a:ea typeface="Cambria Math" pitchFamily="18" charset="0"/>
              </a:rPr>
              <a:t>\</a:t>
            </a:r>
            <a:endParaRPr lang="en-US" sz="1600" b="1" dirty="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29904" y="1420849"/>
            <a:ext cx="17716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Increased edge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315113" y="1420849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519282" y="1420849"/>
            <a:ext cx="447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2</a:t>
            </a: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x</a:t>
            </a:r>
            <a:endParaRPr lang="en-US" sz="1600" b="1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126815" y="1740530"/>
            <a:ext cx="24605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Original surface area 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445634" y="174053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4021" y="1740530"/>
            <a:ext cx="4892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6</a:t>
            </a: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l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2</a:t>
            </a:r>
            <a:endParaRPr lang="en-US" sz="1600" b="1" baseline="30000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19339" y="2077468"/>
            <a:ext cx="25779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Increased surface area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445634" y="2094402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740981" y="2082135"/>
            <a:ext cx="7460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 (2</a:t>
            </a: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x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)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418101" y="243791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633400" y="2437910"/>
            <a:ext cx="8787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6 (4</a:t>
            </a: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x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2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)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642874" y="2082135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6</a:t>
            </a:r>
            <a:endParaRPr lang="en-US" sz="16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5" name="Cube 54"/>
          <p:cNvSpPr/>
          <p:nvPr/>
        </p:nvSpPr>
        <p:spPr>
          <a:xfrm>
            <a:off x="5589223" y="1426283"/>
            <a:ext cx="1043315" cy="655852"/>
          </a:xfrm>
          <a:prstGeom prst="cube">
            <a:avLst>
              <a:gd name="adj" fmla="val 4566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6" name="Cube 55"/>
          <p:cNvSpPr/>
          <p:nvPr/>
        </p:nvSpPr>
        <p:spPr>
          <a:xfrm>
            <a:off x="7161270" y="1325236"/>
            <a:ext cx="1389888" cy="832104"/>
          </a:xfrm>
          <a:prstGeom prst="cube">
            <a:avLst>
              <a:gd name="adj" fmla="val 3257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421661" y="2106584"/>
            <a:ext cx="61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2</a:t>
            </a:r>
            <a:r>
              <a:rPr lang="en-US" b="1" i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x</a:t>
            </a:r>
            <a:endParaRPr lang="en-US" b="1" i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188947" y="1299836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(a)</a:t>
            </a:r>
            <a:endParaRPr lang="en-US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852385" y="1245002"/>
            <a:ext cx="4074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(b)</a:t>
            </a:r>
            <a:endParaRPr lang="en-US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737485" y="2045320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x</a:t>
            </a:r>
            <a:endParaRPr lang="en-US" b="1" baseline="30000" dirty="0">
              <a:latin typeface="Bookman Old Style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093615" y="174053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4282002" y="1740530"/>
            <a:ext cx="5373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6</a:t>
            </a: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x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2</a:t>
            </a:r>
            <a:endParaRPr lang="en-US" sz="1600" b="1" baseline="30000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2182890" y="384016"/>
            <a:ext cx="717697" cy="207160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848215" y="1153347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smtClean="0">
                <a:latin typeface="Bookman Old Style" pitchFamily="18" charset="0"/>
                <a:ea typeface="Cambria Math" panose="02040503050406030204" pitchFamily="18" charset="0"/>
              </a:rPr>
              <a:t>original</a:t>
            </a:r>
            <a:endParaRPr lang="en-US" sz="1100" b="1" baseline="30000" dirty="0">
              <a:latin typeface="Bookman Old Style" pitchFamily="18" charset="0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2165341" y="384016"/>
            <a:ext cx="1957109" cy="207160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4010005" y="641341"/>
            <a:ext cx="1382007" cy="207160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414853" y="2755686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630152" y="2755686"/>
            <a:ext cx="6735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24</a:t>
            </a: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x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1384895" y="606587"/>
            <a:ext cx="5039347" cy="233406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47437" y="313964"/>
            <a:ext cx="5658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  <a:ea typeface="Cambria Math" panose="02040503050406030204" pitchFamily="18" charset="0"/>
              </a:rPr>
              <a:t>If </a:t>
            </a:r>
            <a:r>
              <a:rPr lang="en-US" sz="1600" b="1" dirty="0">
                <a:latin typeface="Bookman Old Style" panose="02050604050505020204" pitchFamily="18" charset="0"/>
                <a:ea typeface="Cambria Math" panose="02040503050406030204" pitchFamily="18" charset="0"/>
              </a:rPr>
              <a:t>each of a cube is doubled,</a:t>
            </a:r>
          </a:p>
          <a:p>
            <a:r>
              <a:rPr lang="en-US" sz="1600" b="1" dirty="0" smtClean="0">
                <a:latin typeface="Bookman Old Style" panose="02050604050505020204" pitchFamily="18" charset="0"/>
                <a:ea typeface="Cambria Math" panose="02040503050406030204" pitchFamily="18" charset="0"/>
              </a:rPr>
              <a:t>(i) How </a:t>
            </a:r>
            <a:r>
              <a:rPr lang="en-US" sz="1600" b="1" dirty="0">
                <a:latin typeface="Bookman Old Style" panose="02050604050505020204" pitchFamily="18" charset="0"/>
                <a:ea typeface="Cambria Math" panose="02040503050406030204" pitchFamily="18" charset="0"/>
              </a:rPr>
              <a:t>many times will its surface area increase?</a:t>
            </a:r>
          </a:p>
          <a:p>
            <a:r>
              <a:rPr lang="en-US" sz="1600" b="1" dirty="0" smtClean="0">
                <a:latin typeface="Bookman Old Style" panose="02050604050505020204" pitchFamily="18" charset="0"/>
                <a:ea typeface="Cambria Math" panose="02040503050406030204" pitchFamily="18" charset="0"/>
              </a:rPr>
              <a:t>(</a:t>
            </a:r>
            <a:r>
              <a:rPr lang="en-US" sz="1600" b="1" dirty="0">
                <a:latin typeface="Bookman Old Style" panose="02050604050505020204" pitchFamily="18" charset="0"/>
                <a:ea typeface="Cambria Math" panose="02040503050406030204" pitchFamily="18" charset="0"/>
              </a:rPr>
              <a:t>ii) How many times will its volume increase?</a:t>
            </a:r>
          </a:p>
        </p:txBody>
      </p:sp>
      <p:sp>
        <p:nvSpPr>
          <p:cNvPr id="66" name="Rectangle 65"/>
          <p:cNvSpPr/>
          <p:nvPr>
            <p:custDataLst>
              <p:tags r:id="rId1"/>
            </p:custDataLst>
          </p:nvPr>
        </p:nvSpPr>
        <p:spPr>
          <a:xfrm>
            <a:off x="671388" y="3248525"/>
            <a:ext cx="266306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Increase in surface area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67" name="Rectangle 66"/>
          <p:cNvSpPr/>
          <p:nvPr>
            <p:custDataLst>
              <p:tags r:id="rId2"/>
            </p:custDataLst>
          </p:nvPr>
        </p:nvSpPr>
        <p:spPr>
          <a:xfrm>
            <a:off x="3236986" y="3258253"/>
            <a:ext cx="304800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68" name="Rectangle 67"/>
          <p:cNvSpPr/>
          <p:nvPr>
            <p:custDataLst>
              <p:tags r:id="rId3"/>
            </p:custDataLst>
          </p:nvPr>
        </p:nvSpPr>
        <p:spPr>
          <a:xfrm>
            <a:off x="3505530" y="3147523"/>
            <a:ext cx="2605349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Increased surface area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3563100" y="3456706"/>
            <a:ext cx="237744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73" name="Rectangle 72"/>
          <p:cNvSpPr/>
          <p:nvPr>
            <p:custDataLst>
              <p:tags r:id="rId4"/>
            </p:custDataLst>
          </p:nvPr>
        </p:nvSpPr>
        <p:spPr>
          <a:xfrm>
            <a:off x="3569695" y="3431903"/>
            <a:ext cx="2337744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Original surface area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74" name="Rectangle 73"/>
          <p:cNvSpPr/>
          <p:nvPr>
            <p:custDataLst>
              <p:tags r:id="rId5"/>
            </p:custDataLst>
          </p:nvPr>
        </p:nvSpPr>
        <p:spPr>
          <a:xfrm>
            <a:off x="3243466" y="4013789"/>
            <a:ext cx="304800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75" name="Rectangle 74"/>
          <p:cNvSpPr/>
          <p:nvPr>
            <p:custDataLst>
              <p:tags r:id="rId6"/>
            </p:custDataLst>
          </p:nvPr>
        </p:nvSpPr>
        <p:spPr>
          <a:xfrm>
            <a:off x="3512011" y="3883603"/>
            <a:ext cx="658643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24</a:t>
            </a:r>
            <a:r>
              <a:rPr lang="en-US" sz="1600" b="1" i="1" dirty="0" smtClean="0">
                <a:latin typeface="Bookman Old Style" panose="02050604050505020204" pitchFamily="18" charset="0"/>
                <a:ea typeface="Cambria Math" pitchFamily="18" charset="0"/>
              </a:rPr>
              <a:t>x</a:t>
            </a:r>
            <a:r>
              <a:rPr lang="en-US" sz="1600" b="1" baseline="30000" dirty="0" smtClean="0">
                <a:latin typeface="Bookman Old Style" panose="02050604050505020204" pitchFamily="18" charset="0"/>
                <a:ea typeface="Cambria Math" pitchFamily="18" charset="0"/>
              </a:rPr>
              <a:t>2</a:t>
            </a:r>
            <a:endParaRPr lang="en-US" sz="1600" b="1" baseline="30000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3559853" y="4192786"/>
            <a:ext cx="457200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87" name="Rectangle 86"/>
          <p:cNvSpPr/>
          <p:nvPr>
            <p:custDataLst>
              <p:tags r:id="rId7"/>
            </p:custDataLst>
          </p:nvPr>
        </p:nvSpPr>
        <p:spPr>
          <a:xfrm>
            <a:off x="3546949" y="4173330"/>
            <a:ext cx="505005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6</a:t>
            </a:r>
            <a:r>
              <a:rPr lang="en-US" sz="1600" b="1" i="1" dirty="0" smtClean="0">
                <a:latin typeface="Bookman Old Style" panose="02050604050505020204" pitchFamily="18" charset="0"/>
                <a:ea typeface="Cambria Math" pitchFamily="18" charset="0"/>
              </a:rPr>
              <a:t>x</a:t>
            </a:r>
            <a:r>
              <a:rPr lang="en-US" sz="1600" b="1" baseline="30000" dirty="0" smtClean="0">
                <a:latin typeface="Bookman Old Style" panose="02050604050505020204" pitchFamily="18" charset="0"/>
                <a:ea typeface="Cambria Math" pitchFamily="18" charset="0"/>
              </a:rPr>
              <a:t>2</a:t>
            </a:r>
            <a:endParaRPr lang="en-US" sz="1600" b="1" baseline="30000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cxnSp>
        <p:nvCxnSpPr>
          <p:cNvPr id="93" name="Straight Connector 92"/>
          <p:cNvCxnSpPr/>
          <p:nvPr>
            <p:custDataLst>
              <p:tags r:id="rId8"/>
            </p:custDataLst>
          </p:nvPr>
        </p:nvCxnSpPr>
        <p:spPr>
          <a:xfrm flipV="1">
            <a:off x="3861975" y="4013789"/>
            <a:ext cx="178404" cy="92499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>
            <p:custDataLst>
              <p:tags r:id="rId9"/>
            </p:custDataLst>
          </p:nvPr>
        </p:nvCxnSpPr>
        <p:spPr>
          <a:xfrm flipV="1">
            <a:off x="3763574" y="4289159"/>
            <a:ext cx="172115" cy="103454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>
            <p:custDataLst>
              <p:tags r:id="rId10"/>
            </p:custDataLst>
          </p:nvPr>
        </p:nvSpPr>
        <p:spPr>
          <a:xfrm>
            <a:off x="3560994" y="3744207"/>
            <a:ext cx="200043" cy="28469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Bookman Old Style" pitchFamily="18" charset="0"/>
              </a:rPr>
              <a:t>4</a:t>
            </a:r>
            <a:endParaRPr lang="en-US" b="1" dirty="0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96" name="Straight Connector 95"/>
          <p:cNvCxnSpPr/>
          <p:nvPr>
            <p:custDataLst>
              <p:tags r:id="rId11"/>
            </p:custDataLst>
          </p:nvPr>
        </p:nvCxnSpPr>
        <p:spPr>
          <a:xfrm flipV="1">
            <a:off x="3597788" y="4005238"/>
            <a:ext cx="237455" cy="101749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>
            <p:custDataLst>
              <p:tags r:id="rId12"/>
            </p:custDataLst>
          </p:nvPr>
        </p:nvCxnSpPr>
        <p:spPr>
          <a:xfrm flipV="1">
            <a:off x="3619499" y="4299356"/>
            <a:ext cx="142244" cy="103454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>
            <p:custDataLst>
              <p:tags r:id="rId13"/>
            </p:custDataLst>
          </p:nvPr>
        </p:nvSpPr>
        <p:spPr>
          <a:xfrm>
            <a:off x="4151110" y="4032963"/>
            <a:ext cx="304800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04" name="Rectangle 103"/>
          <p:cNvSpPr/>
          <p:nvPr>
            <p:custDataLst>
              <p:tags r:id="rId14"/>
            </p:custDataLst>
          </p:nvPr>
        </p:nvSpPr>
        <p:spPr>
          <a:xfrm>
            <a:off x="4419655" y="4032963"/>
            <a:ext cx="300047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4</a:t>
            </a:r>
            <a:endParaRPr lang="en-US" sz="1600" b="1" baseline="30000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05" name="Horizontal Scroll 104"/>
          <p:cNvSpPr/>
          <p:nvPr/>
        </p:nvSpPr>
        <p:spPr>
          <a:xfrm>
            <a:off x="725016" y="4429855"/>
            <a:ext cx="4155078" cy="523964"/>
          </a:xfrm>
          <a:prstGeom prst="horizontalScroll">
            <a:avLst/>
          </a:prstGeom>
          <a:gradFill flip="none" rotWithShape="1">
            <a:gsLst>
              <a:gs pos="0">
                <a:srgbClr val="9900FF">
                  <a:lumMod val="84000"/>
                  <a:lumOff val="16000"/>
                  <a:alpha val="59000"/>
                </a:srgbClr>
              </a:gs>
              <a:gs pos="100000">
                <a:sysClr val="window" lastClr="FFFFFF">
                  <a:lumMod val="97000"/>
                </a:sysClr>
              </a:gs>
              <a:gs pos="81000">
                <a:sysClr val="window" lastClr="FFFFFF"/>
              </a:gs>
            </a:gsLst>
            <a:lin ang="81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415765" y="4539619"/>
            <a:ext cx="4547661" cy="29973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b="1" dirty="0">
                <a:solidFill>
                  <a:prstClr val="black">
                    <a:lumMod val="95000"/>
                    <a:lumOff val="5000"/>
                  </a:prstClr>
                </a:solidFill>
                <a:latin typeface="Symbol" pitchFamily="18" charset="2"/>
                <a:ea typeface="Cambria Math" panose="02040503050406030204" pitchFamily="18" charset="0"/>
              </a:rPr>
              <a:t>\</a:t>
            </a:r>
            <a:r>
              <a:rPr lang="en-US" sz="1600" b="1" dirty="0">
                <a:solidFill>
                  <a:prstClr val="black">
                    <a:lumMod val="95000"/>
                    <a:lumOff val="5000"/>
                  </a:prstClr>
                </a:solidFill>
                <a:latin typeface="Bookman Old Style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Bookman Old Style" pitchFamily="18" charset="0"/>
                <a:ea typeface="Cambria Math" panose="02040503050406030204" pitchFamily="18" charset="0"/>
              </a:rPr>
              <a:t> Surface </a:t>
            </a:r>
            <a:r>
              <a:rPr lang="en-US" sz="1600" b="1" dirty="0">
                <a:solidFill>
                  <a:prstClr val="black">
                    <a:lumMod val="95000"/>
                    <a:lumOff val="5000"/>
                  </a:prstClr>
                </a:solidFill>
                <a:latin typeface="Bookman Old Style" pitchFamily="18" charset="0"/>
                <a:ea typeface="Cambria Math" panose="02040503050406030204" pitchFamily="18" charset="0"/>
              </a:rPr>
              <a:t>area is increased by 4 times.</a:t>
            </a:r>
          </a:p>
        </p:txBody>
      </p:sp>
      <p:pic>
        <p:nvPicPr>
          <p:cNvPr id="107" name="Picture 5" descr="D:\Roshan\Roshan\Mthas 8th\VIII STD STB\clipart\28264926-little-boy-student-holding-a-big-pencil.jpg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36787" y="4339508"/>
            <a:ext cx="670560" cy="66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Rounded Rectangle 59"/>
          <p:cNvSpPr/>
          <p:nvPr/>
        </p:nvSpPr>
        <p:spPr>
          <a:xfrm>
            <a:off x="742571" y="2478519"/>
            <a:ext cx="2790790" cy="667266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 algn="ctr">
            <a:solidFill>
              <a:srgbClr val="CC00FF"/>
            </a:solidFill>
            <a:prstDash val="solid"/>
            <a:miter lim="800000"/>
          </a:ln>
          <a:effectLst>
            <a:glow rad="63500">
              <a:srgbClr val="ED7D31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itchFamily="18" charset="0"/>
              <a:ea typeface="+mn-ea"/>
              <a:cs typeface="+mn-cs"/>
            </a:endParaRPr>
          </a:p>
        </p:txBody>
      </p:sp>
      <p:pic>
        <p:nvPicPr>
          <p:cNvPr id="79" name="Picture 5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71504" y="2339950"/>
            <a:ext cx="491495" cy="102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79"/>
          <p:cNvSpPr txBox="1"/>
          <p:nvPr/>
        </p:nvSpPr>
        <p:spPr>
          <a:xfrm>
            <a:off x="741590" y="2515358"/>
            <a:ext cx="2652342" cy="578882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man Old Style" pitchFamily="18" charset="0"/>
                <a:sym typeface="Symbol"/>
              </a:rPr>
              <a:t>What is the formula for </a:t>
            </a:r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  <a:sym typeface="Symbol"/>
              </a:rPr>
              <a:t>surface area </a:t>
            </a:r>
            <a:r>
              <a:rPr lang="en-US" b="1" dirty="0">
                <a:solidFill>
                  <a:schemeClr val="bg1"/>
                </a:solidFill>
                <a:latin typeface="Bookman Old Style" pitchFamily="18" charset="0"/>
                <a:sym typeface="Symbol"/>
              </a:rPr>
              <a:t>of the cube?</a:t>
            </a:r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pic>
        <p:nvPicPr>
          <p:cNvPr id="81" name="Picture 9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01885" y="2323517"/>
            <a:ext cx="487507" cy="104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/>
          <p:cNvSpPr txBox="1"/>
          <p:nvPr/>
        </p:nvSpPr>
        <p:spPr>
          <a:xfrm>
            <a:off x="742571" y="2650910"/>
            <a:ext cx="27927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Bookman Old Style" pitchFamily="18" charset="0"/>
                <a:ea typeface="Cambria Math" pitchFamily="18" charset="0"/>
              </a:rPr>
              <a:t>Surface area a of cube = 6</a:t>
            </a:r>
            <a:r>
              <a:rPr lang="en-US" b="1" i="1" dirty="0" smtClean="0">
                <a:solidFill>
                  <a:srgbClr val="FFFF00"/>
                </a:solidFill>
                <a:latin typeface="Bookman Old Style" pitchFamily="18" charset="0"/>
                <a:ea typeface="Cambria Math" pitchFamily="18" charset="0"/>
              </a:rPr>
              <a:t>l</a:t>
            </a:r>
            <a:r>
              <a:rPr lang="en-US" b="1" baseline="30000" dirty="0" smtClean="0">
                <a:solidFill>
                  <a:srgbClr val="FFFF00"/>
                </a:solidFill>
                <a:latin typeface="Bookman Old Style" panose="02050604050505020204" pitchFamily="18" charset="0"/>
                <a:ea typeface="Cambria Math" pitchFamily="18" charset="0"/>
              </a:rPr>
              <a:t>2</a:t>
            </a:r>
            <a:endParaRPr lang="en-US" b="1" baseline="30000" dirty="0">
              <a:solidFill>
                <a:srgbClr val="FFFF00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07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000"/>
                            </p:stCondLst>
                            <p:childTnLst>
                              <p:par>
                                <p:cTn id="16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500"/>
                            </p:stCondLst>
                            <p:childTnLst>
                              <p:par>
                                <p:cTn id="19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500"/>
                            </p:stCondLst>
                            <p:childTnLst>
                              <p:par>
                                <p:cTn id="25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500"/>
                            </p:stCondLst>
                            <p:childTnLst>
                              <p:par>
                                <p:cTn id="27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500"/>
                            </p:stCondLst>
                            <p:childTnLst>
                              <p:par>
                                <p:cTn id="2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500"/>
                            </p:stCondLst>
                            <p:childTnLst>
                              <p:par>
                                <p:cTn id="3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500"/>
                            </p:stCondLst>
                            <p:childTnLst>
                              <p:par>
                                <p:cTn id="3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1000"/>
                            </p:stCondLst>
                            <p:childTnLst>
                              <p:par>
                                <p:cTn id="3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2" grpId="1" animBg="1"/>
      <p:bldP spid="101" grpId="0" animBg="1"/>
      <p:bldP spid="101" grpId="1" animBg="1"/>
      <p:bldP spid="99" grpId="0" animBg="1"/>
      <p:bldP spid="99" grpId="1" animBg="1"/>
      <p:bldP spid="100" grpId="0" animBg="1"/>
      <p:bldP spid="100" grpId="1" animBg="1"/>
      <p:bldP spid="98" grpId="0" animBg="1"/>
      <p:bldP spid="98" grpId="1" animBg="1"/>
      <p:bldP spid="84" grpId="0" animBg="1"/>
      <p:bldP spid="84" grpId="1" animBg="1"/>
      <p:bldP spid="83" grpId="0" animBg="1"/>
      <p:bldP spid="83" grpId="1" animBg="1"/>
      <p:bldP spid="2" grpId="0" animBg="1"/>
      <p:bldP spid="9" grpId="0"/>
      <p:bldP spid="10" grpId="0"/>
      <p:bldP spid="11" grpId="0"/>
      <p:bldP spid="12" grpId="0"/>
      <p:bldP spid="13" grpId="0"/>
      <p:bldP spid="14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45" grpId="0"/>
      <p:bldP spid="55" grpId="0" animBg="1"/>
      <p:bldP spid="56" grpId="0" animBg="1"/>
      <p:bldP spid="57" grpId="0"/>
      <p:bldP spid="58" grpId="0"/>
      <p:bldP spid="59" grpId="0"/>
      <p:bldP spid="60" grpId="0"/>
      <p:bldP spid="61" grpId="0"/>
      <p:bldP spid="62" grpId="0"/>
      <p:bldP spid="69" grpId="0" animBg="1"/>
      <p:bldP spid="69" grpId="1" animBg="1"/>
      <p:bldP spid="70" grpId="0"/>
      <p:bldP spid="71" grpId="0" animBg="1"/>
      <p:bldP spid="71" grpId="1" animBg="1"/>
      <p:bldP spid="77" grpId="0" animBg="1"/>
      <p:bldP spid="77" grpId="1" animBg="1"/>
      <p:bldP spid="63" grpId="0"/>
      <p:bldP spid="64" grpId="0"/>
      <p:bldP spid="65" grpId="0" animBg="1"/>
      <p:bldP spid="65" grpId="1" animBg="1"/>
      <p:bldP spid="66" grpId="0"/>
      <p:bldP spid="67" grpId="0"/>
      <p:bldP spid="68" grpId="0"/>
      <p:bldP spid="73" grpId="0"/>
      <p:bldP spid="74" grpId="0"/>
      <p:bldP spid="75" grpId="0"/>
      <p:bldP spid="87" grpId="0"/>
      <p:bldP spid="95" grpId="0"/>
      <p:bldP spid="103" grpId="0"/>
      <p:bldP spid="104" grpId="0"/>
      <p:bldP spid="105" grpId="0" animBg="1"/>
      <p:bldP spid="106" grpId="0"/>
      <p:bldP spid="78" grpId="0" animBg="1"/>
      <p:bldP spid="78" grpId="1" animBg="1"/>
      <p:bldP spid="80" grpId="0"/>
      <p:bldP spid="80" grpId="1"/>
      <p:bldP spid="82" grpId="0"/>
      <p:bldP spid="82" grpId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ounded Rectangle 115"/>
          <p:cNvSpPr/>
          <p:nvPr/>
        </p:nvSpPr>
        <p:spPr>
          <a:xfrm>
            <a:off x="2936561" y="2476072"/>
            <a:ext cx="431816" cy="230235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980072" y="1805076"/>
            <a:ext cx="1780964" cy="256220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3410026" y="1812413"/>
            <a:ext cx="301421" cy="253259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3592350" y="1470935"/>
            <a:ext cx="301421" cy="253259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757236" y="285147"/>
            <a:ext cx="5787497" cy="858074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52603" y="337534"/>
            <a:ext cx="687003" cy="624548"/>
            <a:chOff x="508513" y="-702286"/>
            <a:chExt cx="687003" cy="624548"/>
          </a:xfrm>
        </p:grpSpPr>
        <p:sp>
          <p:nvSpPr>
            <p:cNvPr id="4" name="Plaque 3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itchFamily="18" charset="0"/>
                </a:rPr>
                <a:t>Q.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537639" y="1141182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  <a:ea typeface="Cambria Math" panose="02040503050406030204" pitchFamily="18" charset="0"/>
              </a:rPr>
              <a:t>Sol.</a:t>
            </a:r>
            <a:endParaRPr lang="en-US" sz="1600" b="1" dirty="0"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61689" y="1141182"/>
            <a:ext cx="27879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Let the original edge = </a:t>
            </a:r>
            <a:r>
              <a:rPr lang="en-US" sz="1600" b="1" i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x</a:t>
            </a:r>
            <a:endParaRPr lang="en-US" sz="1600" b="1" i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03510" y="1420849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prstClr val="black">
                    <a:lumMod val="95000"/>
                    <a:lumOff val="5000"/>
                  </a:prstClr>
                </a:solidFill>
                <a:latin typeface="Symbol" pitchFamily="18" charset="2"/>
                <a:ea typeface="Cambria Math" pitchFamily="18" charset="0"/>
              </a:rPr>
              <a:t>\</a:t>
            </a:r>
            <a:endParaRPr lang="en-US" sz="1600" b="1" dirty="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29904" y="1420849"/>
            <a:ext cx="17716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Increased edge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315113" y="1420849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519282" y="1420849"/>
            <a:ext cx="4475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2</a:t>
            </a: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x</a:t>
            </a:r>
            <a:endParaRPr lang="en-US" sz="1600" b="1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27424" y="1761220"/>
            <a:ext cx="19591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Original volume 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682776" y="176122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891864" y="1761220"/>
            <a:ext cx="3529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l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3</a:t>
            </a:r>
            <a:endParaRPr lang="en-US" sz="1600" b="1" i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19197" y="2101854"/>
            <a:ext cx="20649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Increased volume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682776" y="2101854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898002" y="2101854"/>
            <a:ext cx="668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(2</a:t>
            </a: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x</a:t>
            </a: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)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3</a:t>
            </a:r>
            <a:endParaRPr lang="en-US" sz="1600" b="1" i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676837" y="2434122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884274" y="2434122"/>
            <a:ext cx="5373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8</a:t>
            </a: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x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3</a:t>
            </a:r>
            <a:endParaRPr lang="en-US" sz="1600" b="1" i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6" name="Cube 55"/>
          <p:cNvSpPr/>
          <p:nvPr/>
        </p:nvSpPr>
        <p:spPr>
          <a:xfrm>
            <a:off x="7161270" y="1325236"/>
            <a:ext cx="1389888" cy="832104"/>
          </a:xfrm>
          <a:prstGeom prst="cube">
            <a:avLst>
              <a:gd name="adj" fmla="val 3257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421661" y="2106584"/>
            <a:ext cx="61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2</a:t>
            </a:r>
            <a:r>
              <a:rPr lang="en-US" b="1" i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x</a:t>
            </a:r>
            <a:endParaRPr lang="en-US" b="1" i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852385" y="1245002"/>
            <a:ext cx="4074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(b)</a:t>
            </a:r>
            <a:endParaRPr lang="en-US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141334" y="176122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360201" y="1761220"/>
            <a:ext cx="4010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x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3</a:t>
            </a:r>
            <a:endParaRPr lang="en-US" sz="1600" b="1" i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4067788" y="878597"/>
            <a:ext cx="841209" cy="207160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3107100" y="3223435"/>
            <a:ext cx="1856328" cy="253259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3100407" y="2914483"/>
            <a:ext cx="1958204" cy="282286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1443038" y="856954"/>
            <a:ext cx="4581225" cy="233406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61" name="Rectangle 60"/>
          <p:cNvSpPr/>
          <p:nvPr>
            <p:custDataLst>
              <p:tags r:id="rId1"/>
            </p:custDataLst>
          </p:nvPr>
        </p:nvSpPr>
        <p:spPr>
          <a:xfrm>
            <a:off x="671388" y="2982300"/>
            <a:ext cx="2663062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Increase in volume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62" name="Rectangle 61"/>
          <p:cNvSpPr/>
          <p:nvPr>
            <p:custDataLst>
              <p:tags r:id="rId2"/>
            </p:custDataLst>
          </p:nvPr>
        </p:nvSpPr>
        <p:spPr>
          <a:xfrm>
            <a:off x="2808711" y="2992028"/>
            <a:ext cx="304800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65" name="Rectangle 64"/>
          <p:cNvSpPr/>
          <p:nvPr>
            <p:custDataLst>
              <p:tags r:id="rId3"/>
            </p:custDataLst>
          </p:nvPr>
        </p:nvSpPr>
        <p:spPr>
          <a:xfrm>
            <a:off x="3077256" y="2881298"/>
            <a:ext cx="203009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Increased volume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3107119" y="3190481"/>
            <a:ext cx="1884215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67" name="Rectangle 66"/>
          <p:cNvSpPr/>
          <p:nvPr>
            <p:custDataLst>
              <p:tags r:id="rId4"/>
            </p:custDataLst>
          </p:nvPr>
        </p:nvSpPr>
        <p:spPr>
          <a:xfrm>
            <a:off x="3103991" y="3176372"/>
            <a:ext cx="1886171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Original volume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68" name="Rectangle 67"/>
          <p:cNvSpPr/>
          <p:nvPr>
            <p:custDataLst>
              <p:tags r:id="rId5"/>
            </p:custDataLst>
          </p:nvPr>
        </p:nvSpPr>
        <p:spPr>
          <a:xfrm>
            <a:off x="2815191" y="3747564"/>
            <a:ext cx="304800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69" name="Rectangle 68"/>
          <p:cNvSpPr/>
          <p:nvPr>
            <p:custDataLst>
              <p:tags r:id="rId6"/>
            </p:custDataLst>
          </p:nvPr>
        </p:nvSpPr>
        <p:spPr>
          <a:xfrm>
            <a:off x="3083736" y="3617378"/>
            <a:ext cx="658643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8</a:t>
            </a:r>
            <a:r>
              <a:rPr lang="en-US" sz="1600" b="1" i="1" dirty="0" smtClean="0">
                <a:latin typeface="Bookman Old Style" panose="02050604050505020204" pitchFamily="18" charset="0"/>
                <a:ea typeface="Cambria Math" pitchFamily="18" charset="0"/>
              </a:rPr>
              <a:t>x</a:t>
            </a:r>
            <a:r>
              <a:rPr lang="en-US" sz="1600" b="1" baseline="30000" dirty="0" smtClean="0">
                <a:latin typeface="Bookman Old Style" panose="02050604050505020204" pitchFamily="18" charset="0"/>
                <a:ea typeface="Cambria Math" pitchFamily="18" charset="0"/>
              </a:rPr>
              <a:t>3</a:t>
            </a:r>
            <a:endParaRPr lang="en-US" sz="1600" b="1" baseline="30000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3090228" y="3926561"/>
            <a:ext cx="377851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72" name="Rectangle 71"/>
          <p:cNvSpPr/>
          <p:nvPr>
            <p:custDataLst>
              <p:tags r:id="rId7"/>
            </p:custDataLst>
          </p:nvPr>
        </p:nvSpPr>
        <p:spPr>
          <a:xfrm>
            <a:off x="3060799" y="3907105"/>
            <a:ext cx="505005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i="1" dirty="0" smtClean="0">
                <a:latin typeface="Bookman Old Style" panose="02050604050505020204" pitchFamily="18" charset="0"/>
                <a:ea typeface="Cambria Math" pitchFamily="18" charset="0"/>
              </a:rPr>
              <a:t>x</a:t>
            </a:r>
            <a:r>
              <a:rPr lang="en-US" sz="1600" b="1" baseline="30000" dirty="0" smtClean="0">
                <a:latin typeface="Bookman Old Style" panose="02050604050505020204" pitchFamily="18" charset="0"/>
                <a:ea typeface="Cambria Math" pitchFamily="18" charset="0"/>
              </a:rPr>
              <a:t>3</a:t>
            </a:r>
            <a:endParaRPr lang="en-US" sz="1600" b="1" baseline="30000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cxnSp>
        <p:nvCxnSpPr>
          <p:cNvPr id="83" name="Straight Connector 82"/>
          <p:cNvCxnSpPr/>
          <p:nvPr>
            <p:custDataLst>
              <p:tags r:id="rId8"/>
            </p:custDataLst>
          </p:nvPr>
        </p:nvCxnSpPr>
        <p:spPr>
          <a:xfrm flipV="1">
            <a:off x="3306264" y="3736039"/>
            <a:ext cx="178404" cy="92499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>
            <p:custDataLst>
              <p:tags r:id="rId9"/>
            </p:custDataLst>
          </p:nvPr>
        </p:nvCxnSpPr>
        <p:spPr>
          <a:xfrm flipV="1">
            <a:off x="3151523" y="4011308"/>
            <a:ext cx="172115" cy="103454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>
            <p:custDataLst>
              <p:tags r:id="rId10"/>
            </p:custDataLst>
          </p:nvPr>
        </p:nvSpPr>
        <p:spPr>
          <a:xfrm>
            <a:off x="3526060" y="3778313"/>
            <a:ext cx="304800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89" name="Rectangle 88"/>
          <p:cNvSpPr/>
          <p:nvPr>
            <p:custDataLst>
              <p:tags r:id="rId11"/>
            </p:custDataLst>
          </p:nvPr>
        </p:nvSpPr>
        <p:spPr>
          <a:xfrm>
            <a:off x="3794605" y="3778313"/>
            <a:ext cx="300047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8</a:t>
            </a:r>
            <a:endParaRPr lang="en-US" sz="1600" b="1" baseline="30000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90" name="Horizontal Scroll 89"/>
          <p:cNvSpPr/>
          <p:nvPr/>
        </p:nvSpPr>
        <p:spPr>
          <a:xfrm>
            <a:off x="725016" y="4163630"/>
            <a:ext cx="3711771" cy="523964"/>
          </a:xfrm>
          <a:prstGeom prst="horizontalScroll">
            <a:avLst/>
          </a:prstGeom>
          <a:gradFill flip="none" rotWithShape="1">
            <a:gsLst>
              <a:gs pos="0">
                <a:srgbClr val="9900FF">
                  <a:lumMod val="84000"/>
                  <a:lumOff val="16000"/>
                  <a:alpha val="59000"/>
                </a:srgbClr>
              </a:gs>
              <a:gs pos="100000">
                <a:sysClr val="window" lastClr="FFFFFF">
                  <a:lumMod val="97000"/>
                </a:sysClr>
              </a:gs>
              <a:gs pos="81000">
                <a:sysClr val="window" lastClr="FFFFFF"/>
              </a:gs>
            </a:gsLst>
            <a:lin ang="81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415766" y="4273394"/>
            <a:ext cx="4021022" cy="29973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b="1" dirty="0">
                <a:solidFill>
                  <a:prstClr val="black">
                    <a:lumMod val="95000"/>
                    <a:lumOff val="5000"/>
                  </a:prstClr>
                </a:solidFill>
                <a:latin typeface="Symbol" pitchFamily="18" charset="2"/>
                <a:ea typeface="Cambria Math" panose="02040503050406030204" pitchFamily="18" charset="0"/>
              </a:rPr>
              <a:t>\</a:t>
            </a:r>
            <a:r>
              <a:rPr lang="en-US" sz="1600" b="1" dirty="0">
                <a:solidFill>
                  <a:prstClr val="black">
                    <a:lumMod val="95000"/>
                    <a:lumOff val="5000"/>
                  </a:prstClr>
                </a:solidFill>
                <a:latin typeface="Bookman Old Style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Bookman Old Style" pitchFamily="18" charset="0"/>
                <a:ea typeface="Cambria Math" panose="02040503050406030204" pitchFamily="18" charset="0"/>
              </a:rPr>
              <a:t> volume </a:t>
            </a:r>
            <a:r>
              <a:rPr lang="en-US" sz="1600" b="1" dirty="0">
                <a:solidFill>
                  <a:prstClr val="black">
                    <a:lumMod val="95000"/>
                    <a:lumOff val="5000"/>
                  </a:prstClr>
                </a:solidFill>
                <a:latin typeface="Bookman Old Style" pitchFamily="18" charset="0"/>
                <a:ea typeface="Cambria Math" panose="02040503050406030204" pitchFamily="18" charset="0"/>
              </a:rPr>
              <a:t>is increased by </a:t>
            </a:r>
            <a:r>
              <a:rPr lang="en-US" sz="16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Bookman Old Style" pitchFamily="18" charset="0"/>
                <a:ea typeface="Cambria Math" panose="02040503050406030204" pitchFamily="18" charset="0"/>
              </a:rPr>
              <a:t>8 </a:t>
            </a:r>
            <a:r>
              <a:rPr lang="en-US" sz="1600" b="1" dirty="0">
                <a:solidFill>
                  <a:prstClr val="black">
                    <a:lumMod val="95000"/>
                    <a:lumOff val="5000"/>
                  </a:prstClr>
                </a:solidFill>
                <a:latin typeface="Bookman Old Style" pitchFamily="18" charset="0"/>
                <a:ea typeface="Cambria Math" panose="02040503050406030204" pitchFamily="18" charset="0"/>
              </a:rPr>
              <a:t>times.</a:t>
            </a:r>
          </a:p>
        </p:txBody>
      </p:sp>
      <p:pic>
        <p:nvPicPr>
          <p:cNvPr id="92" name="Picture 5" descr="D:\Roshan\Roshan\Mthas 8th\VIII STD STB\clipart\28264926-little-boy-student-holding-a-big-pencil.jpg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96937" y="4073283"/>
            <a:ext cx="670560" cy="66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047437" y="313964"/>
            <a:ext cx="5658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Bookman Old Style" panose="02050604050505020204" pitchFamily="18" charset="0"/>
                <a:ea typeface="Cambria Math" panose="02040503050406030204" pitchFamily="18" charset="0"/>
              </a:rPr>
              <a:t>If </a:t>
            </a:r>
            <a:r>
              <a:rPr lang="en-US" sz="1600" b="1" dirty="0">
                <a:latin typeface="Bookman Old Style" panose="02050604050505020204" pitchFamily="18" charset="0"/>
                <a:ea typeface="Cambria Math" panose="02040503050406030204" pitchFamily="18" charset="0"/>
              </a:rPr>
              <a:t>each of a cube is doubled,</a:t>
            </a:r>
          </a:p>
          <a:p>
            <a:r>
              <a:rPr lang="en-US" sz="1600" b="1" dirty="0" smtClean="0">
                <a:latin typeface="Bookman Old Style" panose="02050604050505020204" pitchFamily="18" charset="0"/>
                <a:ea typeface="Cambria Math" panose="02040503050406030204" pitchFamily="18" charset="0"/>
              </a:rPr>
              <a:t>(i) How </a:t>
            </a:r>
            <a:r>
              <a:rPr lang="en-US" sz="1600" b="1" dirty="0">
                <a:latin typeface="Bookman Old Style" panose="02050604050505020204" pitchFamily="18" charset="0"/>
                <a:ea typeface="Cambria Math" panose="02040503050406030204" pitchFamily="18" charset="0"/>
              </a:rPr>
              <a:t>many times will its surface area increase?</a:t>
            </a:r>
          </a:p>
          <a:p>
            <a:r>
              <a:rPr lang="en-US" sz="1600" b="1" dirty="0" smtClean="0">
                <a:latin typeface="Bookman Old Style" panose="02050604050505020204" pitchFamily="18" charset="0"/>
                <a:ea typeface="Cambria Math" panose="02040503050406030204" pitchFamily="18" charset="0"/>
              </a:rPr>
              <a:t>(</a:t>
            </a:r>
            <a:r>
              <a:rPr lang="en-US" sz="1600" b="1" dirty="0">
                <a:latin typeface="Bookman Old Style" panose="02050604050505020204" pitchFamily="18" charset="0"/>
                <a:ea typeface="Cambria Math" panose="02040503050406030204" pitchFamily="18" charset="0"/>
              </a:rPr>
              <a:t>ii) How many times will its 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anose="02040503050406030204" pitchFamily="18" charset="0"/>
              </a:rPr>
              <a:t>volume increase</a:t>
            </a:r>
            <a:r>
              <a:rPr lang="en-US" sz="1600" b="1" dirty="0">
                <a:latin typeface="Bookman Old Style" panose="02050604050505020204" pitchFamily="18" charset="0"/>
                <a:ea typeface="Cambria Math" panose="02040503050406030204" pitchFamily="18" charset="0"/>
              </a:rPr>
              <a:t>?</a:t>
            </a:r>
          </a:p>
        </p:txBody>
      </p:sp>
      <p:sp>
        <p:nvSpPr>
          <p:cNvPr id="78" name="Rounded Rectangle 59"/>
          <p:cNvSpPr/>
          <p:nvPr/>
        </p:nvSpPr>
        <p:spPr>
          <a:xfrm>
            <a:off x="646737" y="3375491"/>
            <a:ext cx="2537082" cy="667266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 algn="ctr">
            <a:solidFill>
              <a:srgbClr val="CC00FF"/>
            </a:solidFill>
            <a:prstDash val="solid"/>
            <a:miter lim="800000"/>
          </a:ln>
          <a:effectLst>
            <a:glow rad="63500">
              <a:srgbClr val="ED7D31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itchFamily="18" charset="0"/>
              <a:ea typeface="+mn-ea"/>
              <a:cs typeface="+mn-cs"/>
            </a:endParaRPr>
          </a:p>
        </p:txBody>
      </p:sp>
      <p:pic>
        <p:nvPicPr>
          <p:cNvPr id="79" name="Picture 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81993" y="3157508"/>
            <a:ext cx="491495" cy="102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79"/>
          <p:cNvSpPr txBox="1"/>
          <p:nvPr/>
        </p:nvSpPr>
        <p:spPr>
          <a:xfrm>
            <a:off x="579190" y="3432426"/>
            <a:ext cx="2652342" cy="578882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man Old Style" pitchFamily="18" charset="0"/>
                <a:sym typeface="Symbol"/>
              </a:rPr>
              <a:t>What is the formula for volume of the cube?</a:t>
            </a:r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pic>
        <p:nvPicPr>
          <p:cNvPr id="81" name="Picture 9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4689" y="3153228"/>
            <a:ext cx="487507" cy="104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/>
          <p:cNvSpPr txBox="1"/>
          <p:nvPr/>
        </p:nvSpPr>
        <p:spPr>
          <a:xfrm>
            <a:off x="830390" y="3575332"/>
            <a:ext cx="2218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Bookman Old Style" pitchFamily="18" charset="0"/>
                <a:ea typeface="Cambria Math" pitchFamily="18" charset="0"/>
              </a:rPr>
              <a:t>Volume a of cube = </a:t>
            </a:r>
            <a:r>
              <a:rPr lang="en-US" b="1" i="1" dirty="0" smtClean="0">
                <a:solidFill>
                  <a:srgbClr val="FFFF00"/>
                </a:solidFill>
                <a:latin typeface="Bookman Old Style" pitchFamily="18" charset="0"/>
                <a:ea typeface="Cambria Math" pitchFamily="18" charset="0"/>
              </a:rPr>
              <a:t>l</a:t>
            </a:r>
            <a:r>
              <a:rPr lang="en-US" b="1" baseline="30000" dirty="0" smtClean="0">
                <a:solidFill>
                  <a:srgbClr val="FFFF00"/>
                </a:solidFill>
                <a:latin typeface="Bookman Old Style" panose="02050604050505020204" pitchFamily="18" charset="0"/>
                <a:ea typeface="Cambria Math" pitchFamily="18" charset="0"/>
              </a:rPr>
              <a:t>3</a:t>
            </a:r>
            <a:endParaRPr lang="en-US" b="1" baseline="30000" dirty="0">
              <a:solidFill>
                <a:srgbClr val="FFFF00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17" name="Cube 116"/>
          <p:cNvSpPr/>
          <p:nvPr/>
        </p:nvSpPr>
        <p:spPr>
          <a:xfrm>
            <a:off x="5589223" y="1426283"/>
            <a:ext cx="1043315" cy="655852"/>
          </a:xfrm>
          <a:prstGeom prst="cube">
            <a:avLst>
              <a:gd name="adj" fmla="val 4566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5188947" y="1299836"/>
            <a:ext cx="404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itchFamily="18" charset="0"/>
                <a:ea typeface="Cambria Math" pitchFamily="18" charset="0"/>
              </a:rPr>
              <a:t>(a)</a:t>
            </a:r>
            <a:endParaRPr lang="en-US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5737485" y="2045320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itchFamily="18" charset="0"/>
              </a:rPr>
              <a:t>x</a:t>
            </a:r>
            <a:endParaRPr lang="en-US" b="1" baseline="30000" dirty="0">
              <a:latin typeface="Bookman Old Style" pitchFamily="18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5848215" y="1153347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smtClean="0">
                <a:latin typeface="Bookman Old Style" pitchFamily="18" charset="0"/>
                <a:ea typeface="Cambria Math" panose="02040503050406030204" pitchFamily="18" charset="0"/>
              </a:rPr>
              <a:t>original</a:t>
            </a:r>
            <a:endParaRPr lang="en-US" sz="1100" b="1" baseline="30000" dirty="0"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504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"/>
                            </p:stCondLst>
                            <p:childTnLst>
                              <p:par>
                                <p:cTn id="16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500"/>
                            </p:stCondLst>
                            <p:childTnLst>
                              <p:par>
                                <p:cTn id="187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500"/>
                            </p:stCondLst>
                            <p:childTnLst>
                              <p:par>
                                <p:cTn id="19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500"/>
                            </p:stCondLst>
                            <p:childTnLst>
                              <p:par>
                                <p:cTn id="2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1000"/>
                            </p:stCondLst>
                            <p:childTnLst>
                              <p:par>
                                <p:cTn id="2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116" grpId="1" animBg="1"/>
      <p:bldP spid="93" grpId="0" animBg="1"/>
      <p:bldP spid="93" grpId="1" animBg="1"/>
      <p:bldP spid="74" grpId="0" animBg="1"/>
      <p:bldP spid="74" grpId="1" animBg="1"/>
      <p:bldP spid="74" grpId="2" animBg="1"/>
      <p:bldP spid="74" grpId="3" animBg="1"/>
      <p:bldP spid="73" grpId="0" animBg="1"/>
      <p:bldP spid="73" grpId="1" animBg="1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63" grpId="0"/>
      <p:bldP spid="64" grpId="0"/>
      <p:bldP spid="77" grpId="0" animBg="1"/>
      <p:bldP spid="77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61" grpId="0"/>
      <p:bldP spid="62" grpId="0"/>
      <p:bldP spid="65" grpId="0"/>
      <p:bldP spid="67" grpId="0"/>
      <p:bldP spid="68" grpId="0"/>
      <p:bldP spid="69" grpId="0"/>
      <p:bldP spid="72" grpId="0"/>
      <p:bldP spid="88" grpId="0"/>
      <p:bldP spid="89" grpId="0"/>
      <p:bldP spid="90" grpId="0" animBg="1"/>
      <p:bldP spid="91" grpId="0"/>
      <p:bldP spid="78" grpId="0" animBg="1"/>
      <p:bldP spid="78" grpId="1" animBg="1"/>
      <p:bldP spid="80" grpId="0"/>
      <p:bldP spid="80" grpId="1"/>
      <p:bldP spid="82" grpId="0"/>
      <p:bldP spid="82" grpId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ounded Rectangle 107"/>
          <p:cNvSpPr/>
          <p:nvPr/>
        </p:nvSpPr>
        <p:spPr>
          <a:xfrm>
            <a:off x="801343" y="2319042"/>
            <a:ext cx="5614406" cy="300880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2414701" y="3202661"/>
            <a:ext cx="2594254" cy="253259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105" name="Rounded Rectangle 104"/>
          <p:cNvSpPr/>
          <p:nvPr/>
        </p:nvSpPr>
        <p:spPr>
          <a:xfrm>
            <a:off x="936043" y="1971836"/>
            <a:ext cx="4026154" cy="272669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104" name="Rounded Rectangle 103"/>
          <p:cNvSpPr/>
          <p:nvPr/>
        </p:nvSpPr>
        <p:spPr>
          <a:xfrm>
            <a:off x="2611731" y="2873712"/>
            <a:ext cx="2236506" cy="272669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3970796" y="1209099"/>
            <a:ext cx="331563" cy="253259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757236" y="274261"/>
            <a:ext cx="6773721" cy="858074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sz="1800" kern="0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93699" y="419114"/>
            <a:ext cx="687003" cy="624548"/>
            <a:chOff x="508513" y="-702286"/>
            <a:chExt cx="687003" cy="624548"/>
          </a:xfrm>
        </p:grpSpPr>
        <p:sp>
          <p:nvSpPr>
            <p:cNvPr id="4" name="Plaque 3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800" kern="0" dirty="0">
                <a:solidFill>
                  <a:prstClr val="white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sz="1800" b="1" kern="0" dirty="0" smtClean="0">
                  <a:solidFill>
                    <a:prstClr val="white"/>
                  </a:solidFill>
                  <a:latin typeface="Bookman Old Style" pitchFamily="18" charset="0"/>
                </a:rPr>
                <a:t>Q.</a:t>
              </a:r>
              <a:endParaRPr lang="en-US" sz="1800" b="1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pic>
        <p:nvPicPr>
          <p:cNvPr id="35" name="Picture 2" descr="Related image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53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377"/>
          <a:stretch/>
        </p:blipFill>
        <p:spPr bwMode="auto">
          <a:xfrm>
            <a:off x="6704003" y="1621696"/>
            <a:ext cx="1900124" cy="1446371"/>
          </a:xfrm>
          <a:prstGeom prst="cub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C:\Users\200113\Desktop\WATER.GIF"/>
          <p:cNvPicPr>
            <a:picLocks noChangeAspect="1" noChangeArrowheads="1" noCrop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94740">
            <a:off x="6947791" y="1239178"/>
            <a:ext cx="975755" cy="1498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Related image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90000" l="0" r="100000">
                        <a14:foregroundMark x1="43500" y1="15333" x2="63250" y2="14667"/>
                        <a14:foregroundMark x1="69250" y1="32333" x2="69500" y2="48667"/>
                        <a14:backgroundMark x1="62375" y1="52667" x2="74875" y2="82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7913" b="28038"/>
          <a:stretch/>
        </p:blipFill>
        <p:spPr bwMode="auto">
          <a:xfrm flipH="1">
            <a:off x="7452040" y="647917"/>
            <a:ext cx="1177914" cy="77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Group 45"/>
          <p:cNvGrpSpPr/>
          <p:nvPr/>
        </p:nvGrpSpPr>
        <p:grpSpPr>
          <a:xfrm>
            <a:off x="6707955" y="1624205"/>
            <a:ext cx="1890789" cy="1436116"/>
            <a:chOff x="5056346" y="2107113"/>
            <a:chExt cx="2907792" cy="2039112"/>
          </a:xfrm>
        </p:grpSpPr>
        <p:sp>
          <p:nvSpPr>
            <p:cNvPr id="47" name="Cube 46"/>
            <p:cNvSpPr/>
            <p:nvPr/>
          </p:nvSpPr>
          <p:spPr>
            <a:xfrm>
              <a:off x="5056346" y="2107113"/>
              <a:ext cx="2907792" cy="2039112"/>
            </a:xfrm>
            <a:prstGeom prst="cub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5576625" y="2107847"/>
              <a:ext cx="9728" cy="15580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5065757" y="3651870"/>
              <a:ext cx="519068" cy="4943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5586353" y="3651718"/>
              <a:ext cx="237778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ectangle 52"/>
          <p:cNvSpPr/>
          <p:nvPr/>
        </p:nvSpPr>
        <p:spPr>
          <a:xfrm>
            <a:off x="533400" y="1167108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4" name="Rectangle 53"/>
          <p:cNvSpPr/>
          <p:nvPr>
            <p:custDataLst>
              <p:tags r:id="rId1"/>
            </p:custDataLst>
          </p:nvPr>
        </p:nvSpPr>
        <p:spPr>
          <a:xfrm>
            <a:off x="1038052" y="1167108"/>
            <a:ext cx="2287910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Volume of reservoir</a:t>
            </a:r>
            <a:endParaRPr lang="en-US" sz="1600" b="1" baseline="30000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174190" y="1167108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baseline="30000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411500" y="1167108"/>
            <a:ext cx="9589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108 m</a:t>
            </a:r>
            <a:r>
              <a:rPr lang="en-US" sz="1600" b="1" baseline="30000" dirty="0">
                <a:latin typeface="Bookman Old Style" panose="02050604050505020204" pitchFamily="18" charset="0"/>
                <a:ea typeface="Cambria Math" pitchFamily="18" charset="0"/>
              </a:rPr>
              <a:t>3</a:t>
            </a:r>
            <a:endParaRPr lang="en-US" sz="1600" b="1" baseline="30000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141532" y="1572202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baseline="30000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378842" y="1572202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108</a:t>
            </a:r>
            <a:endParaRPr lang="en-US" sz="1600" b="1" baseline="30000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872273" y="1572202"/>
            <a:ext cx="3289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×</a:t>
            </a:r>
            <a:endParaRPr lang="en-US" sz="1600" b="1" baseline="30000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087911" y="1572202"/>
            <a:ext cx="13596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1000 litres</a:t>
            </a:r>
            <a:endParaRPr lang="en-US" sz="1600" b="1" baseline="30000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79040" y="1918958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Symbol" pitchFamily="18" charset="2"/>
                <a:ea typeface="Cambria Math" pitchFamily="18" charset="0"/>
              </a:rPr>
              <a:t>\</a:t>
            </a:r>
            <a:endParaRPr lang="en-US" sz="1600" b="1" baseline="30000" dirty="0">
              <a:solidFill>
                <a:prstClr val="black"/>
              </a:solidFill>
              <a:latin typeface="Symbol" pitchFamily="18" charset="2"/>
              <a:ea typeface="Cambria Math" pitchFamily="18" charset="0"/>
            </a:endParaRPr>
          </a:p>
        </p:txBody>
      </p:sp>
      <p:sp>
        <p:nvSpPr>
          <p:cNvPr id="63" name="Rectangle 62"/>
          <p:cNvSpPr/>
          <p:nvPr>
            <p:custDataLst>
              <p:tags r:id="rId2"/>
            </p:custDataLst>
          </p:nvPr>
        </p:nvSpPr>
        <p:spPr>
          <a:xfrm>
            <a:off x="932582" y="1949780"/>
            <a:ext cx="2287910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Volume of reservoir</a:t>
            </a:r>
            <a:endParaRPr lang="en-US" sz="1600" b="1" baseline="30000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097988" y="194978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baseline="30000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339264" y="1949780"/>
            <a:ext cx="16321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108000 litres</a:t>
            </a:r>
            <a:endParaRPr lang="en-US" sz="1600" b="1" baseline="30000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66" name="Rectangle 65"/>
          <p:cNvSpPr/>
          <p:nvPr>
            <p:custDataLst>
              <p:tags r:id="rId3"/>
            </p:custDataLst>
          </p:nvPr>
        </p:nvSpPr>
        <p:spPr>
          <a:xfrm>
            <a:off x="805502" y="2314884"/>
            <a:ext cx="5867446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Water is 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poured at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the rate of 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60 litres per minutes. </a:t>
            </a:r>
            <a:endParaRPr lang="en-US" sz="1600" b="1" baseline="30000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111865" y="3792283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baseline="30000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585612" y="3950025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60</a:t>
            </a:r>
            <a:endParaRPr lang="en-US" sz="1600" b="1" baseline="30000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cxnSp>
        <p:nvCxnSpPr>
          <p:cNvPr id="72" name="Straight Connector 71"/>
          <p:cNvCxnSpPr/>
          <p:nvPr/>
        </p:nvCxnSpPr>
        <p:spPr>
          <a:xfrm>
            <a:off x="2436473" y="3966632"/>
            <a:ext cx="818960" cy="19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2364471" y="3650089"/>
            <a:ext cx="10021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108000</a:t>
            </a:r>
            <a:endParaRPr lang="en-US" sz="1600" b="1" baseline="30000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5321155" y="1634123"/>
            <a:ext cx="2133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/>
            <a:r>
              <a:rPr lang="en-US" sz="1100" b="1" dirty="0" smtClean="0">
                <a:solidFill>
                  <a:srgbClr val="FF0000"/>
                </a:solidFill>
                <a:latin typeface="Bookman Old Style" pitchFamily="18" charset="0"/>
              </a:rPr>
              <a:t>[</a:t>
            </a:r>
            <a:r>
              <a:rPr lang="en-US" sz="1100" b="1" dirty="0" smtClean="0">
                <a:solidFill>
                  <a:srgbClr val="FF0000"/>
                </a:solidFill>
                <a:latin typeface="MT Extra" pitchFamily="18" charset="2"/>
              </a:rPr>
              <a:t>Q</a:t>
            </a:r>
            <a:r>
              <a:rPr lang="en-US" sz="1100" b="1" dirty="0" smtClean="0">
                <a:solidFill>
                  <a:srgbClr val="FF0000"/>
                </a:solidFill>
                <a:latin typeface="Bookman Old Style" pitchFamily="18" charset="0"/>
              </a:rPr>
              <a:t> 1m³ = </a:t>
            </a:r>
            <a:r>
              <a:rPr lang="en-US" sz="1100" b="1" dirty="0">
                <a:solidFill>
                  <a:srgbClr val="FF0000"/>
                </a:solidFill>
                <a:latin typeface="Bookman Old Style" pitchFamily="18" charset="0"/>
              </a:rPr>
              <a:t>1000 litres]</a:t>
            </a:r>
          </a:p>
        </p:txBody>
      </p:sp>
      <p:sp>
        <p:nvSpPr>
          <p:cNvPr id="84" name="Rounded Rectangle 83"/>
          <p:cNvSpPr/>
          <p:nvPr/>
        </p:nvSpPr>
        <p:spPr>
          <a:xfrm>
            <a:off x="3415466" y="386057"/>
            <a:ext cx="2190677" cy="211324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1106017" y="364605"/>
            <a:ext cx="6329651" cy="232456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1097803" y="625726"/>
            <a:ext cx="1913816" cy="211324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3023769" y="608450"/>
            <a:ext cx="3969989" cy="227777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90" name="Rectangle 89"/>
          <p:cNvSpPr/>
          <p:nvPr>
            <p:custDataLst>
              <p:tags r:id="rId4"/>
            </p:custDataLst>
          </p:nvPr>
        </p:nvSpPr>
        <p:spPr>
          <a:xfrm>
            <a:off x="808179" y="2991911"/>
            <a:ext cx="1500918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Time taken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111865" y="2991386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baseline="30000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2343416" y="3149128"/>
            <a:ext cx="27655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Time taken (in minutes)</a:t>
            </a:r>
            <a:endParaRPr lang="en-US" sz="1600" b="1" baseline="30000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cxnSp>
        <p:nvCxnSpPr>
          <p:cNvPr id="94" name="Straight Connector 93"/>
          <p:cNvCxnSpPr/>
          <p:nvPr/>
        </p:nvCxnSpPr>
        <p:spPr>
          <a:xfrm>
            <a:off x="2419788" y="3165735"/>
            <a:ext cx="2610939" cy="19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2582908" y="2849192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Volume of reservoir</a:t>
            </a:r>
            <a:endParaRPr lang="en-US" sz="1600" b="1" baseline="30000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1107458" y="858837"/>
            <a:ext cx="6068542" cy="234473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55900" y="308723"/>
            <a:ext cx="64750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Water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is pouring into a cuboidal reservoir at the rate of 60 </a:t>
            </a:r>
          </a:p>
          <a:p>
            <a:pPr algn="just" defTabSz="461963"/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liters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per minute. If the volume of reservoir is 108 m</a:t>
            </a:r>
            <a:r>
              <a:rPr lang="en-US" sz="1600" b="1" baseline="30000" dirty="0">
                <a:latin typeface="Bookman Old Style" panose="02050604050505020204" pitchFamily="18" charset="0"/>
                <a:ea typeface="Cambria Math" pitchFamily="18" charset="0"/>
              </a:rPr>
              <a:t>3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, </a:t>
            </a:r>
          </a:p>
          <a:p>
            <a:pPr algn="just" defTabSz="461963"/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find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the number of hours it will take to fill the reservoir.</a:t>
            </a:r>
          </a:p>
        </p:txBody>
      </p:sp>
      <p:cxnSp>
        <p:nvCxnSpPr>
          <p:cNvPr id="109" name="Straight Connector 108"/>
          <p:cNvCxnSpPr/>
          <p:nvPr>
            <p:custDataLst>
              <p:tags r:id="rId5"/>
            </p:custDataLst>
          </p:nvPr>
        </p:nvCxnSpPr>
        <p:spPr>
          <a:xfrm rot="18900000" flipV="1">
            <a:off x="3106908" y="3773116"/>
            <a:ext cx="178404" cy="92499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>
            <p:custDataLst>
              <p:tags r:id="rId6"/>
            </p:custDataLst>
          </p:nvPr>
        </p:nvCxnSpPr>
        <p:spPr>
          <a:xfrm rot="18900000" flipV="1">
            <a:off x="2787440" y="4071309"/>
            <a:ext cx="172115" cy="103454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1" name="Rectangle 110"/>
          <p:cNvSpPr/>
          <p:nvPr>
            <p:custDataLst>
              <p:tags r:id="rId7"/>
            </p:custDataLst>
          </p:nvPr>
        </p:nvSpPr>
        <p:spPr>
          <a:xfrm>
            <a:off x="2412971" y="3512050"/>
            <a:ext cx="709848" cy="25391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Bookman Old Style" pitchFamily="18" charset="0"/>
              </a:rPr>
              <a:t>1800</a:t>
            </a:r>
            <a:endParaRPr lang="en-US" sz="1200" b="1" dirty="0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12" name="Straight Connector 111"/>
          <p:cNvCxnSpPr/>
          <p:nvPr>
            <p:custDataLst>
              <p:tags r:id="rId8"/>
            </p:custDataLst>
          </p:nvPr>
        </p:nvCxnSpPr>
        <p:spPr>
          <a:xfrm flipV="1">
            <a:off x="2493003" y="3765250"/>
            <a:ext cx="549785" cy="101750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>
            <p:custDataLst>
              <p:tags r:id="rId9"/>
            </p:custDataLst>
          </p:nvPr>
        </p:nvCxnSpPr>
        <p:spPr>
          <a:xfrm rot="19800000" flipV="1">
            <a:off x="2679127" y="4067523"/>
            <a:ext cx="142244" cy="103454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2111865" y="4288579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baseline="30000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2419963" y="4288579"/>
            <a:ext cx="16754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1800 minutes</a:t>
            </a:r>
            <a:endParaRPr lang="en-US" sz="1600" b="1" baseline="30000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10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5" presetClass="emph" presetSubtype="0" repeatCount="3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500"/>
                            </p:stCondLst>
                            <p:childTnLst>
                              <p:par>
                                <p:cTn id="167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500"/>
                            </p:stCondLst>
                            <p:childTnLst>
                              <p:par>
                                <p:cTn id="20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500"/>
                            </p:stCondLst>
                            <p:childTnLst>
                              <p:par>
                                <p:cTn id="22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500"/>
                            </p:stCondLst>
                            <p:childTnLst>
                              <p:par>
                                <p:cTn id="25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500"/>
                            </p:stCondLst>
                            <p:childTnLst>
                              <p:par>
                                <p:cTn id="2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8" grpId="1" animBg="1"/>
      <p:bldP spid="107" grpId="0" animBg="1"/>
      <p:bldP spid="107" grpId="1" animBg="1"/>
      <p:bldP spid="105" grpId="0" animBg="1"/>
      <p:bldP spid="105" grpId="1" animBg="1"/>
      <p:bldP spid="104" grpId="0" animBg="1"/>
      <p:bldP spid="104" grpId="1" animBg="1"/>
      <p:bldP spid="88" grpId="0" animBg="1"/>
      <p:bldP spid="88" grpId="1" animBg="1"/>
      <p:bldP spid="2" grpId="0" animBg="1"/>
      <p:bldP spid="53" grpId="0"/>
      <p:bldP spid="54" grpId="0"/>
      <p:bldP spid="55" grpId="0"/>
      <p:bldP spid="56" grpId="0"/>
      <p:bldP spid="57" grpId="0"/>
      <p:bldP spid="58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9" grpId="0"/>
      <p:bldP spid="71" grpId="0"/>
      <p:bldP spid="73" grpId="0"/>
      <p:bldP spid="83" grpId="0"/>
      <p:bldP spid="84" grpId="0" animBg="1"/>
      <p:bldP spid="84" grpId="1" animBg="1"/>
      <p:bldP spid="85" grpId="0" animBg="1"/>
      <p:bldP spid="85" grpId="1" animBg="1"/>
      <p:bldP spid="85" grpId="2" animBg="1"/>
      <p:bldP spid="85" grpId="3" animBg="1"/>
      <p:bldP spid="86" grpId="0" animBg="1"/>
      <p:bldP spid="86" grpId="1" animBg="1"/>
      <p:bldP spid="87" grpId="0" animBg="1"/>
      <p:bldP spid="87" grpId="1" animBg="1"/>
      <p:bldP spid="90" grpId="0"/>
      <p:bldP spid="91" grpId="0"/>
      <p:bldP spid="93" grpId="0"/>
      <p:bldP spid="95" grpId="0"/>
      <p:bldP spid="96" grpId="0" animBg="1"/>
      <p:bldP spid="96" grpId="1" animBg="1"/>
      <p:bldP spid="111" grpId="0"/>
      <p:bldP spid="114" grpId="0"/>
      <p:bldP spid="11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ounded Rectangle 113"/>
          <p:cNvSpPr/>
          <p:nvPr/>
        </p:nvSpPr>
        <p:spPr>
          <a:xfrm>
            <a:off x="3226567" y="1758176"/>
            <a:ext cx="643208" cy="275962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2639125" y="1192819"/>
            <a:ext cx="1547133" cy="275962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757236" y="274261"/>
            <a:ext cx="6773721" cy="858074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sz="1800" kern="0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93699" y="419114"/>
            <a:ext cx="687003" cy="624548"/>
            <a:chOff x="508513" y="-702286"/>
            <a:chExt cx="687003" cy="624548"/>
          </a:xfrm>
        </p:grpSpPr>
        <p:sp>
          <p:nvSpPr>
            <p:cNvPr id="4" name="Plaque 3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800" kern="0" dirty="0">
                <a:solidFill>
                  <a:prstClr val="white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sz="1800" b="1" kern="0" dirty="0" smtClean="0">
                  <a:solidFill>
                    <a:prstClr val="white"/>
                  </a:solidFill>
                  <a:latin typeface="Bookman Old Style" pitchFamily="18" charset="0"/>
                </a:rPr>
                <a:t>Q.</a:t>
              </a:r>
              <a:endParaRPr lang="en-US" sz="1800" b="1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pic>
        <p:nvPicPr>
          <p:cNvPr id="35" name="Picture 2" descr="Related image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53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377"/>
          <a:stretch/>
        </p:blipFill>
        <p:spPr bwMode="auto">
          <a:xfrm>
            <a:off x="6704003" y="1621696"/>
            <a:ext cx="1900124" cy="1446371"/>
          </a:xfrm>
          <a:prstGeom prst="cub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Group 45"/>
          <p:cNvGrpSpPr/>
          <p:nvPr/>
        </p:nvGrpSpPr>
        <p:grpSpPr>
          <a:xfrm>
            <a:off x="6707955" y="1624205"/>
            <a:ext cx="1890789" cy="1436116"/>
            <a:chOff x="5056346" y="2107113"/>
            <a:chExt cx="2907792" cy="2039112"/>
          </a:xfrm>
        </p:grpSpPr>
        <p:sp>
          <p:nvSpPr>
            <p:cNvPr id="47" name="Cube 46"/>
            <p:cNvSpPr/>
            <p:nvPr/>
          </p:nvSpPr>
          <p:spPr>
            <a:xfrm>
              <a:off x="5056346" y="2107113"/>
              <a:ext cx="2907792" cy="2039112"/>
            </a:xfrm>
            <a:prstGeom prst="cub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5576625" y="2107847"/>
              <a:ext cx="9728" cy="155808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5065757" y="3651870"/>
              <a:ext cx="519068" cy="4943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5586353" y="3651718"/>
              <a:ext cx="237778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Rectangle 73"/>
          <p:cNvSpPr/>
          <p:nvPr/>
        </p:nvSpPr>
        <p:spPr>
          <a:xfrm>
            <a:off x="2352721" y="1167108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baseline="30000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565406" y="1167108"/>
            <a:ext cx="16754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1800 minutes</a:t>
            </a:r>
            <a:endParaRPr lang="en-US" sz="1600" b="1" baseline="30000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370261" y="1731142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baseline="30000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678386" y="1878610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60</a:t>
            </a:r>
            <a:endParaRPr lang="en-US" sz="1600" b="1" baseline="30000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cxnSp>
        <p:nvCxnSpPr>
          <p:cNvPr id="79" name="Straight Connector 78"/>
          <p:cNvCxnSpPr/>
          <p:nvPr/>
        </p:nvCxnSpPr>
        <p:spPr>
          <a:xfrm>
            <a:off x="2674199" y="1905491"/>
            <a:ext cx="508509" cy="19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2572952" y="1613660"/>
            <a:ext cx="7296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1800</a:t>
            </a:r>
            <a:endParaRPr lang="en-US" sz="1600" b="1" baseline="30000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90" name="Rectangle 89"/>
          <p:cNvSpPr/>
          <p:nvPr>
            <p:custDataLst>
              <p:tags r:id="rId1"/>
            </p:custDataLst>
          </p:nvPr>
        </p:nvSpPr>
        <p:spPr>
          <a:xfrm>
            <a:off x="1047671" y="1167108"/>
            <a:ext cx="1500918" cy="31547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Time taken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55900" y="308723"/>
            <a:ext cx="64750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Water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is pouring into a cuboidal reservoir at the rate of 60 </a:t>
            </a:r>
          </a:p>
          <a:p>
            <a:pPr algn="just" defTabSz="461963"/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liters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per minute. If the volume of reservoir is 108 m</a:t>
            </a:r>
            <a:r>
              <a:rPr lang="en-US" sz="1600" b="1" baseline="30000" dirty="0">
                <a:latin typeface="Bookman Old Style" panose="02050604050505020204" pitchFamily="18" charset="0"/>
                <a:ea typeface="Cambria Math" pitchFamily="18" charset="0"/>
              </a:rPr>
              <a:t>3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, </a:t>
            </a:r>
          </a:p>
          <a:p>
            <a:pPr algn="just" defTabSz="461963"/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find </a:t>
            </a: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the number of hours it will take to fill the reservoir.</a:t>
            </a:r>
          </a:p>
        </p:txBody>
      </p:sp>
      <p:sp>
        <p:nvSpPr>
          <p:cNvPr id="59" name="Rectangle 58"/>
          <p:cNvSpPr/>
          <p:nvPr/>
        </p:nvSpPr>
        <p:spPr>
          <a:xfrm>
            <a:off x="533400" y="1167108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68" name="Straight Connector 67"/>
          <p:cNvCxnSpPr/>
          <p:nvPr>
            <p:custDataLst>
              <p:tags r:id="rId2"/>
            </p:custDataLst>
          </p:nvPr>
        </p:nvCxnSpPr>
        <p:spPr>
          <a:xfrm rot="18900000" flipV="1">
            <a:off x="3046360" y="1746032"/>
            <a:ext cx="178404" cy="92499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>
            <p:custDataLst>
              <p:tags r:id="rId3"/>
            </p:custDataLst>
          </p:nvPr>
        </p:nvCxnSpPr>
        <p:spPr>
          <a:xfrm rot="18900000" flipV="1">
            <a:off x="2885241" y="1995432"/>
            <a:ext cx="172115" cy="103454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>
            <p:custDataLst>
              <p:tags r:id="rId4"/>
            </p:custDataLst>
          </p:nvPr>
        </p:nvSpPr>
        <p:spPr>
          <a:xfrm>
            <a:off x="2660819" y="1497769"/>
            <a:ext cx="364264" cy="25391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Bookman Old Style" pitchFamily="18" charset="0"/>
              </a:rPr>
              <a:t>30</a:t>
            </a:r>
            <a:endParaRPr lang="en-US" sz="1200" b="1" dirty="0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89" name="Straight Connector 88"/>
          <p:cNvCxnSpPr/>
          <p:nvPr>
            <p:custDataLst>
              <p:tags r:id="rId5"/>
            </p:custDataLst>
          </p:nvPr>
        </p:nvCxnSpPr>
        <p:spPr>
          <a:xfrm rot="20700000" flipV="1">
            <a:off x="2697484" y="1738931"/>
            <a:ext cx="310340" cy="76446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>
            <p:custDataLst>
              <p:tags r:id="rId6"/>
            </p:custDataLst>
          </p:nvPr>
        </p:nvCxnSpPr>
        <p:spPr>
          <a:xfrm rot="19800000" flipV="1">
            <a:off x="2756687" y="1994675"/>
            <a:ext cx="142244" cy="103454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3176231" y="1709333"/>
            <a:ext cx="7889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hours</a:t>
            </a:r>
            <a:endParaRPr lang="en-US" sz="1600" b="1" baseline="30000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2360879" y="2217164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defTabSz="685800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 smtClean="0"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baseline="30000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2633672" y="2217164"/>
            <a:ext cx="11320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tabLst>
                <a:tab pos="693721" algn="l"/>
                <a:tab pos="1025499" algn="l"/>
                <a:tab pos="1377916" algn="l"/>
              </a:tabLst>
            </a:pPr>
            <a:r>
              <a:rPr lang="en-US" sz="1600" b="1" dirty="0">
                <a:latin typeface="Bookman Old Style" panose="02050604050505020204" pitchFamily="18" charset="0"/>
                <a:ea typeface="Cambria Math" pitchFamily="18" charset="0"/>
              </a:rPr>
              <a:t>30 hours</a:t>
            </a:r>
            <a:endParaRPr lang="en-US" sz="1600" b="1" baseline="30000" dirty="0">
              <a:solidFill>
                <a:prstClr val="black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08" name="Horizontal Scroll 107"/>
          <p:cNvSpPr/>
          <p:nvPr/>
        </p:nvSpPr>
        <p:spPr>
          <a:xfrm>
            <a:off x="853200" y="2570522"/>
            <a:ext cx="3711771" cy="523964"/>
          </a:xfrm>
          <a:prstGeom prst="horizontalScroll">
            <a:avLst/>
          </a:prstGeom>
          <a:gradFill flip="none" rotWithShape="1">
            <a:gsLst>
              <a:gs pos="0">
                <a:srgbClr val="9900FF">
                  <a:lumMod val="84000"/>
                  <a:lumOff val="16000"/>
                  <a:alpha val="59000"/>
                </a:srgbClr>
              </a:gs>
              <a:gs pos="100000">
                <a:sysClr val="window" lastClr="FFFFFF">
                  <a:lumMod val="97000"/>
                </a:sysClr>
              </a:gs>
              <a:gs pos="81000">
                <a:sysClr val="window" lastClr="FFFFFF"/>
              </a:gs>
            </a:gsLst>
            <a:lin ang="81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543950" y="2680286"/>
            <a:ext cx="4021022" cy="29973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b="1" dirty="0">
                <a:solidFill>
                  <a:prstClr val="black">
                    <a:lumMod val="95000"/>
                    <a:lumOff val="5000"/>
                  </a:prstClr>
                </a:solidFill>
                <a:latin typeface="Symbol" pitchFamily="18" charset="2"/>
                <a:ea typeface="Cambria Math" panose="02040503050406030204" pitchFamily="18" charset="0"/>
              </a:rPr>
              <a:t>\</a:t>
            </a:r>
            <a:r>
              <a:rPr lang="en-US" sz="1600" b="1" dirty="0">
                <a:solidFill>
                  <a:prstClr val="black">
                    <a:lumMod val="95000"/>
                    <a:lumOff val="5000"/>
                  </a:prstClr>
                </a:solidFill>
                <a:latin typeface="Bookman Old Style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Bookman Old Style" pitchFamily="18" charset="0"/>
                <a:ea typeface="Cambria Math" panose="02040503050406030204" pitchFamily="18" charset="0"/>
              </a:rPr>
              <a:t> volume </a:t>
            </a:r>
            <a:r>
              <a:rPr lang="en-US" sz="1600" b="1" dirty="0">
                <a:solidFill>
                  <a:prstClr val="black">
                    <a:lumMod val="95000"/>
                    <a:lumOff val="5000"/>
                  </a:prstClr>
                </a:solidFill>
                <a:latin typeface="Bookman Old Style" pitchFamily="18" charset="0"/>
                <a:ea typeface="Cambria Math" panose="02040503050406030204" pitchFamily="18" charset="0"/>
              </a:rPr>
              <a:t>is increased by </a:t>
            </a:r>
            <a:r>
              <a:rPr lang="en-US" sz="16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Bookman Old Style" pitchFamily="18" charset="0"/>
                <a:ea typeface="Cambria Math" panose="02040503050406030204" pitchFamily="18" charset="0"/>
              </a:rPr>
              <a:t>8 </a:t>
            </a:r>
            <a:r>
              <a:rPr lang="en-US" sz="1600" b="1" dirty="0">
                <a:solidFill>
                  <a:prstClr val="black">
                    <a:lumMod val="95000"/>
                    <a:lumOff val="5000"/>
                  </a:prstClr>
                </a:solidFill>
                <a:latin typeface="Bookman Old Style" pitchFamily="18" charset="0"/>
                <a:ea typeface="Cambria Math" panose="02040503050406030204" pitchFamily="18" charset="0"/>
              </a:rPr>
              <a:t>times.</a:t>
            </a:r>
          </a:p>
        </p:txBody>
      </p:sp>
      <p:pic>
        <p:nvPicPr>
          <p:cNvPr id="110" name="Picture 5" descr="D:\Roshan\Roshan\Mthas 8th\VIII STD STB\clipart\28264926-little-boy-student-holding-a-big-pencil.jpg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25121" y="2480175"/>
            <a:ext cx="670560" cy="66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1" name="Group 110"/>
          <p:cNvGrpSpPr/>
          <p:nvPr/>
        </p:nvGrpSpPr>
        <p:grpSpPr>
          <a:xfrm>
            <a:off x="4460401" y="1523624"/>
            <a:ext cx="2121554" cy="456121"/>
            <a:chOff x="2753631" y="-1038932"/>
            <a:chExt cx="793489" cy="198224"/>
          </a:xfrm>
        </p:grpSpPr>
        <p:sp>
          <p:nvSpPr>
            <p:cNvPr id="112" name="Rounded Rectangular Callout 58"/>
            <p:cNvSpPr/>
            <p:nvPr/>
          </p:nvSpPr>
          <p:spPr>
            <a:xfrm>
              <a:off x="2764110" y="-1038932"/>
              <a:ext cx="783010" cy="198224"/>
            </a:xfrm>
            <a:prstGeom prst="roundRect">
              <a:avLst/>
            </a:prstGeom>
            <a:gradFill flip="none" rotWithShape="1">
              <a:gsLst>
                <a:gs pos="0">
                  <a:srgbClr val="FFFF00">
                    <a:alpha val="65000"/>
                  </a:srgbClr>
                </a:gs>
                <a:gs pos="100000">
                  <a:sysClr val="window" lastClr="FFFFFF"/>
                </a:gs>
              </a:gsLst>
              <a:lin ang="8100000" scaled="1"/>
              <a:tileRect/>
            </a:gradFill>
            <a:ln w="127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/>
                <p:cNvSpPr txBox="1"/>
                <p:nvPr/>
              </p:nvSpPr>
              <p:spPr>
                <a:xfrm>
                  <a:off x="2753631" y="-1037071"/>
                  <a:ext cx="779210" cy="1902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Bookman Old Style" pitchFamily="18" charset="0"/>
                      <a:ea typeface="Cambria Math" panose="02040503050406030204" pitchFamily="18" charset="0"/>
                    </a:rPr>
                    <a:t>1 minute</a:t>
                  </a:r>
                  <a:r>
                    <a:rPr lang="en-US" b="1" kern="0" dirty="0" smtClean="0">
                      <a:solidFill>
                        <a:prstClr val="black"/>
                      </a:solidFill>
                      <a:latin typeface="Bookman Old Style" pitchFamily="18" charset="0"/>
                      <a:ea typeface="Cambria Math" panose="02040503050406030204" pitchFamily="18" charset="0"/>
                    </a:rPr>
                    <a:t> 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b="1" i="1" kern="0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1" i="0" kern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1" i="0" kern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anose="02040503050406030204" pitchFamily="18" charset="0"/>
                            </a:rPr>
                            <m:t>60</m:t>
                          </m:r>
                        </m:den>
                      </m:f>
                    </m:oMath>
                  </a14:m>
                  <a:r>
                    <a:rPr lang="en-US" b="1" kern="0" dirty="0" smtClean="0">
                      <a:solidFill>
                        <a:prstClr val="black"/>
                      </a:solidFill>
                      <a:latin typeface="Bookman Old Style" pitchFamily="18" charset="0"/>
                      <a:ea typeface="Cambria Math" panose="02040503050406030204" pitchFamily="18" charset="0"/>
                    </a:rPr>
                    <a:t> hours</a:t>
                  </a:r>
                  <a:endParaRPr kumimoji="0" lang="en-US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ookman Old Style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3" name="TextBox 1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3631" y="-1037071"/>
                  <a:ext cx="779210" cy="190240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l="-587" r="-587" b="-56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8674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114" grpId="1" animBg="1"/>
      <p:bldP spid="67" grpId="0" animBg="1"/>
      <p:bldP spid="67" grpId="1" animBg="1"/>
      <p:bldP spid="76" grpId="0"/>
      <p:bldP spid="78" grpId="0"/>
      <p:bldP spid="80" grpId="0"/>
      <p:bldP spid="77" grpId="0"/>
      <p:bldP spid="105" grpId="0"/>
      <p:bldP spid="106" grpId="0"/>
      <p:bldP spid="107" grpId="0"/>
      <p:bldP spid="108" grpId="0" animBg="1"/>
      <p:bldP spid="109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ounded Rectangle 137"/>
          <p:cNvSpPr>
            <a:spLocks noChangeArrowheads="1"/>
          </p:cNvSpPr>
          <p:nvPr/>
        </p:nvSpPr>
        <p:spPr bwMode="auto">
          <a:xfrm>
            <a:off x="4635749" y="3222538"/>
            <a:ext cx="983784" cy="261085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lang="en-US" altLang="en-US" sz="18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Rounded Rectangle 123"/>
          <p:cNvSpPr>
            <a:spLocks noChangeArrowheads="1"/>
          </p:cNvSpPr>
          <p:nvPr/>
        </p:nvSpPr>
        <p:spPr bwMode="auto">
          <a:xfrm>
            <a:off x="3414528" y="3222572"/>
            <a:ext cx="936037" cy="261085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lang="en-US" altLang="en-US" sz="18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85401" y="257801"/>
            <a:ext cx="5674646" cy="655641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66175" y="288894"/>
            <a:ext cx="687003" cy="624548"/>
            <a:chOff x="508513" y="-702286"/>
            <a:chExt cx="687003" cy="624548"/>
          </a:xfrm>
        </p:grpSpPr>
        <p:sp>
          <p:nvSpPr>
            <p:cNvPr id="13" name="Plaque 12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itchFamily="18" charset="0"/>
                </a:rPr>
                <a:t>Q.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sp>
        <p:nvSpPr>
          <p:cNvPr id="16" name="Rectangle 122"/>
          <p:cNvSpPr>
            <a:spLocks/>
          </p:cNvSpPr>
          <p:nvPr/>
        </p:nvSpPr>
        <p:spPr bwMode="auto">
          <a:xfrm>
            <a:off x="6552180" y="1330991"/>
            <a:ext cx="804365" cy="1454146"/>
          </a:xfrm>
          <a:custGeom>
            <a:avLst/>
            <a:gdLst>
              <a:gd name="T0" fmla="*/ 86085 w 942477"/>
              <a:gd name="T1" fmla="*/ 0 h 1463120"/>
              <a:gd name="T2" fmla="*/ 850815 w 942477"/>
              <a:gd name="T3" fmla="*/ 0 h 1463120"/>
              <a:gd name="T4" fmla="*/ 946469 w 942477"/>
              <a:gd name="T5" fmla="*/ 1467565 h 1463120"/>
              <a:gd name="T6" fmla="*/ 0 w 942477"/>
              <a:gd name="T7" fmla="*/ 1458012 h 1463120"/>
              <a:gd name="T8" fmla="*/ 86085 w 942477"/>
              <a:gd name="T9" fmla="*/ 0 h 146312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connsiteX0" fmla="*/ 85725 w 915799"/>
              <a:gd name="connsiteY0" fmla="*/ 0 h 1453595"/>
              <a:gd name="connsiteX1" fmla="*/ 847227 w 915799"/>
              <a:gd name="connsiteY1" fmla="*/ 0 h 1453595"/>
              <a:gd name="connsiteX2" fmla="*/ 915799 w 915799"/>
              <a:gd name="connsiteY2" fmla="*/ 1438762 h 1453595"/>
              <a:gd name="connsiteX3" fmla="*/ 0 w 915799"/>
              <a:gd name="connsiteY3" fmla="*/ 1453595 h 1453595"/>
              <a:gd name="connsiteX4" fmla="*/ 85725 w 915799"/>
              <a:gd name="connsiteY4" fmla="*/ 0 h 1453595"/>
              <a:gd name="connsiteX0" fmla="*/ 85725 w 847227"/>
              <a:gd name="connsiteY0" fmla="*/ 0 h 1453595"/>
              <a:gd name="connsiteX1" fmla="*/ 847227 w 847227"/>
              <a:gd name="connsiteY1" fmla="*/ 0 h 1453595"/>
              <a:gd name="connsiteX2" fmla="*/ 796315 w 847227"/>
              <a:gd name="connsiteY2" fmla="*/ 1438217 h 1453595"/>
              <a:gd name="connsiteX3" fmla="*/ 0 w 847227"/>
              <a:gd name="connsiteY3" fmla="*/ 1453595 h 1453595"/>
              <a:gd name="connsiteX4" fmla="*/ 85725 w 847227"/>
              <a:gd name="connsiteY4" fmla="*/ 0 h 1453595"/>
              <a:gd name="connsiteX0" fmla="*/ 85725 w 803940"/>
              <a:gd name="connsiteY0" fmla="*/ 0 h 1453595"/>
              <a:gd name="connsiteX1" fmla="*/ 803940 w 803940"/>
              <a:gd name="connsiteY1" fmla="*/ 9521 h 1453595"/>
              <a:gd name="connsiteX2" fmla="*/ 796315 w 803940"/>
              <a:gd name="connsiteY2" fmla="*/ 1438217 h 1453595"/>
              <a:gd name="connsiteX3" fmla="*/ 0 w 803940"/>
              <a:gd name="connsiteY3" fmla="*/ 1453595 h 1453595"/>
              <a:gd name="connsiteX4" fmla="*/ 85725 w 803940"/>
              <a:gd name="connsiteY4" fmla="*/ 0 h 1453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3940" h="1453595">
                <a:moveTo>
                  <a:pt x="85725" y="0"/>
                </a:moveTo>
                <a:lnTo>
                  <a:pt x="803940" y="9521"/>
                </a:lnTo>
                <a:cubicBezTo>
                  <a:pt x="801398" y="485753"/>
                  <a:pt x="798857" y="961985"/>
                  <a:pt x="796315" y="1438217"/>
                </a:cubicBezTo>
                <a:lnTo>
                  <a:pt x="0" y="1453595"/>
                </a:lnTo>
                <a:lnTo>
                  <a:pt x="85725" y="0"/>
                </a:lnTo>
                <a:close/>
              </a:path>
            </a:pathLst>
          </a:custGeom>
          <a:solidFill>
            <a:srgbClr val="00B0F0">
              <a:alpha val="58000"/>
            </a:srgbClr>
          </a:solidFill>
          <a:ln>
            <a:noFill/>
          </a:ln>
          <a:extLst/>
        </p:spPr>
        <p:txBody>
          <a:bodyPr/>
          <a:lstStyle/>
          <a:p>
            <a:pPr defTabSz="914400"/>
            <a:endParaRPr lang="en-US" sz="1800" b="1">
              <a:solidFill>
                <a:prstClr val="black"/>
              </a:solidFill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976648" y="2063959"/>
            <a:ext cx="437083" cy="291795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softEdge rad="63500"/>
          </a:effec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  <a:defRPr/>
            </a:pPr>
            <a:endParaRPr lang="en-US" altLang="en-US" sz="1800" b="1" dirty="0" smtClean="0">
              <a:solidFill>
                <a:srgbClr val="FF0000"/>
              </a:solidFill>
              <a:latin typeface="Maiandra GD" pitchFamily="34" charset="0"/>
            </a:endParaRPr>
          </a:p>
        </p:txBody>
      </p:sp>
      <p:sp>
        <p:nvSpPr>
          <p:cNvPr id="18" name="Isosceles Triangle 2"/>
          <p:cNvSpPr>
            <a:spLocks/>
          </p:cNvSpPr>
          <p:nvPr/>
        </p:nvSpPr>
        <p:spPr bwMode="auto">
          <a:xfrm rot="10800000">
            <a:off x="7354588" y="843009"/>
            <a:ext cx="1122293" cy="958555"/>
          </a:xfrm>
          <a:custGeom>
            <a:avLst/>
            <a:gdLst>
              <a:gd name="T0" fmla="*/ 0 w 1094416"/>
              <a:gd name="T1" fmla="*/ 20117 h 934413"/>
              <a:gd name="T2" fmla="*/ 1014499 w 1094416"/>
              <a:gd name="T3" fmla="*/ 0 h 934413"/>
              <a:gd name="T4" fmla="*/ 1089394 w 1094416"/>
              <a:gd name="T5" fmla="*/ 939425 h 934413"/>
              <a:gd name="T6" fmla="*/ 0 w 1094416"/>
              <a:gd name="T7" fmla="*/ 20117 h 934413"/>
              <a:gd name="T8" fmla="*/ 0 60000 65536"/>
              <a:gd name="T9" fmla="*/ 0 60000 65536"/>
              <a:gd name="T10" fmla="*/ 0 60000 65536"/>
              <a:gd name="T11" fmla="*/ 0 60000 65536"/>
              <a:gd name="connsiteX0" fmla="*/ 0 w 1078395"/>
              <a:gd name="connsiteY0" fmla="*/ 6051 h 934413"/>
              <a:gd name="connsiteX1" fmla="*/ 1003154 w 1078395"/>
              <a:gd name="connsiteY1" fmla="*/ 0 h 934413"/>
              <a:gd name="connsiteX2" fmla="*/ 1078395 w 1078395"/>
              <a:gd name="connsiteY2" fmla="*/ 934413 h 934413"/>
              <a:gd name="connsiteX3" fmla="*/ 0 w 1078395"/>
              <a:gd name="connsiteY3" fmla="*/ 6051 h 934413"/>
              <a:gd name="connsiteX0" fmla="*/ 0 w 1078681"/>
              <a:gd name="connsiteY0" fmla="*/ 8378 h 936740"/>
              <a:gd name="connsiteX1" fmla="*/ 1078681 w 1078681"/>
              <a:gd name="connsiteY1" fmla="*/ 0 h 936740"/>
              <a:gd name="connsiteX2" fmla="*/ 1078395 w 1078681"/>
              <a:gd name="connsiteY2" fmla="*/ 936740 h 936740"/>
              <a:gd name="connsiteX3" fmla="*/ 0 w 1078681"/>
              <a:gd name="connsiteY3" fmla="*/ 8378 h 936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8681" h="936740">
                <a:moveTo>
                  <a:pt x="0" y="8378"/>
                </a:moveTo>
                <a:lnTo>
                  <a:pt x="1078681" y="0"/>
                </a:lnTo>
                <a:cubicBezTo>
                  <a:pt x="1078586" y="312247"/>
                  <a:pt x="1078490" y="624493"/>
                  <a:pt x="1078395" y="936740"/>
                </a:cubicBezTo>
                <a:lnTo>
                  <a:pt x="0" y="8378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  <a:alpha val="58000"/>
            </a:schemeClr>
          </a:solidFill>
          <a:ln>
            <a:noFill/>
          </a:ln>
          <a:extLst/>
        </p:spPr>
        <p:txBody>
          <a:bodyPr/>
          <a:lstStyle/>
          <a:p>
            <a:pPr defTabSz="914400"/>
            <a:endParaRPr lang="en-US" sz="1800" b="1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7338273" y="1372938"/>
            <a:ext cx="397348" cy="291795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softEdge rad="63500"/>
          </a:effec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  <a:defRPr/>
            </a:pPr>
            <a:endParaRPr lang="en-US" altLang="en-US" sz="1800" b="1" dirty="0" smtClean="0">
              <a:solidFill>
                <a:srgbClr val="FF0000"/>
              </a:solidFill>
              <a:latin typeface="Maiandra GD" pitchFamily="34" charset="0"/>
            </a:endParaRPr>
          </a:p>
        </p:txBody>
      </p:sp>
      <p:sp>
        <p:nvSpPr>
          <p:cNvPr id="20" name="Rounded Rectangle 19"/>
          <p:cNvSpPr>
            <a:spLocks noChangeArrowheads="1"/>
          </p:cNvSpPr>
          <p:nvPr/>
        </p:nvSpPr>
        <p:spPr bwMode="auto">
          <a:xfrm>
            <a:off x="4620875" y="2632299"/>
            <a:ext cx="374718" cy="232579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lang="en-US" altLang="en-US" sz="18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Rounded Rectangle 20"/>
          <p:cNvSpPr>
            <a:spLocks noChangeArrowheads="1"/>
          </p:cNvSpPr>
          <p:nvPr/>
        </p:nvSpPr>
        <p:spPr bwMode="auto">
          <a:xfrm>
            <a:off x="6783621" y="2541162"/>
            <a:ext cx="470579" cy="301637"/>
          </a:xfrm>
          <a:prstGeom prst="roundRect">
            <a:avLst/>
          </a:prstGeom>
          <a:solidFill>
            <a:srgbClr val="FFFF00"/>
          </a:solidFill>
          <a:ln>
            <a:noFill/>
          </a:ln>
          <a:effectLst>
            <a:softEdge rad="63500"/>
          </a:effec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  <a:defRPr/>
            </a:pPr>
            <a:endParaRPr lang="en-US" altLang="en-US" sz="1800" b="1" dirty="0" smtClean="0">
              <a:solidFill>
                <a:srgbClr val="FF0000"/>
              </a:solidFill>
              <a:latin typeface="Maiandra GD" pitchFamily="34" charset="0"/>
            </a:endParaRPr>
          </a:p>
        </p:txBody>
      </p:sp>
      <p:sp>
        <p:nvSpPr>
          <p:cNvPr id="22" name="Rounded Rectangle 21"/>
          <p:cNvSpPr>
            <a:spLocks noChangeArrowheads="1"/>
          </p:cNvSpPr>
          <p:nvPr/>
        </p:nvSpPr>
        <p:spPr bwMode="auto">
          <a:xfrm>
            <a:off x="3995363" y="2610942"/>
            <a:ext cx="374718" cy="255837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lang="en-US" altLang="en-US" sz="18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6783680" y="1293114"/>
            <a:ext cx="464891" cy="293308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softEdge rad="63500"/>
          </a:effec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  <a:defRPr/>
            </a:pPr>
            <a:endParaRPr lang="en-US" altLang="en-US" sz="1800" b="1" dirty="0" smtClean="0">
              <a:solidFill>
                <a:srgbClr val="FF0000"/>
              </a:solidFill>
              <a:latin typeface="Maiandra GD" pitchFamily="34" charset="0"/>
            </a:endParaRPr>
          </a:p>
        </p:txBody>
      </p:sp>
      <p:sp>
        <p:nvSpPr>
          <p:cNvPr id="24" name="Rounded Rectangle 23"/>
          <p:cNvSpPr>
            <a:spLocks noChangeArrowheads="1"/>
          </p:cNvSpPr>
          <p:nvPr/>
        </p:nvSpPr>
        <p:spPr bwMode="auto">
          <a:xfrm>
            <a:off x="3387606" y="2603233"/>
            <a:ext cx="384773" cy="279095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lang="en-US" altLang="en-US" sz="18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" name="Rounded Rectangle 24"/>
          <p:cNvSpPr>
            <a:spLocks noChangeArrowheads="1"/>
          </p:cNvSpPr>
          <p:nvPr/>
        </p:nvSpPr>
        <p:spPr bwMode="auto">
          <a:xfrm>
            <a:off x="5776851" y="2075380"/>
            <a:ext cx="762808" cy="230657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lang="en-US" altLang="en-US" sz="18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Rounded Rectangle 25"/>
          <p:cNvSpPr>
            <a:spLocks noChangeArrowheads="1"/>
          </p:cNvSpPr>
          <p:nvPr/>
        </p:nvSpPr>
        <p:spPr bwMode="auto">
          <a:xfrm>
            <a:off x="3268896" y="2067704"/>
            <a:ext cx="2352160" cy="277485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lang="en-US" altLang="en-US" sz="18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Isosceles Triangle 2"/>
          <p:cNvSpPr>
            <a:spLocks/>
          </p:cNvSpPr>
          <p:nvPr/>
        </p:nvSpPr>
        <p:spPr bwMode="auto">
          <a:xfrm rot="4978883">
            <a:off x="6757728" y="754802"/>
            <a:ext cx="513017" cy="763587"/>
          </a:xfrm>
          <a:custGeom>
            <a:avLst/>
            <a:gdLst>
              <a:gd name="T0" fmla="*/ 0 w 730428"/>
              <a:gd name="T1" fmla="*/ 0 h 923831"/>
              <a:gd name="T2" fmla="*/ 23471 w 730428"/>
              <a:gd name="T3" fmla="*/ 5741 h 923831"/>
              <a:gd name="T4" fmla="*/ 19491 w 730428"/>
              <a:gd name="T5" fmla="*/ 159864 h 923831"/>
              <a:gd name="T6" fmla="*/ 19072 w 730428"/>
              <a:gd name="T7" fmla="*/ 166023 h 923831"/>
              <a:gd name="T8" fmla="*/ 0 w 730428"/>
              <a:gd name="T9" fmla="*/ 0 h 92383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connsiteX0" fmla="*/ 0 w 751737"/>
              <a:gd name="connsiteY0" fmla="*/ 0 h 923831"/>
              <a:gd name="connsiteX1" fmla="*/ 751737 w 751737"/>
              <a:gd name="connsiteY1" fmla="*/ 77602 h 923831"/>
              <a:gd name="connsiteX2" fmla="*/ 606572 w 751737"/>
              <a:gd name="connsiteY2" fmla="*/ 887989 h 923831"/>
              <a:gd name="connsiteX3" fmla="*/ 593537 w 751737"/>
              <a:gd name="connsiteY3" fmla="*/ 922204 h 923831"/>
              <a:gd name="connsiteX4" fmla="*/ 0 w 751737"/>
              <a:gd name="connsiteY4" fmla="*/ 0 h 923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1737" h="923831">
                <a:moveTo>
                  <a:pt x="0" y="0"/>
                </a:moveTo>
                <a:lnTo>
                  <a:pt x="751737" y="77602"/>
                </a:lnTo>
                <a:cubicBezTo>
                  <a:pt x="710452" y="362967"/>
                  <a:pt x="647857" y="602624"/>
                  <a:pt x="606572" y="887989"/>
                </a:cubicBezTo>
                <a:cubicBezTo>
                  <a:pt x="601022" y="876048"/>
                  <a:pt x="599087" y="934145"/>
                  <a:pt x="593537" y="922204"/>
                </a:cubicBezTo>
                <a:lnTo>
                  <a:pt x="0" y="0"/>
                </a:lnTo>
                <a:close/>
              </a:path>
            </a:pathLst>
          </a:custGeom>
          <a:solidFill>
            <a:srgbClr val="7030A0">
              <a:alpha val="58000"/>
            </a:srgbClr>
          </a:solidFill>
          <a:ln>
            <a:noFill/>
          </a:ln>
          <a:extLst/>
        </p:spPr>
        <p:txBody>
          <a:bodyPr/>
          <a:lstStyle/>
          <a:p>
            <a:pPr defTabSz="914400"/>
            <a:endParaRPr lang="en-US" sz="1800" b="1">
              <a:solidFill>
                <a:prstClr val="black"/>
              </a:solidFill>
            </a:endParaRPr>
          </a:p>
        </p:txBody>
      </p:sp>
      <p:sp>
        <p:nvSpPr>
          <p:cNvPr id="28" name="Isosceles Triangle 2"/>
          <p:cNvSpPr>
            <a:spLocks/>
          </p:cNvSpPr>
          <p:nvPr/>
        </p:nvSpPr>
        <p:spPr bwMode="auto">
          <a:xfrm rot="10800000">
            <a:off x="7354218" y="1799760"/>
            <a:ext cx="1123950" cy="1651786"/>
          </a:xfrm>
          <a:custGeom>
            <a:avLst/>
            <a:gdLst>
              <a:gd name="T0" fmla="*/ 0 w 1084891"/>
              <a:gd name="T1" fmla="*/ 1682369 h 1677363"/>
              <a:gd name="T2" fmla="*/ 988035 w 1084891"/>
              <a:gd name="T3" fmla="*/ 0 h 1677363"/>
              <a:gd name="T4" fmla="*/ 1092587 w 1084891"/>
              <a:gd name="T5" fmla="*/ 1663263 h 1677363"/>
              <a:gd name="T6" fmla="*/ 0 w 1084891"/>
              <a:gd name="T7" fmla="*/ 1682369 h 1677363"/>
              <a:gd name="T8" fmla="*/ 0 60000 65536"/>
              <a:gd name="T9" fmla="*/ 0 60000 65536"/>
              <a:gd name="T10" fmla="*/ 0 60000 65536"/>
              <a:gd name="T11" fmla="*/ 0 60000 65536"/>
              <a:gd name="connsiteX0" fmla="*/ 0 w 1056341"/>
              <a:gd name="connsiteY0" fmla="*/ 1667842 h 1667842"/>
              <a:gd name="connsiteX1" fmla="*/ 952525 w 1056341"/>
              <a:gd name="connsiteY1" fmla="*/ 0 h 1667842"/>
              <a:gd name="connsiteX2" fmla="*/ 1056341 w 1056341"/>
              <a:gd name="connsiteY2" fmla="*/ 1658313 h 1667842"/>
              <a:gd name="connsiteX3" fmla="*/ 0 w 1056341"/>
              <a:gd name="connsiteY3" fmla="*/ 1667842 h 1667842"/>
              <a:gd name="connsiteX0" fmla="*/ 0 w 1056341"/>
              <a:gd name="connsiteY0" fmla="*/ 1663082 h 1663082"/>
              <a:gd name="connsiteX1" fmla="*/ 952525 w 1056341"/>
              <a:gd name="connsiteY1" fmla="*/ 0 h 1663082"/>
              <a:gd name="connsiteX2" fmla="*/ 1056341 w 1056341"/>
              <a:gd name="connsiteY2" fmla="*/ 1658313 h 1663082"/>
              <a:gd name="connsiteX3" fmla="*/ 0 w 1056341"/>
              <a:gd name="connsiteY3" fmla="*/ 1663082 h 1663082"/>
              <a:gd name="connsiteX0" fmla="*/ 0 w 1122957"/>
              <a:gd name="connsiteY0" fmla="*/ 1653561 h 1658313"/>
              <a:gd name="connsiteX1" fmla="*/ 1019141 w 1122957"/>
              <a:gd name="connsiteY1" fmla="*/ 0 h 1658313"/>
              <a:gd name="connsiteX2" fmla="*/ 1122957 w 1122957"/>
              <a:gd name="connsiteY2" fmla="*/ 1658313 h 1658313"/>
              <a:gd name="connsiteX3" fmla="*/ 0 w 1122957"/>
              <a:gd name="connsiteY3" fmla="*/ 1653561 h 1658313"/>
              <a:gd name="connsiteX0" fmla="*/ 0 w 1122957"/>
              <a:gd name="connsiteY0" fmla="*/ 1646420 h 1651172"/>
              <a:gd name="connsiteX1" fmla="*/ 1116686 w 1122957"/>
              <a:gd name="connsiteY1" fmla="*/ 0 h 1651172"/>
              <a:gd name="connsiteX2" fmla="*/ 1122957 w 1122957"/>
              <a:gd name="connsiteY2" fmla="*/ 1651172 h 1651172"/>
              <a:gd name="connsiteX3" fmla="*/ 0 w 1122957"/>
              <a:gd name="connsiteY3" fmla="*/ 1646420 h 1651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2957" h="1651172">
                <a:moveTo>
                  <a:pt x="0" y="1646420"/>
                </a:moveTo>
                <a:lnTo>
                  <a:pt x="1116686" y="0"/>
                </a:lnTo>
                <a:cubicBezTo>
                  <a:pt x="1118776" y="550391"/>
                  <a:pt x="1120867" y="1100781"/>
                  <a:pt x="1122957" y="1651172"/>
                </a:cubicBezTo>
                <a:lnTo>
                  <a:pt x="0" y="1646420"/>
                </a:lnTo>
                <a:close/>
              </a:path>
            </a:pathLst>
          </a:custGeom>
          <a:solidFill>
            <a:srgbClr val="FF0000">
              <a:alpha val="58000"/>
            </a:srgbClr>
          </a:solidFill>
          <a:ln>
            <a:noFill/>
          </a:ln>
          <a:extLst/>
        </p:spPr>
        <p:txBody>
          <a:bodyPr/>
          <a:lstStyle/>
          <a:p>
            <a:pPr defTabSz="914400"/>
            <a:endParaRPr lang="en-US" sz="1800" b="1">
              <a:solidFill>
                <a:prstClr val="black"/>
              </a:solidFill>
            </a:endParaRPr>
          </a:p>
        </p:txBody>
      </p:sp>
      <p:sp>
        <p:nvSpPr>
          <p:cNvPr id="29" name="Isosceles Triangle 1"/>
          <p:cNvSpPr>
            <a:spLocks/>
          </p:cNvSpPr>
          <p:nvPr/>
        </p:nvSpPr>
        <p:spPr bwMode="auto">
          <a:xfrm rot="5400000" flipV="1">
            <a:off x="6598286" y="2699161"/>
            <a:ext cx="689542" cy="846785"/>
          </a:xfrm>
          <a:custGeom>
            <a:avLst/>
            <a:gdLst>
              <a:gd name="T0" fmla="*/ 0 w 692397"/>
              <a:gd name="T1" fmla="*/ 928116 h 955103"/>
              <a:gd name="T2" fmla="*/ 9501 w 692397"/>
              <a:gd name="T3" fmla="*/ 0 h 955103"/>
              <a:gd name="T4" fmla="*/ 690423 w 692397"/>
              <a:gd name="T5" fmla="*/ 947004 h 955103"/>
              <a:gd name="T6" fmla="*/ 0 w 692397"/>
              <a:gd name="T7" fmla="*/ 928116 h 955103"/>
              <a:gd name="T8" fmla="*/ 0 60000 65536"/>
              <a:gd name="T9" fmla="*/ 0 60000 65536"/>
              <a:gd name="T10" fmla="*/ 0 60000 65536"/>
              <a:gd name="T11" fmla="*/ 0 60000 65536"/>
              <a:gd name="connsiteX0" fmla="*/ 0 w 702129"/>
              <a:gd name="connsiteY0" fmla="*/ 936053 h 973849"/>
              <a:gd name="connsiteX1" fmla="*/ 9525 w 702129"/>
              <a:gd name="connsiteY1" fmla="*/ 0 h 973849"/>
              <a:gd name="connsiteX2" fmla="*/ 702129 w 702129"/>
              <a:gd name="connsiteY2" fmla="*/ 973849 h 973849"/>
              <a:gd name="connsiteX3" fmla="*/ 0 w 702129"/>
              <a:gd name="connsiteY3" fmla="*/ 936053 h 973849"/>
              <a:gd name="connsiteX0" fmla="*/ 0 w 709431"/>
              <a:gd name="connsiteY0" fmla="*/ 936053 h 936053"/>
              <a:gd name="connsiteX1" fmla="*/ 9525 w 709431"/>
              <a:gd name="connsiteY1" fmla="*/ 0 h 936053"/>
              <a:gd name="connsiteX2" fmla="*/ 709431 w 709431"/>
              <a:gd name="connsiteY2" fmla="*/ 833259 h 936053"/>
              <a:gd name="connsiteX3" fmla="*/ 0 w 709431"/>
              <a:gd name="connsiteY3" fmla="*/ 936053 h 936053"/>
              <a:gd name="connsiteX0" fmla="*/ 0 w 704562"/>
              <a:gd name="connsiteY0" fmla="*/ 823581 h 833259"/>
              <a:gd name="connsiteX1" fmla="*/ 4656 w 704562"/>
              <a:gd name="connsiteY1" fmla="*/ 0 h 833259"/>
              <a:gd name="connsiteX2" fmla="*/ 704562 w 704562"/>
              <a:gd name="connsiteY2" fmla="*/ 833259 h 833259"/>
              <a:gd name="connsiteX3" fmla="*/ 0 w 704562"/>
              <a:gd name="connsiteY3" fmla="*/ 823581 h 83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4562" h="833259">
                <a:moveTo>
                  <a:pt x="0" y="823581"/>
                </a:moveTo>
                <a:lnTo>
                  <a:pt x="4656" y="0"/>
                </a:lnTo>
                <a:lnTo>
                  <a:pt x="704562" y="833259"/>
                </a:lnTo>
                <a:lnTo>
                  <a:pt x="0" y="823581"/>
                </a:lnTo>
                <a:close/>
              </a:path>
            </a:pathLst>
          </a:custGeom>
          <a:solidFill>
            <a:srgbClr val="008B8B">
              <a:alpha val="58000"/>
            </a:srgbClr>
          </a:solidFill>
          <a:ln>
            <a:noFill/>
          </a:ln>
          <a:extLst/>
        </p:spPr>
        <p:txBody>
          <a:bodyPr/>
          <a:lstStyle/>
          <a:p>
            <a:pPr defTabSz="914400"/>
            <a:endParaRPr lang="en-US" sz="1800" b="1">
              <a:solidFill>
                <a:prstClr val="black"/>
              </a:solidFill>
            </a:endParaRPr>
          </a:p>
        </p:txBody>
      </p:sp>
      <p:sp>
        <p:nvSpPr>
          <p:cNvPr id="30" name="Rounded Rectangle 29"/>
          <p:cNvSpPr>
            <a:spLocks noChangeArrowheads="1"/>
          </p:cNvSpPr>
          <p:nvPr/>
        </p:nvSpPr>
        <p:spPr bwMode="auto">
          <a:xfrm>
            <a:off x="3397436" y="352890"/>
            <a:ext cx="1779164" cy="22130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en-US" dirty="0">
              <a:solidFill>
                <a:schemeClr val="lt1"/>
              </a:solidFill>
            </a:endParaRP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1153178" y="287364"/>
            <a:ext cx="55068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ts val="0"/>
              </a:spcBef>
              <a:buFontTx/>
              <a:buNone/>
              <a:defRPr/>
            </a:pPr>
            <a:r>
              <a:rPr lang="en-US" altLang="en-US" sz="1600" b="1" dirty="0" smtClean="0">
                <a:latin typeface="Bookman Old Style" pitchFamily="18" charset="0"/>
              </a:rPr>
              <a:t>Find the area of the pentagonal field shown in the</a:t>
            </a:r>
          </a:p>
          <a:p>
            <a:pPr defTabSz="914400">
              <a:spcBef>
                <a:spcPts val="0"/>
              </a:spcBef>
              <a:buFontTx/>
              <a:buNone/>
              <a:defRPr/>
            </a:pPr>
            <a:r>
              <a:rPr lang="en-US" altLang="en-US" sz="1600" b="1" dirty="0" smtClean="0">
                <a:latin typeface="Bookman Old Style" pitchFamily="18" charset="0"/>
              </a:rPr>
              <a:t>given figure. All dimensions are in meters.</a:t>
            </a:r>
          </a:p>
        </p:txBody>
      </p:sp>
      <p:grpSp>
        <p:nvGrpSpPr>
          <p:cNvPr id="33" name="Group 32"/>
          <p:cNvGrpSpPr>
            <a:grpSpLocks/>
          </p:cNvGrpSpPr>
          <p:nvPr/>
        </p:nvGrpSpPr>
        <p:grpSpPr bwMode="auto">
          <a:xfrm>
            <a:off x="6266432" y="556500"/>
            <a:ext cx="2488794" cy="3184519"/>
            <a:chOff x="6506807" y="1045342"/>
            <a:chExt cx="2488424" cy="3183387"/>
          </a:xfrm>
        </p:grpSpPr>
        <p:cxnSp>
          <p:nvCxnSpPr>
            <p:cNvPr id="34" name="Straight Connector 6"/>
            <p:cNvCxnSpPr>
              <a:cxnSpLocks noChangeShapeType="1"/>
            </p:cNvCxnSpPr>
            <p:nvPr/>
          </p:nvCxnSpPr>
          <p:spPr bwMode="auto">
            <a:xfrm>
              <a:off x="7594430" y="1312276"/>
              <a:ext cx="1136788" cy="973723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Straight Connector 7"/>
            <p:cNvCxnSpPr>
              <a:cxnSpLocks noChangeShapeType="1"/>
            </p:cNvCxnSpPr>
            <p:nvPr/>
          </p:nvCxnSpPr>
          <p:spPr bwMode="auto">
            <a:xfrm flipV="1">
              <a:off x="7595952" y="2281238"/>
              <a:ext cx="1135266" cy="1667412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Straight Connector 10"/>
            <p:cNvCxnSpPr>
              <a:cxnSpLocks noChangeShapeType="1"/>
            </p:cNvCxnSpPr>
            <p:nvPr/>
          </p:nvCxnSpPr>
          <p:spPr bwMode="auto">
            <a:xfrm flipH="1">
              <a:off x="6886574" y="1323975"/>
              <a:ext cx="704851" cy="504825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Straight Connector 36"/>
            <p:cNvCxnSpPr>
              <a:cxnSpLocks noChangeShapeType="1"/>
            </p:cNvCxnSpPr>
            <p:nvPr/>
          </p:nvCxnSpPr>
          <p:spPr bwMode="auto">
            <a:xfrm flipH="1">
              <a:off x="6791325" y="1819275"/>
              <a:ext cx="95249" cy="1457325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Straight Connector 19"/>
            <p:cNvCxnSpPr>
              <a:cxnSpLocks noChangeShapeType="1"/>
            </p:cNvCxnSpPr>
            <p:nvPr/>
          </p:nvCxnSpPr>
          <p:spPr bwMode="auto">
            <a:xfrm flipH="1" flipV="1">
              <a:off x="6790118" y="3262314"/>
              <a:ext cx="808197" cy="686336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" name="Straight Connector 24"/>
            <p:cNvCxnSpPr>
              <a:cxnSpLocks noChangeShapeType="1"/>
            </p:cNvCxnSpPr>
            <p:nvPr/>
          </p:nvCxnSpPr>
          <p:spPr bwMode="auto">
            <a:xfrm>
              <a:off x="7595952" y="1323980"/>
              <a:ext cx="0" cy="2633657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" name="Straight Connector 32"/>
            <p:cNvCxnSpPr>
              <a:cxnSpLocks noChangeShapeType="1"/>
            </p:cNvCxnSpPr>
            <p:nvPr/>
          </p:nvCxnSpPr>
          <p:spPr bwMode="auto">
            <a:xfrm flipV="1">
              <a:off x="6890546" y="1828796"/>
              <a:ext cx="709900" cy="0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" name="Straight Connector 33"/>
            <p:cNvCxnSpPr>
              <a:cxnSpLocks noChangeShapeType="1"/>
            </p:cNvCxnSpPr>
            <p:nvPr/>
          </p:nvCxnSpPr>
          <p:spPr bwMode="auto">
            <a:xfrm flipV="1">
              <a:off x="7611107" y="2281237"/>
              <a:ext cx="1097117" cy="0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" name="Straight Connector 34"/>
            <p:cNvCxnSpPr>
              <a:cxnSpLocks noChangeShapeType="1"/>
            </p:cNvCxnSpPr>
            <p:nvPr/>
          </p:nvCxnSpPr>
          <p:spPr bwMode="auto">
            <a:xfrm>
              <a:off x="6794598" y="3262310"/>
              <a:ext cx="803716" cy="4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" name="Freeform 33"/>
            <p:cNvSpPr>
              <a:spLocks/>
            </p:cNvSpPr>
            <p:nvPr/>
          </p:nvSpPr>
          <p:spPr bwMode="auto">
            <a:xfrm rot="21487165">
              <a:off x="7472740" y="3261559"/>
              <a:ext cx="115214" cy="113719"/>
            </a:xfrm>
            <a:custGeom>
              <a:avLst/>
              <a:gdLst>
                <a:gd name="T0" fmla="*/ 0 w 124"/>
                <a:gd name="T1" fmla="*/ 0 h 140"/>
                <a:gd name="T2" fmla="*/ 0 w 124"/>
                <a:gd name="T3" fmla="*/ 2147483647 h 140"/>
                <a:gd name="T4" fmla="*/ 2147483647 w 124"/>
                <a:gd name="T5" fmla="*/ 2147483647 h 140"/>
                <a:gd name="T6" fmla="*/ 0 60000 65536"/>
                <a:gd name="T7" fmla="*/ 0 60000 65536"/>
                <a:gd name="T8" fmla="*/ 0 60000 65536"/>
                <a:gd name="T9" fmla="*/ 0 w 124"/>
                <a:gd name="T10" fmla="*/ 0 h 140"/>
                <a:gd name="T11" fmla="*/ 124 w 124"/>
                <a:gd name="T12" fmla="*/ 140 h 1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4" h="140">
                  <a:moveTo>
                    <a:pt x="0" y="0"/>
                  </a:moveTo>
                  <a:lnTo>
                    <a:pt x="0" y="140"/>
                  </a:lnTo>
                  <a:lnTo>
                    <a:pt x="124" y="14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400"/>
              <a:endParaRPr lang="en-US" sz="1800" b="1">
                <a:solidFill>
                  <a:prstClr val="black"/>
                </a:solidFill>
              </a:endParaRPr>
            </a:p>
          </p:txBody>
        </p:sp>
        <p:sp>
          <p:nvSpPr>
            <p:cNvPr id="44" name="Freeform 33"/>
            <p:cNvSpPr>
              <a:spLocks/>
            </p:cNvSpPr>
            <p:nvPr/>
          </p:nvSpPr>
          <p:spPr bwMode="auto">
            <a:xfrm rot="16200000" flipH="1">
              <a:off x="7597054" y="2147470"/>
              <a:ext cx="133823" cy="132085"/>
            </a:xfrm>
            <a:custGeom>
              <a:avLst/>
              <a:gdLst>
                <a:gd name="T0" fmla="*/ 0 w 124"/>
                <a:gd name="T1" fmla="*/ 0 h 140"/>
                <a:gd name="T2" fmla="*/ 0 w 124"/>
                <a:gd name="T3" fmla="*/ 2147483647 h 140"/>
                <a:gd name="T4" fmla="*/ 2147483647 w 124"/>
                <a:gd name="T5" fmla="*/ 2147483647 h 140"/>
                <a:gd name="T6" fmla="*/ 0 60000 65536"/>
                <a:gd name="T7" fmla="*/ 0 60000 65536"/>
                <a:gd name="T8" fmla="*/ 0 60000 65536"/>
                <a:gd name="T9" fmla="*/ 0 w 124"/>
                <a:gd name="T10" fmla="*/ 0 h 140"/>
                <a:gd name="T11" fmla="*/ 124 w 124"/>
                <a:gd name="T12" fmla="*/ 140 h 1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4" h="140">
                  <a:moveTo>
                    <a:pt x="0" y="0"/>
                  </a:moveTo>
                  <a:lnTo>
                    <a:pt x="0" y="140"/>
                  </a:lnTo>
                  <a:lnTo>
                    <a:pt x="124" y="14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400"/>
              <a:endParaRPr lang="en-US" sz="1800" b="1">
                <a:solidFill>
                  <a:prstClr val="black"/>
                </a:solidFill>
              </a:endParaRPr>
            </a:p>
          </p:txBody>
        </p:sp>
        <p:sp>
          <p:nvSpPr>
            <p:cNvPr id="45" name="Freeform 33"/>
            <p:cNvSpPr>
              <a:spLocks/>
            </p:cNvSpPr>
            <p:nvPr/>
          </p:nvSpPr>
          <p:spPr bwMode="auto">
            <a:xfrm rot="5400000">
              <a:off x="7476618" y="1710013"/>
              <a:ext cx="121657" cy="120077"/>
            </a:xfrm>
            <a:custGeom>
              <a:avLst/>
              <a:gdLst>
                <a:gd name="T0" fmla="*/ 0 w 124"/>
                <a:gd name="T1" fmla="*/ 0 h 140"/>
                <a:gd name="T2" fmla="*/ 0 w 124"/>
                <a:gd name="T3" fmla="*/ 2147483647 h 140"/>
                <a:gd name="T4" fmla="*/ 2147483647 w 124"/>
                <a:gd name="T5" fmla="*/ 2147483647 h 140"/>
                <a:gd name="T6" fmla="*/ 0 60000 65536"/>
                <a:gd name="T7" fmla="*/ 0 60000 65536"/>
                <a:gd name="T8" fmla="*/ 0 60000 65536"/>
                <a:gd name="T9" fmla="*/ 0 w 124"/>
                <a:gd name="T10" fmla="*/ 0 h 140"/>
                <a:gd name="T11" fmla="*/ 124 w 124"/>
                <a:gd name="T12" fmla="*/ 140 h 1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4" h="140">
                  <a:moveTo>
                    <a:pt x="0" y="0"/>
                  </a:moveTo>
                  <a:lnTo>
                    <a:pt x="0" y="140"/>
                  </a:lnTo>
                  <a:lnTo>
                    <a:pt x="124" y="14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914400"/>
              <a:endParaRPr lang="en-US" sz="1800" b="1">
                <a:solidFill>
                  <a:prstClr val="black"/>
                </a:solidFill>
              </a:endParaRPr>
            </a:p>
          </p:txBody>
        </p:sp>
        <p:sp>
          <p:nvSpPr>
            <p:cNvPr id="46" name="Rectangle 38"/>
            <p:cNvSpPr>
              <a:spLocks noChangeArrowheads="1"/>
            </p:cNvSpPr>
            <p:nvPr/>
          </p:nvSpPr>
          <p:spPr bwMode="auto">
            <a:xfrm>
              <a:off x="6531100" y="1635710"/>
              <a:ext cx="3481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defTabSz="914400">
                <a:spcBef>
                  <a:spcPct val="0"/>
                </a:spcBef>
                <a:buFontTx/>
                <a:buNone/>
              </a:pPr>
              <a:r>
                <a:rPr lang="en-US" altLang="en-US" sz="1600" b="1">
                  <a:solidFill>
                    <a:prstClr val="black"/>
                  </a:solidFill>
                  <a:latin typeface="Bookman Old Style" pitchFamily="18" charset="0"/>
                </a:rPr>
                <a:t>D</a:t>
              </a:r>
              <a:endParaRPr lang="en-US" altLang="en-US" sz="1600" b="1">
                <a:solidFill>
                  <a:prstClr val="black"/>
                </a:solidFill>
                <a:latin typeface="Maiandra GD" pitchFamily="34" charset="0"/>
              </a:endParaRPr>
            </a:p>
          </p:txBody>
        </p:sp>
        <p:sp>
          <p:nvSpPr>
            <p:cNvPr id="47" name="Rectangle 39"/>
            <p:cNvSpPr>
              <a:spLocks noChangeArrowheads="1"/>
            </p:cNvSpPr>
            <p:nvPr/>
          </p:nvSpPr>
          <p:spPr bwMode="auto">
            <a:xfrm>
              <a:off x="7424229" y="1045342"/>
              <a:ext cx="3481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defTabSz="914400">
                <a:spcBef>
                  <a:spcPct val="0"/>
                </a:spcBef>
                <a:buFontTx/>
                <a:buNone/>
              </a:pPr>
              <a:r>
                <a:rPr lang="en-US" altLang="en-US" sz="1600" b="1" dirty="0">
                  <a:solidFill>
                    <a:prstClr val="black"/>
                  </a:solidFill>
                  <a:latin typeface="Bookman Old Style" pitchFamily="18" charset="0"/>
                </a:rPr>
                <a:t>C</a:t>
              </a:r>
              <a:endParaRPr lang="en-US" altLang="en-US" sz="1600" b="1" dirty="0">
                <a:solidFill>
                  <a:prstClr val="black"/>
                </a:solidFill>
                <a:latin typeface="Maiandra GD" pitchFamily="34" charset="0"/>
              </a:endParaRPr>
            </a:p>
          </p:txBody>
        </p:sp>
        <p:sp>
          <p:nvSpPr>
            <p:cNvPr id="48" name="Rectangle 40"/>
            <p:cNvSpPr>
              <a:spLocks noChangeArrowheads="1"/>
            </p:cNvSpPr>
            <p:nvPr/>
          </p:nvSpPr>
          <p:spPr bwMode="auto">
            <a:xfrm>
              <a:off x="7572654" y="1635710"/>
              <a:ext cx="352930" cy="338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defTabSz="914400">
                <a:spcBef>
                  <a:spcPct val="0"/>
                </a:spcBef>
                <a:buFontTx/>
                <a:buNone/>
              </a:pPr>
              <a:r>
                <a:rPr lang="en-US" altLang="en-US" sz="1600" b="1">
                  <a:solidFill>
                    <a:prstClr val="black"/>
                  </a:solidFill>
                  <a:latin typeface="Bookman Old Style" pitchFamily="18" charset="0"/>
                </a:rPr>
                <a:t>H</a:t>
              </a:r>
              <a:endParaRPr lang="en-US" altLang="en-US" sz="1600" b="1">
                <a:solidFill>
                  <a:prstClr val="black"/>
                </a:solidFill>
                <a:latin typeface="Maiandra GD" pitchFamily="34" charset="0"/>
              </a:endParaRPr>
            </a:p>
          </p:txBody>
        </p:sp>
        <p:sp>
          <p:nvSpPr>
            <p:cNvPr id="49" name="Rectangle 41"/>
            <p:cNvSpPr>
              <a:spLocks noChangeArrowheads="1"/>
            </p:cNvSpPr>
            <p:nvPr/>
          </p:nvSpPr>
          <p:spPr bwMode="auto">
            <a:xfrm>
              <a:off x="8658279" y="2107613"/>
              <a:ext cx="33695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defTabSz="914400">
                <a:spcBef>
                  <a:spcPct val="0"/>
                </a:spcBef>
                <a:buFontTx/>
                <a:buNone/>
              </a:pPr>
              <a:r>
                <a:rPr lang="en-US" altLang="en-US" sz="1600" b="1">
                  <a:solidFill>
                    <a:prstClr val="black"/>
                  </a:solidFill>
                  <a:latin typeface="Bookman Old Style" pitchFamily="18" charset="0"/>
                </a:rPr>
                <a:t>B</a:t>
              </a:r>
              <a:endParaRPr lang="en-US" altLang="en-US" sz="1600" b="1">
                <a:solidFill>
                  <a:prstClr val="black"/>
                </a:solidFill>
                <a:latin typeface="Maiandra GD" pitchFamily="34" charset="0"/>
              </a:endParaRPr>
            </a:p>
          </p:txBody>
        </p:sp>
        <p:sp>
          <p:nvSpPr>
            <p:cNvPr id="50" name="Rectangle 42"/>
            <p:cNvSpPr>
              <a:spLocks noChangeArrowheads="1"/>
            </p:cNvSpPr>
            <p:nvPr/>
          </p:nvSpPr>
          <p:spPr bwMode="auto">
            <a:xfrm>
              <a:off x="7520751" y="3063344"/>
              <a:ext cx="324080" cy="338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defTabSz="914400">
                <a:spcBef>
                  <a:spcPct val="0"/>
                </a:spcBef>
                <a:buFontTx/>
                <a:buNone/>
              </a:pPr>
              <a:r>
                <a:rPr lang="en-US" altLang="en-US" sz="1600" b="1" dirty="0">
                  <a:solidFill>
                    <a:prstClr val="black"/>
                  </a:solidFill>
                  <a:latin typeface="Bookman Old Style" pitchFamily="18" charset="0"/>
                </a:rPr>
                <a:t>F</a:t>
              </a:r>
              <a:endParaRPr lang="en-US" altLang="en-US" sz="1600" b="1" dirty="0">
                <a:solidFill>
                  <a:prstClr val="black"/>
                </a:solidFill>
                <a:latin typeface="Maiandra GD" pitchFamily="34" charset="0"/>
              </a:endParaRPr>
            </a:p>
          </p:txBody>
        </p:sp>
        <p:sp>
          <p:nvSpPr>
            <p:cNvPr id="51" name="Rectangle 43"/>
            <p:cNvSpPr>
              <a:spLocks noChangeArrowheads="1"/>
            </p:cNvSpPr>
            <p:nvPr/>
          </p:nvSpPr>
          <p:spPr bwMode="auto">
            <a:xfrm>
              <a:off x="7443368" y="3890295"/>
              <a:ext cx="332093" cy="338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defTabSz="914400">
                <a:spcBef>
                  <a:spcPct val="0"/>
                </a:spcBef>
                <a:buFontTx/>
                <a:buNone/>
              </a:pPr>
              <a:r>
                <a:rPr lang="en-US" altLang="en-US" sz="1600" b="1">
                  <a:solidFill>
                    <a:prstClr val="black"/>
                  </a:solidFill>
                  <a:latin typeface="Bookman Old Style" pitchFamily="18" charset="0"/>
                </a:rPr>
                <a:t>A</a:t>
              </a:r>
              <a:endParaRPr lang="en-US" altLang="en-US" sz="1600" b="1">
                <a:solidFill>
                  <a:prstClr val="black"/>
                </a:solidFill>
                <a:latin typeface="Maiandra GD" pitchFamily="34" charset="0"/>
              </a:endParaRPr>
            </a:p>
          </p:txBody>
        </p:sp>
        <p:sp>
          <p:nvSpPr>
            <p:cNvPr id="52" name="Rectangle 44"/>
            <p:cNvSpPr>
              <a:spLocks noChangeArrowheads="1"/>
            </p:cNvSpPr>
            <p:nvPr/>
          </p:nvSpPr>
          <p:spPr bwMode="auto">
            <a:xfrm>
              <a:off x="6506807" y="3093037"/>
              <a:ext cx="33214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defTabSz="914400">
                <a:spcBef>
                  <a:spcPct val="0"/>
                </a:spcBef>
                <a:buFontTx/>
                <a:buNone/>
              </a:pPr>
              <a:r>
                <a:rPr lang="en-US" altLang="en-US" sz="1600" b="1">
                  <a:solidFill>
                    <a:prstClr val="black"/>
                  </a:solidFill>
                  <a:latin typeface="Bookman Old Style" pitchFamily="18" charset="0"/>
                </a:rPr>
                <a:t>E</a:t>
              </a:r>
              <a:endParaRPr lang="en-US" altLang="en-US" sz="1600" b="1">
                <a:solidFill>
                  <a:prstClr val="black"/>
                </a:solidFill>
                <a:latin typeface="Maiandra GD" pitchFamily="34" charset="0"/>
              </a:endParaRPr>
            </a:p>
          </p:txBody>
        </p:sp>
        <p:sp>
          <p:nvSpPr>
            <p:cNvPr id="53" name="Rectangle 45"/>
            <p:cNvSpPr>
              <a:spLocks noChangeArrowheads="1"/>
            </p:cNvSpPr>
            <p:nvPr/>
          </p:nvSpPr>
          <p:spPr bwMode="auto">
            <a:xfrm>
              <a:off x="7285385" y="2126247"/>
              <a:ext cx="3481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defTabSz="914400">
                <a:spcBef>
                  <a:spcPct val="0"/>
                </a:spcBef>
                <a:buFontTx/>
                <a:buNone/>
              </a:pPr>
              <a:r>
                <a:rPr lang="en-US" altLang="en-US" sz="1600" b="1">
                  <a:solidFill>
                    <a:prstClr val="black"/>
                  </a:solidFill>
                  <a:latin typeface="Bookman Old Style" pitchFamily="18" charset="0"/>
                </a:rPr>
                <a:t>G</a:t>
              </a:r>
              <a:endParaRPr lang="en-US" altLang="en-US" sz="1600" b="1">
                <a:solidFill>
                  <a:prstClr val="black"/>
                </a:solidFill>
                <a:latin typeface="Maiandra GD" pitchFamily="34" charset="0"/>
              </a:endParaRPr>
            </a:p>
          </p:txBody>
        </p:sp>
        <p:sp>
          <p:nvSpPr>
            <p:cNvPr id="54" name="Rectangle 46"/>
            <p:cNvSpPr>
              <a:spLocks noChangeArrowheads="1"/>
            </p:cNvSpPr>
            <p:nvPr/>
          </p:nvSpPr>
          <p:spPr bwMode="auto">
            <a:xfrm>
              <a:off x="7578379" y="1870223"/>
              <a:ext cx="386587" cy="2769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defTabSz="914400">
                <a:spcBef>
                  <a:spcPct val="0"/>
                </a:spcBef>
                <a:buFontTx/>
                <a:buNone/>
              </a:pPr>
              <a:r>
                <a:rPr lang="en-US" altLang="en-US" sz="1200" b="1" dirty="0">
                  <a:solidFill>
                    <a:prstClr val="black"/>
                  </a:solidFill>
                  <a:latin typeface="Bookman Old Style" pitchFamily="18" charset="0"/>
                </a:rPr>
                <a:t>40</a:t>
              </a:r>
              <a:endParaRPr lang="en-US" altLang="en-US" sz="1200" b="1" dirty="0">
                <a:solidFill>
                  <a:prstClr val="black"/>
                </a:solidFill>
                <a:latin typeface="Maiandra GD" pitchFamily="34" charset="0"/>
              </a:endParaRPr>
            </a:p>
          </p:txBody>
        </p:sp>
        <p:sp>
          <p:nvSpPr>
            <p:cNvPr id="55" name="Rectangle 48"/>
            <p:cNvSpPr>
              <a:spLocks noChangeArrowheads="1"/>
            </p:cNvSpPr>
            <p:nvPr/>
          </p:nvSpPr>
          <p:spPr bwMode="auto">
            <a:xfrm>
              <a:off x="7217809" y="2557457"/>
              <a:ext cx="386587" cy="2769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defTabSz="914400">
                <a:spcBef>
                  <a:spcPct val="0"/>
                </a:spcBef>
                <a:buFontTx/>
                <a:buNone/>
              </a:pPr>
              <a:r>
                <a:rPr lang="en-US" altLang="en-US" sz="1200" b="1" dirty="0">
                  <a:solidFill>
                    <a:prstClr val="black"/>
                  </a:solidFill>
                  <a:latin typeface="Bookman Old Style" pitchFamily="18" charset="0"/>
                </a:rPr>
                <a:t>50</a:t>
              </a:r>
              <a:endParaRPr lang="en-US" altLang="en-US" sz="1200" b="1" dirty="0">
                <a:solidFill>
                  <a:prstClr val="black"/>
                </a:solidFill>
                <a:latin typeface="Maiandra GD" pitchFamily="34" charset="0"/>
              </a:endParaRPr>
            </a:p>
          </p:txBody>
        </p:sp>
        <p:sp>
          <p:nvSpPr>
            <p:cNvPr id="56" name="Rectangle 49"/>
            <p:cNvSpPr>
              <a:spLocks noChangeArrowheads="1"/>
            </p:cNvSpPr>
            <p:nvPr/>
          </p:nvSpPr>
          <p:spPr bwMode="auto">
            <a:xfrm>
              <a:off x="7061464" y="3029618"/>
              <a:ext cx="386587" cy="2769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defTabSz="914400">
                <a:spcBef>
                  <a:spcPct val="0"/>
                </a:spcBef>
                <a:buFontTx/>
                <a:buNone/>
              </a:pPr>
              <a:r>
                <a:rPr lang="en-US" altLang="en-US" sz="1200" b="1" dirty="0">
                  <a:solidFill>
                    <a:prstClr val="black"/>
                  </a:solidFill>
                  <a:latin typeface="Bookman Old Style" pitchFamily="18" charset="0"/>
                </a:rPr>
                <a:t>30</a:t>
              </a:r>
              <a:endParaRPr lang="en-US" altLang="en-US" sz="1200" b="1" dirty="0">
                <a:solidFill>
                  <a:prstClr val="black"/>
                </a:solidFill>
                <a:latin typeface="Maiandra GD" pitchFamily="34" charset="0"/>
              </a:endParaRPr>
            </a:p>
          </p:txBody>
        </p:sp>
        <p:sp>
          <p:nvSpPr>
            <p:cNvPr id="57" name="Rectangle 50"/>
            <p:cNvSpPr>
              <a:spLocks noChangeArrowheads="1"/>
            </p:cNvSpPr>
            <p:nvPr/>
          </p:nvSpPr>
          <p:spPr bwMode="auto">
            <a:xfrm>
              <a:off x="7536165" y="3372400"/>
              <a:ext cx="386587" cy="2769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defTabSz="914400">
                <a:spcBef>
                  <a:spcPct val="0"/>
                </a:spcBef>
                <a:buFontTx/>
                <a:buNone/>
              </a:pPr>
              <a:r>
                <a:rPr lang="en-US" altLang="en-US" sz="1200" b="1" dirty="0">
                  <a:solidFill>
                    <a:prstClr val="black"/>
                  </a:solidFill>
                  <a:latin typeface="Bookman Old Style" pitchFamily="18" charset="0"/>
                </a:rPr>
                <a:t>50</a:t>
              </a:r>
              <a:endParaRPr lang="en-US" altLang="en-US" sz="1200" b="1" dirty="0">
                <a:solidFill>
                  <a:prstClr val="black"/>
                </a:solidFill>
                <a:latin typeface="Maiandra GD" pitchFamily="34" charset="0"/>
              </a:endParaRPr>
            </a:p>
          </p:txBody>
        </p:sp>
        <p:sp>
          <p:nvSpPr>
            <p:cNvPr id="58" name="Rectangle 51"/>
            <p:cNvSpPr>
              <a:spLocks noChangeArrowheads="1"/>
            </p:cNvSpPr>
            <p:nvPr/>
          </p:nvSpPr>
          <p:spPr bwMode="auto">
            <a:xfrm>
              <a:off x="7935956" y="2252402"/>
              <a:ext cx="386587" cy="2769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defTabSz="914400">
                <a:spcBef>
                  <a:spcPct val="0"/>
                </a:spcBef>
                <a:buFontTx/>
                <a:buNone/>
              </a:pPr>
              <a:r>
                <a:rPr lang="en-US" altLang="en-US" sz="1200" b="1" dirty="0">
                  <a:solidFill>
                    <a:prstClr val="black"/>
                  </a:solidFill>
                  <a:latin typeface="Bookman Old Style" pitchFamily="18" charset="0"/>
                </a:rPr>
                <a:t>50</a:t>
              </a:r>
              <a:endParaRPr lang="en-US" altLang="en-US" sz="1200" b="1" dirty="0">
                <a:solidFill>
                  <a:prstClr val="black"/>
                </a:solidFill>
                <a:latin typeface="Maiandra GD" pitchFamily="34" charset="0"/>
              </a:endParaRPr>
            </a:p>
          </p:txBody>
        </p:sp>
        <p:sp>
          <p:nvSpPr>
            <p:cNvPr id="59" name="Rectangle 47"/>
            <p:cNvSpPr>
              <a:spLocks noChangeArrowheads="1"/>
            </p:cNvSpPr>
            <p:nvPr/>
          </p:nvSpPr>
          <p:spPr bwMode="auto">
            <a:xfrm>
              <a:off x="7071382" y="1790700"/>
              <a:ext cx="386587" cy="2769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defTabSz="914400">
                <a:spcBef>
                  <a:spcPct val="0"/>
                </a:spcBef>
                <a:buFontTx/>
                <a:buNone/>
              </a:pPr>
              <a:r>
                <a:rPr lang="en-US" altLang="en-US" sz="1200" b="1" dirty="0">
                  <a:solidFill>
                    <a:prstClr val="black"/>
                  </a:solidFill>
                  <a:latin typeface="Bookman Old Style" pitchFamily="18" charset="0"/>
                </a:rPr>
                <a:t>20</a:t>
              </a:r>
              <a:endParaRPr lang="en-US" altLang="en-US" sz="1200" b="1" dirty="0">
                <a:solidFill>
                  <a:prstClr val="black"/>
                </a:solidFill>
                <a:latin typeface="Maiandra GD" pitchFamily="34" charset="0"/>
              </a:endParaRPr>
            </a:p>
          </p:txBody>
        </p:sp>
      </p:grpSp>
      <p:sp>
        <p:nvSpPr>
          <p:cNvPr id="60" name="Rectangle 59"/>
          <p:cNvSpPr>
            <a:spLocks noChangeArrowheads="1"/>
          </p:cNvSpPr>
          <p:nvPr/>
        </p:nvSpPr>
        <p:spPr bwMode="auto">
          <a:xfrm>
            <a:off x="514769" y="919256"/>
            <a:ext cx="6554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0"/>
              </a:spcBef>
              <a:buFontTx/>
              <a:buNone/>
            </a:pPr>
            <a:r>
              <a:rPr lang="en-US" altLang="en-US" sz="1600" b="1" dirty="0" smtClean="0">
                <a:latin typeface="Bookman Old Style" pitchFamily="18" charset="0"/>
              </a:rPr>
              <a:t>Sol.</a:t>
            </a:r>
            <a:endParaRPr lang="en-IN" altLang="en-US" sz="1600" b="1" dirty="0">
              <a:latin typeface="Bookman Old Style" pitchFamily="18" charset="0"/>
            </a:endParaRPr>
          </a:p>
        </p:txBody>
      </p: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999219" y="919256"/>
            <a:ext cx="44481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The pentagonal field is divided into</a:t>
            </a:r>
          </a:p>
        </p:txBody>
      </p:sp>
      <p:sp>
        <p:nvSpPr>
          <p:cNvPr id="62" name="Rectangle 61"/>
          <p:cNvSpPr>
            <a:spLocks noChangeArrowheads="1"/>
          </p:cNvSpPr>
          <p:nvPr/>
        </p:nvSpPr>
        <p:spPr bwMode="auto">
          <a:xfrm>
            <a:off x="934505" y="1218887"/>
            <a:ext cx="346233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 (i) Trapezium DEFH and  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55165" y="1891415"/>
            <a:ext cx="6128559" cy="597628"/>
            <a:chOff x="201893" y="1891415"/>
            <a:chExt cx="6128559" cy="597628"/>
          </a:xfrm>
        </p:grpSpPr>
        <p:sp>
          <p:nvSpPr>
            <p:cNvPr id="63" name="Rectangle 62"/>
            <p:cNvSpPr>
              <a:spLocks noChangeArrowheads="1"/>
            </p:cNvSpPr>
            <p:nvPr/>
          </p:nvSpPr>
          <p:spPr bwMode="auto">
            <a:xfrm>
              <a:off x="201893" y="2023990"/>
              <a:ext cx="216437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 dirty="0" smtClean="0">
                  <a:solidFill>
                    <a:prstClr val="black"/>
                  </a:solidFill>
                  <a:latin typeface="Bookman Old Style" pitchFamily="18" charset="0"/>
                </a:rPr>
                <a:t>Area of trapezium</a:t>
              </a:r>
              <a:r>
                <a:rPr lang="en-US" altLang="en-US" sz="1600" b="1" dirty="0">
                  <a:solidFill>
                    <a:prstClr val="black"/>
                  </a:solidFill>
                  <a:latin typeface="Bookman Old Style" pitchFamily="18" charset="0"/>
                </a:rPr>
                <a:t>)</a:t>
              </a:r>
            </a:p>
          </p:txBody>
        </p:sp>
        <p:sp>
          <p:nvSpPr>
            <p:cNvPr id="64" name="Rectangle 63"/>
            <p:cNvSpPr>
              <a:spLocks noChangeArrowheads="1"/>
            </p:cNvSpPr>
            <p:nvPr/>
          </p:nvSpPr>
          <p:spPr bwMode="auto">
            <a:xfrm>
              <a:off x="2234050" y="2023990"/>
              <a:ext cx="30809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 dirty="0">
                  <a:solidFill>
                    <a:prstClr val="black"/>
                  </a:solidFill>
                  <a:latin typeface="Bookman Old Style" pitchFamily="18" charset="0"/>
                </a:rPr>
                <a:t>=</a:t>
              </a: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2768491" y="2023990"/>
              <a:ext cx="30809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 dirty="0">
                  <a:solidFill>
                    <a:prstClr val="black"/>
                  </a:solidFill>
                  <a:latin typeface="Bookman Old Style" pitchFamily="18" charset="0"/>
                </a:rPr>
                <a:t>×</a:t>
              </a:r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2496825" y="1891415"/>
              <a:ext cx="32092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 dirty="0">
                  <a:solidFill>
                    <a:prstClr val="black"/>
                  </a:solidFill>
                  <a:latin typeface="Bookman Old Style" pitchFamily="18" charset="0"/>
                </a:rPr>
                <a:t>1</a:t>
              </a:r>
            </a:p>
          </p:txBody>
        </p:sp>
        <p:cxnSp>
          <p:nvCxnSpPr>
            <p:cNvPr id="67" name="Straight Connector 66"/>
            <p:cNvCxnSpPr>
              <a:cxnSpLocks noChangeShapeType="1"/>
            </p:cNvCxnSpPr>
            <p:nvPr/>
          </p:nvCxnSpPr>
          <p:spPr bwMode="auto">
            <a:xfrm>
              <a:off x="2537488" y="2195403"/>
              <a:ext cx="245698" cy="0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2501897" y="2150489"/>
              <a:ext cx="32092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 dirty="0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</a:p>
          </p:txBody>
        </p:sp>
        <p:sp>
          <p:nvSpPr>
            <p:cNvPr id="69" name="Rectangle 68"/>
            <p:cNvSpPr>
              <a:spLocks noChangeArrowheads="1"/>
            </p:cNvSpPr>
            <p:nvPr/>
          </p:nvSpPr>
          <p:spPr bwMode="auto">
            <a:xfrm>
              <a:off x="2947675" y="2023990"/>
              <a:ext cx="250421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 dirty="0">
                  <a:solidFill>
                    <a:prstClr val="black"/>
                  </a:solidFill>
                  <a:latin typeface="Bookman Old Style" pitchFamily="18" charset="0"/>
                </a:rPr>
                <a:t>[sum of parallel </a:t>
              </a:r>
              <a:r>
                <a:rPr lang="en-US" altLang="en-US" sz="1600" b="1" dirty="0" smtClean="0">
                  <a:solidFill>
                    <a:prstClr val="black"/>
                  </a:solidFill>
                  <a:latin typeface="Bookman Old Style" pitchFamily="18" charset="0"/>
                </a:rPr>
                <a:t>sides]</a:t>
              </a:r>
              <a:endParaRPr lang="en-US" altLang="en-US" sz="16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70" name="Rectangle 69"/>
            <p:cNvSpPr>
              <a:spLocks noChangeArrowheads="1"/>
            </p:cNvSpPr>
            <p:nvPr/>
          </p:nvSpPr>
          <p:spPr bwMode="auto">
            <a:xfrm>
              <a:off x="5287337" y="2023990"/>
              <a:ext cx="30809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 dirty="0">
                  <a:solidFill>
                    <a:prstClr val="black"/>
                  </a:solidFill>
                  <a:latin typeface="Bookman Old Style" pitchFamily="18" charset="0"/>
                </a:rPr>
                <a:t>×</a:t>
              </a:r>
            </a:p>
          </p:txBody>
        </p:sp>
        <p:sp>
          <p:nvSpPr>
            <p:cNvPr id="71" name="Rectangle 70"/>
            <p:cNvSpPr>
              <a:spLocks noChangeArrowheads="1"/>
            </p:cNvSpPr>
            <p:nvPr/>
          </p:nvSpPr>
          <p:spPr bwMode="auto">
            <a:xfrm>
              <a:off x="5461303" y="2014262"/>
              <a:ext cx="86914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 dirty="0">
                  <a:solidFill>
                    <a:prstClr val="black"/>
                  </a:solidFill>
                  <a:latin typeface="Bookman Old Style" pitchFamily="18" charset="0"/>
                </a:rPr>
                <a:t>height</a:t>
              </a:r>
            </a:p>
          </p:txBody>
        </p:sp>
      </p:grpSp>
      <p:sp>
        <p:nvSpPr>
          <p:cNvPr id="82" name="Rectangle 81"/>
          <p:cNvSpPr>
            <a:spLocks noChangeArrowheads="1"/>
          </p:cNvSpPr>
          <p:nvPr/>
        </p:nvSpPr>
        <p:spPr bwMode="auto">
          <a:xfrm>
            <a:off x="1285304" y="1578271"/>
            <a:ext cx="29699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Area of trapezium DEFH </a:t>
            </a:r>
          </a:p>
        </p:txBody>
      </p:sp>
      <p:sp>
        <p:nvSpPr>
          <p:cNvPr id="83" name="Rectangle 82"/>
          <p:cNvSpPr>
            <a:spLocks noChangeArrowheads="1"/>
          </p:cNvSpPr>
          <p:nvPr/>
        </p:nvSpPr>
        <p:spPr bwMode="auto">
          <a:xfrm>
            <a:off x="2487322" y="2594271"/>
            <a:ext cx="3080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84" name="Rectangle 83"/>
          <p:cNvSpPr>
            <a:spLocks noChangeArrowheads="1"/>
          </p:cNvSpPr>
          <p:nvPr/>
        </p:nvSpPr>
        <p:spPr bwMode="auto">
          <a:xfrm>
            <a:off x="3060472" y="2575221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759253" y="2472440"/>
            <a:ext cx="330447" cy="585392"/>
            <a:chOff x="2885373" y="2472440"/>
            <a:chExt cx="330447" cy="585392"/>
          </a:xfrm>
        </p:grpSpPr>
        <p:sp>
          <p:nvSpPr>
            <p:cNvPr id="85" name="Rectangle 84"/>
            <p:cNvSpPr>
              <a:spLocks noChangeArrowheads="1"/>
            </p:cNvSpPr>
            <p:nvPr/>
          </p:nvSpPr>
          <p:spPr bwMode="auto">
            <a:xfrm>
              <a:off x="2885373" y="2472440"/>
              <a:ext cx="32092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>
                  <a:solidFill>
                    <a:prstClr val="black"/>
                  </a:solidFill>
                  <a:latin typeface="Bookman Old Style" pitchFamily="18" charset="0"/>
                </a:rPr>
                <a:t>1</a:t>
              </a:r>
            </a:p>
          </p:txBody>
        </p:sp>
        <p:cxnSp>
          <p:nvCxnSpPr>
            <p:cNvPr id="86" name="Straight Connector 85"/>
            <p:cNvCxnSpPr>
              <a:cxnSpLocks noChangeShapeType="1"/>
            </p:cNvCxnSpPr>
            <p:nvPr/>
          </p:nvCxnSpPr>
          <p:spPr bwMode="auto">
            <a:xfrm>
              <a:off x="2932801" y="2767309"/>
              <a:ext cx="270268" cy="0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7" name="Rectangle 86"/>
            <p:cNvSpPr>
              <a:spLocks noChangeArrowheads="1"/>
            </p:cNvSpPr>
            <p:nvPr/>
          </p:nvSpPr>
          <p:spPr bwMode="auto">
            <a:xfrm>
              <a:off x="2894898" y="2719278"/>
              <a:ext cx="32092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 dirty="0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</a:p>
          </p:txBody>
        </p:sp>
      </p:grpSp>
      <p:sp>
        <p:nvSpPr>
          <p:cNvPr id="88" name="Rectangle 87"/>
          <p:cNvSpPr>
            <a:spLocks noChangeArrowheads="1"/>
          </p:cNvSpPr>
          <p:nvPr/>
        </p:nvSpPr>
        <p:spPr bwMode="auto">
          <a:xfrm>
            <a:off x="3272385" y="2565696"/>
            <a:ext cx="11865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[DH + EF]</a:t>
            </a:r>
          </a:p>
        </p:txBody>
      </p:sp>
      <p:sp>
        <p:nvSpPr>
          <p:cNvPr id="89" name="Rectangle 88"/>
          <p:cNvSpPr>
            <a:spLocks noChangeArrowheads="1"/>
          </p:cNvSpPr>
          <p:nvPr/>
        </p:nvSpPr>
        <p:spPr bwMode="auto">
          <a:xfrm>
            <a:off x="4356980" y="2572046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90" name="Rectangle 89"/>
          <p:cNvSpPr>
            <a:spLocks noChangeArrowheads="1"/>
          </p:cNvSpPr>
          <p:nvPr/>
        </p:nvSpPr>
        <p:spPr bwMode="auto">
          <a:xfrm>
            <a:off x="4565515" y="2572046"/>
            <a:ext cx="4924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HF</a:t>
            </a:r>
          </a:p>
        </p:txBody>
      </p:sp>
      <p:sp>
        <p:nvSpPr>
          <p:cNvPr id="91" name="Rectangle 90"/>
          <p:cNvSpPr>
            <a:spLocks noChangeArrowheads="1"/>
          </p:cNvSpPr>
          <p:nvPr/>
        </p:nvSpPr>
        <p:spPr bwMode="auto">
          <a:xfrm>
            <a:off x="2487322" y="3195158"/>
            <a:ext cx="3080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92" name="Rectangle 91"/>
          <p:cNvSpPr>
            <a:spLocks noChangeArrowheads="1"/>
          </p:cNvSpPr>
          <p:nvPr/>
        </p:nvSpPr>
        <p:spPr bwMode="auto">
          <a:xfrm>
            <a:off x="3101986" y="3176108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797186" y="3053871"/>
            <a:ext cx="330447" cy="593351"/>
            <a:chOff x="2923306" y="3053871"/>
            <a:chExt cx="330447" cy="593351"/>
          </a:xfrm>
        </p:grpSpPr>
        <p:sp>
          <p:nvSpPr>
            <p:cNvPr id="93" name="Rectangle 92"/>
            <p:cNvSpPr>
              <a:spLocks noChangeArrowheads="1"/>
            </p:cNvSpPr>
            <p:nvPr/>
          </p:nvSpPr>
          <p:spPr bwMode="auto">
            <a:xfrm>
              <a:off x="2923306" y="3053871"/>
              <a:ext cx="32092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>
                  <a:solidFill>
                    <a:prstClr val="black"/>
                  </a:solidFill>
                  <a:latin typeface="Bookman Old Style" pitchFamily="18" charset="0"/>
                </a:rPr>
                <a:t>1</a:t>
              </a:r>
            </a:p>
          </p:txBody>
        </p:sp>
        <p:cxnSp>
          <p:nvCxnSpPr>
            <p:cNvPr id="94" name="Straight Connector 93"/>
            <p:cNvCxnSpPr>
              <a:cxnSpLocks noChangeShapeType="1"/>
            </p:cNvCxnSpPr>
            <p:nvPr/>
          </p:nvCxnSpPr>
          <p:spPr bwMode="auto">
            <a:xfrm>
              <a:off x="2970734" y="3368196"/>
              <a:ext cx="270268" cy="0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5" name="Rectangle 94"/>
            <p:cNvSpPr>
              <a:spLocks noChangeArrowheads="1"/>
            </p:cNvSpPr>
            <p:nvPr/>
          </p:nvSpPr>
          <p:spPr bwMode="auto">
            <a:xfrm>
              <a:off x="2932831" y="3308668"/>
              <a:ext cx="32092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 dirty="0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</a:p>
          </p:txBody>
        </p:sp>
      </p:grpSp>
      <p:sp>
        <p:nvSpPr>
          <p:cNvPr id="96" name="Rectangle 95"/>
          <p:cNvSpPr>
            <a:spLocks noChangeArrowheads="1"/>
          </p:cNvSpPr>
          <p:nvPr/>
        </p:nvSpPr>
        <p:spPr bwMode="auto">
          <a:xfrm>
            <a:off x="3323627" y="3172516"/>
            <a:ext cx="5180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[</a:t>
            </a: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20</a:t>
            </a:r>
            <a:endParaRPr lang="en-US" alt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7" name="Rectangle 96"/>
          <p:cNvSpPr>
            <a:spLocks noChangeArrowheads="1"/>
          </p:cNvSpPr>
          <p:nvPr/>
        </p:nvSpPr>
        <p:spPr bwMode="auto">
          <a:xfrm>
            <a:off x="4341344" y="3172516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98" name="Rectangle 97"/>
          <p:cNvSpPr>
            <a:spLocks noChangeArrowheads="1"/>
          </p:cNvSpPr>
          <p:nvPr/>
        </p:nvSpPr>
        <p:spPr bwMode="auto">
          <a:xfrm>
            <a:off x="4549676" y="3172516"/>
            <a:ext cx="5229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(</a:t>
            </a: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40</a:t>
            </a:r>
            <a:endParaRPr lang="en-US" alt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9" name="Rectangle 98"/>
          <p:cNvSpPr>
            <a:spLocks noChangeArrowheads="1"/>
          </p:cNvSpPr>
          <p:nvPr/>
        </p:nvSpPr>
        <p:spPr bwMode="auto">
          <a:xfrm>
            <a:off x="2487322" y="3764868"/>
            <a:ext cx="3080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00" name="Rectangle 99"/>
          <p:cNvSpPr>
            <a:spLocks noChangeArrowheads="1"/>
          </p:cNvSpPr>
          <p:nvPr/>
        </p:nvSpPr>
        <p:spPr bwMode="auto">
          <a:xfrm>
            <a:off x="3090468" y="3745818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769793" y="3623581"/>
            <a:ext cx="335209" cy="593352"/>
            <a:chOff x="2895913" y="3623581"/>
            <a:chExt cx="335209" cy="593352"/>
          </a:xfrm>
        </p:grpSpPr>
        <p:sp>
          <p:nvSpPr>
            <p:cNvPr id="101" name="Rectangle 100"/>
            <p:cNvSpPr>
              <a:spLocks noChangeArrowheads="1"/>
            </p:cNvSpPr>
            <p:nvPr/>
          </p:nvSpPr>
          <p:spPr bwMode="auto">
            <a:xfrm>
              <a:off x="2895913" y="3623581"/>
              <a:ext cx="32092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>
                  <a:solidFill>
                    <a:prstClr val="black"/>
                  </a:solidFill>
                  <a:latin typeface="Bookman Old Style" pitchFamily="18" charset="0"/>
                </a:rPr>
                <a:t>1</a:t>
              </a:r>
            </a:p>
          </p:txBody>
        </p:sp>
        <p:cxnSp>
          <p:nvCxnSpPr>
            <p:cNvPr id="102" name="Straight Connector 101"/>
            <p:cNvCxnSpPr>
              <a:cxnSpLocks noChangeShapeType="1"/>
            </p:cNvCxnSpPr>
            <p:nvPr/>
          </p:nvCxnSpPr>
          <p:spPr bwMode="auto">
            <a:xfrm>
              <a:off x="2943341" y="3928178"/>
              <a:ext cx="270268" cy="0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3" name="Rectangle 102"/>
            <p:cNvSpPr>
              <a:spLocks noChangeArrowheads="1"/>
            </p:cNvSpPr>
            <p:nvPr/>
          </p:nvSpPr>
          <p:spPr bwMode="auto">
            <a:xfrm>
              <a:off x="2910200" y="3878379"/>
              <a:ext cx="32092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 dirty="0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</a:p>
          </p:txBody>
        </p:sp>
      </p:grpSp>
      <p:sp>
        <p:nvSpPr>
          <p:cNvPr id="104" name="Rectangle 103"/>
          <p:cNvSpPr>
            <a:spLocks noChangeArrowheads="1"/>
          </p:cNvSpPr>
          <p:nvPr/>
        </p:nvSpPr>
        <p:spPr bwMode="auto">
          <a:xfrm>
            <a:off x="3341293" y="3736293"/>
            <a:ext cx="4571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50</a:t>
            </a:r>
          </a:p>
        </p:txBody>
      </p:sp>
      <p:sp>
        <p:nvSpPr>
          <p:cNvPr id="105" name="Rectangle 104"/>
          <p:cNvSpPr>
            <a:spLocks noChangeArrowheads="1"/>
          </p:cNvSpPr>
          <p:nvPr/>
        </p:nvSpPr>
        <p:spPr bwMode="auto">
          <a:xfrm>
            <a:off x="3722116" y="3742643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106" name="Rectangle 105"/>
          <p:cNvSpPr>
            <a:spLocks noChangeArrowheads="1"/>
          </p:cNvSpPr>
          <p:nvPr/>
        </p:nvSpPr>
        <p:spPr bwMode="auto">
          <a:xfrm>
            <a:off x="3954949" y="3742643"/>
            <a:ext cx="4571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90</a:t>
            </a:r>
          </a:p>
        </p:txBody>
      </p:sp>
      <p:sp>
        <p:nvSpPr>
          <p:cNvPr id="107" name="Line 22"/>
          <p:cNvSpPr>
            <a:spLocks noChangeShapeType="1"/>
          </p:cNvSpPr>
          <p:nvPr/>
        </p:nvSpPr>
        <p:spPr bwMode="auto">
          <a:xfrm rot="840000" flipH="1">
            <a:off x="2870340" y="3967279"/>
            <a:ext cx="160852" cy="177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/>
            <a:endParaRPr lang="en-US" sz="1600" b="1">
              <a:solidFill>
                <a:prstClr val="black"/>
              </a:solidFill>
            </a:endParaRPr>
          </a:p>
        </p:txBody>
      </p:sp>
      <p:sp>
        <p:nvSpPr>
          <p:cNvPr id="108" name="Line 23"/>
          <p:cNvSpPr>
            <a:spLocks noChangeShapeType="1"/>
          </p:cNvSpPr>
          <p:nvPr/>
        </p:nvSpPr>
        <p:spPr bwMode="auto">
          <a:xfrm flipH="1">
            <a:off x="3433368" y="3834718"/>
            <a:ext cx="323850" cy="1492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/>
            <a:endParaRPr lang="en-US" sz="1600" b="1">
              <a:solidFill>
                <a:prstClr val="black"/>
              </a:solidFill>
            </a:endParaRPr>
          </a:p>
        </p:txBody>
      </p:sp>
      <p:sp>
        <p:nvSpPr>
          <p:cNvPr id="109" name="Text Box 24"/>
          <p:cNvSpPr txBox="1">
            <a:spLocks noChangeArrowheads="1"/>
          </p:cNvSpPr>
          <p:nvPr/>
        </p:nvSpPr>
        <p:spPr bwMode="auto">
          <a:xfrm>
            <a:off x="3401747" y="3538058"/>
            <a:ext cx="45561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200" b="1" dirty="0">
                <a:solidFill>
                  <a:srgbClr val="FF0000"/>
                </a:solidFill>
                <a:latin typeface="Bookman Old Style" pitchFamily="18" charset="0"/>
              </a:rPr>
              <a:t>25</a:t>
            </a:r>
          </a:p>
        </p:txBody>
      </p:sp>
      <p:sp>
        <p:nvSpPr>
          <p:cNvPr id="112" name="Rectangle 111"/>
          <p:cNvSpPr>
            <a:spLocks noChangeArrowheads="1"/>
          </p:cNvSpPr>
          <p:nvPr/>
        </p:nvSpPr>
        <p:spPr bwMode="auto">
          <a:xfrm>
            <a:off x="3837281" y="1218887"/>
            <a:ext cx="22717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(ii) Four triangles   </a:t>
            </a:r>
          </a:p>
        </p:txBody>
      </p:sp>
      <p:sp>
        <p:nvSpPr>
          <p:cNvPr id="113" name="Rectangle 112"/>
          <p:cNvSpPr>
            <a:spLocks noChangeArrowheads="1"/>
          </p:cNvSpPr>
          <p:nvPr/>
        </p:nvSpPr>
        <p:spPr bwMode="auto">
          <a:xfrm>
            <a:off x="2487322" y="4197294"/>
            <a:ext cx="3080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altLang="en-US" sz="1600" b="1" dirty="0">
              <a:solidFill>
                <a:prstClr val="black"/>
              </a:solidFill>
              <a:latin typeface="Maiandra GD" pitchFamily="34" charset="0"/>
            </a:endParaRPr>
          </a:p>
        </p:txBody>
      </p:sp>
      <p:sp>
        <p:nvSpPr>
          <p:cNvPr id="114" name="Rectangle 113"/>
          <p:cNvSpPr>
            <a:spLocks noChangeArrowheads="1"/>
          </p:cNvSpPr>
          <p:nvPr/>
        </p:nvSpPr>
        <p:spPr bwMode="auto">
          <a:xfrm>
            <a:off x="2730438" y="4186182"/>
            <a:ext cx="99418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25 × 90</a:t>
            </a:r>
            <a:endParaRPr lang="en-US" altLang="en-US" sz="1600" b="1" baseline="30000" dirty="0">
              <a:solidFill>
                <a:prstClr val="black"/>
              </a:solidFill>
              <a:latin typeface="Maiandra GD" pitchFamily="34" charset="0"/>
            </a:endParaRPr>
          </a:p>
        </p:txBody>
      </p:sp>
      <p:sp>
        <p:nvSpPr>
          <p:cNvPr id="115" name="Rectangle 46"/>
          <p:cNvSpPr>
            <a:spLocks noChangeArrowheads="1"/>
          </p:cNvSpPr>
          <p:nvPr/>
        </p:nvSpPr>
        <p:spPr bwMode="auto">
          <a:xfrm>
            <a:off x="7303073" y="963504"/>
            <a:ext cx="38664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30</a:t>
            </a:r>
            <a:endParaRPr lang="en-US" altLang="en-US" sz="1200" b="1" dirty="0">
              <a:solidFill>
                <a:prstClr val="black"/>
              </a:solidFill>
              <a:latin typeface="Maiandra GD" pitchFamily="34" charset="0"/>
            </a:endParaRPr>
          </a:p>
        </p:txBody>
      </p:sp>
      <p:sp>
        <p:nvSpPr>
          <p:cNvPr id="116" name="Rounded Rectangle 115"/>
          <p:cNvSpPr/>
          <p:nvPr/>
        </p:nvSpPr>
        <p:spPr>
          <a:xfrm>
            <a:off x="4935239" y="1619149"/>
            <a:ext cx="1564944" cy="338492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</a:rPr>
              <a:t>HF = HG + FG</a:t>
            </a:r>
            <a:endParaRPr lang="en-US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cxnSp>
        <p:nvCxnSpPr>
          <p:cNvPr id="117" name="Straight Connector 32"/>
          <p:cNvCxnSpPr>
            <a:cxnSpLocks noChangeShapeType="1"/>
          </p:cNvCxnSpPr>
          <p:nvPr/>
        </p:nvCxnSpPr>
        <p:spPr bwMode="auto">
          <a:xfrm>
            <a:off x="6643704" y="1337581"/>
            <a:ext cx="722746" cy="2356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8" name="Straight Connector 34"/>
          <p:cNvCxnSpPr>
            <a:cxnSpLocks noChangeShapeType="1"/>
          </p:cNvCxnSpPr>
          <p:nvPr/>
        </p:nvCxnSpPr>
        <p:spPr bwMode="auto">
          <a:xfrm>
            <a:off x="6542280" y="2773985"/>
            <a:ext cx="815822" cy="277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9" name="Straight Connector 32"/>
          <p:cNvCxnSpPr>
            <a:cxnSpLocks noChangeShapeType="1"/>
          </p:cNvCxnSpPr>
          <p:nvPr/>
        </p:nvCxnSpPr>
        <p:spPr bwMode="auto">
          <a:xfrm flipH="1">
            <a:off x="7356598" y="1345258"/>
            <a:ext cx="0" cy="1417616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0" name="Rectangle 119"/>
          <p:cNvSpPr>
            <a:spLocks noChangeArrowheads="1"/>
          </p:cNvSpPr>
          <p:nvPr/>
        </p:nvSpPr>
        <p:spPr bwMode="auto">
          <a:xfrm>
            <a:off x="3722865" y="3172516"/>
            <a:ext cx="71205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+ 30]</a:t>
            </a:r>
            <a:endParaRPr lang="en-US" alt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1" name="Rectangle 120"/>
          <p:cNvSpPr>
            <a:spLocks noChangeArrowheads="1"/>
          </p:cNvSpPr>
          <p:nvPr/>
        </p:nvSpPr>
        <p:spPr bwMode="auto">
          <a:xfrm>
            <a:off x="4974930" y="3172516"/>
            <a:ext cx="7168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+ 50)</a:t>
            </a:r>
            <a:endParaRPr lang="en-US" alt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2" name="Rounded Rectangle 121"/>
          <p:cNvSpPr>
            <a:spLocks noChangeArrowheads="1"/>
          </p:cNvSpPr>
          <p:nvPr/>
        </p:nvSpPr>
        <p:spPr bwMode="auto">
          <a:xfrm>
            <a:off x="5552727" y="1668611"/>
            <a:ext cx="368878" cy="251505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>
            <a:glow rad="25400">
              <a:srgbClr val="FFFF00"/>
            </a:glow>
          </a:effec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  <a:defRPr/>
            </a:pPr>
            <a:endParaRPr lang="en-US" altLang="en-US" sz="1800" b="1" dirty="0" smtClean="0">
              <a:solidFill>
                <a:srgbClr val="FF0000"/>
              </a:solidFill>
              <a:latin typeface="Maiandra GD" pitchFamily="34" charset="0"/>
            </a:endParaRPr>
          </a:p>
        </p:txBody>
      </p:sp>
      <p:sp>
        <p:nvSpPr>
          <p:cNvPr id="123" name="Rounded Rectangle 122"/>
          <p:cNvSpPr>
            <a:spLocks noChangeArrowheads="1"/>
          </p:cNvSpPr>
          <p:nvPr/>
        </p:nvSpPr>
        <p:spPr bwMode="auto">
          <a:xfrm>
            <a:off x="6044253" y="1669160"/>
            <a:ext cx="367335" cy="251505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>
            <a:glow rad="25400">
              <a:srgbClr val="FFFF00"/>
            </a:glow>
          </a:effec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  <a:defRPr/>
            </a:pPr>
            <a:endParaRPr lang="en-US" altLang="en-US" sz="1800" b="1" dirty="0" smtClean="0">
              <a:solidFill>
                <a:srgbClr val="FF0000"/>
              </a:solidFill>
              <a:latin typeface="Maiandra GD" pitchFamily="34" charset="0"/>
            </a:endParaRPr>
          </a:p>
        </p:txBody>
      </p:sp>
      <p:sp>
        <p:nvSpPr>
          <p:cNvPr id="139" name="Rectangle 138"/>
          <p:cNvSpPr>
            <a:spLocks noChangeArrowheads="1"/>
          </p:cNvSpPr>
          <p:nvPr/>
        </p:nvSpPr>
        <p:spPr bwMode="auto">
          <a:xfrm>
            <a:off x="402690" y="4523397"/>
            <a:ext cx="241284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 smtClean="0">
                <a:solidFill>
                  <a:prstClr val="black"/>
                </a:solidFill>
                <a:latin typeface="Symbol" pitchFamily="18" charset="2"/>
              </a:rPr>
              <a:t>\</a:t>
            </a: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Area of trapezium</a:t>
            </a:r>
            <a:endParaRPr lang="en-US" alt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42" name="Rectangle 141"/>
          <p:cNvSpPr>
            <a:spLocks noChangeArrowheads="1"/>
          </p:cNvSpPr>
          <p:nvPr/>
        </p:nvSpPr>
        <p:spPr bwMode="auto">
          <a:xfrm>
            <a:off x="2662582" y="4523397"/>
            <a:ext cx="3080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altLang="en-US" sz="1600" b="1" dirty="0">
              <a:solidFill>
                <a:prstClr val="black"/>
              </a:solidFill>
              <a:latin typeface="Maiandra GD" pitchFamily="34" charset="0"/>
            </a:endParaRPr>
          </a:p>
        </p:txBody>
      </p:sp>
      <p:sp>
        <p:nvSpPr>
          <p:cNvPr id="143" name="Rectangle 142"/>
          <p:cNvSpPr>
            <a:spLocks noChangeArrowheads="1"/>
          </p:cNvSpPr>
          <p:nvPr/>
        </p:nvSpPr>
        <p:spPr bwMode="auto">
          <a:xfrm>
            <a:off x="2905698" y="4523397"/>
            <a:ext cx="109517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2250 m</a:t>
            </a:r>
            <a:r>
              <a:rPr lang="en-US" altLang="en-US" sz="1600" b="1" baseline="30000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altLang="en-US" sz="1600" b="1" baseline="30000" dirty="0">
              <a:solidFill>
                <a:prstClr val="black"/>
              </a:solidFill>
              <a:latin typeface="Maiandra GD" pitchFamily="34" charset="0"/>
            </a:endParaRPr>
          </a:p>
        </p:txBody>
      </p:sp>
      <p:sp>
        <p:nvSpPr>
          <p:cNvPr id="144" name="Rectangle 143"/>
          <p:cNvSpPr>
            <a:spLocks noChangeArrowheads="1"/>
          </p:cNvSpPr>
          <p:nvPr/>
        </p:nvSpPr>
        <p:spPr bwMode="auto">
          <a:xfrm>
            <a:off x="6559394" y="1883758"/>
            <a:ext cx="8627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prstClr val="black"/>
                </a:solidFill>
                <a:latin typeface="Bookman Old Style" pitchFamily="18" charset="0"/>
              </a:rPr>
              <a:t>2250 m</a:t>
            </a:r>
            <a:r>
              <a:rPr lang="en-US" altLang="en-US" sz="1200" b="1" baseline="30000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altLang="en-US" sz="1200" b="1" baseline="30000" dirty="0">
              <a:solidFill>
                <a:prstClr val="black"/>
              </a:solidFill>
              <a:latin typeface="Maiandra GD" pitchFamily="34" charset="0"/>
            </a:endParaRPr>
          </a:p>
        </p:txBody>
      </p:sp>
      <p:sp>
        <p:nvSpPr>
          <p:cNvPr id="76" name="Freeform 75"/>
          <p:cNvSpPr/>
          <p:nvPr/>
        </p:nvSpPr>
        <p:spPr>
          <a:xfrm>
            <a:off x="6546143" y="823913"/>
            <a:ext cx="1938337" cy="2638425"/>
          </a:xfrm>
          <a:custGeom>
            <a:avLst/>
            <a:gdLst>
              <a:gd name="connsiteX0" fmla="*/ 804862 w 1938337"/>
              <a:gd name="connsiteY0" fmla="*/ 0 h 2638425"/>
              <a:gd name="connsiteX1" fmla="*/ 114300 w 1938337"/>
              <a:gd name="connsiteY1" fmla="*/ 500062 h 2638425"/>
              <a:gd name="connsiteX2" fmla="*/ 0 w 1938337"/>
              <a:gd name="connsiteY2" fmla="*/ 1947862 h 2638425"/>
              <a:gd name="connsiteX3" fmla="*/ 814387 w 1938337"/>
              <a:gd name="connsiteY3" fmla="*/ 2638425 h 2638425"/>
              <a:gd name="connsiteX4" fmla="*/ 1938337 w 1938337"/>
              <a:gd name="connsiteY4" fmla="*/ 971550 h 2638425"/>
              <a:gd name="connsiteX5" fmla="*/ 804862 w 1938337"/>
              <a:gd name="connsiteY5" fmla="*/ 0 h 2638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38337" h="2638425">
                <a:moveTo>
                  <a:pt x="804862" y="0"/>
                </a:moveTo>
                <a:lnTo>
                  <a:pt x="114300" y="500062"/>
                </a:lnTo>
                <a:lnTo>
                  <a:pt x="0" y="1947862"/>
                </a:lnTo>
                <a:lnTo>
                  <a:pt x="814387" y="2638425"/>
                </a:lnTo>
                <a:lnTo>
                  <a:pt x="1938337" y="971550"/>
                </a:lnTo>
                <a:lnTo>
                  <a:pt x="804862" y="0"/>
                </a:lnTo>
                <a:close/>
              </a:path>
            </a:pathLst>
          </a:custGeom>
          <a:solidFill>
            <a:srgbClr val="66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ounded Rectangle 59"/>
          <p:cNvSpPr/>
          <p:nvPr/>
        </p:nvSpPr>
        <p:spPr>
          <a:xfrm>
            <a:off x="544863" y="3161384"/>
            <a:ext cx="2603020" cy="733993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CC00FF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Book Antiqua" pitchFamily="18" charset="0"/>
            </a:endParaRPr>
          </a:p>
        </p:txBody>
      </p:sp>
      <p:pic>
        <p:nvPicPr>
          <p:cNvPr id="12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39584" y="3030567"/>
            <a:ext cx="491495" cy="102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7" name="Group 126"/>
          <p:cNvGrpSpPr/>
          <p:nvPr/>
        </p:nvGrpSpPr>
        <p:grpSpPr>
          <a:xfrm>
            <a:off x="522962" y="3239089"/>
            <a:ext cx="2624921" cy="539779"/>
            <a:chOff x="840979" y="3630626"/>
            <a:chExt cx="2624921" cy="539779"/>
          </a:xfrm>
        </p:grpSpPr>
        <p:grpSp>
          <p:nvGrpSpPr>
            <p:cNvPr id="128" name="Group 127"/>
            <p:cNvGrpSpPr/>
            <p:nvPr/>
          </p:nvGrpSpPr>
          <p:grpSpPr>
            <a:xfrm>
              <a:off x="840979" y="3647185"/>
              <a:ext cx="2624921" cy="523220"/>
              <a:chOff x="6071029" y="4166235"/>
              <a:chExt cx="2624921" cy="523220"/>
            </a:xfrm>
          </p:grpSpPr>
          <p:sp>
            <p:nvSpPr>
              <p:cNvPr id="131" name="Rectangle 130"/>
              <p:cNvSpPr/>
              <p:nvPr/>
            </p:nvSpPr>
            <p:spPr>
              <a:xfrm>
                <a:off x="6280319" y="4297013"/>
                <a:ext cx="30970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>
                    <a:solidFill>
                      <a:srgbClr val="FFFF00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×</a:t>
                </a:r>
                <a:endParaRPr lang="en-US" dirty="0">
                  <a:solidFill>
                    <a:srgbClr val="FFFF00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Rectangle 131"/>
                  <p:cNvSpPr/>
                  <p:nvPr/>
                </p:nvSpPr>
                <p:spPr>
                  <a:xfrm>
                    <a:off x="6071029" y="4175530"/>
                    <a:ext cx="343363" cy="50327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400" b="1" i="1" smtClean="0">
                                  <a:solidFill>
                                    <a:srgbClr val="FFFF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sz="1400" b="1">
                                  <a:solidFill>
                                    <a:srgbClr val="FFFF00"/>
                                  </a:solidFill>
                                  <a:latin typeface="Bookman Old Style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sz="1400" b="1">
                                  <a:solidFill>
                                    <a:srgbClr val="FFFF00"/>
                                  </a:solidFill>
                                  <a:latin typeface="Bookman Old Style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US" dirty="0">
                      <a:solidFill>
                        <a:srgbClr val="FFFF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2" name="Rectangle 13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71029" y="4175530"/>
                    <a:ext cx="343363" cy="503279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 b="-365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3" name="Rectangle 132"/>
              <p:cNvSpPr/>
              <p:nvPr/>
            </p:nvSpPr>
            <p:spPr>
              <a:xfrm>
                <a:off x="6512330" y="4166235"/>
                <a:ext cx="1938976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tabLst>
                    <a:tab pos="2974975" algn="l"/>
                  </a:tabLst>
                </a:pPr>
                <a:r>
                  <a:rPr lang="en-US" sz="1400" b="1" dirty="0">
                    <a:solidFill>
                      <a:srgbClr val="FFFF00"/>
                    </a:solidFill>
                    <a:latin typeface="Bookman Old Style" pitchFamily="18" charset="0"/>
                  </a:rPr>
                  <a:t>sum of lengths of   </a:t>
                </a:r>
              </a:p>
              <a:p>
                <a:pPr>
                  <a:tabLst>
                    <a:tab pos="2974975" algn="l"/>
                  </a:tabLst>
                </a:pPr>
                <a:r>
                  <a:rPr lang="en-US" sz="1400" b="1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parallel </a:t>
                </a:r>
                <a:r>
                  <a:rPr lang="en-US" sz="1400" b="1" dirty="0">
                    <a:solidFill>
                      <a:srgbClr val="FFFF00"/>
                    </a:solidFill>
                    <a:latin typeface="Bookman Old Style" pitchFamily="18" charset="0"/>
                  </a:rPr>
                  <a:t>sides</a:t>
                </a:r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8227016" y="4297013"/>
                <a:ext cx="30970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>
                    <a:solidFill>
                      <a:srgbClr val="FFFF00"/>
                    </a:solidFill>
                    <a:latin typeface="Bookman Old Style" pitchFamily="18" charset="0"/>
                    <a:ea typeface="Cambria Math" panose="02040503050406030204" pitchFamily="18" charset="0"/>
                  </a:rPr>
                  <a:t>×</a:t>
                </a:r>
                <a:endParaRPr lang="en-US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8389456" y="4297013"/>
                <a:ext cx="30649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tabLst>
                    <a:tab pos="2974975" algn="l"/>
                  </a:tabLst>
                </a:pPr>
                <a:r>
                  <a:rPr lang="en-US" sz="1400" b="1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h</a:t>
                </a:r>
                <a:endParaRPr lang="en-US" sz="1400" b="1" dirty="0">
                  <a:solidFill>
                    <a:srgbClr val="FFFF00"/>
                  </a:solidFill>
                  <a:latin typeface="Bookman Old Style" pitchFamily="18" charset="0"/>
                </a:endParaRPr>
              </a:p>
            </p:txBody>
          </p:sp>
        </p:grpSp>
        <p:sp>
          <p:nvSpPr>
            <p:cNvPr id="129" name="Left Bracket 128"/>
            <p:cNvSpPr/>
            <p:nvPr/>
          </p:nvSpPr>
          <p:spPr>
            <a:xfrm>
              <a:off x="1292694" y="3630626"/>
              <a:ext cx="73152" cy="529005"/>
            </a:xfrm>
            <a:prstGeom prst="leftBracket">
              <a:avLst>
                <a:gd name="adj" fmla="val 57162"/>
              </a:avLst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130" name="Left Bracket 129"/>
            <p:cNvSpPr/>
            <p:nvPr/>
          </p:nvSpPr>
          <p:spPr>
            <a:xfrm flipH="1">
              <a:off x="2993741" y="3630626"/>
              <a:ext cx="73152" cy="529005"/>
            </a:xfrm>
            <a:prstGeom prst="leftBracket">
              <a:avLst>
                <a:gd name="adj" fmla="val 57162"/>
              </a:avLst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</p:grpSp>
      <p:sp>
        <p:nvSpPr>
          <p:cNvPr id="136" name="TextBox 135"/>
          <p:cNvSpPr txBox="1"/>
          <p:nvPr/>
        </p:nvSpPr>
        <p:spPr>
          <a:xfrm>
            <a:off x="517541" y="3204887"/>
            <a:ext cx="2700808" cy="646986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What </a:t>
            </a:r>
            <a:r>
              <a:rPr lang="en-US" sz="1600" b="1" dirty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is the formula for area of </a:t>
            </a: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trapezium?</a:t>
            </a:r>
            <a:endParaRPr lang="en-US" sz="1600" b="1" dirty="0">
              <a:solidFill>
                <a:schemeClr val="bg1"/>
              </a:solidFill>
              <a:latin typeface="Bookman Old Style" pitchFamily="18" charset="0"/>
              <a:ea typeface="Cambria Math" pitchFamily="18" charset="0"/>
            </a:endParaRPr>
          </a:p>
        </p:txBody>
      </p:sp>
      <p:pic>
        <p:nvPicPr>
          <p:cNvPr id="137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39584" y="3066511"/>
            <a:ext cx="447619" cy="957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05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"/>
                            </p:stCondLst>
                            <p:childTnLst>
                              <p:par>
                                <p:cTn id="17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500"/>
                            </p:stCondLst>
                            <p:childTnLst>
                              <p:par>
                                <p:cTn id="24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500"/>
                            </p:stCondLst>
                            <p:childTnLst>
                              <p:par>
                                <p:cTn id="26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500"/>
                            </p:stCondLst>
                            <p:childTnLst>
                              <p:par>
                                <p:cTn id="300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500"/>
                            </p:stCondLst>
                            <p:childTnLst>
                              <p:par>
                                <p:cTn id="32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500"/>
                            </p:stCondLst>
                            <p:childTnLst>
                              <p:par>
                                <p:cTn id="35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7" fill="hold">
                            <p:stCondLst>
                              <p:cond delay="500"/>
                            </p:stCondLst>
                            <p:childTnLst>
                              <p:par>
                                <p:cTn id="37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1" fill="hold">
                            <p:stCondLst>
                              <p:cond delay="500"/>
                            </p:stCondLst>
                            <p:childTnLst>
                              <p:par>
                                <p:cTn id="3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animBg="1"/>
      <p:bldP spid="124" grpId="0" animBg="1"/>
      <p:bldP spid="11" grpId="0" animBg="1"/>
      <p:bldP spid="16" grpId="0" animBg="1"/>
      <p:bldP spid="17" grpId="0" animBg="1"/>
      <p:bldP spid="18" grpId="0" animBg="1"/>
      <p:bldP spid="18" grpId="2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7" grpId="2" animBg="1"/>
      <p:bldP spid="28" grpId="0" animBg="1"/>
      <p:bldP spid="28" grpId="2" animBg="1"/>
      <p:bldP spid="29" grpId="0" animBg="1"/>
      <p:bldP spid="29" grpId="2" animBg="1"/>
      <p:bldP spid="30" grpId="0" animBg="1"/>
      <p:bldP spid="30" grpId="1" animBg="1"/>
      <p:bldP spid="32" grpId="0" uiExpand="1" build="p"/>
      <p:bldP spid="60" grpId="0"/>
      <p:bldP spid="61" grpId="0"/>
      <p:bldP spid="62" grpId="0"/>
      <p:bldP spid="82" grpId="0"/>
      <p:bldP spid="83" grpId="0"/>
      <p:bldP spid="84" grpId="0"/>
      <p:bldP spid="88" grpId="0"/>
      <p:bldP spid="89" grpId="0"/>
      <p:bldP spid="90" grpId="0"/>
      <p:bldP spid="91" grpId="0"/>
      <p:bldP spid="92" grpId="0"/>
      <p:bldP spid="96" grpId="0"/>
      <p:bldP spid="97" grpId="0"/>
      <p:bldP spid="98" grpId="0"/>
      <p:bldP spid="99" grpId="0"/>
      <p:bldP spid="100" grpId="0"/>
      <p:bldP spid="104" grpId="0"/>
      <p:bldP spid="105" grpId="0"/>
      <p:bldP spid="106" grpId="0"/>
      <p:bldP spid="107" grpId="0" animBg="1"/>
      <p:bldP spid="108" grpId="0" animBg="1"/>
      <p:bldP spid="109" grpId="0"/>
      <p:bldP spid="112" grpId="0"/>
      <p:bldP spid="113" grpId="0"/>
      <p:bldP spid="114" grpId="0"/>
      <p:bldP spid="115" grpId="0"/>
      <p:bldP spid="116" grpId="0" animBg="1"/>
      <p:bldP spid="116" grpId="1" animBg="1"/>
      <p:bldP spid="120" grpId="0"/>
      <p:bldP spid="121" grpId="0"/>
      <p:bldP spid="122" grpId="0" animBg="1"/>
      <p:bldP spid="123" grpId="0" animBg="1"/>
      <p:bldP spid="139" grpId="0"/>
      <p:bldP spid="142" grpId="0"/>
      <p:bldP spid="143" grpId="0"/>
      <p:bldP spid="144" grpId="0"/>
      <p:bldP spid="76" grpId="0" animBg="1"/>
      <p:bldP spid="76" grpId="1" animBg="1"/>
      <p:bldP spid="125" grpId="0" animBg="1"/>
      <p:bldP spid="125" grpId="1" animBg="1"/>
      <p:bldP spid="136" grpId="0"/>
      <p:bldP spid="136" grpId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Isosceles Triangle 2"/>
          <p:cNvSpPr>
            <a:spLocks/>
          </p:cNvSpPr>
          <p:nvPr/>
        </p:nvSpPr>
        <p:spPr bwMode="auto">
          <a:xfrm rot="10800000">
            <a:off x="7362284" y="1802859"/>
            <a:ext cx="1114885" cy="1623709"/>
          </a:xfrm>
          <a:custGeom>
            <a:avLst/>
            <a:gdLst>
              <a:gd name="T0" fmla="*/ 0 w 1084891"/>
              <a:gd name="T1" fmla="*/ 1682369 h 1677363"/>
              <a:gd name="T2" fmla="*/ 988035 w 1084891"/>
              <a:gd name="T3" fmla="*/ 0 h 1677363"/>
              <a:gd name="T4" fmla="*/ 1092587 w 1084891"/>
              <a:gd name="T5" fmla="*/ 1663263 h 1677363"/>
              <a:gd name="T6" fmla="*/ 0 w 1084891"/>
              <a:gd name="T7" fmla="*/ 1682369 h 1677363"/>
              <a:gd name="T8" fmla="*/ 0 60000 65536"/>
              <a:gd name="T9" fmla="*/ 0 60000 65536"/>
              <a:gd name="T10" fmla="*/ 0 60000 65536"/>
              <a:gd name="T11" fmla="*/ 0 60000 65536"/>
              <a:gd name="connsiteX0" fmla="*/ 0 w 1051582"/>
              <a:gd name="connsiteY0" fmla="*/ 1670222 h 1670222"/>
              <a:gd name="connsiteX1" fmla="*/ 947766 w 1051582"/>
              <a:gd name="connsiteY1" fmla="*/ 0 h 1670222"/>
              <a:gd name="connsiteX2" fmla="*/ 1051582 w 1051582"/>
              <a:gd name="connsiteY2" fmla="*/ 1658313 h 1670222"/>
              <a:gd name="connsiteX3" fmla="*/ 0 w 1051582"/>
              <a:gd name="connsiteY3" fmla="*/ 1670222 h 1670222"/>
              <a:gd name="connsiteX0" fmla="*/ 0 w 1102871"/>
              <a:gd name="connsiteY0" fmla="*/ 1660799 h 1660799"/>
              <a:gd name="connsiteX1" fmla="*/ 999055 w 1102871"/>
              <a:gd name="connsiteY1" fmla="*/ 0 h 1660799"/>
              <a:gd name="connsiteX2" fmla="*/ 1102871 w 1102871"/>
              <a:gd name="connsiteY2" fmla="*/ 1658313 h 1660799"/>
              <a:gd name="connsiteX3" fmla="*/ 0 w 1102871"/>
              <a:gd name="connsiteY3" fmla="*/ 1660799 h 1660799"/>
              <a:gd name="connsiteX0" fmla="*/ 0 w 1102871"/>
              <a:gd name="connsiteY0" fmla="*/ 1623105 h 1623105"/>
              <a:gd name="connsiteX1" fmla="*/ 1096969 w 1102871"/>
              <a:gd name="connsiteY1" fmla="*/ 0 h 1623105"/>
              <a:gd name="connsiteX2" fmla="*/ 1102871 w 1102871"/>
              <a:gd name="connsiteY2" fmla="*/ 1620619 h 1623105"/>
              <a:gd name="connsiteX3" fmla="*/ 0 w 1102871"/>
              <a:gd name="connsiteY3" fmla="*/ 1623105 h 1623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2871" h="1623105">
                <a:moveTo>
                  <a:pt x="0" y="1623105"/>
                </a:moveTo>
                <a:lnTo>
                  <a:pt x="1096969" y="0"/>
                </a:lnTo>
                <a:cubicBezTo>
                  <a:pt x="1098936" y="540206"/>
                  <a:pt x="1100904" y="1080413"/>
                  <a:pt x="1102871" y="1620619"/>
                </a:cubicBezTo>
                <a:lnTo>
                  <a:pt x="0" y="1623105"/>
                </a:lnTo>
                <a:close/>
              </a:path>
            </a:pathLst>
          </a:custGeom>
          <a:solidFill>
            <a:srgbClr val="FF0000">
              <a:alpha val="58000"/>
            </a:srgbClr>
          </a:solidFill>
          <a:ln>
            <a:noFill/>
          </a:ln>
          <a:extLst/>
        </p:spPr>
        <p:txBody>
          <a:bodyPr/>
          <a:lstStyle/>
          <a:p>
            <a:pPr defTabSz="914400"/>
            <a:endParaRPr lang="en-US" sz="1800" b="1">
              <a:solidFill>
                <a:prstClr val="black"/>
              </a:solidFill>
            </a:endParaRPr>
          </a:p>
        </p:txBody>
      </p:sp>
      <p:sp>
        <p:nvSpPr>
          <p:cNvPr id="428" name="Rounded Rectangle 427"/>
          <p:cNvSpPr/>
          <p:nvPr/>
        </p:nvSpPr>
        <p:spPr>
          <a:xfrm>
            <a:off x="7385828" y="2914752"/>
            <a:ext cx="233490" cy="166234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26" name="Rounded Rectangle 425"/>
          <p:cNvSpPr/>
          <p:nvPr/>
        </p:nvSpPr>
        <p:spPr>
          <a:xfrm>
            <a:off x="7747046" y="1805303"/>
            <a:ext cx="284138" cy="175539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23" name="Rounded Rectangle 422"/>
          <p:cNvSpPr/>
          <p:nvPr/>
        </p:nvSpPr>
        <p:spPr>
          <a:xfrm>
            <a:off x="7036527" y="2112714"/>
            <a:ext cx="272862" cy="174783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0" name="Rounded Rectangle 429"/>
          <p:cNvSpPr/>
          <p:nvPr/>
        </p:nvSpPr>
        <p:spPr>
          <a:xfrm>
            <a:off x="6878062" y="2580934"/>
            <a:ext cx="272862" cy="192261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2" name="Isosceles Triangle 1"/>
          <p:cNvSpPr>
            <a:spLocks/>
          </p:cNvSpPr>
          <p:nvPr/>
        </p:nvSpPr>
        <p:spPr bwMode="auto">
          <a:xfrm rot="5400000" flipV="1">
            <a:off x="6608051" y="2715716"/>
            <a:ext cx="692150" cy="813167"/>
          </a:xfrm>
          <a:custGeom>
            <a:avLst/>
            <a:gdLst>
              <a:gd name="T0" fmla="*/ 0 w 692397"/>
              <a:gd name="T1" fmla="*/ 928116 h 955103"/>
              <a:gd name="T2" fmla="*/ 9501 w 692397"/>
              <a:gd name="T3" fmla="*/ 0 h 955103"/>
              <a:gd name="T4" fmla="*/ 690423 w 692397"/>
              <a:gd name="T5" fmla="*/ 947004 h 955103"/>
              <a:gd name="T6" fmla="*/ 0 w 692397"/>
              <a:gd name="T7" fmla="*/ 928116 h 955103"/>
              <a:gd name="T8" fmla="*/ 0 60000 65536"/>
              <a:gd name="T9" fmla="*/ 0 60000 65536"/>
              <a:gd name="T10" fmla="*/ 0 60000 65536"/>
              <a:gd name="T11" fmla="*/ 0 60000 65536"/>
              <a:gd name="connsiteX0" fmla="*/ 0 w 692397"/>
              <a:gd name="connsiteY0" fmla="*/ 794983 h 814033"/>
              <a:gd name="connsiteX1" fmla="*/ 130 w 692397"/>
              <a:gd name="connsiteY1" fmla="*/ 0 h 814033"/>
              <a:gd name="connsiteX2" fmla="*/ 692397 w 692397"/>
              <a:gd name="connsiteY2" fmla="*/ 814033 h 814033"/>
              <a:gd name="connsiteX3" fmla="*/ 0 w 692397"/>
              <a:gd name="connsiteY3" fmla="*/ 794983 h 81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397" h="814033">
                <a:moveTo>
                  <a:pt x="0" y="794983"/>
                </a:moveTo>
                <a:cubicBezTo>
                  <a:pt x="43" y="529989"/>
                  <a:pt x="87" y="264994"/>
                  <a:pt x="130" y="0"/>
                </a:cubicBezTo>
                <a:lnTo>
                  <a:pt x="692397" y="814033"/>
                </a:lnTo>
                <a:lnTo>
                  <a:pt x="0" y="794983"/>
                </a:lnTo>
                <a:close/>
              </a:path>
            </a:pathLst>
          </a:custGeom>
          <a:solidFill>
            <a:srgbClr val="00B0F0">
              <a:alpha val="58000"/>
            </a:srgbClr>
          </a:solidFill>
          <a:ln>
            <a:noFill/>
          </a:ln>
          <a:extLst/>
        </p:spPr>
        <p:txBody>
          <a:bodyPr/>
          <a:lstStyle/>
          <a:p>
            <a:pPr defTabSz="914400"/>
            <a:endParaRPr lang="en-US" sz="1800" b="1">
              <a:solidFill>
                <a:prstClr val="black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85401" y="257801"/>
            <a:ext cx="5674646" cy="655641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66175" y="288894"/>
            <a:ext cx="687003" cy="624548"/>
            <a:chOff x="508513" y="-702286"/>
            <a:chExt cx="687003" cy="624548"/>
          </a:xfrm>
        </p:grpSpPr>
        <p:sp>
          <p:nvSpPr>
            <p:cNvPr id="13" name="Plaque 12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itchFamily="18" charset="0"/>
                </a:rPr>
                <a:t>Q.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1153178" y="287364"/>
            <a:ext cx="55068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ts val="0"/>
              </a:spcBef>
              <a:buFontTx/>
              <a:buNone/>
              <a:defRPr/>
            </a:pPr>
            <a:r>
              <a:rPr lang="en-US" altLang="en-US" sz="1600" b="1" dirty="0" smtClean="0">
                <a:latin typeface="Bookman Old Style" pitchFamily="18" charset="0"/>
              </a:rPr>
              <a:t>Find the area of the pentagonal field shown in the</a:t>
            </a:r>
          </a:p>
          <a:p>
            <a:pPr defTabSz="914400">
              <a:spcBef>
                <a:spcPts val="0"/>
              </a:spcBef>
              <a:buFontTx/>
              <a:buNone/>
              <a:defRPr/>
            </a:pPr>
            <a:r>
              <a:rPr lang="en-US" altLang="en-US" sz="1600" b="1" dirty="0" smtClean="0">
                <a:latin typeface="Bookman Old Style" pitchFamily="18" charset="0"/>
              </a:rPr>
              <a:t>given figure. All dimensions are in meters.</a:t>
            </a:r>
          </a:p>
        </p:txBody>
      </p:sp>
      <p:sp>
        <p:nvSpPr>
          <p:cNvPr id="60" name="Rectangle 59"/>
          <p:cNvSpPr>
            <a:spLocks noChangeArrowheads="1"/>
          </p:cNvSpPr>
          <p:nvPr/>
        </p:nvSpPr>
        <p:spPr bwMode="auto">
          <a:xfrm>
            <a:off x="514769" y="974474"/>
            <a:ext cx="6554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0"/>
              </a:spcBef>
              <a:buFontTx/>
              <a:buNone/>
            </a:pPr>
            <a:r>
              <a:rPr lang="en-US" altLang="en-US" sz="1600" b="1" dirty="0" smtClean="0">
                <a:latin typeface="Bookman Old Style" pitchFamily="18" charset="0"/>
              </a:rPr>
              <a:t>Sol.</a:t>
            </a:r>
            <a:endParaRPr lang="en-IN" altLang="en-US" sz="1600" b="1" dirty="0">
              <a:latin typeface="Bookman Old Style" pitchFamily="18" charset="0"/>
            </a:endParaRPr>
          </a:p>
        </p:txBody>
      </p:sp>
      <p:sp>
        <p:nvSpPr>
          <p:cNvPr id="424" name="Rounded Rectangle 423"/>
          <p:cNvSpPr/>
          <p:nvPr/>
        </p:nvSpPr>
        <p:spPr>
          <a:xfrm>
            <a:off x="3522948" y="3618235"/>
            <a:ext cx="402226" cy="243740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27" name="Rounded Rectangle 426"/>
          <p:cNvSpPr/>
          <p:nvPr/>
        </p:nvSpPr>
        <p:spPr>
          <a:xfrm>
            <a:off x="2898518" y="3609119"/>
            <a:ext cx="402226" cy="268114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29" name="Rounded Rectangle 428"/>
          <p:cNvSpPr/>
          <p:nvPr/>
        </p:nvSpPr>
        <p:spPr>
          <a:xfrm>
            <a:off x="3591917" y="1548859"/>
            <a:ext cx="365660" cy="243740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1" name="Rounded Rectangle 430"/>
          <p:cNvSpPr/>
          <p:nvPr/>
        </p:nvSpPr>
        <p:spPr>
          <a:xfrm>
            <a:off x="2999704" y="1545194"/>
            <a:ext cx="365660" cy="268114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60" name="Rounded Rectangle 459"/>
          <p:cNvSpPr/>
          <p:nvPr/>
        </p:nvSpPr>
        <p:spPr>
          <a:xfrm>
            <a:off x="2984383" y="1053686"/>
            <a:ext cx="517995" cy="221582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61" name="Rounded Rectangle 460"/>
          <p:cNvSpPr/>
          <p:nvPr/>
        </p:nvSpPr>
        <p:spPr>
          <a:xfrm>
            <a:off x="3756472" y="1043285"/>
            <a:ext cx="765980" cy="243740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62" name="Rectangle 461"/>
          <p:cNvSpPr>
            <a:spLocks noChangeArrowheads="1"/>
          </p:cNvSpPr>
          <p:nvPr/>
        </p:nvSpPr>
        <p:spPr bwMode="auto">
          <a:xfrm>
            <a:off x="1062367" y="974474"/>
            <a:ext cx="109356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A (</a:t>
            </a:r>
            <a:r>
              <a:rPr lang="en-US" altLang="en-US" sz="1600" b="1" dirty="0">
                <a:solidFill>
                  <a:prstClr val="black"/>
                </a:solidFill>
                <a:latin typeface="Symbol" pitchFamily="18" charset="2"/>
              </a:rPr>
              <a:t>D</a:t>
            </a: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AEF)</a:t>
            </a:r>
          </a:p>
        </p:txBody>
      </p:sp>
      <p:sp>
        <p:nvSpPr>
          <p:cNvPr id="463" name="Rectangle 462"/>
          <p:cNvSpPr>
            <a:spLocks noChangeArrowheads="1"/>
          </p:cNvSpPr>
          <p:nvPr/>
        </p:nvSpPr>
        <p:spPr bwMode="auto">
          <a:xfrm>
            <a:off x="2091770" y="989501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464" name="Rectangle 463"/>
          <p:cNvSpPr>
            <a:spLocks noChangeArrowheads="1"/>
          </p:cNvSpPr>
          <p:nvPr/>
        </p:nvSpPr>
        <p:spPr bwMode="auto">
          <a:xfrm>
            <a:off x="2710655" y="989501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465" name="Rectangle 464"/>
          <p:cNvSpPr>
            <a:spLocks noChangeArrowheads="1"/>
          </p:cNvSpPr>
          <p:nvPr/>
        </p:nvSpPr>
        <p:spPr bwMode="auto">
          <a:xfrm>
            <a:off x="2937428" y="989501"/>
            <a:ext cx="6527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base</a:t>
            </a:r>
          </a:p>
        </p:txBody>
      </p:sp>
      <p:sp>
        <p:nvSpPr>
          <p:cNvPr id="466" name="Rectangle 465"/>
          <p:cNvSpPr>
            <a:spLocks noChangeArrowheads="1"/>
          </p:cNvSpPr>
          <p:nvPr/>
        </p:nvSpPr>
        <p:spPr bwMode="auto">
          <a:xfrm>
            <a:off x="3476736" y="989501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467" name="Rectangle 466"/>
          <p:cNvSpPr>
            <a:spLocks noChangeArrowheads="1"/>
          </p:cNvSpPr>
          <p:nvPr/>
        </p:nvSpPr>
        <p:spPr bwMode="auto">
          <a:xfrm>
            <a:off x="3713440" y="989501"/>
            <a:ext cx="86914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height</a:t>
            </a:r>
          </a:p>
        </p:txBody>
      </p:sp>
      <p:cxnSp>
        <p:nvCxnSpPr>
          <p:cNvPr id="469" name="Straight Connector 468"/>
          <p:cNvCxnSpPr>
            <a:cxnSpLocks noChangeShapeType="1"/>
          </p:cNvCxnSpPr>
          <p:nvPr/>
        </p:nvCxnSpPr>
        <p:spPr bwMode="auto">
          <a:xfrm>
            <a:off x="2389574" y="1180370"/>
            <a:ext cx="327025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" name="Group 3"/>
          <p:cNvGrpSpPr/>
          <p:nvPr/>
        </p:nvGrpSpPr>
        <p:grpSpPr>
          <a:xfrm>
            <a:off x="2370524" y="866045"/>
            <a:ext cx="330447" cy="596135"/>
            <a:chOff x="2370524" y="866045"/>
            <a:chExt cx="330447" cy="596135"/>
          </a:xfrm>
        </p:grpSpPr>
        <p:sp>
          <p:nvSpPr>
            <p:cNvPr id="468" name="Rectangle 467"/>
            <p:cNvSpPr>
              <a:spLocks noChangeArrowheads="1"/>
            </p:cNvSpPr>
            <p:nvPr/>
          </p:nvSpPr>
          <p:spPr bwMode="auto">
            <a:xfrm>
              <a:off x="2370524" y="866045"/>
              <a:ext cx="32092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>
                  <a:solidFill>
                    <a:prstClr val="black"/>
                  </a:solidFill>
                  <a:latin typeface="Bookman Old Style" pitchFamily="18" charset="0"/>
                </a:rPr>
                <a:t>1</a:t>
              </a:r>
            </a:p>
          </p:txBody>
        </p:sp>
        <p:sp>
          <p:nvSpPr>
            <p:cNvPr id="470" name="Rectangle 469"/>
            <p:cNvSpPr>
              <a:spLocks noChangeArrowheads="1"/>
            </p:cNvSpPr>
            <p:nvPr/>
          </p:nvSpPr>
          <p:spPr bwMode="auto">
            <a:xfrm>
              <a:off x="2380049" y="1123626"/>
              <a:ext cx="32092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 dirty="0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</a:p>
          </p:txBody>
        </p:sp>
      </p:grpSp>
      <p:sp>
        <p:nvSpPr>
          <p:cNvPr id="471" name="Rectangle 470"/>
          <p:cNvSpPr>
            <a:spLocks noChangeArrowheads="1"/>
          </p:cNvSpPr>
          <p:nvPr/>
        </p:nvSpPr>
        <p:spPr bwMode="auto">
          <a:xfrm>
            <a:off x="2091770" y="1513578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472" name="Rectangle 471"/>
          <p:cNvSpPr>
            <a:spLocks noChangeArrowheads="1"/>
          </p:cNvSpPr>
          <p:nvPr/>
        </p:nvSpPr>
        <p:spPr bwMode="auto">
          <a:xfrm>
            <a:off x="2719571" y="1494122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473" name="Rectangle 472"/>
          <p:cNvSpPr>
            <a:spLocks noChangeArrowheads="1"/>
          </p:cNvSpPr>
          <p:nvPr/>
        </p:nvSpPr>
        <p:spPr bwMode="auto">
          <a:xfrm>
            <a:off x="2956072" y="1494122"/>
            <a:ext cx="47160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EF</a:t>
            </a:r>
          </a:p>
        </p:txBody>
      </p:sp>
      <p:sp>
        <p:nvSpPr>
          <p:cNvPr id="474" name="Rectangle 473"/>
          <p:cNvSpPr>
            <a:spLocks noChangeArrowheads="1"/>
          </p:cNvSpPr>
          <p:nvPr/>
        </p:nvSpPr>
        <p:spPr bwMode="auto">
          <a:xfrm>
            <a:off x="3314405" y="1494122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475" name="Rectangle 474"/>
          <p:cNvSpPr>
            <a:spLocks noChangeArrowheads="1"/>
          </p:cNvSpPr>
          <p:nvPr/>
        </p:nvSpPr>
        <p:spPr bwMode="auto">
          <a:xfrm>
            <a:off x="3541178" y="1494122"/>
            <a:ext cx="47160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AF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398693" y="1409048"/>
            <a:ext cx="323272" cy="568091"/>
            <a:chOff x="2398693" y="1409048"/>
            <a:chExt cx="323272" cy="568091"/>
          </a:xfrm>
        </p:grpSpPr>
        <p:sp>
          <p:nvSpPr>
            <p:cNvPr id="476" name="Rectangle 475"/>
            <p:cNvSpPr>
              <a:spLocks noChangeArrowheads="1"/>
            </p:cNvSpPr>
            <p:nvPr/>
          </p:nvSpPr>
          <p:spPr bwMode="auto">
            <a:xfrm>
              <a:off x="2401043" y="1409048"/>
              <a:ext cx="32092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 dirty="0">
                  <a:solidFill>
                    <a:prstClr val="black"/>
                  </a:solidFill>
                  <a:latin typeface="Bookman Old Style" pitchFamily="18" charset="0"/>
                </a:rPr>
                <a:t>1</a:t>
              </a:r>
            </a:p>
          </p:txBody>
        </p:sp>
        <p:cxnSp>
          <p:nvCxnSpPr>
            <p:cNvPr id="477" name="Straight Connector 476"/>
            <p:cNvCxnSpPr>
              <a:cxnSpLocks noChangeShapeType="1"/>
            </p:cNvCxnSpPr>
            <p:nvPr/>
          </p:nvCxnSpPr>
          <p:spPr bwMode="auto">
            <a:xfrm>
              <a:off x="2436596" y="1685601"/>
              <a:ext cx="270268" cy="0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8" name="Rectangle 477"/>
            <p:cNvSpPr>
              <a:spLocks noChangeArrowheads="1"/>
            </p:cNvSpPr>
            <p:nvPr/>
          </p:nvSpPr>
          <p:spPr bwMode="auto">
            <a:xfrm>
              <a:off x="2398693" y="1638585"/>
              <a:ext cx="32092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 dirty="0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</a:p>
          </p:txBody>
        </p:sp>
      </p:grpSp>
      <p:sp>
        <p:nvSpPr>
          <p:cNvPr id="489" name="Rectangle 488"/>
          <p:cNvSpPr>
            <a:spLocks noChangeArrowheads="1"/>
          </p:cNvSpPr>
          <p:nvPr/>
        </p:nvSpPr>
        <p:spPr bwMode="auto">
          <a:xfrm>
            <a:off x="2091770" y="2051740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490" name="Rectangle 489"/>
          <p:cNvSpPr>
            <a:spLocks noChangeArrowheads="1"/>
          </p:cNvSpPr>
          <p:nvPr/>
        </p:nvSpPr>
        <p:spPr bwMode="auto">
          <a:xfrm>
            <a:off x="2709640" y="2051740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491" name="Rectangle 490"/>
          <p:cNvSpPr>
            <a:spLocks noChangeArrowheads="1"/>
          </p:cNvSpPr>
          <p:nvPr/>
        </p:nvSpPr>
        <p:spPr bwMode="auto">
          <a:xfrm>
            <a:off x="2916957" y="2051740"/>
            <a:ext cx="4571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30</a:t>
            </a:r>
          </a:p>
        </p:txBody>
      </p:sp>
      <p:sp>
        <p:nvSpPr>
          <p:cNvPr id="492" name="Rectangle 491"/>
          <p:cNvSpPr>
            <a:spLocks noChangeArrowheads="1"/>
          </p:cNvSpPr>
          <p:nvPr/>
        </p:nvSpPr>
        <p:spPr bwMode="auto">
          <a:xfrm>
            <a:off x="3275290" y="2051740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493" name="Rectangle 492"/>
          <p:cNvSpPr>
            <a:spLocks noChangeArrowheads="1"/>
          </p:cNvSpPr>
          <p:nvPr/>
        </p:nvSpPr>
        <p:spPr bwMode="auto">
          <a:xfrm>
            <a:off x="3502063" y="2051740"/>
            <a:ext cx="4571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50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388762" y="1959960"/>
            <a:ext cx="356006" cy="570238"/>
            <a:chOff x="2388762" y="1959960"/>
            <a:chExt cx="356006" cy="570238"/>
          </a:xfrm>
        </p:grpSpPr>
        <p:sp>
          <p:nvSpPr>
            <p:cNvPr id="494" name="Rectangle 493"/>
            <p:cNvSpPr>
              <a:spLocks noChangeArrowheads="1"/>
            </p:cNvSpPr>
            <p:nvPr/>
          </p:nvSpPr>
          <p:spPr bwMode="auto">
            <a:xfrm>
              <a:off x="2398693" y="1959960"/>
              <a:ext cx="32092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 dirty="0">
                  <a:solidFill>
                    <a:prstClr val="black"/>
                  </a:solidFill>
                  <a:latin typeface="Bookman Old Style" pitchFamily="18" charset="0"/>
                </a:rPr>
                <a:t>1</a:t>
              </a:r>
            </a:p>
          </p:txBody>
        </p:sp>
        <p:cxnSp>
          <p:nvCxnSpPr>
            <p:cNvPr id="495" name="Straight Connector 494"/>
            <p:cNvCxnSpPr>
              <a:cxnSpLocks noChangeShapeType="1"/>
            </p:cNvCxnSpPr>
            <p:nvPr/>
          </p:nvCxnSpPr>
          <p:spPr bwMode="auto">
            <a:xfrm>
              <a:off x="2417743" y="2238660"/>
              <a:ext cx="327025" cy="0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96" name="Rectangle 495"/>
            <p:cNvSpPr>
              <a:spLocks noChangeArrowheads="1"/>
            </p:cNvSpPr>
            <p:nvPr/>
          </p:nvSpPr>
          <p:spPr bwMode="auto">
            <a:xfrm>
              <a:off x="2388762" y="2191644"/>
              <a:ext cx="32092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 dirty="0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</a:p>
          </p:txBody>
        </p:sp>
        <p:sp>
          <p:nvSpPr>
            <p:cNvPr id="497" name="Line 22"/>
            <p:cNvSpPr>
              <a:spLocks noChangeShapeType="1"/>
            </p:cNvSpPr>
            <p:nvPr/>
          </p:nvSpPr>
          <p:spPr bwMode="auto">
            <a:xfrm flipH="1">
              <a:off x="2444142" y="2309980"/>
              <a:ext cx="209917" cy="13358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/>
              <a:endParaRPr lang="en-US" sz="1600" b="1">
                <a:solidFill>
                  <a:prstClr val="black"/>
                </a:solidFill>
              </a:endParaRPr>
            </a:p>
          </p:txBody>
        </p:sp>
      </p:grpSp>
      <p:sp>
        <p:nvSpPr>
          <p:cNvPr id="498" name="Line 23"/>
          <p:cNvSpPr>
            <a:spLocks noChangeShapeType="1"/>
          </p:cNvSpPr>
          <p:nvPr/>
        </p:nvSpPr>
        <p:spPr bwMode="auto">
          <a:xfrm flipH="1">
            <a:off x="3023714" y="2129858"/>
            <a:ext cx="252855" cy="14694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/>
            <a:endParaRPr lang="en-US" sz="1600" b="1">
              <a:solidFill>
                <a:prstClr val="black"/>
              </a:solidFill>
            </a:endParaRPr>
          </a:p>
        </p:txBody>
      </p:sp>
      <p:sp>
        <p:nvSpPr>
          <p:cNvPr id="499" name="Text Box 24"/>
          <p:cNvSpPr txBox="1">
            <a:spLocks noChangeArrowheads="1"/>
          </p:cNvSpPr>
          <p:nvPr/>
        </p:nvSpPr>
        <p:spPr bwMode="auto">
          <a:xfrm>
            <a:off x="2954157" y="1916028"/>
            <a:ext cx="4139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200" b="1" dirty="0">
                <a:solidFill>
                  <a:srgbClr val="FF0000"/>
                </a:solidFill>
                <a:latin typeface="Bookman Old Style" pitchFamily="18" charset="0"/>
              </a:rPr>
              <a:t>15</a:t>
            </a:r>
          </a:p>
        </p:txBody>
      </p:sp>
      <p:sp>
        <p:nvSpPr>
          <p:cNvPr id="500" name="Rectangle 499"/>
          <p:cNvSpPr>
            <a:spLocks noChangeArrowheads="1"/>
          </p:cNvSpPr>
          <p:nvPr/>
        </p:nvSpPr>
        <p:spPr bwMode="auto">
          <a:xfrm>
            <a:off x="2091770" y="2525222"/>
            <a:ext cx="3080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altLang="en-US" sz="1600" b="1" dirty="0">
              <a:solidFill>
                <a:prstClr val="black"/>
              </a:solidFill>
              <a:latin typeface="Maiandra GD" pitchFamily="34" charset="0"/>
            </a:endParaRPr>
          </a:p>
        </p:txBody>
      </p:sp>
      <p:sp>
        <p:nvSpPr>
          <p:cNvPr id="501" name="Rectangle 500"/>
          <p:cNvSpPr>
            <a:spLocks noChangeArrowheads="1"/>
          </p:cNvSpPr>
          <p:nvPr/>
        </p:nvSpPr>
        <p:spPr bwMode="auto">
          <a:xfrm>
            <a:off x="2340426" y="2525222"/>
            <a:ext cx="95891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750 m</a:t>
            </a:r>
            <a:r>
              <a:rPr lang="en-US" altLang="en-US" sz="1600" b="1" baseline="30000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altLang="en-US" sz="1600" b="1" baseline="30000" dirty="0">
              <a:solidFill>
                <a:prstClr val="black"/>
              </a:solidFill>
              <a:latin typeface="Maiandra GD" pitchFamily="34" charset="0"/>
            </a:endParaRPr>
          </a:p>
        </p:txBody>
      </p:sp>
      <p:sp>
        <p:nvSpPr>
          <p:cNvPr id="502" name="Rounded Rectangle 501"/>
          <p:cNvSpPr/>
          <p:nvPr/>
        </p:nvSpPr>
        <p:spPr>
          <a:xfrm>
            <a:off x="2931112" y="3058103"/>
            <a:ext cx="517995" cy="243740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03" name="Rounded Rectangle 502"/>
          <p:cNvSpPr/>
          <p:nvPr/>
        </p:nvSpPr>
        <p:spPr>
          <a:xfrm>
            <a:off x="3687509" y="3066044"/>
            <a:ext cx="789190" cy="243740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04" name="Rectangle 503"/>
          <p:cNvSpPr>
            <a:spLocks noChangeArrowheads="1"/>
          </p:cNvSpPr>
          <p:nvPr/>
        </p:nvSpPr>
        <p:spPr bwMode="auto">
          <a:xfrm>
            <a:off x="1057414" y="3012601"/>
            <a:ext cx="111440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A (</a:t>
            </a:r>
            <a:r>
              <a:rPr lang="en-US" altLang="en-US" sz="1600" b="1" dirty="0">
                <a:solidFill>
                  <a:prstClr val="black"/>
                </a:solidFill>
                <a:latin typeface="Symbol" pitchFamily="18" charset="2"/>
              </a:rPr>
              <a:t>D</a:t>
            </a: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ABG)</a:t>
            </a:r>
          </a:p>
        </p:txBody>
      </p:sp>
      <p:sp>
        <p:nvSpPr>
          <p:cNvPr id="505" name="Rectangle 504"/>
          <p:cNvSpPr>
            <a:spLocks noChangeArrowheads="1"/>
          </p:cNvSpPr>
          <p:nvPr/>
        </p:nvSpPr>
        <p:spPr bwMode="auto">
          <a:xfrm>
            <a:off x="2077089" y="3012601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506" name="Rectangle 505"/>
          <p:cNvSpPr>
            <a:spLocks noChangeArrowheads="1"/>
          </p:cNvSpPr>
          <p:nvPr/>
        </p:nvSpPr>
        <p:spPr bwMode="auto">
          <a:xfrm>
            <a:off x="2657265" y="3012601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507" name="Rectangle 506"/>
          <p:cNvSpPr>
            <a:spLocks noChangeArrowheads="1"/>
          </p:cNvSpPr>
          <p:nvPr/>
        </p:nvSpPr>
        <p:spPr bwMode="auto">
          <a:xfrm>
            <a:off x="2874310" y="3012601"/>
            <a:ext cx="6527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base</a:t>
            </a:r>
          </a:p>
        </p:txBody>
      </p:sp>
      <p:sp>
        <p:nvSpPr>
          <p:cNvPr id="508" name="Rectangle 507"/>
          <p:cNvSpPr>
            <a:spLocks noChangeArrowheads="1"/>
          </p:cNvSpPr>
          <p:nvPr/>
        </p:nvSpPr>
        <p:spPr bwMode="auto">
          <a:xfrm>
            <a:off x="3433074" y="3012601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509" name="Rectangle 508"/>
          <p:cNvSpPr>
            <a:spLocks noChangeArrowheads="1"/>
          </p:cNvSpPr>
          <p:nvPr/>
        </p:nvSpPr>
        <p:spPr bwMode="auto">
          <a:xfrm>
            <a:off x="3640594" y="3012601"/>
            <a:ext cx="86914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height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346115" y="2882478"/>
            <a:ext cx="323272" cy="593988"/>
            <a:chOff x="2346115" y="2882478"/>
            <a:chExt cx="323272" cy="593988"/>
          </a:xfrm>
        </p:grpSpPr>
        <p:sp>
          <p:nvSpPr>
            <p:cNvPr id="510" name="Rectangle 509"/>
            <p:cNvSpPr>
              <a:spLocks noChangeArrowheads="1"/>
            </p:cNvSpPr>
            <p:nvPr/>
          </p:nvSpPr>
          <p:spPr bwMode="auto">
            <a:xfrm>
              <a:off x="2348465" y="2882478"/>
              <a:ext cx="32092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>
                  <a:solidFill>
                    <a:prstClr val="black"/>
                  </a:solidFill>
                  <a:latin typeface="Bookman Old Style" pitchFamily="18" charset="0"/>
                </a:rPr>
                <a:t>1</a:t>
              </a:r>
            </a:p>
          </p:txBody>
        </p:sp>
        <p:cxnSp>
          <p:nvCxnSpPr>
            <p:cNvPr id="511" name="Straight Connector 510"/>
            <p:cNvCxnSpPr>
              <a:cxnSpLocks noChangeShapeType="1"/>
            </p:cNvCxnSpPr>
            <p:nvPr/>
          </p:nvCxnSpPr>
          <p:spPr bwMode="auto">
            <a:xfrm>
              <a:off x="2370505" y="3184928"/>
              <a:ext cx="297295" cy="0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2" name="Rectangle 511"/>
            <p:cNvSpPr>
              <a:spLocks noChangeArrowheads="1"/>
            </p:cNvSpPr>
            <p:nvPr/>
          </p:nvSpPr>
          <p:spPr bwMode="auto">
            <a:xfrm>
              <a:off x="2346115" y="3137912"/>
              <a:ext cx="32092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 dirty="0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</a:p>
          </p:txBody>
        </p:sp>
      </p:grpSp>
      <p:sp>
        <p:nvSpPr>
          <p:cNvPr id="513" name="Rectangle 512"/>
          <p:cNvSpPr>
            <a:spLocks noChangeArrowheads="1"/>
          </p:cNvSpPr>
          <p:nvPr/>
        </p:nvSpPr>
        <p:spPr bwMode="auto">
          <a:xfrm>
            <a:off x="2077089" y="3578092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514" name="Rectangle 513"/>
          <p:cNvSpPr>
            <a:spLocks noChangeArrowheads="1"/>
          </p:cNvSpPr>
          <p:nvPr/>
        </p:nvSpPr>
        <p:spPr bwMode="auto">
          <a:xfrm>
            <a:off x="2646725" y="3578092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515" name="Rectangle 514"/>
          <p:cNvSpPr>
            <a:spLocks noChangeArrowheads="1"/>
          </p:cNvSpPr>
          <p:nvPr/>
        </p:nvSpPr>
        <p:spPr bwMode="auto">
          <a:xfrm>
            <a:off x="2844314" y="3578092"/>
            <a:ext cx="4924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BG</a:t>
            </a:r>
          </a:p>
        </p:txBody>
      </p:sp>
      <p:sp>
        <p:nvSpPr>
          <p:cNvPr id="516" name="Rectangle 515"/>
          <p:cNvSpPr>
            <a:spLocks noChangeArrowheads="1"/>
          </p:cNvSpPr>
          <p:nvPr/>
        </p:nvSpPr>
        <p:spPr bwMode="auto">
          <a:xfrm>
            <a:off x="3251287" y="3578092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517" name="Rectangle 516"/>
          <p:cNvSpPr>
            <a:spLocks noChangeArrowheads="1"/>
          </p:cNvSpPr>
          <p:nvPr/>
        </p:nvSpPr>
        <p:spPr bwMode="auto">
          <a:xfrm>
            <a:off x="3468332" y="3578092"/>
            <a:ext cx="4924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AG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326050" y="3459540"/>
            <a:ext cx="346075" cy="582113"/>
            <a:chOff x="2326050" y="3459540"/>
            <a:chExt cx="346075" cy="582113"/>
          </a:xfrm>
        </p:grpSpPr>
        <p:sp>
          <p:nvSpPr>
            <p:cNvPr id="518" name="Rectangle 517"/>
            <p:cNvSpPr>
              <a:spLocks noChangeArrowheads="1"/>
            </p:cNvSpPr>
            <p:nvPr/>
          </p:nvSpPr>
          <p:spPr bwMode="auto">
            <a:xfrm>
              <a:off x="2326050" y="3459540"/>
              <a:ext cx="32092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 dirty="0">
                  <a:solidFill>
                    <a:prstClr val="black"/>
                  </a:solidFill>
                  <a:latin typeface="Bookman Old Style" pitchFamily="18" charset="0"/>
                </a:rPr>
                <a:t>1</a:t>
              </a:r>
            </a:p>
          </p:txBody>
        </p:sp>
        <p:cxnSp>
          <p:nvCxnSpPr>
            <p:cNvPr id="519" name="Straight Connector 518"/>
            <p:cNvCxnSpPr>
              <a:cxnSpLocks noChangeShapeType="1"/>
            </p:cNvCxnSpPr>
            <p:nvPr/>
          </p:nvCxnSpPr>
          <p:spPr bwMode="auto">
            <a:xfrm>
              <a:off x="2345100" y="3750115"/>
              <a:ext cx="327025" cy="0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20" name="Rectangle 519"/>
            <p:cNvSpPr>
              <a:spLocks noChangeArrowheads="1"/>
            </p:cNvSpPr>
            <p:nvPr/>
          </p:nvSpPr>
          <p:spPr bwMode="auto">
            <a:xfrm>
              <a:off x="2335575" y="3703099"/>
              <a:ext cx="32092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 dirty="0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</a:p>
          </p:txBody>
        </p:sp>
      </p:grpSp>
      <p:sp>
        <p:nvSpPr>
          <p:cNvPr id="531" name="Rectangle 530"/>
          <p:cNvSpPr>
            <a:spLocks noChangeArrowheads="1"/>
          </p:cNvSpPr>
          <p:nvPr/>
        </p:nvSpPr>
        <p:spPr bwMode="auto">
          <a:xfrm>
            <a:off x="2077089" y="4108723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532" name="Rectangle 531"/>
          <p:cNvSpPr>
            <a:spLocks noChangeArrowheads="1"/>
          </p:cNvSpPr>
          <p:nvPr/>
        </p:nvSpPr>
        <p:spPr bwMode="auto">
          <a:xfrm>
            <a:off x="2685434" y="4108723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533" name="Rectangle 532"/>
          <p:cNvSpPr>
            <a:spLocks noChangeArrowheads="1"/>
          </p:cNvSpPr>
          <p:nvPr/>
        </p:nvSpPr>
        <p:spPr bwMode="auto">
          <a:xfrm>
            <a:off x="2883023" y="4108723"/>
            <a:ext cx="4571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50</a:t>
            </a:r>
          </a:p>
        </p:txBody>
      </p:sp>
      <p:sp>
        <p:nvSpPr>
          <p:cNvPr id="534" name="Rectangle 533"/>
          <p:cNvSpPr>
            <a:spLocks noChangeArrowheads="1"/>
          </p:cNvSpPr>
          <p:nvPr/>
        </p:nvSpPr>
        <p:spPr bwMode="auto">
          <a:xfrm>
            <a:off x="3241356" y="4108723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535" name="Rectangle 534"/>
          <p:cNvSpPr>
            <a:spLocks noChangeArrowheads="1"/>
          </p:cNvSpPr>
          <p:nvPr/>
        </p:nvSpPr>
        <p:spPr bwMode="auto">
          <a:xfrm>
            <a:off x="3448673" y="4108723"/>
            <a:ext cx="5229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(</a:t>
            </a: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50</a:t>
            </a:r>
            <a:endParaRPr lang="en-US" alt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364759" y="4000508"/>
            <a:ext cx="346075" cy="572385"/>
            <a:chOff x="2364759" y="4000508"/>
            <a:chExt cx="346075" cy="572385"/>
          </a:xfrm>
        </p:grpSpPr>
        <p:sp>
          <p:nvSpPr>
            <p:cNvPr id="536" name="Rectangle 535"/>
            <p:cNvSpPr>
              <a:spLocks noChangeArrowheads="1"/>
            </p:cNvSpPr>
            <p:nvPr/>
          </p:nvSpPr>
          <p:spPr bwMode="auto">
            <a:xfrm>
              <a:off x="2364759" y="4000508"/>
              <a:ext cx="32092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 dirty="0">
                  <a:solidFill>
                    <a:prstClr val="black"/>
                  </a:solidFill>
                  <a:latin typeface="Bookman Old Style" pitchFamily="18" charset="0"/>
                </a:rPr>
                <a:t>1</a:t>
              </a:r>
            </a:p>
          </p:txBody>
        </p:sp>
        <p:cxnSp>
          <p:nvCxnSpPr>
            <p:cNvPr id="537" name="Straight Connector 536"/>
            <p:cNvCxnSpPr>
              <a:cxnSpLocks noChangeShapeType="1"/>
            </p:cNvCxnSpPr>
            <p:nvPr/>
          </p:nvCxnSpPr>
          <p:spPr bwMode="auto">
            <a:xfrm>
              <a:off x="2383809" y="4291083"/>
              <a:ext cx="327025" cy="0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38" name="Rectangle 537"/>
            <p:cNvSpPr>
              <a:spLocks noChangeArrowheads="1"/>
            </p:cNvSpPr>
            <p:nvPr/>
          </p:nvSpPr>
          <p:spPr bwMode="auto">
            <a:xfrm>
              <a:off x="2374284" y="4234339"/>
              <a:ext cx="32092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 dirty="0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</a:p>
          </p:txBody>
        </p:sp>
      </p:grpSp>
      <p:sp>
        <p:nvSpPr>
          <p:cNvPr id="539" name="Line 22"/>
          <p:cNvSpPr>
            <a:spLocks noChangeShapeType="1"/>
          </p:cNvSpPr>
          <p:nvPr/>
        </p:nvSpPr>
        <p:spPr bwMode="auto">
          <a:xfrm flipH="1">
            <a:off x="2419168" y="4319193"/>
            <a:ext cx="230909" cy="16163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/>
            <a:endParaRPr lang="en-US" sz="1600" b="1">
              <a:solidFill>
                <a:prstClr val="black"/>
              </a:solidFill>
            </a:endParaRPr>
          </a:p>
        </p:txBody>
      </p:sp>
      <p:sp>
        <p:nvSpPr>
          <p:cNvPr id="540" name="Line 23"/>
          <p:cNvSpPr>
            <a:spLocks noChangeShapeType="1"/>
          </p:cNvSpPr>
          <p:nvPr/>
        </p:nvSpPr>
        <p:spPr bwMode="auto">
          <a:xfrm flipH="1">
            <a:off x="2946316" y="4202124"/>
            <a:ext cx="305955" cy="16163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/>
            <a:endParaRPr lang="en-US" sz="1600" b="1">
              <a:solidFill>
                <a:prstClr val="black"/>
              </a:solidFill>
            </a:endParaRPr>
          </a:p>
        </p:txBody>
      </p:sp>
      <p:sp>
        <p:nvSpPr>
          <p:cNvPr id="541" name="Text Box 24"/>
          <p:cNvSpPr txBox="1">
            <a:spLocks noChangeArrowheads="1"/>
          </p:cNvSpPr>
          <p:nvPr/>
        </p:nvSpPr>
        <p:spPr bwMode="auto">
          <a:xfrm>
            <a:off x="2949407" y="3910083"/>
            <a:ext cx="4139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200" b="1" dirty="0">
                <a:solidFill>
                  <a:srgbClr val="FF0000"/>
                </a:solidFill>
                <a:latin typeface="Bookman Old Style" pitchFamily="18" charset="0"/>
              </a:rPr>
              <a:t>25</a:t>
            </a:r>
          </a:p>
        </p:txBody>
      </p:sp>
      <p:sp>
        <p:nvSpPr>
          <p:cNvPr id="542" name="Rectangle 541"/>
          <p:cNvSpPr>
            <a:spLocks noChangeArrowheads="1"/>
          </p:cNvSpPr>
          <p:nvPr/>
        </p:nvSpPr>
        <p:spPr bwMode="auto">
          <a:xfrm>
            <a:off x="2077089" y="4543470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543" name="Rectangle 542"/>
          <p:cNvSpPr>
            <a:spLocks noChangeArrowheads="1"/>
          </p:cNvSpPr>
          <p:nvPr/>
        </p:nvSpPr>
        <p:spPr bwMode="auto">
          <a:xfrm>
            <a:off x="2324499" y="4543470"/>
            <a:ext cx="4571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25</a:t>
            </a:r>
          </a:p>
        </p:txBody>
      </p:sp>
      <p:sp>
        <p:nvSpPr>
          <p:cNvPr id="544" name="Rectangle 543"/>
          <p:cNvSpPr>
            <a:spLocks noChangeArrowheads="1"/>
          </p:cNvSpPr>
          <p:nvPr/>
        </p:nvSpPr>
        <p:spPr bwMode="auto">
          <a:xfrm>
            <a:off x="2673104" y="4543470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545" name="Rectangle 544"/>
          <p:cNvSpPr>
            <a:spLocks noChangeArrowheads="1"/>
          </p:cNvSpPr>
          <p:nvPr/>
        </p:nvSpPr>
        <p:spPr bwMode="auto">
          <a:xfrm>
            <a:off x="2895926" y="4543470"/>
            <a:ext cx="5934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100</a:t>
            </a:r>
          </a:p>
        </p:txBody>
      </p:sp>
      <p:sp>
        <p:nvSpPr>
          <p:cNvPr id="546" name="Rectangle 545"/>
          <p:cNvSpPr>
            <a:spLocks noChangeArrowheads="1"/>
          </p:cNvSpPr>
          <p:nvPr/>
        </p:nvSpPr>
        <p:spPr bwMode="auto">
          <a:xfrm>
            <a:off x="3386732" y="4543470"/>
            <a:ext cx="3080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altLang="en-US" sz="1600" b="1">
              <a:solidFill>
                <a:prstClr val="black"/>
              </a:solidFill>
              <a:latin typeface="Maiandra GD" pitchFamily="34" charset="0"/>
            </a:endParaRPr>
          </a:p>
        </p:txBody>
      </p:sp>
      <p:sp>
        <p:nvSpPr>
          <p:cNvPr id="547" name="Rectangle 546"/>
          <p:cNvSpPr>
            <a:spLocks noChangeArrowheads="1"/>
          </p:cNvSpPr>
          <p:nvPr/>
        </p:nvSpPr>
        <p:spPr bwMode="auto">
          <a:xfrm>
            <a:off x="3616236" y="4543470"/>
            <a:ext cx="109517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2500 m</a:t>
            </a:r>
            <a:r>
              <a:rPr lang="en-US" altLang="en-US" sz="1600" b="1" baseline="30000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altLang="en-US" sz="1600" b="1" baseline="30000" dirty="0">
              <a:solidFill>
                <a:prstClr val="black"/>
              </a:solidFill>
              <a:latin typeface="Maiandra GD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151835" y="2183880"/>
            <a:ext cx="1763530" cy="375020"/>
            <a:chOff x="4535993" y="2720226"/>
            <a:chExt cx="1763530" cy="375020"/>
          </a:xfrm>
        </p:grpSpPr>
        <p:sp>
          <p:nvSpPr>
            <p:cNvPr id="548" name="Rounded Rectangle 547"/>
            <p:cNvSpPr/>
            <p:nvPr/>
          </p:nvSpPr>
          <p:spPr>
            <a:xfrm>
              <a:off x="4592339" y="2720226"/>
              <a:ext cx="1660363" cy="375020"/>
            </a:xfrm>
            <a:prstGeom prst="roundRect">
              <a:avLst/>
            </a:prstGeom>
            <a:gradFill flip="none" rotWithShape="1">
              <a:gsLst>
                <a:gs pos="0">
                  <a:srgbClr val="FFFF00">
                    <a:alpha val="65000"/>
                  </a:srgbClr>
                </a:gs>
                <a:gs pos="100000">
                  <a:sysClr val="window" lastClr="FFFFFF"/>
                </a:gs>
              </a:gsLst>
              <a:lin ang="8100000" scaled="1"/>
              <a:tileRect/>
            </a:gradFill>
            <a:ln w="127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200" b="1" kern="0">
                <a:solidFill>
                  <a:srgbClr val="0000FF"/>
                </a:solidFill>
                <a:latin typeface="Bookman Old Style" pitchFamily="18" charset="0"/>
              </a:endParaRPr>
            </a:p>
          </p:txBody>
        </p:sp>
        <p:sp>
          <p:nvSpPr>
            <p:cNvPr id="549" name="TextBox 548"/>
            <p:cNvSpPr txBox="1">
              <a:spLocks noChangeArrowheads="1"/>
            </p:cNvSpPr>
            <p:nvPr/>
          </p:nvSpPr>
          <p:spPr bwMode="auto">
            <a:xfrm>
              <a:off x="4535993" y="2737541"/>
              <a:ext cx="1763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defTabSz="914400">
                <a:spcBef>
                  <a:spcPct val="0"/>
                </a:spcBef>
                <a:buFontTx/>
                <a:buNone/>
              </a:pPr>
              <a:r>
                <a:rPr lang="en-US" altLang="en-US" sz="1600" b="1" dirty="0" smtClean="0">
                  <a:latin typeface="Bookman Old Style" pitchFamily="18" charset="0"/>
                </a:rPr>
                <a:t>consider </a:t>
              </a:r>
              <a:r>
                <a:rPr lang="en-US" altLang="en-US" sz="1600" b="1" dirty="0" smtClean="0">
                  <a:latin typeface="Symbol" pitchFamily="18" charset="2"/>
                </a:rPr>
                <a:t>D</a:t>
              </a:r>
              <a:r>
                <a:rPr lang="en-US" altLang="en-US" sz="1600" b="1" dirty="0" smtClean="0">
                  <a:latin typeface="Bookman Old Style" pitchFamily="18" charset="0"/>
                </a:rPr>
                <a:t>AEF</a:t>
              </a:r>
              <a:endParaRPr lang="en-US" altLang="en-US" sz="1600" b="1" dirty="0">
                <a:latin typeface="Bookman Old Style" pitchFamily="18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155143" y="2201658"/>
            <a:ext cx="1790413" cy="412522"/>
            <a:chOff x="4155143" y="2201658"/>
            <a:chExt cx="1790413" cy="412522"/>
          </a:xfrm>
        </p:grpSpPr>
        <p:sp>
          <p:nvSpPr>
            <p:cNvPr id="550" name="Rounded Rectangle 549"/>
            <p:cNvSpPr/>
            <p:nvPr/>
          </p:nvSpPr>
          <p:spPr>
            <a:xfrm>
              <a:off x="4155143" y="2201658"/>
              <a:ext cx="1790413" cy="412522"/>
            </a:xfrm>
            <a:prstGeom prst="roundRect">
              <a:avLst/>
            </a:prstGeom>
            <a:gradFill flip="none" rotWithShape="1">
              <a:gsLst>
                <a:gs pos="0">
                  <a:srgbClr val="FFFF00">
                    <a:alpha val="65000"/>
                  </a:srgbClr>
                </a:gs>
                <a:gs pos="100000">
                  <a:sysClr val="window" lastClr="FFFFFF"/>
                </a:gs>
              </a:gsLst>
              <a:lin ang="8100000" scaled="1"/>
              <a:tileRect/>
            </a:gradFill>
            <a:ln w="127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200" b="1" kern="0">
                <a:solidFill>
                  <a:srgbClr val="0000FF"/>
                </a:solidFill>
                <a:latin typeface="Bookman Old Style" pitchFamily="18" charset="0"/>
              </a:endParaRPr>
            </a:p>
          </p:txBody>
        </p:sp>
        <p:sp>
          <p:nvSpPr>
            <p:cNvPr id="551" name="TextBox 550"/>
            <p:cNvSpPr txBox="1">
              <a:spLocks noChangeArrowheads="1"/>
            </p:cNvSpPr>
            <p:nvPr/>
          </p:nvSpPr>
          <p:spPr bwMode="auto">
            <a:xfrm>
              <a:off x="4163822" y="2218268"/>
              <a:ext cx="176353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defTabSz="914400">
                <a:spcBef>
                  <a:spcPct val="0"/>
                </a:spcBef>
                <a:buFontTx/>
                <a:buNone/>
              </a:pPr>
              <a:r>
                <a:rPr lang="en-US" altLang="en-US" sz="1600" b="1" dirty="0" smtClean="0">
                  <a:latin typeface="Bookman Old Style" pitchFamily="18" charset="0"/>
                </a:rPr>
                <a:t>consider </a:t>
              </a:r>
              <a:r>
                <a:rPr lang="en-US" altLang="en-US" sz="1600" b="1" dirty="0" smtClean="0">
                  <a:latin typeface="Symbol" pitchFamily="18" charset="2"/>
                </a:rPr>
                <a:t>D</a:t>
              </a:r>
              <a:r>
                <a:rPr lang="en-US" altLang="en-US" sz="1600" b="1" dirty="0" smtClean="0">
                  <a:latin typeface="Bookman Old Style" pitchFamily="18" charset="0"/>
                </a:rPr>
                <a:t>ABG</a:t>
              </a:r>
              <a:endParaRPr lang="en-US" altLang="en-US" sz="1600" b="1" dirty="0">
                <a:latin typeface="Bookman Old Style" pitchFamily="18" charset="0"/>
              </a:endParaRPr>
            </a:p>
          </p:txBody>
        </p:sp>
      </p:grpSp>
      <p:sp>
        <p:nvSpPr>
          <p:cNvPr id="556" name="Rectangle 46"/>
          <p:cNvSpPr>
            <a:spLocks noChangeArrowheads="1"/>
          </p:cNvSpPr>
          <p:nvPr/>
        </p:nvSpPr>
        <p:spPr bwMode="auto">
          <a:xfrm>
            <a:off x="6843205" y="1095124"/>
            <a:ext cx="38664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30</a:t>
            </a:r>
            <a:endParaRPr lang="en-US" altLang="en-US" sz="1200" b="1" dirty="0">
              <a:solidFill>
                <a:prstClr val="black"/>
              </a:solidFill>
              <a:latin typeface="Maiandra GD" pitchFamily="34" charset="0"/>
            </a:endParaRPr>
          </a:p>
        </p:txBody>
      </p:sp>
      <p:sp>
        <p:nvSpPr>
          <p:cNvPr id="558" name="Rectangle 557"/>
          <p:cNvSpPr>
            <a:spLocks noChangeArrowheads="1"/>
          </p:cNvSpPr>
          <p:nvPr/>
        </p:nvSpPr>
        <p:spPr bwMode="auto">
          <a:xfrm>
            <a:off x="6767862" y="2888756"/>
            <a:ext cx="66716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000" b="1" dirty="0">
                <a:solidFill>
                  <a:prstClr val="black"/>
                </a:solidFill>
                <a:latin typeface="Bookman Old Style" pitchFamily="18" charset="0"/>
              </a:rPr>
              <a:t>750 m</a:t>
            </a:r>
            <a:r>
              <a:rPr lang="en-US" altLang="en-US" sz="1000" b="1" baseline="30000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altLang="en-US" sz="1000" b="1" baseline="30000" dirty="0">
              <a:solidFill>
                <a:prstClr val="black"/>
              </a:solidFill>
              <a:latin typeface="Maiandra GD" pitchFamily="34" charset="0"/>
            </a:endParaRPr>
          </a:p>
        </p:txBody>
      </p:sp>
      <p:sp>
        <p:nvSpPr>
          <p:cNvPr id="559" name="Rounded Rectangle 558"/>
          <p:cNvSpPr/>
          <p:nvPr/>
        </p:nvSpPr>
        <p:spPr>
          <a:xfrm>
            <a:off x="4332384" y="1663399"/>
            <a:ext cx="1525303" cy="409575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b="1" dirty="0">
                <a:solidFill>
                  <a:prstClr val="white"/>
                </a:solidFill>
                <a:latin typeface="Bookman Old Style" pitchFamily="18" charset="0"/>
              </a:rPr>
              <a:t> AG = AF + FG</a:t>
            </a:r>
          </a:p>
        </p:txBody>
      </p:sp>
      <p:sp>
        <p:nvSpPr>
          <p:cNvPr id="560" name="Rounded Rectangle 559"/>
          <p:cNvSpPr>
            <a:spLocks noChangeArrowheads="1"/>
          </p:cNvSpPr>
          <p:nvPr/>
        </p:nvSpPr>
        <p:spPr bwMode="auto">
          <a:xfrm>
            <a:off x="4964041" y="1744645"/>
            <a:ext cx="333941" cy="276655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>
            <a:glow rad="25400">
              <a:srgbClr val="FFFF00"/>
            </a:glow>
          </a:effectLst>
        </p:spPr>
        <p:txBody>
          <a:bodyPr wrap="square">
            <a:spAutoFit/>
          </a:bodyPr>
          <a:lstStyle/>
          <a:p>
            <a:pPr algn="r" defTabSz="914400">
              <a:spcBef>
                <a:spcPct val="0"/>
              </a:spcBef>
            </a:pPr>
            <a:endParaRPr lang="en-US" altLang="en-US" sz="1800" b="1" dirty="0">
              <a:solidFill>
                <a:srgbClr val="FF0000"/>
              </a:solidFill>
              <a:latin typeface="Maiandra GD" pitchFamily="34" charset="0"/>
            </a:endParaRPr>
          </a:p>
        </p:txBody>
      </p:sp>
      <p:sp>
        <p:nvSpPr>
          <p:cNvPr id="561" name="Rounded Rectangle 560"/>
          <p:cNvSpPr>
            <a:spLocks noChangeArrowheads="1"/>
          </p:cNvSpPr>
          <p:nvPr/>
        </p:nvSpPr>
        <p:spPr bwMode="auto">
          <a:xfrm>
            <a:off x="5449792" y="1747676"/>
            <a:ext cx="333941" cy="276655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>
            <a:glow rad="25400">
              <a:srgbClr val="FFFF00"/>
            </a:glow>
          </a:effectLst>
        </p:spPr>
        <p:txBody>
          <a:bodyPr wrap="square">
            <a:spAutoFit/>
          </a:bodyPr>
          <a:lstStyle/>
          <a:p>
            <a:pPr algn="r" defTabSz="914400">
              <a:spcBef>
                <a:spcPct val="0"/>
              </a:spcBef>
            </a:pPr>
            <a:endParaRPr lang="en-US" altLang="en-US" sz="1800" b="1" dirty="0">
              <a:solidFill>
                <a:srgbClr val="FF0000"/>
              </a:solidFill>
              <a:latin typeface="Maiandra GD" pitchFamily="34" charset="0"/>
            </a:endParaRPr>
          </a:p>
        </p:txBody>
      </p:sp>
      <p:sp>
        <p:nvSpPr>
          <p:cNvPr id="562" name="Rectangle 561"/>
          <p:cNvSpPr>
            <a:spLocks noChangeArrowheads="1"/>
          </p:cNvSpPr>
          <p:nvPr/>
        </p:nvSpPr>
        <p:spPr bwMode="auto">
          <a:xfrm>
            <a:off x="3877484" y="4104313"/>
            <a:ext cx="7168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+ 50)</a:t>
            </a:r>
            <a:endParaRPr lang="en-US" alt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63" name="Rectangle 562"/>
          <p:cNvSpPr>
            <a:spLocks noChangeArrowheads="1"/>
          </p:cNvSpPr>
          <p:nvPr/>
        </p:nvSpPr>
        <p:spPr bwMode="auto">
          <a:xfrm>
            <a:off x="7361409" y="2076920"/>
            <a:ext cx="8627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prstClr val="black"/>
                </a:solidFill>
                <a:latin typeface="Bookman Old Style" pitchFamily="18" charset="0"/>
              </a:rPr>
              <a:t>2500 m</a:t>
            </a:r>
            <a:r>
              <a:rPr lang="en-US" altLang="en-US" sz="1200" b="1" baseline="30000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altLang="en-US" sz="1200" b="1" baseline="30000" dirty="0">
              <a:solidFill>
                <a:prstClr val="black"/>
              </a:solidFill>
              <a:latin typeface="Maiandra GD" pitchFamily="34" charset="0"/>
            </a:endParaRPr>
          </a:p>
        </p:txBody>
      </p:sp>
      <p:sp>
        <p:nvSpPr>
          <p:cNvPr id="132" name="Rectangle 131"/>
          <p:cNvSpPr>
            <a:spLocks noChangeArrowheads="1"/>
          </p:cNvSpPr>
          <p:nvPr/>
        </p:nvSpPr>
        <p:spPr bwMode="auto">
          <a:xfrm>
            <a:off x="812028" y="2503079"/>
            <a:ext cx="137409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 smtClean="0">
                <a:solidFill>
                  <a:prstClr val="black"/>
                </a:solidFill>
                <a:latin typeface="Symbol" pitchFamily="18" charset="2"/>
              </a:rPr>
              <a:t>\  </a:t>
            </a: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A </a:t>
            </a: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(</a:t>
            </a:r>
            <a:r>
              <a:rPr lang="en-US" altLang="en-US" sz="1600" b="1" dirty="0">
                <a:solidFill>
                  <a:prstClr val="black"/>
                </a:solidFill>
                <a:latin typeface="Symbol" pitchFamily="18" charset="2"/>
              </a:rPr>
              <a:t>D</a:t>
            </a: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AEF)</a:t>
            </a:r>
          </a:p>
        </p:txBody>
      </p:sp>
      <p:sp>
        <p:nvSpPr>
          <p:cNvPr id="133" name="Rectangle 132"/>
          <p:cNvSpPr>
            <a:spLocks noChangeArrowheads="1"/>
          </p:cNvSpPr>
          <p:nvPr/>
        </p:nvSpPr>
        <p:spPr bwMode="auto">
          <a:xfrm>
            <a:off x="796200" y="4543551"/>
            <a:ext cx="139493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 smtClean="0">
                <a:solidFill>
                  <a:prstClr val="black"/>
                </a:solidFill>
                <a:latin typeface="Symbol" pitchFamily="18" charset="2"/>
              </a:rPr>
              <a:t>\  </a:t>
            </a: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A (</a:t>
            </a:r>
            <a:r>
              <a:rPr lang="en-US" altLang="en-US" sz="1600" b="1" dirty="0">
                <a:solidFill>
                  <a:prstClr val="black"/>
                </a:solidFill>
                <a:latin typeface="Symbol" pitchFamily="18" charset="2"/>
              </a:rPr>
              <a:t>D</a:t>
            </a: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ABG)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266432" y="556500"/>
            <a:ext cx="2488794" cy="3184519"/>
            <a:chOff x="6266432" y="556500"/>
            <a:chExt cx="2488794" cy="3184519"/>
          </a:xfrm>
        </p:grpSpPr>
        <p:grpSp>
          <p:nvGrpSpPr>
            <p:cNvPr id="149" name="Group 148"/>
            <p:cNvGrpSpPr>
              <a:grpSpLocks/>
            </p:cNvGrpSpPr>
            <p:nvPr/>
          </p:nvGrpSpPr>
          <p:grpSpPr bwMode="auto">
            <a:xfrm>
              <a:off x="6266432" y="556500"/>
              <a:ext cx="2488794" cy="3184519"/>
              <a:chOff x="6506807" y="1045342"/>
              <a:chExt cx="2488424" cy="3183387"/>
            </a:xfrm>
          </p:grpSpPr>
          <p:cxnSp>
            <p:nvCxnSpPr>
              <p:cNvPr id="150" name="Straight Connector 6"/>
              <p:cNvCxnSpPr>
                <a:cxnSpLocks noChangeShapeType="1"/>
              </p:cNvCxnSpPr>
              <p:nvPr/>
            </p:nvCxnSpPr>
            <p:spPr bwMode="auto">
              <a:xfrm>
                <a:off x="7594430" y="1312276"/>
                <a:ext cx="1136788" cy="973723"/>
              </a:xfrm>
              <a:prstGeom prst="lin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1" name="Straight Connector 7"/>
              <p:cNvCxnSpPr>
                <a:cxnSpLocks noChangeShapeType="1"/>
              </p:cNvCxnSpPr>
              <p:nvPr/>
            </p:nvCxnSpPr>
            <p:spPr bwMode="auto">
              <a:xfrm flipV="1">
                <a:off x="7595952" y="2281238"/>
                <a:ext cx="1135266" cy="1667412"/>
              </a:xfrm>
              <a:prstGeom prst="lin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2" name="Straight Connector 10"/>
              <p:cNvCxnSpPr>
                <a:cxnSpLocks noChangeShapeType="1"/>
              </p:cNvCxnSpPr>
              <p:nvPr/>
            </p:nvCxnSpPr>
            <p:spPr bwMode="auto">
              <a:xfrm flipH="1">
                <a:off x="6886574" y="1323975"/>
                <a:ext cx="704851" cy="504825"/>
              </a:xfrm>
              <a:prstGeom prst="lin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3" name="Straight Connector 152"/>
              <p:cNvCxnSpPr>
                <a:cxnSpLocks noChangeShapeType="1"/>
              </p:cNvCxnSpPr>
              <p:nvPr/>
            </p:nvCxnSpPr>
            <p:spPr bwMode="auto">
              <a:xfrm flipH="1">
                <a:off x="6791325" y="1819275"/>
                <a:ext cx="95249" cy="1457325"/>
              </a:xfrm>
              <a:prstGeom prst="lin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4" name="Straight Connector 19"/>
              <p:cNvCxnSpPr>
                <a:cxnSpLocks noChangeShapeType="1"/>
              </p:cNvCxnSpPr>
              <p:nvPr/>
            </p:nvCxnSpPr>
            <p:spPr bwMode="auto">
              <a:xfrm flipH="1" flipV="1">
                <a:off x="6790118" y="3262314"/>
                <a:ext cx="808197" cy="686336"/>
              </a:xfrm>
              <a:prstGeom prst="lin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5" name="Straight Connector 24"/>
              <p:cNvCxnSpPr>
                <a:cxnSpLocks noChangeShapeType="1"/>
              </p:cNvCxnSpPr>
              <p:nvPr/>
            </p:nvCxnSpPr>
            <p:spPr bwMode="auto">
              <a:xfrm>
                <a:off x="7595952" y="1323980"/>
                <a:ext cx="0" cy="2633657"/>
              </a:xfrm>
              <a:prstGeom prst="lin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6" name="Straight Connector 32"/>
              <p:cNvCxnSpPr>
                <a:cxnSpLocks noChangeShapeType="1"/>
              </p:cNvCxnSpPr>
              <p:nvPr/>
            </p:nvCxnSpPr>
            <p:spPr bwMode="auto">
              <a:xfrm flipV="1">
                <a:off x="6890546" y="1828796"/>
                <a:ext cx="709900" cy="0"/>
              </a:xfrm>
              <a:prstGeom prst="lin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7" name="Straight Connector 33"/>
              <p:cNvCxnSpPr>
                <a:cxnSpLocks noChangeShapeType="1"/>
              </p:cNvCxnSpPr>
              <p:nvPr/>
            </p:nvCxnSpPr>
            <p:spPr bwMode="auto">
              <a:xfrm flipV="1">
                <a:off x="7611107" y="2281237"/>
                <a:ext cx="1097117" cy="0"/>
              </a:xfrm>
              <a:prstGeom prst="lin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8" name="Straight Connector 34"/>
              <p:cNvCxnSpPr>
                <a:cxnSpLocks noChangeShapeType="1"/>
              </p:cNvCxnSpPr>
              <p:nvPr/>
            </p:nvCxnSpPr>
            <p:spPr bwMode="auto">
              <a:xfrm>
                <a:off x="6794598" y="3262310"/>
                <a:ext cx="803716" cy="4"/>
              </a:xfrm>
              <a:prstGeom prst="lin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59" name="Freeform 33"/>
              <p:cNvSpPr>
                <a:spLocks/>
              </p:cNvSpPr>
              <p:nvPr/>
            </p:nvSpPr>
            <p:spPr bwMode="auto">
              <a:xfrm rot="21487165">
                <a:off x="7472740" y="3261559"/>
                <a:ext cx="115214" cy="113719"/>
              </a:xfrm>
              <a:custGeom>
                <a:avLst/>
                <a:gdLst>
                  <a:gd name="T0" fmla="*/ 0 w 124"/>
                  <a:gd name="T1" fmla="*/ 0 h 140"/>
                  <a:gd name="T2" fmla="*/ 0 w 124"/>
                  <a:gd name="T3" fmla="*/ 2147483647 h 140"/>
                  <a:gd name="T4" fmla="*/ 2147483647 w 124"/>
                  <a:gd name="T5" fmla="*/ 2147483647 h 140"/>
                  <a:gd name="T6" fmla="*/ 0 60000 65536"/>
                  <a:gd name="T7" fmla="*/ 0 60000 65536"/>
                  <a:gd name="T8" fmla="*/ 0 60000 65536"/>
                  <a:gd name="T9" fmla="*/ 0 w 124"/>
                  <a:gd name="T10" fmla="*/ 0 h 140"/>
                  <a:gd name="T11" fmla="*/ 124 w 124"/>
                  <a:gd name="T12" fmla="*/ 140 h 14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24" h="140">
                    <a:moveTo>
                      <a:pt x="0" y="0"/>
                    </a:moveTo>
                    <a:lnTo>
                      <a:pt x="0" y="140"/>
                    </a:lnTo>
                    <a:lnTo>
                      <a:pt x="124" y="14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400"/>
                <a:endParaRPr lang="en-US" sz="1800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160" name="Freeform 33"/>
              <p:cNvSpPr>
                <a:spLocks/>
              </p:cNvSpPr>
              <p:nvPr/>
            </p:nvSpPr>
            <p:spPr bwMode="auto">
              <a:xfrm rot="16200000" flipH="1">
                <a:off x="7597054" y="2147470"/>
                <a:ext cx="133823" cy="132085"/>
              </a:xfrm>
              <a:custGeom>
                <a:avLst/>
                <a:gdLst>
                  <a:gd name="T0" fmla="*/ 0 w 124"/>
                  <a:gd name="T1" fmla="*/ 0 h 140"/>
                  <a:gd name="T2" fmla="*/ 0 w 124"/>
                  <a:gd name="T3" fmla="*/ 2147483647 h 140"/>
                  <a:gd name="T4" fmla="*/ 2147483647 w 124"/>
                  <a:gd name="T5" fmla="*/ 2147483647 h 140"/>
                  <a:gd name="T6" fmla="*/ 0 60000 65536"/>
                  <a:gd name="T7" fmla="*/ 0 60000 65536"/>
                  <a:gd name="T8" fmla="*/ 0 60000 65536"/>
                  <a:gd name="T9" fmla="*/ 0 w 124"/>
                  <a:gd name="T10" fmla="*/ 0 h 140"/>
                  <a:gd name="T11" fmla="*/ 124 w 124"/>
                  <a:gd name="T12" fmla="*/ 140 h 14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24" h="140">
                    <a:moveTo>
                      <a:pt x="0" y="0"/>
                    </a:moveTo>
                    <a:lnTo>
                      <a:pt x="0" y="140"/>
                    </a:lnTo>
                    <a:lnTo>
                      <a:pt x="124" y="14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400"/>
                <a:endParaRPr lang="en-US" sz="1800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161" name="Freeform 33"/>
              <p:cNvSpPr>
                <a:spLocks/>
              </p:cNvSpPr>
              <p:nvPr/>
            </p:nvSpPr>
            <p:spPr bwMode="auto">
              <a:xfrm rot="5400000">
                <a:off x="7476618" y="1710013"/>
                <a:ext cx="121657" cy="120077"/>
              </a:xfrm>
              <a:custGeom>
                <a:avLst/>
                <a:gdLst>
                  <a:gd name="T0" fmla="*/ 0 w 124"/>
                  <a:gd name="T1" fmla="*/ 0 h 140"/>
                  <a:gd name="T2" fmla="*/ 0 w 124"/>
                  <a:gd name="T3" fmla="*/ 2147483647 h 140"/>
                  <a:gd name="T4" fmla="*/ 2147483647 w 124"/>
                  <a:gd name="T5" fmla="*/ 2147483647 h 140"/>
                  <a:gd name="T6" fmla="*/ 0 60000 65536"/>
                  <a:gd name="T7" fmla="*/ 0 60000 65536"/>
                  <a:gd name="T8" fmla="*/ 0 60000 65536"/>
                  <a:gd name="T9" fmla="*/ 0 w 124"/>
                  <a:gd name="T10" fmla="*/ 0 h 140"/>
                  <a:gd name="T11" fmla="*/ 124 w 124"/>
                  <a:gd name="T12" fmla="*/ 140 h 14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24" h="140">
                    <a:moveTo>
                      <a:pt x="0" y="0"/>
                    </a:moveTo>
                    <a:lnTo>
                      <a:pt x="0" y="140"/>
                    </a:lnTo>
                    <a:lnTo>
                      <a:pt x="124" y="14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400"/>
                <a:endParaRPr lang="en-US" sz="1800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162" name="Rectangle 38"/>
              <p:cNvSpPr>
                <a:spLocks noChangeArrowheads="1"/>
              </p:cNvSpPr>
              <p:nvPr/>
            </p:nvSpPr>
            <p:spPr bwMode="auto">
              <a:xfrm>
                <a:off x="6531100" y="1635710"/>
                <a:ext cx="34817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r" defTabSz="914400">
                  <a:spcBef>
                    <a:spcPct val="0"/>
                  </a:spcBef>
                  <a:buFontTx/>
                  <a:buNone/>
                </a:pPr>
                <a:r>
                  <a:rPr lang="en-US" altLang="en-US" sz="1600" b="1">
                    <a:solidFill>
                      <a:prstClr val="black"/>
                    </a:solidFill>
                    <a:latin typeface="Bookman Old Style" pitchFamily="18" charset="0"/>
                  </a:rPr>
                  <a:t>D</a:t>
                </a:r>
                <a:endParaRPr lang="en-US" altLang="en-US" sz="1600" b="1">
                  <a:solidFill>
                    <a:prstClr val="black"/>
                  </a:solidFill>
                  <a:latin typeface="Maiandra GD" pitchFamily="34" charset="0"/>
                </a:endParaRPr>
              </a:p>
            </p:txBody>
          </p:sp>
          <p:sp>
            <p:nvSpPr>
              <p:cNvPr id="163" name="Rectangle 39"/>
              <p:cNvSpPr>
                <a:spLocks noChangeArrowheads="1"/>
              </p:cNvSpPr>
              <p:nvPr/>
            </p:nvSpPr>
            <p:spPr bwMode="auto">
              <a:xfrm>
                <a:off x="7424229" y="1045342"/>
                <a:ext cx="34817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r" defTabSz="914400">
                  <a:spcBef>
                    <a:spcPct val="0"/>
                  </a:spcBef>
                  <a:buFontTx/>
                  <a:buNone/>
                </a:pPr>
                <a:r>
                  <a:rPr lang="en-US" altLang="en-US" sz="1600" b="1" dirty="0">
                    <a:solidFill>
                      <a:prstClr val="black"/>
                    </a:solidFill>
                    <a:latin typeface="Bookman Old Style" pitchFamily="18" charset="0"/>
                  </a:rPr>
                  <a:t>C</a:t>
                </a:r>
                <a:endParaRPr lang="en-US" altLang="en-US" sz="1600" b="1" dirty="0">
                  <a:solidFill>
                    <a:prstClr val="black"/>
                  </a:solidFill>
                  <a:latin typeface="Maiandra GD" pitchFamily="34" charset="0"/>
                </a:endParaRPr>
              </a:p>
            </p:txBody>
          </p:sp>
          <p:sp>
            <p:nvSpPr>
              <p:cNvPr id="164" name="Rectangle 40"/>
              <p:cNvSpPr>
                <a:spLocks noChangeArrowheads="1"/>
              </p:cNvSpPr>
              <p:nvPr/>
            </p:nvSpPr>
            <p:spPr bwMode="auto">
              <a:xfrm>
                <a:off x="7572654" y="1635710"/>
                <a:ext cx="352930" cy="3384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r" defTabSz="914400">
                  <a:spcBef>
                    <a:spcPct val="0"/>
                  </a:spcBef>
                  <a:buFontTx/>
                  <a:buNone/>
                </a:pPr>
                <a:r>
                  <a:rPr lang="en-US" altLang="en-US" sz="1600" b="1">
                    <a:solidFill>
                      <a:prstClr val="black"/>
                    </a:solidFill>
                    <a:latin typeface="Bookman Old Style" pitchFamily="18" charset="0"/>
                  </a:rPr>
                  <a:t>H</a:t>
                </a:r>
                <a:endParaRPr lang="en-US" altLang="en-US" sz="1600" b="1">
                  <a:solidFill>
                    <a:prstClr val="black"/>
                  </a:solidFill>
                  <a:latin typeface="Maiandra GD" pitchFamily="34" charset="0"/>
                </a:endParaRPr>
              </a:p>
            </p:txBody>
          </p:sp>
          <p:sp>
            <p:nvSpPr>
              <p:cNvPr id="165" name="Rectangle 41"/>
              <p:cNvSpPr>
                <a:spLocks noChangeArrowheads="1"/>
              </p:cNvSpPr>
              <p:nvPr/>
            </p:nvSpPr>
            <p:spPr bwMode="auto">
              <a:xfrm>
                <a:off x="8658279" y="2107613"/>
                <a:ext cx="33695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r" defTabSz="914400">
                  <a:spcBef>
                    <a:spcPct val="0"/>
                  </a:spcBef>
                  <a:buFontTx/>
                  <a:buNone/>
                </a:pPr>
                <a:r>
                  <a:rPr lang="en-US" altLang="en-US" sz="1600" b="1">
                    <a:solidFill>
                      <a:prstClr val="black"/>
                    </a:solidFill>
                    <a:latin typeface="Bookman Old Style" pitchFamily="18" charset="0"/>
                  </a:rPr>
                  <a:t>B</a:t>
                </a:r>
                <a:endParaRPr lang="en-US" altLang="en-US" sz="1600" b="1">
                  <a:solidFill>
                    <a:prstClr val="black"/>
                  </a:solidFill>
                  <a:latin typeface="Maiandra GD" pitchFamily="34" charset="0"/>
                </a:endParaRPr>
              </a:p>
            </p:txBody>
          </p:sp>
          <p:sp>
            <p:nvSpPr>
              <p:cNvPr id="166" name="Rectangle 42"/>
              <p:cNvSpPr>
                <a:spLocks noChangeArrowheads="1"/>
              </p:cNvSpPr>
              <p:nvPr/>
            </p:nvSpPr>
            <p:spPr bwMode="auto">
              <a:xfrm>
                <a:off x="7520751" y="3063344"/>
                <a:ext cx="324080" cy="3384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r" defTabSz="914400">
                  <a:spcBef>
                    <a:spcPct val="0"/>
                  </a:spcBef>
                  <a:buFontTx/>
                  <a:buNone/>
                </a:pPr>
                <a:r>
                  <a:rPr lang="en-US" altLang="en-US" sz="1600" b="1" dirty="0">
                    <a:solidFill>
                      <a:prstClr val="black"/>
                    </a:solidFill>
                    <a:latin typeface="Bookman Old Style" pitchFamily="18" charset="0"/>
                  </a:rPr>
                  <a:t>F</a:t>
                </a:r>
                <a:endParaRPr lang="en-US" altLang="en-US" sz="1600" b="1" dirty="0">
                  <a:solidFill>
                    <a:prstClr val="black"/>
                  </a:solidFill>
                  <a:latin typeface="Maiandra GD" pitchFamily="34" charset="0"/>
                </a:endParaRPr>
              </a:p>
            </p:txBody>
          </p:sp>
          <p:sp>
            <p:nvSpPr>
              <p:cNvPr id="167" name="Rectangle 43"/>
              <p:cNvSpPr>
                <a:spLocks noChangeArrowheads="1"/>
              </p:cNvSpPr>
              <p:nvPr/>
            </p:nvSpPr>
            <p:spPr bwMode="auto">
              <a:xfrm>
                <a:off x="7443368" y="3890295"/>
                <a:ext cx="332093" cy="3384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r" defTabSz="914400">
                  <a:spcBef>
                    <a:spcPct val="0"/>
                  </a:spcBef>
                  <a:buFontTx/>
                  <a:buNone/>
                </a:pPr>
                <a:r>
                  <a:rPr lang="en-US" altLang="en-US" sz="1600" b="1">
                    <a:solidFill>
                      <a:prstClr val="black"/>
                    </a:solidFill>
                    <a:latin typeface="Bookman Old Style" pitchFamily="18" charset="0"/>
                  </a:rPr>
                  <a:t>A</a:t>
                </a:r>
                <a:endParaRPr lang="en-US" altLang="en-US" sz="1600" b="1">
                  <a:solidFill>
                    <a:prstClr val="black"/>
                  </a:solidFill>
                  <a:latin typeface="Maiandra GD" pitchFamily="34" charset="0"/>
                </a:endParaRPr>
              </a:p>
            </p:txBody>
          </p:sp>
          <p:sp>
            <p:nvSpPr>
              <p:cNvPr id="168" name="Rectangle 44"/>
              <p:cNvSpPr>
                <a:spLocks noChangeArrowheads="1"/>
              </p:cNvSpPr>
              <p:nvPr/>
            </p:nvSpPr>
            <p:spPr bwMode="auto">
              <a:xfrm>
                <a:off x="6506807" y="3093037"/>
                <a:ext cx="33214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r" defTabSz="914400">
                  <a:spcBef>
                    <a:spcPct val="0"/>
                  </a:spcBef>
                  <a:buFontTx/>
                  <a:buNone/>
                </a:pPr>
                <a:r>
                  <a:rPr lang="en-US" altLang="en-US" sz="1600" b="1">
                    <a:solidFill>
                      <a:prstClr val="black"/>
                    </a:solidFill>
                    <a:latin typeface="Bookman Old Style" pitchFamily="18" charset="0"/>
                  </a:rPr>
                  <a:t>E</a:t>
                </a:r>
                <a:endParaRPr lang="en-US" altLang="en-US" sz="1600" b="1">
                  <a:solidFill>
                    <a:prstClr val="black"/>
                  </a:solidFill>
                  <a:latin typeface="Maiandra GD" pitchFamily="34" charset="0"/>
                </a:endParaRPr>
              </a:p>
            </p:txBody>
          </p:sp>
          <p:sp>
            <p:nvSpPr>
              <p:cNvPr id="169" name="Rectangle 45"/>
              <p:cNvSpPr>
                <a:spLocks noChangeArrowheads="1"/>
              </p:cNvSpPr>
              <p:nvPr/>
            </p:nvSpPr>
            <p:spPr bwMode="auto">
              <a:xfrm>
                <a:off x="7285385" y="2126247"/>
                <a:ext cx="34817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r" defTabSz="914400">
                  <a:spcBef>
                    <a:spcPct val="0"/>
                  </a:spcBef>
                  <a:buFontTx/>
                  <a:buNone/>
                </a:pPr>
                <a:r>
                  <a:rPr lang="en-US" altLang="en-US" sz="1600" b="1">
                    <a:solidFill>
                      <a:prstClr val="black"/>
                    </a:solidFill>
                    <a:latin typeface="Bookman Old Style" pitchFamily="18" charset="0"/>
                  </a:rPr>
                  <a:t>G</a:t>
                </a:r>
                <a:endParaRPr lang="en-US" altLang="en-US" sz="1600" b="1">
                  <a:solidFill>
                    <a:prstClr val="black"/>
                  </a:solidFill>
                  <a:latin typeface="Maiandra GD" pitchFamily="34" charset="0"/>
                </a:endParaRPr>
              </a:p>
            </p:txBody>
          </p:sp>
          <p:sp>
            <p:nvSpPr>
              <p:cNvPr id="170" name="Rectangle 46"/>
              <p:cNvSpPr>
                <a:spLocks noChangeArrowheads="1"/>
              </p:cNvSpPr>
              <p:nvPr/>
            </p:nvSpPr>
            <p:spPr bwMode="auto">
              <a:xfrm>
                <a:off x="7578379" y="1870223"/>
                <a:ext cx="386587" cy="2769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r" defTabSz="914400">
                  <a:spcBef>
                    <a:spcPct val="0"/>
                  </a:spcBef>
                  <a:buFontTx/>
                  <a:buNone/>
                </a:pPr>
                <a:r>
                  <a:rPr lang="en-US" altLang="en-US" sz="1200" b="1" dirty="0">
                    <a:solidFill>
                      <a:prstClr val="black"/>
                    </a:solidFill>
                    <a:latin typeface="Bookman Old Style" pitchFamily="18" charset="0"/>
                  </a:rPr>
                  <a:t>40</a:t>
                </a:r>
                <a:endParaRPr lang="en-US" altLang="en-US" sz="1200" b="1" dirty="0">
                  <a:solidFill>
                    <a:prstClr val="black"/>
                  </a:solidFill>
                  <a:latin typeface="Maiandra GD" pitchFamily="34" charset="0"/>
                </a:endParaRPr>
              </a:p>
            </p:txBody>
          </p:sp>
          <p:sp>
            <p:nvSpPr>
              <p:cNvPr id="171" name="Rectangle 48"/>
              <p:cNvSpPr>
                <a:spLocks noChangeArrowheads="1"/>
              </p:cNvSpPr>
              <p:nvPr/>
            </p:nvSpPr>
            <p:spPr bwMode="auto">
              <a:xfrm>
                <a:off x="7217809" y="2557457"/>
                <a:ext cx="386587" cy="2769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r" defTabSz="914400">
                  <a:spcBef>
                    <a:spcPct val="0"/>
                  </a:spcBef>
                  <a:buFontTx/>
                  <a:buNone/>
                </a:pPr>
                <a:r>
                  <a:rPr lang="en-US" altLang="en-US" sz="1200" b="1" dirty="0">
                    <a:solidFill>
                      <a:prstClr val="black"/>
                    </a:solidFill>
                    <a:latin typeface="Bookman Old Style" pitchFamily="18" charset="0"/>
                  </a:rPr>
                  <a:t>50</a:t>
                </a:r>
                <a:endParaRPr lang="en-US" altLang="en-US" sz="1200" b="1" dirty="0">
                  <a:solidFill>
                    <a:prstClr val="black"/>
                  </a:solidFill>
                  <a:latin typeface="Maiandra GD" pitchFamily="34" charset="0"/>
                </a:endParaRPr>
              </a:p>
            </p:txBody>
          </p:sp>
          <p:sp>
            <p:nvSpPr>
              <p:cNvPr id="172" name="Rectangle 49"/>
              <p:cNvSpPr>
                <a:spLocks noChangeArrowheads="1"/>
              </p:cNvSpPr>
              <p:nvPr/>
            </p:nvSpPr>
            <p:spPr bwMode="auto">
              <a:xfrm>
                <a:off x="7061464" y="3029618"/>
                <a:ext cx="386587" cy="2769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r" defTabSz="914400">
                  <a:spcBef>
                    <a:spcPct val="0"/>
                  </a:spcBef>
                  <a:buFontTx/>
                  <a:buNone/>
                </a:pPr>
                <a:r>
                  <a:rPr lang="en-US" altLang="en-US" sz="1200" b="1" dirty="0">
                    <a:solidFill>
                      <a:prstClr val="black"/>
                    </a:solidFill>
                    <a:latin typeface="Bookman Old Style" pitchFamily="18" charset="0"/>
                  </a:rPr>
                  <a:t>30</a:t>
                </a:r>
                <a:endParaRPr lang="en-US" altLang="en-US" sz="1200" b="1" dirty="0">
                  <a:solidFill>
                    <a:prstClr val="black"/>
                  </a:solidFill>
                  <a:latin typeface="Maiandra GD" pitchFamily="34" charset="0"/>
                </a:endParaRPr>
              </a:p>
            </p:txBody>
          </p:sp>
          <p:sp>
            <p:nvSpPr>
              <p:cNvPr id="173" name="Rectangle 50"/>
              <p:cNvSpPr>
                <a:spLocks noChangeArrowheads="1"/>
              </p:cNvSpPr>
              <p:nvPr/>
            </p:nvSpPr>
            <p:spPr bwMode="auto">
              <a:xfrm>
                <a:off x="7536165" y="3372400"/>
                <a:ext cx="386587" cy="2769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r" defTabSz="914400">
                  <a:spcBef>
                    <a:spcPct val="0"/>
                  </a:spcBef>
                  <a:buFontTx/>
                  <a:buNone/>
                </a:pPr>
                <a:r>
                  <a:rPr lang="en-US" altLang="en-US" sz="1200" b="1" dirty="0">
                    <a:solidFill>
                      <a:prstClr val="black"/>
                    </a:solidFill>
                    <a:latin typeface="Bookman Old Style" pitchFamily="18" charset="0"/>
                  </a:rPr>
                  <a:t>50</a:t>
                </a:r>
                <a:endParaRPr lang="en-US" altLang="en-US" sz="1200" b="1" dirty="0">
                  <a:solidFill>
                    <a:prstClr val="black"/>
                  </a:solidFill>
                  <a:latin typeface="Maiandra GD" pitchFamily="34" charset="0"/>
                </a:endParaRPr>
              </a:p>
            </p:txBody>
          </p:sp>
          <p:sp>
            <p:nvSpPr>
              <p:cNvPr id="174" name="Rectangle 51"/>
              <p:cNvSpPr>
                <a:spLocks noChangeArrowheads="1"/>
              </p:cNvSpPr>
              <p:nvPr/>
            </p:nvSpPr>
            <p:spPr bwMode="auto">
              <a:xfrm>
                <a:off x="7935956" y="2252402"/>
                <a:ext cx="386587" cy="2769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r" defTabSz="914400">
                  <a:spcBef>
                    <a:spcPct val="0"/>
                  </a:spcBef>
                  <a:buFontTx/>
                  <a:buNone/>
                </a:pPr>
                <a:r>
                  <a:rPr lang="en-US" altLang="en-US" sz="1200" b="1" dirty="0">
                    <a:solidFill>
                      <a:prstClr val="black"/>
                    </a:solidFill>
                    <a:latin typeface="Bookman Old Style" pitchFamily="18" charset="0"/>
                  </a:rPr>
                  <a:t>50</a:t>
                </a:r>
                <a:endParaRPr lang="en-US" altLang="en-US" sz="1200" b="1" dirty="0">
                  <a:solidFill>
                    <a:prstClr val="black"/>
                  </a:solidFill>
                  <a:latin typeface="Maiandra GD" pitchFamily="34" charset="0"/>
                </a:endParaRPr>
              </a:p>
            </p:txBody>
          </p:sp>
          <p:sp>
            <p:nvSpPr>
              <p:cNvPr id="175" name="Rectangle 47"/>
              <p:cNvSpPr>
                <a:spLocks noChangeArrowheads="1"/>
              </p:cNvSpPr>
              <p:nvPr/>
            </p:nvSpPr>
            <p:spPr bwMode="auto">
              <a:xfrm>
                <a:off x="7071382" y="1790700"/>
                <a:ext cx="386587" cy="2769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r" defTabSz="914400">
                  <a:spcBef>
                    <a:spcPct val="0"/>
                  </a:spcBef>
                  <a:buFontTx/>
                  <a:buNone/>
                </a:pPr>
                <a:r>
                  <a:rPr lang="en-US" altLang="en-US" sz="1200" b="1" dirty="0">
                    <a:solidFill>
                      <a:prstClr val="black"/>
                    </a:solidFill>
                    <a:latin typeface="Bookman Old Style" pitchFamily="18" charset="0"/>
                  </a:rPr>
                  <a:t>20</a:t>
                </a:r>
                <a:endParaRPr lang="en-US" altLang="en-US" sz="1200" b="1" dirty="0">
                  <a:solidFill>
                    <a:prstClr val="black"/>
                  </a:solidFill>
                  <a:latin typeface="Maiandra GD" pitchFamily="34" charset="0"/>
                </a:endParaRPr>
              </a:p>
            </p:txBody>
          </p:sp>
        </p:grpSp>
        <p:sp>
          <p:nvSpPr>
            <p:cNvPr id="176" name="Rectangle 46"/>
            <p:cNvSpPr>
              <a:spLocks noChangeArrowheads="1"/>
            </p:cNvSpPr>
            <p:nvPr/>
          </p:nvSpPr>
          <p:spPr bwMode="auto">
            <a:xfrm>
              <a:off x="7303073" y="963504"/>
              <a:ext cx="38664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defTabSz="914400">
                <a:spcBef>
                  <a:spcPct val="0"/>
                </a:spcBef>
                <a:buFontTx/>
                <a:buNone/>
              </a:pPr>
              <a:r>
                <a:rPr lang="en-US" altLang="en-US" sz="1200" b="1" dirty="0" smtClean="0">
                  <a:solidFill>
                    <a:prstClr val="black"/>
                  </a:solidFill>
                  <a:latin typeface="Bookman Old Style" pitchFamily="18" charset="0"/>
                </a:rPr>
                <a:t>30</a:t>
              </a:r>
              <a:endParaRPr lang="en-US" altLang="en-US" sz="1200" b="1" dirty="0">
                <a:solidFill>
                  <a:prstClr val="black"/>
                </a:solidFill>
                <a:latin typeface="Maiandra GD" pitchFamily="34" charset="0"/>
              </a:endParaRPr>
            </a:p>
          </p:txBody>
        </p:sp>
        <p:sp>
          <p:nvSpPr>
            <p:cNvPr id="180" name="Rectangle 179"/>
            <p:cNvSpPr>
              <a:spLocks noChangeArrowheads="1"/>
            </p:cNvSpPr>
            <p:nvPr/>
          </p:nvSpPr>
          <p:spPr bwMode="auto">
            <a:xfrm>
              <a:off x="6559394" y="1883758"/>
              <a:ext cx="86273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defTabSz="914400">
                <a:spcBef>
                  <a:spcPct val="0"/>
                </a:spcBef>
                <a:buFontTx/>
                <a:buNone/>
              </a:pPr>
              <a:r>
                <a:rPr lang="en-US" altLang="en-US" sz="1200" b="1" dirty="0">
                  <a:solidFill>
                    <a:prstClr val="black"/>
                  </a:solidFill>
                  <a:latin typeface="Bookman Old Style" pitchFamily="18" charset="0"/>
                </a:rPr>
                <a:t>2250 m</a:t>
              </a:r>
              <a:r>
                <a:rPr lang="en-US" altLang="en-US" sz="1200" b="1" baseline="30000" dirty="0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  <a:endParaRPr lang="en-US" altLang="en-US" sz="1200" b="1" baseline="30000" dirty="0">
                <a:solidFill>
                  <a:prstClr val="black"/>
                </a:solidFill>
                <a:latin typeface="Maiandra GD" pitchFamily="34" charset="0"/>
              </a:endParaRPr>
            </a:p>
          </p:txBody>
        </p:sp>
      </p:grpSp>
      <p:cxnSp>
        <p:nvCxnSpPr>
          <p:cNvPr id="552" name="Straight Connector 34"/>
          <p:cNvCxnSpPr>
            <a:cxnSpLocks noChangeShapeType="1"/>
          </p:cNvCxnSpPr>
          <p:nvPr/>
        </p:nvCxnSpPr>
        <p:spPr bwMode="auto">
          <a:xfrm flipV="1">
            <a:off x="6559624" y="2774260"/>
            <a:ext cx="784450" cy="0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4" name="Straight Connector 34"/>
          <p:cNvCxnSpPr>
            <a:cxnSpLocks noChangeShapeType="1"/>
          </p:cNvCxnSpPr>
          <p:nvPr/>
        </p:nvCxnSpPr>
        <p:spPr bwMode="auto">
          <a:xfrm flipV="1">
            <a:off x="7339205" y="1788486"/>
            <a:ext cx="1158187" cy="0"/>
          </a:xfrm>
          <a:prstGeom prst="line">
            <a:avLst/>
          </a:prstGeom>
          <a:noFill/>
          <a:ln w="28575" algn="ctr">
            <a:solidFill>
              <a:srgbClr val="0000FF"/>
            </a:solidFill>
            <a:round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Straight Connector 16"/>
          <p:cNvCxnSpPr/>
          <p:nvPr/>
        </p:nvCxnSpPr>
        <p:spPr>
          <a:xfrm>
            <a:off x="7357950" y="1781947"/>
            <a:ext cx="6919" cy="1678588"/>
          </a:xfrm>
          <a:prstGeom prst="line">
            <a:avLst/>
          </a:prstGeom>
          <a:ln w="19050"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Straight Connector 34"/>
          <p:cNvCxnSpPr>
            <a:cxnSpLocks noChangeShapeType="1"/>
          </p:cNvCxnSpPr>
          <p:nvPr/>
        </p:nvCxnSpPr>
        <p:spPr bwMode="auto">
          <a:xfrm rot="60000">
            <a:off x="7345715" y="2764418"/>
            <a:ext cx="24166" cy="701376"/>
          </a:xfrm>
          <a:prstGeom prst="line">
            <a:avLst/>
          </a:prstGeom>
          <a:noFill/>
          <a:ln w="28575" algn="ctr">
            <a:solidFill>
              <a:srgbClr val="FFFF00"/>
            </a:solidFill>
            <a:round/>
            <a:headEnd/>
            <a:tailEnd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52155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00"/>
                            </p:stCondLst>
                            <p:childTnLst>
                              <p:par>
                                <p:cTn id="1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0"/>
                            </p:stCondLst>
                            <p:childTnLst>
                              <p:par>
                                <p:cTn id="20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0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500"/>
                            </p:stCondLst>
                            <p:childTnLst>
                              <p:par>
                                <p:cTn id="29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2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5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1"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1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6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500"/>
                            </p:stCondLst>
                            <p:childTnLst>
                              <p:par>
                                <p:cTn id="3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9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8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8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3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8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3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4" fill="hold">
                            <p:stCondLst>
                              <p:cond delay="500"/>
                            </p:stCondLst>
                            <p:childTnLst>
                              <p:par>
                                <p:cTn id="35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6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9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5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9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4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5" fill="hold">
                            <p:stCondLst>
                              <p:cond delay="500"/>
                            </p:stCondLst>
                            <p:childTnLst>
                              <p:par>
                                <p:cTn id="38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7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0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6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1" fill="hold">
                      <p:stCondLst>
                        <p:cond delay="indefinite"/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5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0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1" fill="hold">
                            <p:stCondLst>
                              <p:cond delay="500"/>
                            </p:stCondLst>
                            <p:childTnLst>
                              <p:par>
                                <p:cTn id="4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3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6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9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2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4" fill="hold">
                      <p:stCondLst>
                        <p:cond delay="indefinite"/>
                      </p:stCondLst>
                      <p:childTnLst>
                        <p:par>
                          <p:cTn id="425" fill="hold">
                            <p:stCondLst>
                              <p:cond delay="0"/>
                            </p:stCondLst>
                            <p:childTnLst>
                              <p:par>
                                <p:cTn id="4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8"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9" fill="hold">
                            <p:stCondLst>
                              <p:cond delay="500"/>
                            </p:stCondLst>
                            <p:childTnLst>
                              <p:par>
                                <p:cTn id="4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2"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3" fill="hold">
                            <p:stCondLst>
                              <p:cond delay="1000"/>
                            </p:stCondLst>
                            <p:childTnLst>
                              <p:par>
                                <p:cTn id="4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6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7" fill="hold">
                      <p:stCondLst>
                        <p:cond delay="indefinite"/>
                      </p:stCondLst>
                      <p:childTnLst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2" fill="hold">
                      <p:stCondLst>
                        <p:cond delay="indefinite"/>
                      </p:stCondLst>
                      <p:childTnLst>
                        <p:par>
                          <p:cTn id="443" fill="hold">
                            <p:stCondLst>
                              <p:cond delay="0"/>
                            </p:stCondLst>
                            <p:childTnLst>
                              <p:par>
                                <p:cTn id="4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6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1"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2" fill="hold">
                      <p:stCondLst>
                        <p:cond delay="indefinite"/>
                      </p:stCondLst>
                      <p:childTnLst>
                        <p:par>
                          <p:cTn id="453" fill="hold">
                            <p:stCondLst>
                              <p:cond delay="0"/>
                            </p:stCondLst>
                            <p:childTnLst>
                              <p:par>
                                <p:cTn id="4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6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7" fill="hold">
                      <p:stCondLst>
                        <p:cond delay="indefinite"/>
                      </p:stCondLst>
                      <p:childTnLst>
                        <p:par>
                          <p:cTn id="458" fill="hold">
                            <p:stCondLst>
                              <p:cond delay="0"/>
                            </p:stCondLst>
                            <p:childTnLst>
                              <p:par>
                                <p:cTn id="4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1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2" fill="hold">
                      <p:stCondLst>
                        <p:cond delay="indefinite"/>
                      </p:stCondLst>
                      <p:childTnLst>
                        <p:par>
                          <p:cTn id="463" fill="hold">
                            <p:stCondLst>
                              <p:cond delay="0"/>
                            </p:stCondLst>
                            <p:childTnLst>
                              <p:par>
                                <p:cTn id="4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6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1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2" fill="hold">
                      <p:stCondLst>
                        <p:cond delay="indefinite"/>
                      </p:stCondLst>
                      <p:childTnLst>
                        <p:par>
                          <p:cTn id="473" fill="hold">
                            <p:stCondLst>
                              <p:cond delay="0"/>
                            </p:stCondLst>
                            <p:childTnLst>
                              <p:par>
                                <p:cTn id="4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6"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7" fill="hold">
                            <p:stCondLst>
                              <p:cond delay="500"/>
                            </p:stCondLst>
                            <p:childTnLst>
                              <p:par>
                                <p:cTn id="47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9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5" grpId="0" animBg="1"/>
      <p:bldP spid="425" grpId="1" animBg="1"/>
      <p:bldP spid="428" grpId="0" animBg="1"/>
      <p:bldP spid="428" grpId="1" animBg="1"/>
      <p:bldP spid="432" grpId="0" animBg="1"/>
      <p:bldP spid="432" grpId="1" animBg="1"/>
      <p:bldP spid="462" grpId="0"/>
      <p:bldP spid="463" grpId="0"/>
      <p:bldP spid="464" grpId="0"/>
      <p:bldP spid="465" grpId="0"/>
      <p:bldP spid="466" grpId="0"/>
      <p:bldP spid="467" grpId="0"/>
      <p:bldP spid="471" grpId="0"/>
      <p:bldP spid="472" grpId="0"/>
      <p:bldP spid="473" grpId="0"/>
      <p:bldP spid="474" grpId="0"/>
      <p:bldP spid="475" grpId="0"/>
      <p:bldP spid="489" grpId="0"/>
      <p:bldP spid="490" grpId="0"/>
      <p:bldP spid="491" grpId="0"/>
      <p:bldP spid="492" grpId="0"/>
      <p:bldP spid="493" grpId="0"/>
      <p:bldP spid="498" grpId="0" animBg="1"/>
      <p:bldP spid="499" grpId="0"/>
      <p:bldP spid="500" grpId="0"/>
      <p:bldP spid="501" grpId="0"/>
      <p:bldP spid="504" grpId="0"/>
      <p:bldP spid="505" grpId="0"/>
      <p:bldP spid="506" grpId="0"/>
      <p:bldP spid="507" grpId="0"/>
      <p:bldP spid="508" grpId="0"/>
      <p:bldP spid="509" grpId="0"/>
      <p:bldP spid="513" grpId="0"/>
      <p:bldP spid="514" grpId="0"/>
      <p:bldP spid="515" grpId="0"/>
      <p:bldP spid="516" grpId="0"/>
      <p:bldP spid="517" grpId="0"/>
      <p:bldP spid="531" grpId="0"/>
      <p:bldP spid="532" grpId="0"/>
      <p:bldP spid="533" grpId="0"/>
      <p:bldP spid="534" grpId="0"/>
      <p:bldP spid="535" grpId="0"/>
      <p:bldP spid="539" grpId="0" animBg="1"/>
      <p:bldP spid="540" grpId="0" animBg="1"/>
      <p:bldP spid="541" grpId="0"/>
      <p:bldP spid="542" grpId="0"/>
      <p:bldP spid="543" grpId="0"/>
      <p:bldP spid="544" grpId="0"/>
      <p:bldP spid="545" grpId="0"/>
      <p:bldP spid="546" grpId="0"/>
      <p:bldP spid="547" grpId="0"/>
      <p:bldP spid="558" grpId="0"/>
      <p:bldP spid="559" grpId="0" animBg="1"/>
      <p:bldP spid="559" grpId="1" animBg="1"/>
      <p:bldP spid="560" grpId="0" animBg="1"/>
      <p:bldP spid="561" grpId="0" animBg="1"/>
      <p:bldP spid="562" grpId="0"/>
      <p:bldP spid="563" grpId="0"/>
      <p:bldP spid="132" grpId="0"/>
      <p:bldP spid="133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ounded Rectangle 142"/>
          <p:cNvSpPr/>
          <p:nvPr/>
        </p:nvSpPr>
        <p:spPr>
          <a:xfrm>
            <a:off x="6895888" y="1354096"/>
            <a:ext cx="257049" cy="173052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6" name="Isosceles Triangle 2"/>
          <p:cNvSpPr>
            <a:spLocks/>
          </p:cNvSpPr>
          <p:nvPr/>
        </p:nvSpPr>
        <p:spPr bwMode="auto">
          <a:xfrm rot="10860000">
            <a:off x="7374181" y="866734"/>
            <a:ext cx="1115772" cy="936215"/>
          </a:xfrm>
          <a:custGeom>
            <a:avLst/>
            <a:gdLst>
              <a:gd name="T0" fmla="*/ 0 w 1094416"/>
              <a:gd name="T1" fmla="*/ 20117 h 934413"/>
              <a:gd name="T2" fmla="*/ 1014499 w 1094416"/>
              <a:gd name="T3" fmla="*/ 0 h 934413"/>
              <a:gd name="T4" fmla="*/ 1089394 w 1094416"/>
              <a:gd name="T5" fmla="*/ 939425 h 934413"/>
              <a:gd name="T6" fmla="*/ 0 w 1094416"/>
              <a:gd name="T7" fmla="*/ 20117 h 934413"/>
              <a:gd name="T8" fmla="*/ 0 60000 65536"/>
              <a:gd name="T9" fmla="*/ 0 60000 65536"/>
              <a:gd name="T10" fmla="*/ 0 60000 65536"/>
              <a:gd name="T11" fmla="*/ 0 60000 65536"/>
              <a:gd name="connsiteX0" fmla="*/ 0 w 1094416"/>
              <a:gd name="connsiteY0" fmla="*/ 21189 h 935589"/>
              <a:gd name="connsiteX1" fmla="*/ 1085296 w 1094416"/>
              <a:gd name="connsiteY1" fmla="*/ 0 h 935589"/>
              <a:gd name="connsiteX2" fmla="*/ 1094416 w 1094416"/>
              <a:gd name="connsiteY2" fmla="*/ 935589 h 935589"/>
              <a:gd name="connsiteX3" fmla="*/ 0 w 1094416"/>
              <a:gd name="connsiteY3" fmla="*/ 21189 h 935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4416" h="935589">
                <a:moveTo>
                  <a:pt x="0" y="21189"/>
                </a:moveTo>
                <a:lnTo>
                  <a:pt x="1085296" y="0"/>
                </a:lnTo>
                <a:lnTo>
                  <a:pt x="1094416" y="935589"/>
                </a:lnTo>
                <a:lnTo>
                  <a:pt x="0" y="2118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  <a:alpha val="58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 defTabSz="914400"/>
            <a:endParaRPr lang="en-US" sz="1800" b="1">
              <a:solidFill>
                <a:prstClr val="black"/>
              </a:solidFill>
            </a:endParaRPr>
          </a:p>
        </p:txBody>
      </p:sp>
      <p:sp>
        <p:nvSpPr>
          <p:cNvPr id="154" name="Rounded Rectangle 153"/>
          <p:cNvSpPr/>
          <p:nvPr/>
        </p:nvSpPr>
        <p:spPr>
          <a:xfrm>
            <a:off x="7744704" y="1819770"/>
            <a:ext cx="285130" cy="195821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7" name="Rounded Rectangle 146"/>
          <p:cNvSpPr/>
          <p:nvPr/>
        </p:nvSpPr>
        <p:spPr>
          <a:xfrm>
            <a:off x="7332996" y="1387211"/>
            <a:ext cx="363179" cy="279874"/>
          </a:xfrm>
          <a:prstGeom prst="round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>
            <a:softEdge rad="63500"/>
          </a:effectLst>
        </p:spPr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58" name="Group 157"/>
          <p:cNvGrpSpPr/>
          <p:nvPr/>
        </p:nvGrpSpPr>
        <p:grpSpPr>
          <a:xfrm>
            <a:off x="6266432" y="556500"/>
            <a:ext cx="2488794" cy="3184519"/>
            <a:chOff x="6266432" y="556500"/>
            <a:chExt cx="2488794" cy="3184519"/>
          </a:xfrm>
        </p:grpSpPr>
        <p:grpSp>
          <p:nvGrpSpPr>
            <p:cNvPr id="159" name="Group 158"/>
            <p:cNvGrpSpPr>
              <a:grpSpLocks/>
            </p:cNvGrpSpPr>
            <p:nvPr/>
          </p:nvGrpSpPr>
          <p:grpSpPr bwMode="auto">
            <a:xfrm>
              <a:off x="6266432" y="556500"/>
              <a:ext cx="2488794" cy="3184519"/>
              <a:chOff x="6506807" y="1045342"/>
              <a:chExt cx="2488424" cy="3183387"/>
            </a:xfrm>
          </p:grpSpPr>
          <p:cxnSp>
            <p:nvCxnSpPr>
              <p:cNvPr id="162" name="Straight Connector 6"/>
              <p:cNvCxnSpPr>
                <a:cxnSpLocks noChangeShapeType="1"/>
              </p:cNvCxnSpPr>
              <p:nvPr/>
            </p:nvCxnSpPr>
            <p:spPr bwMode="auto">
              <a:xfrm>
                <a:off x="7594430" y="1312276"/>
                <a:ext cx="1136788" cy="973723"/>
              </a:xfrm>
              <a:prstGeom prst="lin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3" name="Straight Connector 7"/>
              <p:cNvCxnSpPr>
                <a:cxnSpLocks noChangeShapeType="1"/>
              </p:cNvCxnSpPr>
              <p:nvPr/>
            </p:nvCxnSpPr>
            <p:spPr bwMode="auto">
              <a:xfrm flipV="1">
                <a:off x="7595952" y="2281238"/>
                <a:ext cx="1135266" cy="1667412"/>
              </a:xfrm>
              <a:prstGeom prst="lin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4" name="Straight Connector 10"/>
              <p:cNvCxnSpPr>
                <a:cxnSpLocks noChangeShapeType="1"/>
              </p:cNvCxnSpPr>
              <p:nvPr/>
            </p:nvCxnSpPr>
            <p:spPr bwMode="auto">
              <a:xfrm flipH="1">
                <a:off x="6886574" y="1323975"/>
                <a:ext cx="704851" cy="504825"/>
              </a:xfrm>
              <a:prstGeom prst="lin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5" name="Straight Connector 164"/>
              <p:cNvCxnSpPr>
                <a:cxnSpLocks noChangeShapeType="1"/>
              </p:cNvCxnSpPr>
              <p:nvPr/>
            </p:nvCxnSpPr>
            <p:spPr bwMode="auto">
              <a:xfrm flipH="1">
                <a:off x="6791325" y="1819275"/>
                <a:ext cx="95249" cy="1457325"/>
              </a:xfrm>
              <a:prstGeom prst="lin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6" name="Straight Connector 19"/>
              <p:cNvCxnSpPr>
                <a:cxnSpLocks noChangeShapeType="1"/>
              </p:cNvCxnSpPr>
              <p:nvPr/>
            </p:nvCxnSpPr>
            <p:spPr bwMode="auto">
              <a:xfrm flipH="1" flipV="1">
                <a:off x="6790118" y="3262314"/>
                <a:ext cx="808197" cy="686336"/>
              </a:xfrm>
              <a:prstGeom prst="lin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7" name="Straight Connector 24"/>
              <p:cNvCxnSpPr>
                <a:cxnSpLocks noChangeShapeType="1"/>
              </p:cNvCxnSpPr>
              <p:nvPr/>
            </p:nvCxnSpPr>
            <p:spPr bwMode="auto">
              <a:xfrm>
                <a:off x="7595952" y="1323980"/>
                <a:ext cx="0" cy="2633657"/>
              </a:xfrm>
              <a:prstGeom prst="lin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8" name="Straight Connector 32"/>
              <p:cNvCxnSpPr>
                <a:cxnSpLocks noChangeShapeType="1"/>
              </p:cNvCxnSpPr>
              <p:nvPr/>
            </p:nvCxnSpPr>
            <p:spPr bwMode="auto">
              <a:xfrm flipV="1">
                <a:off x="6890546" y="1828796"/>
                <a:ext cx="709900" cy="0"/>
              </a:xfrm>
              <a:prstGeom prst="lin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9" name="Straight Connector 33"/>
              <p:cNvCxnSpPr>
                <a:cxnSpLocks noChangeShapeType="1"/>
              </p:cNvCxnSpPr>
              <p:nvPr/>
            </p:nvCxnSpPr>
            <p:spPr bwMode="auto">
              <a:xfrm flipV="1">
                <a:off x="7611107" y="2281237"/>
                <a:ext cx="1097117" cy="0"/>
              </a:xfrm>
              <a:prstGeom prst="lin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0" name="Straight Connector 34"/>
              <p:cNvCxnSpPr>
                <a:cxnSpLocks noChangeShapeType="1"/>
              </p:cNvCxnSpPr>
              <p:nvPr/>
            </p:nvCxnSpPr>
            <p:spPr bwMode="auto">
              <a:xfrm>
                <a:off x="6794598" y="3262310"/>
                <a:ext cx="803716" cy="4"/>
              </a:xfrm>
              <a:prstGeom prst="lin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71" name="Freeform 33"/>
              <p:cNvSpPr>
                <a:spLocks/>
              </p:cNvSpPr>
              <p:nvPr/>
            </p:nvSpPr>
            <p:spPr bwMode="auto">
              <a:xfrm rot="21487165">
                <a:off x="7472740" y="3261559"/>
                <a:ext cx="115214" cy="113719"/>
              </a:xfrm>
              <a:custGeom>
                <a:avLst/>
                <a:gdLst>
                  <a:gd name="T0" fmla="*/ 0 w 124"/>
                  <a:gd name="T1" fmla="*/ 0 h 140"/>
                  <a:gd name="T2" fmla="*/ 0 w 124"/>
                  <a:gd name="T3" fmla="*/ 2147483647 h 140"/>
                  <a:gd name="T4" fmla="*/ 2147483647 w 124"/>
                  <a:gd name="T5" fmla="*/ 2147483647 h 140"/>
                  <a:gd name="T6" fmla="*/ 0 60000 65536"/>
                  <a:gd name="T7" fmla="*/ 0 60000 65536"/>
                  <a:gd name="T8" fmla="*/ 0 60000 65536"/>
                  <a:gd name="T9" fmla="*/ 0 w 124"/>
                  <a:gd name="T10" fmla="*/ 0 h 140"/>
                  <a:gd name="T11" fmla="*/ 124 w 124"/>
                  <a:gd name="T12" fmla="*/ 140 h 14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24" h="140">
                    <a:moveTo>
                      <a:pt x="0" y="0"/>
                    </a:moveTo>
                    <a:lnTo>
                      <a:pt x="0" y="140"/>
                    </a:lnTo>
                    <a:lnTo>
                      <a:pt x="124" y="14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400"/>
                <a:endParaRPr lang="en-US" sz="1800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172" name="Freeform 33"/>
              <p:cNvSpPr>
                <a:spLocks/>
              </p:cNvSpPr>
              <p:nvPr/>
            </p:nvSpPr>
            <p:spPr bwMode="auto">
              <a:xfrm rot="16200000" flipH="1">
                <a:off x="7597054" y="2147470"/>
                <a:ext cx="133823" cy="132085"/>
              </a:xfrm>
              <a:custGeom>
                <a:avLst/>
                <a:gdLst>
                  <a:gd name="T0" fmla="*/ 0 w 124"/>
                  <a:gd name="T1" fmla="*/ 0 h 140"/>
                  <a:gd name="T2" fmla="*/ 0 w 124"/>
                  <a:gd name="T3" fmla="*/ 2147483647 h 140"/>
                  <a:gd name="T4" fmla="*/ 2147483647 w 124"/>
                  <a:gd name="T5" fmla="*/ 2147483647 h 140"/>
                  <a:gd name="T6" fmla="*/ 0 60000 65536"/>
                  <a:gd name="T7" fmla="*/ 0 60000 65536"/>
                  <a:gd name="T8" fmla="*/ 0 60000 65536"/>
                  <a:gd name="T9" fmla="*/ 0 w 124"/>
                  <a:gd name="T10" fmla="*/ 0 h 140"/>
                  <a:gd name="T11" fmla="*/ 124 w 124"/>
                  <a:gd name="T12" fmla="*/ 140 h 14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24" h="140">
                    <a:moveTo>
                      <a:pt x="0" y="0"/>
                    </a:moveTo>
                    <a:lnTo>
                      <a:pt x="0" y="140"/>
                    </a:lnTo>
                    <a:lnTo>
                      <a:pt x="124" y="14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400"/>
                <a:endParaRPr lang="en-US" sz="1800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173" name="Freeform 33"/>
              <p:cNvSpPr>
                <a:spLocks/>
              </p:cNvSpPr>
              <p:nvPr/>
            </p:nvSpPr>
            <p:spPr bwMode="auto">
              <a:xfrm rot="5400000">
                <a:off x="7476618" y="1710013"/>
                <a:ext cx="121657" cy="120077"/>
              </a:xfrm>
              <a:custGeom>
                <a:avLst/>
                <a:gdLst>
                  <a:gd name="T0" fmla="*/ 0 w 124"/>
                  <a:gd name="T1" fmla="*/ 0 h 140"/>
                  <a:gd name="T2" fmla="*/ 0 w 124"/>
                  <a:gd name="T3" fmla="*/ 2147483647 h 140"/>
                  <a:gd name="T4" fmla="*/ 2147483647 w 124"/>
                  <a:gd name="T5" fmla="*/ 2147483647 h 140"/>
                  <a:gd name="T6" fmla="*/ 0 60000 65536"/>
                  <a:gd name="T7" fmla="*/ 0 60000 65536"/>
                  <a:gd name="T8" fmla="*/ 0 60000 65536"/>
                  <a:gd name="T9" fmla="*/ 0 w 124"/>
                  <a:gd name="T10" fmla="*/ 0 h 140"/>
                  <a:gd name="T11" fmla="*/ 124 w 124"/>
                  <a:gd name="T12" fmla="*/ 140 h 14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24" h="140">
                    <a:moveTo>
                      <a:pt x="0" y="0"/>
                    </a:moveTo>
                    <a:lnTo>
                      <a:pt x="0" y="140"/>
                    </a:lnTo>
                    <a:lnTo>
                      <a:pt x="124" y="14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400"/>
                <a:endParaRPr lang="en-US" sz="1800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174" name="Rectangle 38"/>
              <p:cNvSpPr>
                <a:spLocks noChangeArrowheads="1"/>
              </p:cNvSpPr>
              <p:nvPr/>
            </p:nvSpPr>
            <p:spPr bwMode="auto">
              <a:xfrm>
                <a:off x="6531100" y="1635710"/>
                <a:ext cx="34817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r" defTabSz="914400">
                  <a:spcBef>
                    <a:spcPct val="0"/>
                  </a:spcBef>
                  <a:buFontTx/>
                  <a:buNone/>
                </a:pPr>
                <a:r>
                  <a:rPr lang="en-US" altLang="en-US" sz="1600" b="1">
                    <a:solidFill>
                      <a:prstClr val="black"/>
                    </a:solidFill>
                    <a:latin typeface="Bookman Old Style" pitchFamily="18" charset="0"/>
                  </a:rPr>
                  <a:t>D</a:t>
                </a:r>
                <a:endParaRPr lang="en-US" altLang="en-US" sz="1600" b="1">
                  <a:solidFill>
                    <a:prstClr val="black"/>
                  </a:solidFill>
                  <a:latin typeface="Maiandra GD" pitchFamily="34" charset="0"/>
                </a:endParaRPr>
              </a:p>
            </p:txBody>
          </p:sp>
          <p:sp>
            <p:nvSpPr>
              <p:cNvPr id="175" name="Rectangle 39"/>
              <p:cNvSpPr>
                <a:spLocks noChangeArrowheads="1"/>
              </p:cNvSpPr>
              <p:nvPr/>
            </p:nvSpPr>
            <p:spPr bwMode="auto">
              <a:xfrm>
                <a:off x="7424229" y="1045342"/>
                <a:ext cx="34817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r" defTabSz="914400">
                  <a:spcBef>
                    <a:spcPct val="0"/>
                  </a:spcBef>
                  <a:buFontTx/>
                  <a:buNone/>
                </a:pPr>
                <a:r>
                  <a:rPr lang="en-US" altLang="en-US" sz="1600" b="1" dirty="0">
                    <a:solidFill>
                      <a:prstClr val="black"/>
                    </a:solidFill>
                    <a:latin typeface="Bookman Old Style" pitchFamily="18" charset="0"/>
                  </a:rPr>
                  <a:t>C</a:t>
                </a:r>
                <a:endParaRPr lang="en-US" altLang="en-US" sz="1600" b="1" dirty="0">
                  <a:solidFill>
                    <a:prstClr val="black"/>
                  </a:solidFill>
                  <a:latin typeface="Maiandra GD" pitchFamily="34" charset="0"/>
                </a:endParaRPr>
              </a:p>
            </p:txBody>
          </p:sp>
          <p:sp>
            <p:nvSpPr>
              <p:cNvPr id="176" name="Rectangle 40"/>
              <p:cNvSpPr>
                <a:spLocks noChangeArrowheads="1"/>
              </p:cNvSpPr>
              <p:nvPr/>
            </p:nvSpPr>
            <p:spPr bwMode="auto">
              <a:xfrm>
                <a:off x="7572654" y="1635710"/>
                <a:ext cx="352930" cy="3384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r" defTabSz="914400">
                  <a:spcBef>
                    <a:spcPct val="0"/>
                  </a:spcBef>
                  <a:buFontTx/>
                  <a:buNone/>
                </a:pPr>
                <a:r>
                  <a:rPr lang="en-US" altLang="en-US" sz="1600" b="1">
                    <a:solidFill>
                      <a:prstClr val="black"/>
                    </a:solidFill>
                    <a:latin typeface="Bookman Old Style" pitchFamily="18" charset="0"/>
                  </a:rPr>
                  <a:t>H</a:t>
                </a:r>
                <a:endParaRPr lang="en-US" altLang="en-US" sz="1600" b="1">
                  <a:solidFill>
                    <a:prstClr val="black"/>
                  </a:solidFill>
                  <a:latin typeface="Maiandra GD" pitchFamily="34" charset="0"/>
                </a:endParaRPr>
              </a:p>
            </p:txBody>
          </p:sp>
          <p:sp>
            <p:nvSpPr>
              <p:cNvPr id="177" name="Rectangle 41"/>
              <p:cNvSpPr>
                <a:spLocks noChangeArrowheads="1"/>
              </p:cNvSpPr>
              <p:nvPr/>
            </p:nvSpPr>
            <p:spPr bwMode="auto">
              <a:xfrm>
                <a:off x="8658279" y="2107613"/>
                <a:ext cx="33695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r" defTabSz="914400">
                  <a:spcBef>
                    <a:spcPct val="0"/>
                  </a:spcBef>
                  <a:buFontTx/>
                  <a:buNone/>
                </a:pPr>
                <a:r>
                  <a:rPr lang="en-US" altLang="en-US" sz="1600" b="1">
                    <a:solidFill>
                      <a:prstClr val="black"/>
                    </a:solidFill>
                    <a:latin typeface="Bookman Old Style" pitchFamily="18" charset="0"/>
                  </a:rPr>
                  <a:t>B</a:t>
                </a:r>
                <a:endParaRPr lang="en-US" altLang="en-US" sz="1600" b="1">
                  <a:solidFill>
                    <a:prstClr val="black"/>
                  </a:solidFill>
                  <a:latin typeface="Maiandra GD" pitchFamily="34" charset="0"/>
                </a:endParaRPr>
              </a:p>
            </p:txBody>
          </p:sp>
          <p:sp>
            <p:nvSpPr>
              <p:cNvPr id="178" name="Rectangle 42"/>
              <p:cNvSpPr>
                <a:spLocks noChangeArrowheads="1"/>
              </p:cNvSpPr>
              <p:nvPr/>
            </p:nvSpPr>
            <p:spPr bwMode="auto">
              <a:xfrm>
                <a:off x="7520751" y="3063344"/>
                <a:ext cx="324080" cy="3384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r" defTabSz="914400">
                  <a:spcBef>
                    <a:spcPct val="0"/>
                  </a:spcBef>
                  <a:buFontTx/>
                  <a:buNone/>
                </a:pPr>
                <a:r>
                  <a:rPr lang="en-US" altLang="en-US" sz="1600" b="1" dirty="0">
                    <a:solidFill>
                      <a:prstClr val="black"/>
                    </a:solidFill>
                    <a:latin typeface="Bookman Old Style" pitchFamily="18" charset="0"/>
                  </a:rPr>
                  <a:t>F</a:t>
                </a:r>
                <a:endParaRPr lang="en-US" altLang="en-US" sz="1600" b="1" dirty="0">
                  <a:solidFill>
                    <a:prstClr val="black"/>
                  </a:solidFill>
                  <a:latin typeface="Maiandra GD" pitchFamily="34" charset="0"/>
                </a:endParaRPr>
              </a:p>
            </p:txBody>
          </p:sp>
          <p:sp>
            <p:nvSpPr>
              <p:cNvPr id="179" name="Rectangle 43"/>
              <p:cNvSpPr>
                <a:spLocks noChangeArrowheads="1"/>
              </p:cNvSpPr>
              <p:nvPr/>
            </p:nvSpPr>
            <p:spPr bwMode="auto">
              <a:xfrm>
                <a:off x="7443368" y="3890295"/>
                <a:ext cx="332093" cy="3384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r" defTabSz="914400">
                  <a:spcBef>
                    <a:spcPct val="0"/>
                  </a:spcBef>
                  <a:buFontTx/>
                  <a:buNone/>
                </a:pPr>
                <a:r>
                  <a:rPr lang="en-US" altLang="en-US" sz="1600" b="1">
                    <a:solidFill>
                      <a:prstClr val="black"/>
                    </a:solidFill>
                    <a:latin typeface="Bookman Old Style" pitchFamily="18" charset="0"/>
                  </a:rPr>
                  <a:t>A</a:t>
                </a:r>
                <a:endParaRPr lang="en-US" altLang="en-US" sz="1600" b="1">
                  <a:solidFill>
                    <a:prstClr val="black"/>
                  </a:solidFill>
                  <a:latin typeface="Maiandra GD" pitchFamily="34" charset="0"/>
                </a:endParaRPr>
              </a:p>
            </p:txBody>
          </p:sp>
          <p:sp>
            <p:nvSpPr>
              <p:cNvPr id="180" name="Rectangle 44"/>
              <p:cNvSpPr>
                <a:spLocks noChangeArrowheads="1"/>
              </p:cNvSpPr>
              <p:nvPr/>
            </p:nvSpPr>
            <p:spPr bwMode="auto">
              <a:xfrm>
                <a:off x="6506807" y="3093037"/>
                <a:ext cx="33214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r" defTabSz="914400">
                  <a:spcBef>
                    <a:spcPct val="0"/>
                  </a:spcBef>
                  <a:buFontTx/>
                  <a:buNone/>
                </a:pPr>
                <a:r>
                  <a:rPr lang="en-US" altLang="en-US" sz="1600" b="1">
                    <a:solidFill>
                      <a:prstClr val="black"/>
                    </a:solidFill>
                    <a:latin typeface="Bookman Old Style" pitchFamily="18" charset="0"/>
                  </a:rPr>
                  <a:t>E</a:t>
                </a:r>
                <a:endParaRPr lang="en-US" altLang="en-US" sz="1600" b="1">
                  <a:solidFill>
                    <a:prstClr val="black"/>
                  </a:solidFill>
                  <a:latin typeface="Maiandra GD" pitchFamily="34" charset="0"/>
                </a:endParaRPr>
              </a:p>
            </p:txBody>
          </p:sp>
          <p:sp>
            <p:nvSpPr>
              <p:cNvPr id="181" name="Rectangle 45"/>
              <p:cNvSpPr>
                <a:spLocks noChangeArrowheads="1"/>
              </p:cNvSpPr>
              <p:nvPr/>
            </p:nvSpPr>
            <p:spPr bwMode="auto">
              <a:xfrm>
                <a:off x="7285385" y="2126247"/>
                <a:ext cx="34817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r" defTabSz="914400">
                  <a:spcBef>
                    <a:spcPct val="0"/>
                  </a:spcBef>
                  <a:buFontTx/>
                  <a:buNone/>
                </a:pPr>
                <a:r>
                  <a:rPr lang="en-US" altLang="en-US" sz="1600" b="1">
                    <a:solidFill>
                      <a:prstClr val="black"/>
                    </a:solidFill>
                    <a:latin typeface="Bookman Old Style" pitchFamily="18" charset="0"/>
                  </a:rPr>
                  <a:t>G</a:t>
                </a:r>
                <a:endParaRPr lang="en-US" altLang="en-US" sz="1600" b="1">
                  <a:solidFill>
                    <a:prstClr val="black"/>
                  </a:solidFill>
                  <a:latin typeface="Maiandra GD" pitchFamily="34" charset="0"/>
                </a:endParaRPr>
              </a:p>
            </p:txBody>
          </p:sp>
          <p:sp>
            <p:nvSpPr>
              <p:cNvPr id="182" name="Rectangle 46"/>
              <p:cNvSpPr>
                <a:spLocks noChangeArrowheads="1"/>
              </p:cNvSpPr>
              <p:nvPr/>
            </p:nvSpPr>
            <p:spPr bwMode="auto">
              <a:xfrm>
                <a:off x="7578379" y="1870223"/>
                <a:ext cx="386587" cy="2769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r" defTabSz="914400">
                  <a:spcBef>
                    <a:spcPct val="0"/>
                  </a:spcBef>
                  <a:buFontTx/>
                  <a:buNone/>
                </a:pPr>
                <a:r>
                  <a:rPr lang="en-US" altLang="en-US" sz="1200" b="1" dirty="0">
                    <a:solidFill>
                      <a:prstClr val="black"/>
                    </a:solidFill>
                    <a:latin typeface="Bookman Old Style" pitchFamily="18" charset="0"/>
                  </a:rPr>
                  <a:t>40</a:t>
                </a:r>
                <a:endParaRPr lang="en-US" altLang="en-US" sz="1200" b="1" dirty="0">
                  <a:solidFill>
                    <a:prstClr val="black"/>
                  </a:solidFill>
                  <a:latin typeface="Maiandra GD" pitchFamily="34" charset="0"/>
                </a:endParaRPr>
              </a:p>
            </p:txBody>
          </p:sp>
          <p:sp>
            <p:nvSpPr>
              <p:cNvPr id="183" name="Rectangle 48"/>
              <p:cNvSpPr>
                <a:spLocks noChangeArrowheads="1"/>
              </p:cNvSpPr>
              <p:nvPr/>
            </p:nvSpPr>
            <p:spPr bwMode="auto">
              <a:xfrm>
                <a:off x="7217809" y="2557457"/>
                <a:ext cx="386587" cy="2769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r" defTabSz="914400">
                  <a:spcBef>
                    <a:spcPct val="0"/>
                  </a:spcBef>
                  <a:buFontTx/>
                  <a:buNone/>
                </a:pPr>
                <a:r>
                  <a:rPr lang="en-US" altLang="en-US" sz="1200" b="1" dirty="0">
                    <a:solidFill>
                      <a:prstClr val="black"/>
                    </a:solidFill>
                    <a:latin typeface="Bookman Old Style" pitchFamily="18" charset="0"/>
                  </a:rPr>
                  <a:t>50</a:t>
                </a:r>
                <a:endParaRPr lang="en-US" altLang="en-US" sz="1200" b="1" dirty="0">
                  <a:solidFill>
                    <a:prstClr val="black"/>
                  </a:solidFill>
                  <a:latin typeface="Maiandra GD" pitchFamily="34" charset="0"/>
                </a:endParaRPr>
              </a:p>
            </p:txBody>
          </p:sp>
          <p:sp>
            <p:nvSpPr>
              <p:cNvPr id="184" name="Rectangle 49"/>
              <p:cNvSpPr>
                <a:spLocks noChangeArrowheads="1"/>
              </p:cNvSpPr>
              <p:nvPr/>
            </p:nvSpPr>
            <p:spPr bwMode="auto">
              <a:xfrm>
                <a:off x="7061464" y="3029618"/>
                <a:ext cx="386587" cy="2769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r" defTabSz="914400">
                  <a:spcBef>
                    <a:spcPct val="0"/>
                  </a:spcBef>
                  <a:buFontTx/>
                  <a:buNone/>
                </a:pPr>
                <a:r>
                  <a:rPr lang="en-US" altLang="en-US" sz="1200" b="1" dirty="0">
                    <a:solidFill>
                      <a:prstClr val="black"/>
                    </a:solidFill>
                    <a:latin typeface="Bookman Old Style" pitchFamily="18" charset="0"/>
                  </a:rPr>
                  <a:t>30</a:t>
                </a:r>
                <a:endParaRPr lang="en-US" altLang="en-US" sz="1200" b="1" dirty="0">
                  <a:solidFill>
                    <a:prstClr val="black"/>
                  </a:solidFill>
                  <a:latin typeface="Maiandra GD" pitchFamily="34" charset="0"/>
                </a:endParaRPr>
              </a:p>
            </p:txBody>
          </p:sp>
          <p:sp>
            <p:nvSpPr>
              <p:cNvPr id="185" name="Rectangle 50"/>
              <p:cNvSpPr>
                <a:spLocks noChangeArrowheads="1"/>
              </p:cNvSpPr>
              <p:nvPr/>
            </p:nvSpPr>
            <p:spPr bwMode="auto">
              <a:xfrm>
                <a:off x="7536165" y="3372400"/>
                <a:ext cx="386587" cy="2769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r" defTabSz="914400">
                  <a:spcBef>
                    <a:spcPct val="0"/>
                  </a:spcBef>
                  <a:buFontTx/>
                  <a:buNone/>
                </a:pPr>
                <a:r>
                  <a:rPr lang="en-US" altLang="en-US" sz="1200" b="1" dirty="0">
                    <a:solidFill>
                      <a:prstClr val="black"/>
                    </a:solidFill>
                    <a:latin typeface="Bookman Old Style" pitchFamily="18" charset="0"/>
                  </a:rPr>
                  <a:t>50</a:t>
                </a:r>
                <a:endParaRPr lang="en-US" altLang="en-US" sz="1200" b="1" dirty="0">
                  <a:solidFill>
                    <a:prstClr val="black"/>
                  </a:solidFill>
                  <a:latin typeface="Maiandra GD" pitchFamily="34" charset="0"/>
                </a:endParaRPr>
              </a:p>
            </p:txBody>
          </p:sp>
          <p:sp>
            <p:nvSpPr>
              <p:cNvPr id="260" name="Rectangle 51"/>
              <p:cNvSpPr>
                <a:spLocks noChangeArrowheads="1"/>
              </p:cNvSpPr>
              <p:nvPr/>
            </p:nvSpPr>
            <p:spPr bwMode="auto">
              <a:xfrm>
                <a:off x="7935956" y="2252402"/>
                <a:ext cx="386587" cy="2769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r" defTabSz="914400">
                  <a:spcBef>
                    <a:spcPct val="0"/>
                  </a:spcBef>
                  <a:buFontTx/>
                  <a:buNone/>
                </a:pPr>
                <a:r>
                  <a:rPr lang="en-US" altLang="en-US" sz="1200" b="1" dirty="0">
                    <a:solidFill>
                      <a:prstClr val="black"/>
                    </a:solidFill>
                    <a:latin typeface="Bookman Old Style" pitchFamily="18" charset="0"/>
                  </a:rPr>
                  <a:t>50</a:t>
                </a:r>
                <a:endParaRPr lang="en-US" altLang="en-US" sz="1200" b="1" dirty="0">
                  <a:solidFill>
                    <a:prstClr val="black"/>
                  </a:solidFill>
                  <a:latin typeface="Maiandra GD" pitchFamily="34" charset="0"/>
                </a:endParaRPr>
              </a:p>
            </p:txBody>
          </p:sp>
          <p:sp>
            <p:nvSpPr>
              <p:cNvPr id="264" name="Rectangle 47"/>
              <p:cNvSpPr>
                <a:spLocks noChangeArrowheads="1"/>
              </p:cNvSpPr>
              <p:nvPr/>
            </p:nvSpPr>
            <p:spPr bwMode="auto">
              <a:xfrm>
                <a:off x="7071382" y="1790700"/>
                <a:ext cx="386587" cy="2769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r" defTabSz="914400">
                  <a:spcBef>
                    <a:spcPct val="0"/>
                  </a:spcBef>
                  <a:buFontTx/>
                  <a:buNone/>
                </a:pPr>
                <a:r>
                  <a:rPr lang="en-US" altLang="en-US" sz="1200" b="1" dirty="0">
                    <a:solidFill>
                      <a:prstClr val="black"/>
                    </a:solidFill>
                    <a:latin typeface="Bookman Old Style" pitchFamily="18" charset="0"/>
                  </a:rPr>
                  <a:t>20</a:t>
                </a:r>
                <a:endParaRPr lang="en-US" altLang="en-US" sz="1200" b="1" dirty="0">
                  <a:solidFill>
                    <a:prstClr val="black"/>
                  </a:solidFill>
                  <a:latin typeface="Maiandra GD" pitchFamily="34" charset="0"/>
                </a:endParaRPr>
              </a:p>
            </p:txBody>
          </p:sp>
        </p:grpSp>
        <p:sp>
          <p:nvSpPr>
            <p:cNvPr id="160" name="Rectangle 46"/>
            <p:cNvSpPr>
              <a:spLocks noChangeArrowheads="1"/>
            </p:cNvSpPr>
            <p:nvPr/>
          </p:nvSpPr>
          <p:spPr bwMode="auto">
            <a:xfrm>
              <a:off x="7303073" y="963504"/>
              <a:ext cx="38664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defTabSz="914400">
                <a:spcBef>
                  <a:spcPct val="0"/>
                </a:spcBef>
                <a:buFontTx/>
                <a:buNone/>
              </a:pPr>
              <a:r>
                <a:rPr lang="en-US" altLang="en-US" sz="1200" b="1" dirty="0" smtClean="0">
                  <a:solidFill>
                    <a:prstClr val="black"/>
                  </a:solidFill>
                  <a:latin typeface="Bookman Old Style" pitchFamily="18" charset="0"/>
                </a:rPr>
                <a:t>30</a:t>
              </a:r>
              <a:endParaRPr lang="en-US" altLang="en-US" sz="1200" b="1" dirty="0">
                <a:solidFill>
                  <a:prstClr val="black"/>
                </a:solidFill>
                <a:latin typeface="Maiandra GD" pitchFamily="34" charset="0"/>
              </a:endParaRPr>
            </a:p>
          </p:txBody>
        </p:sp>
        <p:sp>
          <p:nvSpPr>
            <p:cNvPr id="161" name="Rectangle 160"/>
            <p:cNvSpPr>
              <a:spLocks noChangeArrowheads="1"/>
            </p:cNvSpPr>
            <p:nvPr/>
          </p:nvSpPr>
          <p:spPr bwMode="auto">
            <a:xfrm>
              <a:off x="6559394" y="1883758"/>
              <a:ext cx="86273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defTabSz="914400">
                <a:spcBef>
                  <a:spcPct val="0"/>
                </a:spcBef>
                <a:buFontTx/>
                <a:buNone/>
              </a:pPr>
              <a:r>
                <a:rPr lang="en-US" altLang="en-US" sz="1200" b="1" dirty="0">
                  <a:solidFill>
                    <a:prstClr val="black"/>
                  </a:solidFill>
                  <a:latin typeface="Bookman Old Style" pitchFamily="18" charset="0"/>
                </a:rPr>
                <a:t>2250 m</a:t>
              </a:r>
              <a:r>
                <a:rPr lang="en-US" altLang="en-US" sz="1200" b="1" baseline="30000" dirty="0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  <a:endParaRPr lang="en-US" altLang="en-US" sz="1200" b="1" baseline="30000" dirty="0">
                <a:solidFill>
                  <a:prstClr val="black"/>
                </a:solidFill>
                <a:latin typeface="Maiandra GD" pitchFamily="34" charset="0"/>
              </a:endParaRPr>
            </a:p>
          </p:txBody>
        </p:sp>
      </p:grpSp>
      <p:sp>
        <p:nvSpPr>
          <p:cNvPr id="148" name="Isosceles Triangle 2"/>
          <p:cNvSpPr>
            <a:spLocks/>
          </p:cNvSpPr>
          <p:nvPr/>
        </p:nvSpPr>
        <p:spPr bwMode="auto">
          <a:xfrm rot="4978883">
            <a:off x="6760316" y="753313"/>
            <a:ext cx="505116" cy="764662"/>
          </a:xfrm>
          <a:custGeom>
            <a:avLst/>
            <a:gdLst>
              <a:gd name="T0" fmla="*/ 0 w 730428"/>
              <a:gd name="T1" fmla="*/ 0 h 923831"/>
              <a:gd name="T2" fmla="*/ 23471 w 730428"/>
              <a:gd name="T3" fmla="*/ 5741 h 923831"/>
              <a:gd name="T4" fmla="*/ 19491 w 730428"/>
              <a:gd name="T5" fmla="*/ 159864 h 923831"/>
              <a:gd name="T6" fmla="*/ 19072 w 730428"/>
              <a:gd name="T7" fmla="*/ 166023 h 923831"/>
              <a:gd name="T8" fmla="*/ 0 w 730428"/>
              <a:gd name="T9" fmla="*/ 0 h 92383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connsiteX0" fmla="*/ 0 w 740161"/>
              <a:gd name="connsiteY0" fmla="*/ 0 h 923831"/>
              <a:gd name="connsiteX1" fmla="*/ 740160 w 740161"/>
              <a:gd name="connsiteY1" fmla="*/ 54527 h 923831"/>
              <a:gd name="connsiteX2" fmla="*/ 606572 w 740161"/>
              <a:gd name="connsiteY2" fmla="*/ 887989 h 923831"/>
              <a:gd name="connsiteX3" fmla="*/ 593537 w 740161"/>
              <a:gd name="connsiteY3" fmla="*/ 922204 h 923831"/>
              <a:gd name="connsiteX4" fmla="*/ 0 w 740161"/>
              <a:gd name="connsiteY4" fmla="*/ 0 h 923831"/>
              <a:gd name="connsiteX0" fmla="*/ 0 w 740160"/>
              <a:gd name="connsiteY0" fmla="*/ 0 h 925132"/>
              <a:gd name="connsiteX1" fmla="*/ 740160 w 740160"/>
              <a:gd name="connsiteY1" fmla="*/ 54527 h 925132"/>
              <a:gd name="connsiteX2" fmla="*/ 606637 w 740160"/>
              <a:gd name="connsiteY2" fmla="*/ 916854 h 925132"/>
              <a:gd name="connsiteX3" fmla="*/ 593537 w 740160"/>
              <a:gd name="connsiteY3" fmla="*/ 922204 h 925132"/>
              <a:gd name="connsiteX4" fmla="*/ 0 w 740160"/>
              <a:gd name="connsiteY4" fmla="*/ 0 h 925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0160" h="925132">
                <a:moveTo>
                  <a:pt x="0" y="0"/>
                </a:moveTo>
                <a:lnTo>
                  <a:pt x="740160" y="54527"/>
                </a:lnTo>
                <a:cubicBezTo>
                  <a:pt x="698875" y="339892"/>
                  <a:pt x="647922" y="631489"/>
                  <a:pt x="606637" y="916854"/>
                </a:cubicBezTo>
                <a:cubicBezTo>
                  <a:pt x="601087" y="904913"/>
                  <a:pt x="599087" y="934145"/>
                  <a:pt x="593537" y="922204"/>
                </a:cubicBezTo>
                <a:lnTo>
                  <a:pt x="0" y="0"/>
                </a:lnTo>
                <a:close/>
              </a:path>
            </a:pathLst>
          </a:custGeom>
          <a:solidFill>
            <a:srgbClr val="7030A0">
              <a:alpha val="58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 defTabSz="914400"/>
            <a:endParaRPr lang="en-US" sz="1800" b="1">
              <a:solidFill>
                <a:prstClr val="black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85401" y="257801"/>
            <a:ext cx="5674646" cy="655641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66175" y="288894"/>
            <a:ext cx="687003" cy="624548"/>
            <a:chOff x="508513" y="-702286"/>
            <a:chExt cx="687003" cy="624548"/>
          </a:xfrm>
        </p:grpSpPr>
        <p:sp>
          <p:nvSpPr>
            <p:cNvPr id="13" name="Plaque 12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itchFamily="18" charset="0"/>
                </a:rPr>
                <a:t>Q.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sp>
        <p:nvSpPr>
          <p:cNvPr id="60" name="Rectangle 59"/>
          <p:cNvSpPr>
            <a:spLocks noChangeArrowheads="1"/>
          </p:cNvSpPr>
          <p:nvPr/>
        </p:nvSpPr>
        <p:spPr bwMode="auto">
          <a:xfrm>
            <a:off x="514769" y="1014302"/>
            <a:ext cx="6554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0"/>
              </a:spcBef>
              <a:buFontTx/>
              <a:buNone/>
            </a:pPr>
            <a:r>
              <a:rPr lang="en-US" altLang="en-US" sz="1600" b="1" dirty="0" smtClean="0">
                <a:latin typeface="Bookman Old Style" pitchFamily="18" charset="0"/>
              </a:rPr>
              <a:t>Sol.</a:t>
            </a:r>
            <a:endParaRPr lang="en-IN" altLang="en-US" sz="1600" b="1" dirty="0">
              <a:latin typeface="Bookman Old Style" pitchFamily="18" charset="0"/>
            </a:endParaRPr>
          </a:p>
        </p:txBody>
      </p:sp>
      <p:sp>
        <p:nvSpPr>
          <p:cNvPr id="142" name="Rounded Rectangle 141"/>
          <p:cNvSpPr/>
          <p:nvPr/>
        </p:nvSpPr>
        <p:spPr>
          <a:xfrm>
            <a:off x="3499333" y="3886325"/>
            <a:ext cx="402226" cy="268114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5" name="Rounded Rectangle 144"/>
          <p:cNvSpPr/>
          <p:nvPr/>
        </p:nvSpPr>
        <p:spPr>
          <a:xfrm>
            <a:off x="2842080" y="3876386"/>
            <a:ext cx="402226" cy="268114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9" name="Rounded Rectangle 148"/>
          <p:cNvSpPr/>
          <p:nvPr/>
        </p:nvSpPr>
        <p:spPr>
          <a:xfrm>
            <a:off x="6920140" y="1143691"/>
            <a:ext cx="242319" cy="175539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3445264" y="1625707"/>
            <a:ext cx="402226" cy="243740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4473743" y="997408"/>
            <a:ext cx="1511358" cy="372341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</a:rPr>
              <a:t>CG </a:t>
            </a:r>
            <a:r>
              <a:rPr lang="en-US" b="1" dirty="0">
                <a:solidFill>
                  <a:prstClr val="white"/>
                </a:solidFill>
                <a:latin typeface="Bookman Old Style" pitchFamily="18" charset="0"/>
              </a:rPr>
              <a:t>= CH + GH</a:t>
            </a:r>
          </a:p>
        </p:txBody>
      </p:sp>
      <p:sp>
        <p:nvSpPr>
          <p:cNvPr id="152" name="Rounded Rectangle 151"/>
          <p:cNvSpPr>
            <a:spLocks noChangeArrowheads="1"/>
          </p:cNvSpPr>
          <p:nvPr/>
        </p:nvSpPr>
        <p:spPr bwMode="auto">
          <a:xfrm>
            <a:off x="5041802" y="1031228"/>
            <a:ext cx="367335" cy="304321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>
            <a:glow rad="25400">
              <a:srgbClr val="FFFF00"/>
            </a:glow>
          </a:effectLst>
        </p:spPr>
        <p:txBody>
          <a:bodyPr wrap="square">
            <a:spAutoFit/>
          </a:bodyPr>
          <a:lstStyle/>
          <a:p>
            <a:pPr algn="r" defTabSz="914400">
              <a:spcBef>
                <a:spcPct val="0"/>
              </a:spcBef>
            </a:pPr>
            <a:endParaRPr lang="en-US" altLang="en-US" sz="1800" b="1" dirty="0">
              <a:solidFill>
                <a:srgbClr val="FF0000"/>
              </a:solidFill>
              <a:latin typeface="Maiandra GD" pitchFamily="34" charset="0"/>
            </a:endParaRPr>
          </a:p>
        </p:txBody>
      </p:sp>
      <p:sp>
        <p:nvSpPr>
          <p:cNvPr id="153" name="Rounded Rectangle 152"/>
          <p:cNvSpPr>
            <a:spLocks noChangeArrowheads="1"/>
          </p:cNvSpPr>
          <p:nvPr/>
        </p:nvSpPr>
        <p:spPr bwMode="auto">
          <a:xfrm>
            <a:off x="5554870" y="1030324"/>
            <a:ext cx="367335" cy="304321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>
            <a:glow rad="25400">
              <a:srgbClr val="FFFF00"/>
            </a:glow>
          </a:effectLst>
        </p:spPr>
        <p:txBody>
          <a:bodyPr wrap="square">
            <a:spAutoFit/>
          </a:bodyPr>
          <a:lstStyle/>
          <a:p>
            <a:pPr algn="r" defTabSz="914400">
              <a:spcBef>
                <a:spcPct val="0"/>
              </a:spcBef>
            </a:pPr>
            <a:endParaRPr lang="en-US" altLang="en-US" sz="1800" b="1" dirty="0">
              <a:solidFill>
                <a:srgbClr val="FF0000"/>
              </a:solidFill>
              <a:latin typeface="Maiandra GD" pitchFamily="34" charset="0"/>
            </a:endParaRPr>
          </a:p>
        </p:txBody>
      </p:sp>
      <p:sp>
        <p:nvSpPr>
          <p:cNvPr id="155" name="Rounded Rectangle 154"/>
          <p:cNvSpPr/>
          <p:nvPr/>
        </p:nvSpPr>
        <p:spPr>
          <a:xfrm>
            <a:off x="2842886" y="1613847"/>
            <a:ext cx="402226" cy="268114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6" name="Rounded Rectangle 185"/>
          <p:cNvSpPr>
            <a:spLocks noChangeArrowheads="1"/>
          </p:cNvSpPr>
          <p:nvPr/>
        </p:nvSpPr>
        <p:spPr bwMode="auto">
          <a:xfrm>
            <a:off x="1218751" y="624660"/>
            <a:ext cx="4597142" cy="202352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  <a:defRPr/>
            </a:pPr>
            <a:endParaRPr lang="en-US" altLang="en-US" sz="1800" b="1" dirty="0" smtClean="0">
              <a:solidFill>
                <a:srgbClr val="FF0000"/>
              </a:solidFill>
              <a:latin typeface="Maiandra GD" pitchFamily="34" charset="0"/>
            </a:endParaRPr>
          </a:p>
        </p:txBody>
      </p:sp>
      <p:sp>
        <p:nvSpPr>
          <p:cNvPr id="187" name="Rounded Rectangle 186"/>
          <p:cNvSpPr>
            <a:spLocks noChangeArrowheads="1"/>
          </p:cNvSpPr>
          <p:nvPr/>
        </p:nvSpPr>
        <p:spPr bwMode="auto">
          <a:xfrm>
            <a:off x="1226171" y="360110"/>
            <a:ext cx="5378257" cy="230657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  <a:defRPr/>
            </a:pPr>
            <a:endParaRPr lang="en-US" altLang="en-US" sz="1800" b="1" dirty="0" smtClean="0">
              <a:solidFill>
                <a:srgbClr val="FF0000"/>
              </a:solidFill>
              <a:latin typeface="Maiandra GD" pitchFamily="34" charset="0"/>
            </a:endParaRPr>
          </a:p>
        </p:txBody>
      </p:sp>
      <p:sp>
        <p:nvSpPr>
          <p:cNvPr id="188" name="Rounded Rectangle 187"/>
          <p:cNvSpPr/>
          <p:nvPr/>
        </p:nvSpPr>
        <p:spPr>
          <a:xfrm>
            <a:off x="2845950" y="1076488"/>
            <a:ext cx="528407" cy="243740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9" name="Rounded Rectangle 188"/>
          <p:cNvSpPr/>
          <p:nvPr/>
        </p:nvSpPr>
        <p:spPr>
          <a:xfrm>
            <a:off x="3621316" y="1084310"/>
            <a:ext cx="731865" cy="243740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0" name="Rectangle 189"/>
          <p:cNvSpPr>
            <a:spLocks noChangeArrowheads="1"/>
          </p:cNvSpPr>
          <p:nvPr/>
        </p:nvSpPr>
        <p:spPr bwMode="auto">
          <a:xfrm>
            <a:off x="1019904" y="1014302"/>
            <a:ext cx="111921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A (</a:t>
            </a:r>
            <a:r>
              <a:rPr lang="en-US" altLang="en-US" sz="1600" b="1" dirty="0">
                <a:solidFill>
                  <a:prstClr val="black"/>
                </a:solidFill>
                <a:latin typeface="Symbol" pitchFamily="18" charset="2"/>
              </a:rPr>
              <a:t>D</a:t>
            </a: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BGC)</a:t>
            </a:r>
          </a:p>
        </p:txBody>
      </p:sp>
      <p:sp>
        <p:nvSpPr>
          <p:cNvPr id="191" name="Rectangle 190"/>
          <p:cNvSpPr>
            <a:spLocks noChangeArrowheads="1"/>
          </p:cNvSpPr>
          <p:nvPr/>
        </p:nvSpPr>
        <p:spPr bwMode="auto">
          <a:xfrm>
            <a:off x="2016357" y="1014302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92" name="Rectangle 191"/>
          <p:cNvSpPr>
            <a:spLocks noChangeArrowheads="1"/>
          </p:cNvSpPr>
          <p:nvPr/>
        </p:nvSpPr>
        <p:spPr bwMode="auto">
          <a:xfrm>
            <a:off x="2558955" y="1014302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193" name="Rectangle 192"/>
          <p:cNvSpPr>
            <a:spLocks noChangeArrowheads="1"/>
          </p:cNvSpPr>
          <p:nvPr/>
        </p:nvSpPr>
        <p:spPr bwMode="auto">
          <a:xfrm>
            <a:off x="2782848" y="1014302"/>
            <a:ext cx="6527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base</a:t>
            </a:r>
          </a:p>
        </p:txBody>
      </p:sp>
      <p:sp>
        <p:nvSpPr>
          <p:cNvPr id="194" name="Rectangle 193"/>
          <p:cNvSpPr>
            <a:spLocks noChangeArrowheads="1"/>
          </p:cNvSpPr>
          <p:nvPr/>
        </p:nvSpPr>
        <p:spPr bwMode="auto">
          <a:xfrm>
            <a:off x="3349100" y="1014302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195" name="Rectangle 194"/>
          <p:cNvSpPr>
            <a:spLocks noChangeArrowheads="1"/>
          </p:cNvSpPr>
          <p:nvPr/>
        </p:nvSpPr>
        <p:spPr bwMode="auto">
          <a:xfrm>
            <a:off x="3552897" y="1014302"/>
            <a:ext cx="86914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height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86238" y="888926"/>
            <a:ext cx="320922" cy="576679"/>
            <a:chOff x="2286238" y="888926"/>
            <a:chExt cx="320922" cy="576679"/>
          </a:xfrm>
        </p:grpSpPr>
        <p:sp>
          <p:nvSpPr>
            <p:cNvPr id="196" name="Rectangle 195"/>
            <p:cNvSpPr>
              <a:spLocks noChangeArrowheads="1"/>
            </p:cNvSpPr>
            <p:nvPr/>
          </p:nvSpPr>
          <p:spPr bwMode="auto">
            <a:xfrm>
              <a:off x="2286238" y="888926"/>
              <a:ext cx="32092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 dirty="0">
                  <a:solidFill>
                    <a:prstClr val="black"/>
                  </a:solidFill>
                  <a:latin typeface="Bookman Old Style" pitchFamily="18" charset="0"/>
                </a:rPr>
                <a:t>1</a:t>
              </a:r>
            </a:p>
          </p:txBody>
        </p:sp>
        <p:cxnSp>
          <p:nvCxnSpPr>
            <p:cNvPr id="197" name="Straight Connector 196"/>
            <p:cNvCxnSpPr>
              <a:cxnSpLocks noChangeShapeType="1"/>
            </p:cNvCxnSpPr>
            <p:nvPr/>
          </p:nvCxnSpPr>
          <p:spPr bwMode="auto">
            <a:xfrm>
              <a:off x="2315852" y="1173107"/>
              <a:ext cx="270268" cy="0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8" name="Rectangle 197"/>
            <p:cNvSpPr>
              <a:spLocks noChangeArrowheads="1"/>
            </p:cNvSpPr>
            <p:nvPr/>
          </p:nvSpPr>
          <p:spPr bwMode="auto">
            <a:xfrm>
              <a:off x="2286238" y="1127051"/>
              <a:ext cx="32092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</a:p>
          </p:txBody>
        </p:sp>
      </p:grpSp>
      <p:sp>
        <p:nvSpPr>
          <p:cNvPr id="199" name="Rectangle 198"/>
          <p:cNvSpPr>
            <a:spLocks noChangeArrowheads="1"/>
          </p:cNvSpPr>
          <p:nvPr/>
        </p:nvSpPr>
        <p:spPr bwMode="auto">
          <a:xfrm>
            <a:off x="2016357" y="1566770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200" name="Rectangle 199"/>
          <p:cNvSpPr>
            <a:spLocks noChangeArrowheads="1"/>
          </p:cNvSpPr>
          <p:nvPr/>
        </p:nvSpPr>
        <p:spPr bwMode="auto">
          <a:xfrm>
            <a:off x="2576959" y="1566770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201" name="Rectangle 200"/>
          <p:cNvSpPr>
            <a:spLocks noChangeArrowheads="1"/>
          </p:cNvSpPr>
          <p:nvPr/>
        </p:nvSpPr>
        <p:spPr bwMode="auto">
          <a:xfrm>
            <a:off x="2791022" y="1566770"/>
            <a:ext cx="4924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BG</a:t>
            </a:r>
          </a:p>
        </p:txBody>
      </p:sp>
      <p:sp>
        <p:nvSpPr>
          <p:cNvPr id="202" name="Rectangle 201"/>
          <p:cNvSpPr>
            <a:spLocks noChangeArrowheads="1"/>
          </p:cNvSpPr>
          <p:nvPr/>
        </p:nvSpPr>
        <p:spPr bwMode="auto">
          <a:xfrm>
            <a:off x="3186129" y="1566770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203" name="Rectangle 202"/>
          <p:cNvSpPr>
            <a:spLocks noChangeArrowheads="1"/>
          </p:cNvSpPr>
          <p:nvPr/>
        </p:nvSpPr>
        <p:spPr bwMode="auto">
          <a:xfrm>
            <a:off x="3379878" y="1566770"/>
            <a:ext cx="49725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CG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281795" y="1454254"/>
            <a:ext cx="321336" cy="566958"/>
            <a:chOff x="2281795" y="1454254"/>
            <a:chExt cx="321336" cy="566958"/>
          </a:xfrm>
        </p:grpSpPr>
        <p:sp>
          <p:nvSpPr>
            <p:cNvPr id="204" name="Rectangle 203"/>
            <p:cNvSpPr>
              <a:spLocks noChangeArrowheads="1"/>
            </p:cNvSpPr>
            <p:nvPr/>
          </p:nvSpPr>
          <p:spPr bwMode="auto">
            <a:xfrm>
              <a:off x="2282209" y="1454254"/>
              <a:ext cx="32092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 dirty="0">
                  <a:solidFill>
                    <a:prstClr val="black"/>
                  </a:solidFill>
                  <a:latin typeface="Bookman Old Style" pitchFamily="18" charset="0"/>
                </a:rPr>
                <a:t>1</a:t>
              </a:r>
            </a:p>
          </p:txBody>
        </p:sp>
        <p:cxnSp>
          <p:nvCxnSpPr>
            <p:cNvPr id="205" name="Straight Connector 204"/>
            <p:cNvCxnSpPr>
              <a:cxnSpLocks noChangeShapeType="1"/>
            </p:cNvCxnSpPr>
            <p:nvPr/>
          </p:nvCxnSpPr>
          <p:spPr bwMode="auto">
            <a:xfrm>
              <a:off x="2313760" y="1738762"/>
              <a:ext cx="270268" cy="0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6" name="Rectangle 205"/>
            <p:cNvSpPr>
              <a:spLocks noChangeArrowheads="1"/>
            </p:cNvSpPr>
            <p:nvPr/>
          </p:nvSpPr>
          <p:spPr bwMode="auto">
            <a:xfrm>
              <a:off x="2281795" y="1682658"/>
              <a:ext cx="32092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 dirty="0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</a:p>
          </p:txBody>
        </p:sp>
      </p:grpSp>
      <p:sp>
        <p:nvSpPr>
          <p:cNvPr id="207" name="Rectangle 206"/>
          <p:cNvSpPr>
            <a:spLocks noChangeArrowheads="1"/>
          </p:cNvSpPr>
          <p:nvPr/>
        </p:nvSpPr>
        <p:spPr bwMode="auto">
          <a:xfrm>
            <a:off x="2016357" y="2151456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208" name="Rectangle 207"/>
          <p:cNvSpPr>
            <a:spLocks noChangeArrowheads="1"/>
          </p:cNvSpPr>
          <p:nvPr/>
        </p:nvSpPr>
        <p:spPr bwMode="auto">
          <a:xfrm>
            <a:off x="2596532" y="2141408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209" name="Rectangle 208"/>
          <p:cNvSpPr>
            <a:spLocks noChangeArrowheads="1"/>
          </p:cNvSpPr>
          <p:nvPr/>
        </p:nvSpPr>
        <p:spPr bwMode="auto">
          <a:xfrm>
            <a:off x="2830473" y="2141408"/>
            <a:ext cx="4571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50</a:t>
            </a:r>
          </a:p>
        </p:txBody>
      </p:sp>
      <p:sp>
        <p:nvSpPr>
          <p:cNvPr id="210" name="Rectangle 209"/>
          <p:cNvSpPr>
            <a:spLocks noChangeArrowheads="1"/>
          </p:cNvSpPr>
          <p:nvPr/>
        </p:nvSpPr>
        <p:spPr bwMode="auto">
          <a:xfrm>
            <a:off x="3195654" y="2141408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211" name="Rectangle 210"/>
          <p:cNvSpPr>
            <a:spLocks noChangeArrowheads="1"/>
          </p:cNvSpPr>
          <p:nvPr/>
        </p:nvSpPr>
        <p:spPr bwMode="auto">
          <a:xfrm>
            <a:off x="3389403" y="2141408"/>
            <a:ext cx="5229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(</a:t>
            </a: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30</a:t>
            </a:r>
            <a:endParaRPr lang="en-US" alt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275857" y="2017602"/>
            <a:ext cx="330447" cy="596775"/>
            <a:chOff x="2275857" y="2017602"/>
            <a:chExt cx="330447" cy="596775"/>
          </a:xfrm>
        </p:grpSpPr>
        <p:sp>
          <p:nvSpPr>
            <p:cNvPr id="212" name="Rectangle 211"/>
            <p:cNvSpPr>
              <a:spLocks noChangeArrowheads="1"/>
            </p:cNvSpPr>
            <p:nvPr/>
          </p:nvSpPr>
          <p:spPr bwMode="auto">
            <a:xfrm>
              <a:off x="2275857" y="2017602"/>
              <a:ext cx="32092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 dirty="0">
                  <a:solidFill>
                    <a:prstClr val="black"/>
                  </a:solidFill>
                  <a:latin typeface="Bookman Old Style" pitchFamily="18" charset="0"/>
                </a:rPr>
                <a:t>1</a:t>
              </a:r>
            </a:p>
          </p:txBody>
        </p:sp>
        <p:cxnSp>
          <p:nvCxnSpPr>
            <p:cNvPr id="213" name="Straight Connector 212"/>
            <p:cNvCxnSpPr>
              <a:cxnSpLocks noChangeShapeType="1"/>
            </p:cNvCxnSpPr>
            <p:nvPr/>
          </p:nvCxnSpPr>
          <p:spPr bwMode="auto">
            <a:xfrm>
              <a:off x="2323285" y="2321879"/>
              <a:ext cx="270268" cy="0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4" name="Rectangle 213"/>
            <p:cNvSpPr>
              <a:spLocks noChangeArrowheads="1"/>
            </p:cNvSpPr>
            <p:nvPr/>
          </p:nvSpPr>
          <p:spPr bwMode="auto">
            <a:xfrm>
              <a:off x="2285382" y="2275823"/>
              <a:ext cx="32092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</a:p>
          </p:txBody>
        </p:sp>
      </p:grpSp>
      <p:sp>
        <p:nvSpPr>
          <p:cNvPr id="215" name="Line 22"/>
          <p:cNvSpPr>
            <a:spLocks noChangeShapeType="1"/>
          </p:cNvSpPr>
          <p:nvPr/>
        </p:nvSpPr>
        <p:spPr bwMode="auto">
          <a:xfrm flipH="1">
            <a:off x="2340762" y="2376472"/>
            <a:ext cx="209917" cy="14694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/>
            <a:endParaRPr lang="en-US" sz="1600" b="1">
              <a:solidFill>
                <a:prstClr val="black"/>
              </a:solidFill>
            </a:endParaRPr>
          </a:p>
        </p:txBody>
      </p:sp>
      <p:sp>
        <p:nvSpPr>
          <p:cNvPr id="216" name="Line 23"/>
          <p:cNvSpPr>
            <a:spLocks noChangeShapeType="1"/>
          </p:cNvSpPr>
          <p:nvPr/>
        </p:nvSpPr>
        <p:spPr bwMode="auto">
          <a:xfrm flipH="1">
            <a:off x="2905753" y="2260043"/>
            <a:ext cx="278141" cy="14694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/>
            <a:endParaRPr lang="en-US" sz="1600" b="1">
              <a:solidFill>
                <a:prstClr val="black"/>
              </a:solidFill>
            </a:endParaRPr>
          </a:p>
        </p:txBody>
      </p:sp>
      <p:sp>
        <p:nvSpPr>
          <p:cNvPr id="217" name="Text Box 24"/>
          <p:cNvSpPr txBox="1">
            <a:spLocks noChangeArrowheads="1"/>
          </p:cNvSpPr>
          <p:nvPr/>
        </p:nvSpPr>
        <p:spPr bwMode="auto">
          <a:xfrm>
            <a:off x="2855357" y="1971023"/>
            <a:ext cx="42829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200" b="1" dirty="0">
                <a:solidFill>
                  <a:srgbClr val="FF0000"/>
                </a:solidFill>
                <a:latin typeface="Bookman Old Style" pitchFamily="18" charset="0"/>
              </a:rPr>
              <a:t>25</a:t>
            </a:r>
          </a:p>
        </p:txBody>
      </p:sp>
      <p:sp>
        <p:nvSpPr>
          <p:cNvPr id="218" name="Rectangle 217"/>
          <p:cNvSpPr>
            <a:spLocks noChangeArrowheads="1"/>
          </p:cNvSpPr>
          <p:nvPr/>
        </p:nvSpPr>
        <p:spPr bwMode="auto">
          <a:xfrm>
            <a:off x="2016357" y="2580081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219" name="Rectangle 218"/>
          <p:cNvSpPr>
            <a:spLocks noChangeArrowheads="1"/>
          </p:cNvSpPr>
          <p:nvPr/>
        </p:nvSpPr>
        <p:spPr bwMode="auto">
          <a:xfrm>
            <a:off x="2247245" y="2580081"/>
            <a:ext cx="4571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25</a:t>
            </a:r>
          </a:p>
        </p:txBody>
      </p:sp>
      <p:sp>
        <p:nvSpPr>
          <p:cNvPr id="220" name="Rectangle 219"/>
          <p:cNvSpPr>
            <a:spLocks noChangeArrowheads="1"/>
          </p:cNvSpPr>
          <p:nvPr/>
        </p:nvSpPr>
        <p:spPr bwMode="auto">
          <a:xfrm>
            <a:off x="2602378" y="2580081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221" name="Rectangle 220"/>
          <p:cNvSpPr>
            <a:spLocks noChangeArrowheads="1"/>
          </p:cNvSpPr>
          <p:nvPr/>
        </p:nvSpPr>
        <p:spPr bwMode="auto">
          <a:xfrm>
            <a:off x="2797612" y="2579512"/>
            <a:ext cx="4571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70</a:t>
            </a:r>
          </a:p>
        </p:txBody>
      </p:sp>
      <p:sp>
        <p:nvSpPr>
          <p:cNvPr id="222" name="Rectangle 221"/>
          <p:cNvSpPr>
            <a:spLocks noChangeArrowheads="1"/>
          </p:cNvSpPr>
          <p:nvPr/>
        </p:nvSpPr>
        <p:spPr bwMode="auto">
          <a:xfrm>
            <a:off x="2016357" y="2901316"/>
            <a:ext cx="3080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altLang="en-US" sz="1600" b="1" dirty="0">
              <a:solidFill>
                <a:prstClr val="black"/>
              </a:solidFill>
              <a:latin typeface="Maiandra GD" pitchFamily="34" charset="0"/>
            </a:endParaRPr>
          </a:p>
        </p:txBody>
      </p:sp>
      <p:sp>
        <p:nvSpPr>
          <p:cNvPr id="223" name="Rectangle 222"/>
          <p:cNvSpPr>
            <a:spLocks noChangeArrowheads="1"/>
          </p:cNvSpPr>
          <p:nvPr/>
        </p:nvSpPr>
        <p:spPr bwMode="auto">
          <a:xfrm>
            <a:off x="2248513" y="2890204"/>
            <a:ext cx="109517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1750 m</a:t>
            </a:r>
            <a:r>
              <a:rPr lang="en-US" altLang="en-US" sz="1600" b="1" baseline="30000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altLang="en-US" sz="1600" b="1" baseline="30000" dirty="0">
              <a:solidFill>
                <a:prstClr val="black"/>
              </a:solidFill>
              <a:latin typeface="Maiandra GD" pitchFamily="34" charset="0"/>
            </a:endParaRPr>
          </a:p>
        </p:txBody>
      </p:sp>
      <p:sp>
        <p:nvSpPr>
          <p:cNvPr id="224" name="Rounded Rectangle 223"/>
          <p:cNvSpPr/>
          <p:nvPr/>
        </p:nvSpPr>
        <p:spPr>
          <a:xfrm>
            <a:off x="2840666" y="3394159"/>
            <a:ext cx="517995" cy="221582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5" name="Rounded Rectangle 224"/>
          <p:cNvSpPr/>
          <p:nvPr/>
        </p:nvSpPr>
        <p:spPr>
          <a:xfrm>
            <a:off x="3622485" y="3383961"/>
            <a:ext cx="758396" cy="243740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6" name="Rectangle 225"/>
          <p:cNvSpPr>
            <a:spLocks noChangeArrowheads="1"/>
          </p:cNvSpPr>
          <p:nvPr/>
        </p:nvSpPr>
        <p:spPr bwMode="auto">
          <a:xfrm>
            <a:off x="999065" y="3341365"/>
            <a:ext cx="114005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A (</a:t>
            </a:r>
            <a:r>
              <a:rPr lang="en-US" altLang="en-US" sz="1600" b="1">
                <a:solidFill>
                  <a:prstClr val="black"/>
                </a:solidFill>
                <a:latin typeface="Symbol" pitchFamily="18" charset="2"/>
              </a:rPr>
              <a:t>D</a:t>
            </a: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CDH)</a:t>
            </a:r>
          </a:p>
        </p:txBody>
      </p:sp>
      <p:sp>
        <p:nvSpPr>
          <p:cNvPr id="227" name="Rectangle 226"/>
          <p:cNvSpPr>
            <a:spLocks noChangeArrowheads="1"/>
          </p:cNvSpPr>
          <p:nvPr/>
        </p:nvSpPr>
        <p:spPr bwMode="auto">
          <a:xfrm>
            <a:off x="2016356" y="3341365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228" name="Rectangle 227"/>
          <p:cNvSpPr>
            <a:spLocks noChangeArrowheads="1"/>
          </p:cNvSpPr>
          <p:nvPr/>
        </p:nvSpPr>
        <p:spPr bwMode="auto">
          <a:xfrm>
            <a:off x="2569184" y="3321487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229" name="Rectangle 228"/>
          <p:cNvSpPr>
            <a:spLocks noChangeArrowheads="1"/>
          </p:cNvSpPr>
          <p:nvPr/>
        </p:nvSpPr>
        <p:spPr bwMode="auto">
          <a:xfrm>
            <a:off x="2794058" y="3321487"/>
            <a:ext cx="6527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base</a:t>
            </a:r>
          </a:p>
        </p:txBody>
      </p:sp>
      <p:sp>
        <p:nvSpPr>
          <p:cNvPr id="230" name="Rectangle 229"/>
          <p:cNvSpPr>
            <a:spLocks noChangeArrowheads="1"/>
          </p:cNvSpPr>
          <p:nvPr/>
        </p:nvSpPr>
        <p:spPr bwMode="auto">
          <a:xfrm>
            <a:off x="3321317" y="3321487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231" name="Rectangle 230"/>
          <p:cNvSpPr>
            <a:spLocks noChangeArrowheads="1"/>
          </p:cNvSpPr>
          <p:nvPr/>
        </p:nvSpPr>
        <p:spPr bwMode="auto">
          <a:xfrm>
            <a:off x="3566069" y="3321487"/>
            <a:ext cx="86914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height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270324" y="3225760"/>
            <a:ext cx="320922" cy="576679"/>
            <a:chOff x="2270324" y="3225760"/>
            <a:chExt cx="320922" cy="576679"/>
          </a:xfrm>
        </p:grpSpPr>
        <p:sp>
          <p:nvSpPr>
            <p:cNvPr id="232" name="Rectangle 231"/>
            <p:cNvSpPr>
              <a:spLocks noChangeArrowheads="1"/>
            </p:cNvSpPr>
            <p:nvPr/>
          </p:nvSpPr>
          <p:spPr bwMode="auto">
            <a:xfrm>
              <a:off x="2270324" y="3225760"/>
              <a:ext cx="32092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 dirty="0">
                  <a:solidFill>
                    <a:prstClr val="black"/>
                  </a:solidFill>
                  <a:latin typeface="Bookman Old Style" pitchFamily="18" charset="0"/>
                </a:rPr>
                <a:t>1</a:t>
              </a:r>
            </a:p>
          </p:txBody>
        </p:sp>
        <p:cxnSp>
          <p:nvCxnSpPr>
            <p:cNvPr id="233" name="Straight Connector 232"/>
            <p:cNvCxnSpPr>
              <a:cxnSpLocks noChangeShapeType="1"/>
            </p:cNvCxnSpPr>
            <p:nvPr/>
          </p:nvCxnSpPr>
          <p:spPr bwMode="auto">
            <a:xfrm>
              <a:off x="2305876" y="3522271"/>
              <a:ext cx="270268" cy="0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4" name="Rectangle 233"/>
            <p:cNvSpPr>
              <a:spLocks noChangeArrowheads="1"/>
            </p:cNvSpPr>
            <p:nvPr/>
          </p:nvSpPr>
          <p:spPr bwMode="auto">
            <a:xfrm>
              <a:off x="2270324" y="3463885"/>
              <a:ext cx="32092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</a:p>
          </p:txBody>
        </p:sp>
      </p:grpSp>
      <p:sp>
        <p:nvSpPr>
          <p:cNvPr id="235" name="Rectangle 234"/>
          <p:cNvSpPr>
            <a:spLocks noChangeArrowheads="1"/>
          </p:cNvSpPr>
          <p:nvPr/>
        </p:nvSpPr>
        <p:spPr bwMode="auto">
          <a:xfrm>
            <a:off x="2016356" y="3847777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236" name="Rectangle 235"/>
          <p:cNvSpPr>
            <a:spLocks noChangeArrowheads="1"/>
          </p:cNvSpPr>
          <p:nvPr/>
        </p:nvSpPr>
        <p:spPr bwMode="auto">
          <a:xfrm>
            <a:off x="2567528" y="3827899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237" name="Rectangle 236"/>
          <p:cNvSpPr>
            <a:spLocks noChangeArrowheads="1"/>
          </p:cNvSpPr>
          <p:nvPr/>
        </p:nvSpPr>
        <p:spPr bwMode="auto">
          <a:xfrm>
            <a:off x="2772524" y="3827899"/>
            <a:ext cx="51328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DH</a:t>
            </a:r>
          </a:p>
        </p:txBody>
      </p:sp>
      <p:sp>
        <p:nvSpPr>
          <p:cNvPr id="238" name="Rectangle 237"/>
          <p:cNvSpPr>
            <a:spLocks noChangeArrowheads="1"/>
          </p:cNvSpPr>
          <p:nvPr/>
        </p:nvSpPr>
        <p:spPr bwMode="auto">
          <a:xfrm>
            <a:off x="3198320" y="3827899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239" name="Rectangle 238"/>
          <p:cNvSpPr>
            <a:spLocks noChangeArrowheads="1"/>
          </p:cNvSpPr>
          <p:nvPr/>
        </p:nvSpPr>
        <p:spPr bwMode="auto">
          <a:xfrm>
            <a:off x="3434789" y="3827899"/>
            <a:ext cx="50526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CH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282608" y="3714359"/>
            <a:ext cx="320922" cy="576679"/>
            <a:chOff x="2282608" y="3714359"/>
            <a:chExt cx="320922" cy="576679"/>
          </a:xfrm>
        </p:grpSpPr>
        <p:sp>
          <p:nvSpPr>
            <p:cNvPr id="240" name="Rectangle 239"/>
            <p:cNvSpPr>
              <a:spLocks noChangeArrowheads="1"/>
            </p:cNvSpPr>
            <p:nvPr/>
          </p:nvSpPr>
          <p:spPr bwMode="auto">
            <a:xfrm>
              <a:off x="2282608" y="3714359"/>
              <a:ext cx="32092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 dirty="0">
                  <a:solidFill>
                    <a:prstClr val="black"/>
                  </a:solidFill>
                  <a:latin typeface="Bookman Old Style" pitchFamily="18" charset="0"/>
                </a:rPr>
                <a:t>1</a:t>
              </a:r>
            </a:p>
          </p:txBody>
        </p:sp>
        <p:cxnSp>
          <p:nvCxnSpPr>
            <p:cNvPr id="241" name="Straight Connector 240"/>
            <p:cNvCxnSpPr>
              <a:cxnSpLocks noChangeShapeType="1"/>
            </p:cNvCxnSpPr>
            <p:nvPr/>
          </p:nvCxnSpPr>
          <p:spPr bwMode="auto">
            <a:xfrm>
              <a:off x="2304220" y="4008806"/>
              <a:ext cx="270268" cy="0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42" name="Rectangle 241"/>
            <p:cNvSpPr>
              <a:spLocks noChangeArrowheads="1"/>
            </p:cNvSpPr>
            <p:nvPr/>
          </p:nvSpPr>
          <p:spPr bwMode="auto">
            <a:xfrm>
              <a:off x="2282608" y="3952484"/>
              <a:ext cx="32092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 dirty="0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</a:p>
          </p:txBody>
        </p:sp>
      </p:grpSp>
      <p:sp>
        <p:nvSpPr>
          <p:cNvPr id="243" name="Rectangle 242"/>
          <p:cNvSpPr>
            <a:spLocks noChangeArrowheads="1"/>
          </p:cNvSpPr>
          <p:nvPr/>
        </p:nvSpPr>
        <p:spPr bwMode="auto">
          <a:xfrm>
            <a:off x="2001479" y="4433565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244" name="Rectangle 243"/>
          <p:cNvSpPr>
            <a:spLocks noChangeArrowheads="1"/>
          </p:cNvSpPr>
          <p:nvPr/>
        </p:nvSpPr>
        <p:spPr bwMode="auto">
          <a:xfrm>
            <a:off x="2547236" y="4433565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245" name="Rectangle 244"/>
          <p:cNvSpPr>
            <a:spLocks noChangeArrowheads="1"/>
          </p:cNvSpPr>
          <p:nvPr/>
        </p:nvSpPr>
        <p:spPr bwMode="auto">
          <a:xfrm>
            <a:off x="2742293" y="4433565"/>
            <a:ext cx="4571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20</a:t>
            </a:r>
          </a:p>
        </p:txBody>
      </p:sp>
      <p:sp>
        <p:nvSpPr>
          <p:cNvPr id="246" name="Rectangle 245"/>
          <p:cNvSpPr>
            <a:spLocks noChangeArrowheads="1"/>
          </p:cNvSpPr>
          <p:nvPr/>
        </p:nvSpPr>
        <p:spPr bwMode="auto">
          <a:xfrm>
            <a:off x="3110525" y="4433565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247" name="Rectangle 246"/>
          <p:cNvSpPr>
            <a:spLocks noChangeArrowheads="1"/>
          </p:cNvSpPr>
          <p:nvPr/>
        </p:nvSpPr>
        <p:spPr bwMode="auto">
          <a:xfrm>
            <a:off x="3314484" y="4433565"/>
            <a:ext cx="4571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30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84131" y="4338606"/>
            <a:ext cx="326860" cy="554991"/>
            <a:chOff x="2284131" y="4338606"/>
            <a:chExt cx="326860" cy="554991"/>
          </a:xfrm>
        </p:grpSpPr>
        <p:sp>
          <p:nvSpPr>
            <p:cNvPr id="248" name="Rectangle 247"/>
            <p:cNvSpPr>
              <a:spLocks noChangeArrowheads="1"/>
            </p:cNvSpPr>
            <p:nvPr/>
          </p:nvSpPr>
          <p:spPr bwMode="auto">
            <a:xfrm>
              <a:off x="2290069" y="4338606"/>
              <a:ext cx="32092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 dirty="0">
                  <a:solidFill>
                    <a:prstClr val="black"/>
                  </a:solidFill>
                  <a:latin typeface="Bookman Old Style" pitchFamily="18" charset="0"/>
                </a:rPr>
                <a:t>1</a:t>
              </a:r>
            </a:p>
          </p:txBody>
        </p:sp>
        <p:cxnSp>
          <p:nvCxnSpPr>
            <p:cNvPr id="249" name="Straight Connector 248"/>
            <p:cNvCxnSpPr>
              <a:cxnSpLocks noChangeShapeType="1"/>
            </p:cNvCxnSpPr>
            <p:nvPr/>
          </p:nvCxnSpPr>
          <p:spPr bwMode="auto">
            <a:xfrm>
              <a:off x="2313745" y="4611365"/>
              <a:ext cx="270268" cy="0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0" name="Rectangle 249"/>
            <p:cNvSpPr>
              <a:spLocks noChangeArrowheads="1"/>
            </p:cNvSpPr>
            <p:nvPr/>
          </p:nvSpPr>
          <p:spPr bwMode="auto">
            <a:xfrm>
              <a:off x="2284131" y="4555043"/>
              <a:ext cx="32092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 dirty="0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</a:p>
          </p:txBody>
        </p:sp>
      </p:grpSp>
      <p:sp>
        <p:nvSpPr>
          <p:cNvPr id="251" name="Line 22"/>
          <p:cNvSpPr>
            <a:spLocks noChangeShapeType="1"/>
          </p:cNvSpPr>
          <p:nvPr/>
        </p:nvSpPr>
        <p:spPr bwMode="auto">
          <a:xfrm flipH="1">
            <a:off x="2336762" y="4676620"/>
            <a:ext cx="190834" cy="133584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/>
            <a:endParaRPr lang="en-US" sz="1600" b="1">
              <a:solidFill>
                <a:prstClr val="black"/>
              </a:solidFill>
            </a:endParaRPr>
          </a:p>
        </p:txBody>
      </p:sp>
      <p:sp>
        <p:nvSpPr>
          <p:cNvPr id="252" name="Line 23"/>
          <p:cNvSpPr>
            <a:spLocks noChangeShapeType="1"/>
          </p:cNvSpPr>
          <p:nvPr/>
        </p:nvSpPr>
        <p:spPr bwMode="auto">
          <a:xfrm flipH="1">
            <a:off x="2818227" y="4549420"/>
            <a:ext cx="278141" cy="14694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/>
            <a:endParaRPr lang="en-US" sz="1600" b="1">
              <a:solidFill>
                <a:prstClr val="black"/>
              </a:solidFill>
            </a:endParaRPr>
          </a:p>
        </p:txBody>
      </p:sp>
      <p:sp>
        <p:nvSpPr>
          <p:cNvPr id="253" name="Text Box 24"/>
          <p:cNvSpPr txBox="1">
            <a:spLocks noChangeArrowheads="1"/>
          </p:cNvSpPr>
          <p:nvPr/>
        </p:nvSpPr>
        <p:spPr bwMode="auto">
          <a:xfrm>
            <a:off x="2735328" y="4230365"/>
            <a:ext cx="4553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400" b="1" dirty="0">
                <a:solidFill>
                  <a:srgbClr val="FF0000"/>
                </a:solidFill>
                <a:latin typeface="Bookman Old Style" pitchFamily="18" charset="0"/>
              </a:rPr>
              <a:t>10</a:t>
            </a:r>
          </a:p>
        </p:txBody>
      </p:sp>
      <p:sp>
        <p:nvSpPr>
          <p:cNvPr id="254" name="Rectangle 253"/>
          <p:cNvSpPr>
            <a:spLocks noChangeArrowheads="1"/>
          </p:cNvSpPr>
          <p:nvPr/>
        </p:nvSpPr>
        <p:spPr bwMode="auto">
          <a:xfrm>
            <a:off x="3768694" y="4433565"/>
            <a:ext cx="3080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altLang="en-US" sz="1600" b="1" dirty="0">
              <a:solidFill>
                <a:prstClr val="black"/>
              </a:solidFill>
              <a:latin typeface="Maiandra GD" pitchFamily="34" charset="0"/>
            </a:endParaRPr>
          </a:p>
        </p:txBody>
      </p:sp>
      <p:sp>
        <p:nvSpPr>
          <p:cNvPr id="255" name="Rectangle 254"/>
          <p:cNvSpPr>
            <a:spLocks noChangeArrowheads="1"/>
          </p:cNvSpPr>
          <p:nvPr/>
        </p:nvSpPr>
        <p:spPr bwMode="auto">
          <a:xfrm>
            <a:off x="3994285" y="4433565"/>
            <a:ext cx="95891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300 m</a:t>
            </a:r>
            <a:r>
              <a:rPr lang="en-US" altLang="en-US" sz="1600" b="1" baseline="30000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altLang="en-US" sz="1600" b="1" baseline="30000" dirty="0">
              <a:solidFill>
                <a:prstClr val="black"/>
              </a:solidFill>
              <a:latin typeface="Maiandra GD" pitchFamily="34" charset="0"/>
            </a:endParaRPr>
          </a:p>
        </p:txBody>
      </p:sp>
      <p:cxnSp>
        <p:nvCxnSpPr>
          <p:cNvPr id="256" name="Straight Connector 34"/>
          <p:cNvCxnSpPr>
            <a:cxnSpLocks noChangeShapeType="1"/>
          </p:cNvCxnSpPr>
          <p:nvPr/>
        </p:nvCxnSpPr>
        <p:spPr bwMode="auto">
          <a:xfrm flipV="1">
            <a:off x="7356652" y="1800056"/>
            <a:ext cx="1119421" cy="0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7" name="Straight Connector 34"/>
          <p:cNvCxnSpPr>
            <a:cxnSpLocks noChangeShapeType="1"/>
          </p:cNvCxnSpPr>
          <p:nvPr/>
        </p:nvCxnSpPr>
        <p:spPr bwMode="auto">
          <a:xfrm>
            <a:off x="7366472" y="836535"/>
            <a:ext cx="0" cy="966555"/>
          </a:xfrm>
          <a:prstGeom prst="line">
            <a:avLst/>
          </a:prstGeom>
          <a:noFill/>
          <a:ln w="28575" algn="ctr">
            <a:solidFill>
              <a:srgbClr val="0000FF"/>
            </a:solidFill>
            <a:round/>
            <a:headEnd/>
            <a:tailEnd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1" name="Rectangle 260"/>
          <p:cNvSpPr>
            <a:spLocks noChangeArrowheads="1"/>
          </p:cNvSpPr>
          <p:nvPr/>
        </p:nvSpPr>
        <p:spPr bwMode="auto">
          <a:xfrm>
            <a:off x="3785395" y="2141408"/>
            <a:ext cx="7168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+ 40)</a:t>
            </a:r>
            <a:endParaRPr lang="en-US" alt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62" name="Rectangle 261"/>
          <p:cNvSpPr>
            <a:spLocks noChangeArrowheads="1"/>
          </p:cNvSpPr>
          <p:nvPr/>
        </p:nvSpPr>
        <p:spPr bwMode="auto">
          <a:xfrm>
            <a:off x="7587338" y="1558048"/>
            <a:ext cx="75212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000" b="1" dirty="0">
                <a:solidFill>
                  <a:prstClr val="black"/>
                </a:solidFill>
                <a:latin typeface="Bookman Old Style" pitchFamily="18" charset="0"/>
              </a:rPr>
              <a:t>1750 m</a:t>
            </a:r>
            <a:r>
              <a:rPr lang="en-US" altLang="en-US" sz="1000" b="1" baseline="30000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altLang="en-US" sz="1000" b="1" baseline="30000" dirty="0">
              <a:solidFill>
                <a:prstClr val="black"/>
              </a:solidFill>
              <a:latin typeface="Maiandra GD" pitchFamily="34" charset="0"/>
            </a:endParaRPr>
          </a:p>
        </p:txBody>
      </p:sp>
      <p:sp>
        <p:nvSpPr>
          <p:cNvPr id="263" name="Rectangular Callout 262"/>
          <p:cNvSpPr>
            <a:spLocks noChangeArrowheads="1"/>
          </p:cNvSpPr>
          <p:nvPr/>
        </p:nvSpPr>
        <p:spPr bwMode="auto">
          <a:xfrm>
            <a:off x="6308636" y="670111"/>
            <a:ext cx="647548" cy="246221"/>
          </a:xfrm>
          <a:prstGeom prst="wedgeRectCallout">
            <a:avLst>
              <a:gd name="adj1" fmla="val 47041"/>
              <a:gd name="adj2" fmla="val 126438"/>
            </a:avLst>
          </a:prstGeom>
          <a:solidFill>
            <a:srgbClr val="FF0000"/>
          </a:solidFill>
          <a:ln>
            <a:noFill/>
          </a:ln>
          <a:effectLst/>
          <a:extLst/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000" b="1" dirty="0">
                <a:solidFill>
                  <a:prstClr val="black"/>
                </a:solidFill>
                <a:latin typeface="Bookman Old Style" pitchFamily="18" charset="0"/>
              </a:rPr>
              <a:t>300 m</a:t>
            </a:r>
            <a:r>
              <a:rPr lang="en-US" altLang="en-US" sz="1000" b="1" baseline="30000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altLang="en-US" sz="1000" b="1" baseline="30000" dirty="0">
              <a:solidFill>
                <a:prstClr val="black"/>
              </a:solidFill>
              <a:latin typeface="Maiandra GD" pitchFamily="34" charset="0"/>
            </a:endParaRP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1153178" y="287364"/>
            <a:ext cx="55068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ts val="0"/>
              </a:spcBef>
              <a:buFontTx/>
              <a:buNone/>
              <a:defRPr/>
            </a:pPr>
            <a:r>
              <a:rPr lang="en-US" altLang="en-US" sz="1600" b="1" dirty="0" smtClean="0">
                <a:latin typeface="Bookman Old Style" pitchFamily="18" charset="0"/>
              </a:rPr>
              <a:t>Find the area of the pentagonal field shown in the</a:t>
            </a:r>
          </a:p>
          <a:p>
            <a:pPr defTabSz="914400">
              <a:spcBef>
                <a:spcPts val="0"/>
              </a:spcBef>
              <a:buFontTx/>
              <a:buNone/>
              <a:defRPr/>
            </a:pPr>
            <a:r>
              <a:rPr lang="en-US" altLang="en-US" sz="1600" b="1" dirty="0" smtClean="0">
                <a:latin typeface="Bookman Old Style" pitchFamily="18" charset="0"/>
              </a:rPr>
              <a:t>given figure. All dimensions are in meters.</a:t>
            </a:r>
          </a:p>
        </p:txBody>
      </p:sp>
      <p:sp>
        <p:nvSpPr>
          <p:cNvPr id="141" name="Rectangle 46"/>
          <p:cNvSpPr>
            <a:spLocks noChangeArrowheads="1"/>
          </p:cNvSpPr>
          <p:nvPr/>
        </p:nvSpPr>
        <p:spPr bwMode="auto">
          <a:xfrm>
            <a:off x="6843205" y="1095124"/>
            <a:ext cx="38664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200" b="1" dirty="0" smtClean="0">
                <a:solidFill>
                  <a:prstClr val="black"/>
                </a:solidFill>
                <a:latin typeface="Bookman Old Style" pitchFamily="18" charset="0"/>
              </a:rPr>
              <a:t>30</a:t>
            </a:r>
            <a:endParaRPr lang="en-US" altLang="en-US" sz="1200" b="1" dirty="0">
              <a:solidFill>
                <a:prstClr val="black"/>
              </a:solidFill>
              <a:latin typeface="Maiandra GD" pitchFamily="34" charset="0"/>
            </a:endParaRPr>
          </a:p>
        </p:txBody>
      </p:sp>
      <p:sp>
        <p:nvSpPr>
          <p:cNvPr id="156" name="Rectangle 155"/>
          <p:cNvSpPr>
            <a:spLocks noChangeArrowheads="1"/>
          </p:cNvSpPr>
          <p:nvPr/>
        </p:nvSpPr>
        <p:spPr bwMode="auto">
          <a:xfrm>
            <a:off x="6767862" y="2888756"/>
            <a:ext cx="66716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000" b="1" dirty="0">
                <a:solidFill>
                  <a:prstClr val="black"/>
                </a:solidFill>
                <a:latin typeface="Bookman Old Style" pitchFamily="18" charset="0"/>
              </a:rPr>
              <a:t>750 m</a:t>
            </a:r>
            <a:r>
              <a:rPr lang="en-US" altLang="en-US" sz="1000" b="1" baseline="30000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altLang="en-US" sz="1000" b="1" baseline="30000" dirty="0">
              <a:solidFill>
                <a:prstClr val="black"/>
              </a:solidFill>
              <a:latin typeface="Maiandra GD" pitchFamily="34" charset="0"/>
            </a:endParaRPr>
          </a:p>
        </p:txBody>
      </p:sp>
      <p:sp>
        <p:nvSpPr>
          <p:cNvPr id="157" name="Rectangle 156"/>
          <p:cNvSpPr>
            <a:spLocks noChangeArrowheads="1"/>
          </p:cNvSpPr>
          <p:nvPr/>
        </p:nvSpPr>
        <p:spPr bwMode="auto">
          <a:xfrm>
            <a:off x="7361409" y="2076920"/>
            <a:ext cx="8627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prstClr val="black"/>
                </a:solidFill>
                <a:latin typeface="Bookman Old Style" pitchFamily="18" charset="0"/>
              </a:rPr>
              <a:t>2500 m</a:t>
            </a:r>
            <a:r>
              <a:rPr lang="en-US" altLang="en-US" sz="1200" b="1" baseline="30000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altLang="en-US" sz="1200" b="1" baseline="30000" dirty="0">
              <a:solidFill>
                <a:prstClr val="black"/>
              </a:solidFill>
              <a:latin typeface="Maiandra GD" pitchFamily="34" charset="0"/>
            </a:endParaRPr>
          </a:p>
        </p:txBody>
      </p:sp>
      <p:cxnSp>
        <p:nvCxnSpPr>
          <p:cNvPr id="258" name="Straight Connector 34"/>
          <p:cNvCxnSpPr>
            <a:cxnSpLocks noChangeShapeType="1"/>
          </p:cNvCxnSpPr>
          <p:nvPr/>
        </p:nvCxnSpPr>
        <p:spPr bwMode="auto">
          <a:xfrm flipV="1">
            <a:off x="6632474" y="1339744"/>
            <a:ext cx="745209" cy="0"/>
          </a:xfrm>
          <a:prstGeom prst="line">
            <a:avLst/>
          </a:prstGeom>
          <a:noFill/>
          <a:ln w="28575" algn="ctr">
            <a:solidFill>
              <a:srgbClr val="FFFF00"/>
            </a:solidFill>
            <a:round/>
            <a:headEnd/>
            <a:tailEnd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9" name="Straight Connector 34"/>
          <p:cNvCxnSpPr>
            <a:cxnSpLocks noChangeShapeType="1"/>
          </p:cNvCxnSpPr>
          <p:nvPr/>
        </p:nvCxnSpPr>
        <p:spPr bwMode="auto">
          <a:xfrm rot="60000">
            <a:off x="7359052" y="829676"/>
            <a:ext cx="0" cy="512079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32635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00"/>
                            </p:stCondLst>
                            <p:childTnLst>
                              <p:par>
                                <p:cTn id="17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500"/>
                            </p:stCondLst>
                            <p:childTnLst>
                              <p:par>
                                <p:cTn id="19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500"/>
                            </p:stCondLst>
                            <p:childTnLst>
                              <p:par>
                                <p:cTn id="2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5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1000"/>
                            </p:stCondLst>
                            <p:childTnLst>
                              <p:par>
                                <p:cTn id="2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500"/>
                            </p:stCondLst>
                            <p:childTnLst>
                              <p:par>
                                <p:cTn id="25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3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3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3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8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3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3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8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8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9" fill="hold">
                            <p:stCondLst>
                              <p:cond delay="500"/>
                            </p:stCondLst>
                            <p:childTnLst>
                              <p:par>
                                <p:cTn id="3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1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4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0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5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0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5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500"/>
                            </p:stCondLst>
                            <p:childTnLst>
                              <p:par>
                                <p:cTn id="35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8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1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7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hold">
                      <p:stCondLst>
                        <p:cond delay="indefinite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2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3" fill="hold">
                            <p:stCondLst>
                              <p:cond delay="500"/>
                            </p:stCondLst>
                            <p:childTnLst>
                              <p:par>
                                <p:cTn id="39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4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9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500"/>
                            </p:stCondLst>
                            <p:childTnLst>
                              <p:par>
                                <p:cTn id="4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1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500"/>
                            </p:stCondLst>
                            <p:childTnLst>
                              <p:par>
                                <p:cTn id="4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5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1000"/>
                            </p:stCondLst>
                            <p:childTnLst>
                              <p:par>
                                <p:cTn id="4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0" fill="hold">
                      <p:stCondLst>
                        <p:cond delay="indefinite"/>
                      </p:stCondLst>
                      <p:childTnLst>
                        <p:par>
                          <p:cTn id="441" fill="hold">
                            <p:stCondLst>
                              <p:cond delay="0"/>
                            </p:stCondLst>
                            <p:childTnLst>
                              <p:par>
                                <p:cTn id="4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4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9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4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5" fill="hold">
                            <p:stCondLst>
                              <p:cond delay="500"/>
                            </p:stCondLst>
                            <p:childTnLst>
                              <p:par>
                                <p:cTn id="45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  <p:bldP spid="146" grpId="1" animBg="1"/>
      <p:bldP spid="148" grpId="0" animBg="1"/>
      <p:bldP spid="148" grpId="1" animBg="1"/>
      <p:bldP spid="149" grpId="0" animBg="1"/>
      <p:bldP spid="149" grpId="1" animBg="1"/>
      <p:bldP spid="151" grpId="0" animBg="1"/>
      <p:bldP spid="151" grpId="1" animBg="1"/>
      <p:bldP spid="152" grpId="0" animBg="1"/>
      <p:bldP spid="153" grpId="0" animBg="1"/>
      <p:bldP spid="190" grpId="0"/>
      <p:bldP spid="191" grpId="0"/>
      <p:bldP spid="192" grpId="0"/>
      <p:bldP spid="193" grpId="0"/>
      <p:bldP spid="194" grpId="0"/>
      <p:bldP spid="195" grpId="0"/>
      <p:bldP spid="199" grpId="0"/>
      <p:bldP spid="200" grpId="0"/>
      <p:bldP spid="201" grpId="0"/>
      <p:bldP spid="202" grpId="0"/>
      <p:bldP spid="203" grpId="0"/>
      <p:bldP spid="207" grpId="0"/>
      <p:bldP spid="208" grpId="0"/>
      <p:bldP spid="209" grpId="0"/>
      <p:bldP spid="210" grpId="0"/>
      <p:bldP spid="211" grpId="0"/>
      <p:bldP spid="215" grpId="0" animBg="1"/>
      <p:bldP spid="216" grpId="0" animBg="1"/>
      <p:bldP spid="217" grpId="0"/>
      <p:bldP spid="218" grpId="0"/>
      <p:bldP spid="219" grpId="0"/>
      <p:bldP spid="220" grpId="0"/>
      <p:bldP spid="221" grpId="0"/>
      <p:bldP spid="222" grpId="0"/>
      <p:bldP spid="223" grpId="0"/>
      <p:bldP spid="226" grpId="0"/>
      <p:bldP spid="227" grpId="0"/>
      <p:bldP spid="228" grpId="0"/>
      <p:bldP spid="229" grpId="0"/>
      <p:bldP spid="230" grpId="0"/>
      <p:bldP spid="231" grpId="0"/>
      <p:bldP spid="235" grpId="0"/>
      <p:bldP spid="236" grpId="0"/>
      <p:bldP spid="237" grpId="0"/>
      <p:bldP spid="238" grpId="0"/>
      <p:bldP spid="239" grpId="0"/>
      <p:bldP spid="243" grpId="0"/>
      <p:bldP spid="244" grpId="0"/>
      <p:bldP spid="245" grpId="0"/>
      <p:bldP spid="246" grpId="0"/>
      <p:bldP spid="247" grpId="0"/>
      <p:bldP spid="251" grpId="0" animBg="1"/>
      <p:bldP spid="252" grpId="0" animBg="1"/>
      <p:bldP spid="253" grpId="0"/>
      <p:bldP spid="254" grpId="0"/>
      <p:bldP spid="255" grpId="0"/>
      <p:bldP spid="261" grpId="0"/>
      <p:bldP spid="262" grpId="0"/>
      <p:bldP spid="263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Rectangle 309"/>
          <p:cNvSpPr/>
          <p:nvPr/>
        </p:nvSpPr>
        <p:spPr>
          <a:xfrm>
            <a:off x="1021787" y="3236858"/>
            <a:ext cx="2058673" cy="1600438"/>
          </a:xfrm>
          <a:prstGeom prst="rect">
            <a:avLst/>
          </a:prstGeom>
          <a:solidFill>
            <a:srgbClr val="0000FF"/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lvl="0" defTabSz="914400">
              <a:spcBef>
                <a:spcPct val="50000"/>
              </a:spcBef>
            </a:pPr>
            <a:r>
              <a:rPr lang="en-US" altLang="en-US" b="1" dirty="0">
                <a:solidFill>
                  <a:schemeClr val="bg1"/>
                </a:solidFill>
                <a:latin typeface="Comic Sans MS" pitchFamily="66" charset="0"/>
              </a:rPr>
              <a:t>A(trapezium) = </a:t>
            </a:r>
            <a:r>
              <a:rPr lang="en-US" altLang="en-US" b="1" dirty="0" smtClean="0">
                <a:solidFill>
                  <a:schemeClr val="bg1"/>
                </a:solidFill>
                <a:latin typeface="Comic Sans MS" pitchFamily="66" charset="0"/>
              </a:rPr>
              <a:t>2250</a:t>
            </a:r>
          </a:p>
          <a:p>
            <a:pPr defTabSz="914400">
              <a:spcBef>
                <a:spcPct val="50000"/>
              </a:spcBef>
            </a:pPr>
            <a:r>
              <a:rPr lang="en-US" altLang="en-US" b="1" dirty="0">
                <a:solidFill>
                  <a:schemeClr val="bg1"/>
                </a:solidFill>
                <a:latin typeface="Comic Sans MS" pitchFamily="66" charset="0"/>
              </a:rPr>
              <a:t>A (</a:t>
            </a:r>
            <a:r>
              <a:rPr lang="en-US" altLang="en-US" b="1" dirty="0">
                <a:solidFill>
                  <a:schemeClr val="bg1"/>
                </a:solidFill>
                <a:latin typeface="Symbol" pitchFamily="18" charset="2"/>
              </a:rPr>
              <a:t>D</a:t>
            </a:r>
            <a:r>
              <a:rPr lang="en-US" altLang="en-US" b="1" dirty="0">
                <a:solidFill>
                  <a:schemeClr val="bg1"/>
                </a:solidFill>
                <a:latin typeface="Comic Sans MS" pitchFamily="66" charset="0"/>
              </a:rPr>
              <a:t>AEF) = 750</a:t>
            </a:r>
          </a:p>
          <a:p>
            <a:pPr defTabSz="914400">
              <a:spcBef>
                <a:spcPct val="50000"/>
              </a:spcBef>
            </a:pPr>
            <a:r>
              <a:rPr lang="en-US" altLang="en-US" b="1" dirty="0">
                <a:solidFill>
                  <a:schemeClr val="bg1"/>
                </a:solidFill>
                <a:latin typeface="Comic Sans MS" pitchFamily="66" charset="0"/>
              </a:rPr>
              <a:t>A (</a:t>
            </a:r>
            <a:r>
              <a:rPr lang="en-US" altLang="en-US" b="1" dirty="0">
                <a:solidFill>
                  <a:schemeClr val="bg1"/>
                </a:solidFill>
                <a:latin typeface="Symbol" pitchFamily="18" charset="2"/>
              </a:rPr>
              <a:t>D</a:t>
            </a:r>
            <a:r>
              <a:rPr lang="en-US" altLang="en-US" b="1" dirty="0">
                <a:solidFill>
                  <a:schemeClr val="bg1"/>
                </a:solidFill>
                <a:latin typeface="Comic Sans MS" pitchFamily="66" charset="0"/>
              </a:rPr>
              <a:t>ABG) = 2500</a:t>
            </a:r>
          </a:p>
          <a:p>
            <a:pPr defTabSz="914400">
              <a:spcBef>
                <a:spcPct val="50000"/>
              </a:spcBef>
            </a:pPr>
            <a:r>
              <a:rPr lang="en-US" altLang="en-US" b="1" dirty="0">
                <a:solidFill>
                  <a:schemeClr val="bg1"/>
                </a:solidFill>
                <a:latin typeface="Comic Sans MS" pitchFamily="66" charset="0"/>
              </a:rPr>
              <a:t>A (</a:t>
            </a:r>
            <a:r>
              <a:rPr lang="en-US" altLang="en-US" b="1" dirty="0">
                <a:solidFill>
                  <a:schemeClr val="bg1"/>
                </a:solidFill>
                <a:latin typeface="Symbol" pitchFamily="18" charset="2"/>
              </a:rPr>
              <a:t>D</a:t>
            </a:r>
            <a:r>
              <a:rPr lang="en-US" altLang="en-US" b="1" dirty="0">
                <a:solidFill>
                  <a:schemeClr val="bg1"/>
                </a:solidFill>
                <a:latin typeface="Comic Sans MS" pitchFamily="66" charset="0"/>
              </a:rPr>
              <a:t>BGC) = 1750</a:t>
            </a:r>
          </a:p>
          <a:p>
            <a:pPr defTabSz="914400">
              <a:spcBef>
                <a:spcPct val="50000"/>
              </a:spcBef>
            </a:pPr>
            <a:r>
              <a:rPr lang="en-US" altLang="en-US" b="1" dirty="0">
                <a:solidFill>
                  <a:schemeClr val="bg1"/>
                </a:solidFill>
                <a:latin typeface="Comic Sans MS" pitchFamily="66" charset="0"/>
              </a:rPr>
              <a:t>A (</a:t>
            </a:r>
            <a:r>
              <a:rPr lang="en-US" altLang="en-US" b="1" dirty="0">
                <a:solidFill>
                  <a:schemeClr val="bg1"/>
                </a:solidFill>
                <a:latin typeface="Symbol" pitchFamily="18" charset="2"/>
              </a:rPr>
              <a:t>D</a:t>
            </a:r>
            <a:r>
              <a:rPr lang="en-US" altLang="en-US" b="1" dirty="0">
                <a:solidFill>
                  <a:schemeClr val="bg1"/>
                </a:solidFill>
                <a:latin typeface="Comic Sans MS" pitchFamily="66" charset="0"/>
              </a:rPr>
              <a:t>CDH) = </a:t>
            </a:r>
            <a:r>
              <a:rPr lang="en-US" altLang="en-US" b="1" dirty="0" smtClean="0">
                <a:solidFill>
                  <a:schemeClr val="bg1"/>
                </a:solidFill>
                <a:latin typeface="Comic Sans MS" pitchFamily="66" charset="0"/>
              </a:rPr>
              <a:t>300</a:t>
            </a:r>
            <a:endParaRPr lang="en-US" altLang="en-US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140" name="Isosceles Triangle 2"/>
          <p:cNvSpPr>
            <a:spLocks/>
          </p:cNvSpPr>
          <p:nvPr/>
        </p:nvSpPr>
        <p:spPr bwMode="auto">
          <a:xfrm rot="10800000">
            <a:off x="7353566" y="1797159"/>
            <a:ext cx="1143455" cy="1655419"/>
          </a:xfrm>
          <a:custGeom>
            <a:avLst/>
            <a:gdLst>
              <a:gd name="T0" fmla="*/ 0 w 1084891"/>
              <a:gd name="T1" fmla="*/ 1682369 h 1677363"/>
              <a:gd name="T2" fmla="*/ 988035 w 1084891"/>
              <a:gd name="T3" fmla="*/ 0 h 1677363"/>
              <a:gd name="T4" fmla="*/ 1092587 w 1084891"/>
              <a:gd name="T5" fmla="*/ 1663263 h 1677363"/>
              <a:gd name="T6" fmla="*/ 0 w 1084891"/>
              <a:gd name="T7" fmla="*/ 1682369 h 1677363"/>
              <a:gd name="T8" fmla="*/ 0 60000 65536"/>
              <a:gd name="T9" fmla="*/ 0 60000 65536"/>
              <a:gd name="T10" fmla="*/ 0 60000 65536"/>
              <a:gd name="T11" fmla="*/ 0 60000 65536"/>
              <a:gd name="connsiteX0" fmla="*/ 0 w 1107875"/>
              <a:gd name="connsiteY0" fmla="*/ 1677363 h 1677363"/>
              <a:gd name="connsiteX1" fmla="*/ 1004059 w 1107875"/>
              <a:gd name="connsiteY1" fmla="*/ 0 h 1677363"/>
              <a:gd name="connsiteX2" fmla="*/ 1107875 w 1107875"/>
              <a:gd name="connsiteY2" fmla="*/ 1658313 h 1677363"/>
              <a:gd name="connsiteX3" fmla="*/ 0 w 1107875"/>
              <a:gd name="connsiteY3" fmla="*/ 1677363 h 1677363"/>
              <a:gd name="connsiteX0" fmla="*/ 0 w 1107875"/>
              <a:gd name="connsiteY0" fmla="*/ 1654368 h 1654368"/>
              <a:gd name="connsiteX1" fmla="*/ 1090248 w 1107875"/>
              <a:gd name="connsiteY1" fmla="*/ 0 h 1654368"/>
              <a:gd name="connsiteX2" fmla="*/ 1107875 w 1107875"/>
              <a:gd name="connsiteY2" fmla="*/ 1635318 h 1654368"/>
              <a:gd name="connsiteX3" fmla="*/ 0 w 1107875"/>
              <a:gd name="connsiteY3" fmla="*/ 1654368 h 1654368"/>
              <a:gd name="connsiteX0" fmla="*/ 0 w 1113231"/>
              <a:gd name="connsiteY0" fmla="*/ 1660117 h 1660117"/>
              <a:gd name="connsiteX1" fmla="*/ 1113231 w 1113231"/>
              <a:gd name="connsiteY1" fmla="*/ 0 h 1660117"/>
              <a:gd name="connsiteX2" fmla="*/ 1107875 w 1113231"/>
              <a:gd name="connsiteY2" fmla="*/ 1641067 h 1660117"/>
              <a:gd name="connsiteX3" fmla="*/ 0 w 1113231"/>
              <a:gd name="connsiteY3" fmla="*/ 1660117 h 1660117"/>
              <a:gd name="connsiteX0" fmla="*/ 0 w 1142445"/>
              <a:gd name="connsiteY0" fmla="*/ 1654803 h 1654803"/>
              <a:gd name="connsiteX1" fmla="*/ 1142445 w 1142445"/>
              <a:gd name="connsiteY1" fmla="*/ 0 h 1654803"/>
              <a:gd name="connsiteX2" fmla="*/ 1137089 w 1142445"/>
              <a:gd name="connsiteY2" fmla="*/ 1641067 h 1654803"/>
              <a:gd name="connsiteX3" fmla="*/ 0 w 1142445"/>
              <a:gd name="connsiteY3" fmla="*/ 1654803 h 1654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2445" h="1654803">
                <a:moveTo>
                  <a:pt x="0" y="1654803"/>
                </a:moveTo>
                <a:lnTo>
                  <a:pt x="1142445" y="0"/>
                </a:lnTo>
                <a:cubicBezTo>
                  <a:pt x="1140660" y="547022"/>
                  <a:pt x="1138874" y="1094045"/>
                  <a:pt x="1137089" y="1641067"/>
                </a:cubicBezTo>
                <a:lnTo>
                  <a:pt x="0" y="1654803"/>
                </a:lnTo>
                <a:close/>
              </a:path>
            </a:pathLst>
          </a:custGeom>
          <a:solidFill>
            <a:srgbClr val="FF0000">
              <a:alpha val="58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 defTabSz="914400"/>
            <a:endParaRPr lang="en-US" sz="1800" b="1">
              <a:solidFill>
                <a:prstClr val="black"/>
              </a:solidFill>
            </a:endParaRPr>
          </a:p>
        </p:txBody>
      </p:sp>
      <p:sp>
        <p:nvSpPr>
          <p:cNvPr id="138" name="Isosceles Triangle 1"/>
          <p:cNvSpPr>
            <a:spLocks/>
          </p:cNvSpPr>
          <p:nvPr/>
        </p:nvSpPr>
        <p:spPr bwMode="auto">
          <a:xfrm rot="5400000" flipV="1">
            <a:off x="6616583" y="2704933"/>
            <a:ext cx="678765" cy="806889"/>
          </a:xfrm>
          <a:custGeom>
            <a:avLst/>
            <a:gdLst>
              <a:gd name="T0" fmla="*/ 0 w 692397"/>
              <a:gd name="T1" fmla="*/ 928116 h 955103"/>
              <a:gd name="T2" fmla="*/ 9501 w 692397"/>
              <a:gd name="T3" fmla="*/ 0 h 955103"/>
              <a:gd name="T4" fmla="*/ 690423 w 692397"/>
              <a:gd name="T5" fmla="*/ 947004 h 955103"/>
              <a:gd name="T6" fmla="*/ 0 w 692397"/>
              <a:gd name="T7" fmla="*/ 928116 h 955103"/>
              <a:gd name="T8" fmla="*/ 0 60000 65536"/>
              <a:gd name="T9" fmla="*/ 0 60000 65536"/>
              <a:gd name="T10" fmla="*/ 0 60000 65536"/>
              <a:gd name="T11" fmla="*/ 0 60000 65536"/>
              <a:gd name="connsiteX0" fmla="*/ 3864 w 682872"/>
              <a:gd name="connsiteY0" fmla="*/ 953916 h 955103"/>
              <a:gd name="connsiteX1" fmla="*/ 0 w 682872"/>
              <a:gd name="connsiteY1" fmla="*/ 0 h 955103"/>
              <a:gd name="connsiteX2" fmla="*/ 682872 w 682872"/>
              <a:gd name="connsiteY2" fmla="*/ 955103 h 955103"/>
              <a:gd name="connsiteX3" fmla="*/ 3864 w 682872"/>
              <a:gd name="connsiteY3" fmla="*/ 953916 h 955103"/>
              <a:gd name="connsiteX0" fmla="*/ 0 w 679008"/>
              <a:gd name="connsiteY0" fmla="*/ 806561 h 807748"/>
              <a:gd name="connsiteX1" fmla="*/ 18449 w 679008"/>
              <a:gd name="connsiteY1" fmla="*/ 0 h 807748"/>
              <a:gd name="connsiteX2" fmla="*/ 679008 w 679008"/>
              <a:gd name="connsiteY2" fmla="*/ 807748 h 807748"/>
              <a:gd name="connsiteX3" fmla="*/ 0 w 679008"/>
              <a:gd name="connsiteY3" fmla="*/ 806561 h 80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9008" h="807748">
                <a:moveTo>
                  <a:pt x="0" y="806561"/>
                </a:moveTo>
                <a:lnTo>
                  <a:pt x="18449" y="0"/>
                </a:lnTo>
                <a:lnTo>
                  <a:pt x="679008" y="807748"/>
                </a:lnTo>
                <a:lnTo>
                  <a:pt x="0" y="806561"/>
                </a:lnTo>
                <a:close/>
              </a:path>
            </a:pathLst>
          </a:custGeom>
          <a:solidFill>
            <a:srgbClr val="008B8B">
              <a:alpha val="58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 defTabSz="914400"/>
            <a:endParaRPr lang="en-US" sz="1800" b="1">
              <a:solidFill>
                <a:prstClr val="black"/>
              </a:solidFill>
            </a:endParaRPr>
          </a:p>
        </p:txBody>
      </p:sp>
      <p:sp>
        <p:nvSpPr>
          <p:cNvPr id="137" name="Rectangle 122"/>
          <p:cNvSpPr>
            <a:spLocks/>
          </p:cNvSpPr>
          <p:nvPr/>
        </p:nvSpPr>
        <p:spPr bwMode="auto">
          <a:xfrm>
            <a:off x="6552935" y="1344812"/>
            <a:ext cx="803213" cy="1428152"/>
          </a:xfrm>
          <a:custGeom>
            <a:avLst/>
            <a:gdLst>
              <a:gd name="T0" fmla="*/ 86085 w 942477"/>
              <a:gd name="T1" fmla="*/ 0 h 1463120"/>
              <a:gd name="T2" fmla="*/ 850815 w 942477"/>
              <a:gd name="T3" fmla="*/ 0 h 1463120"/>
              <a:gd name="T4" fmla="*/ 946469 w 942477"/>
              <a:gd name="T5" fmla="*/ 1467565 h 1463120"/>
              <a:gd name="T6" fmla="*/ 0 w 942477"/>
              <a:gd name="T7" fmla="*/ 1458012 h 1463120"/>
              <a:gd name="T8" fmla="*/ 86085 w 942477"/>
              <a:gd name="T9" fmla="*/ 0 h 146312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connsiteX0" fmla="*/ 85725 w 847227"/>
              <a:gd name="connsiteY0" fmla="*/ 0 h 1453595"/>
              <a:gd name="connsiteX1" fmla="*/ 847227 w 847227"/>
              <a:gd name="connsiteY1" fmla="*/ 0 h 1453595"/>
              <a:gd name="connsiteX2" fmla="*/ 781535 w 847227"/>
              <a:gd name="connsiteY2" fmla="*/ 1451391 h 1453595"/>
              <a:gd name="connsiteX3" fmla="*/ 0 w 847227"/>
              <a:gd name="connsiteY3" fmla="*/ 1453595 h 1453595"/>
              <a:gd name="connsiteX4" fmla="*/ 85725 w 847227"/>
              <a:gd name="connsiteY4" fmla="*/ 0 h 1453595"/>
              <a:gd name="connsiteX0" fmla="*/ 85725 w 781535"/>
              <a:gd name="connsiteY0" fmla="*/ 0 h 1453595"/>
              <a:gd name="connsiteX1" fmla="*/ 772505 w 781535"/>
              <a:gd name="connsiteY1" fmla="*/ 0 h 1453595"/>
              <a:gd name="connsiteX2" fmla="*/ 781535 w 781535"/>
              <a:gd name="connsiteY2" fmla="*/ 1451391 h 1453595"/>
              <a:gd name="connsiteX3" fmla="*/ 0 w 781535"/>
              <a:gd name="connsiteY3" fmla="*/ 1453595 h 1453595"/>
              <a:gd name="connsiteX4" fmla="*/ 85725 w 781535"/>
              <a:gd name="connsiteY4" fmla="*/ 0 h 1453595"/>
              <a:gd name="connsiteX0" fmla="*/ 106979 w 802789"/>
              <a:gd name="connsiteY0" fmla="*/ 0 h 1456305"/>
              <a:gd name="connsiteX1" fmla="*/ 793759 w 802789"/>
              <a:gd name="connsiteY1" fmla="*/ 0 h 1456305"/>
              <a:gd name="connsiteX2" fmla="*/ 802789 w 802789"/>
              <a:gd name="connsiteY2" fmla="*/ 1451391 h 1456305"/>
              <a:gd name="connsiteX3" fmla="*/ 0 w 802789"/>
              <a:gd name="connsiteY3" fmla="*/ 1456305 h 1456305"/>
              <a:gd name="connsiteX4" fmla="*/ 106979 w 802789"/>
              <a:gd name="connsiteY4" fmla="*/ 0 h 1456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789" h="1456305">
                <a:moveTo>
                  <a:pt x="106979" y="0"/>
                </a:moveTo>
                <a:lnTo>
                  <a:pt x="793759" y="0"/>
                </a:lnTo>
                <a:lnTo>
                  <a:pt x="802789" y="1451391"/>
                </a:lnTo>
                <a:lnTo>
                  <a:pt x="0" y="1456305"/>
                </a:lnTo>
                <a:lnTo>
                  <a:pt x="106979" y="0"/>
                </a:lnTo>
                <a:close/>
              </a:path>
            </a:pathLst>
          </a:custGeom>
          <a:solidFill>
            <a:srgbClr val="00B0F0">
              <a:alpha val="58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 defTabSz="914400"/>
            <a:endParaRPr lang="en-US" sz="1800" b="1">
              <a:solidFill>
                <a:prstClr val="black"/>
              </a:solidFill>
            </a:endParaRPr>
          </a:p>
        </p:txBody>
      </p:sp>
      <p:sp>
        <p:nvSpPr>
          <p:cNvPr id="139" name="Isosceles Triangle 2"/>
          <p:cNvSpPr>
            <a:spLocks/>
          </p:cNvSpPr>
          <p:nvPr/>
        </p:nvSpPr>
        <p:spPr bwMode="auto">
          <a:xfrm rot="10860000">
            <a:off x="7363753" y="857437"/>
            <a:ext cx="1104725" cy="941993"/>
          </a:xfrm>
          <a:custGeom>
            <a:avLst/>
            <a:gdLst>
              <a:gd name="T0" fmla="*/ 0 w 1094416"/>
              <a:gd name="T1" fmla="*/ 20117 h 934413"/>
              <a:gd name="T2" fmla="*/ 1014499 w 1094416"/>
              <a:gd name="T3" fmla="*/ 0 h 934413"/>
              <a:gd name="T4" fmla="*/ 1089394 w 1094416"/>
              <a:gd name="T5" fmla="*/ 939425 h 934413"/>
              <a:gd name="T6" fmla="*/ 0 w 1094416"/>
              <a:gd name="T7" fmla="*/ 20117 h 934413"/>
              <a:gd name="T8" fmla="*/ 0 60000 65536"/>
              <a:gd name="T9" fmla="*/ 0 60000 65536"/>
              <a:gd name="T10" fmla="*/ 0 60000 65536"/>
              <a:gd name="T11" fmla="*/ 0 60000 65536"/>
              <a:gd name="connsiteX0" fmla="*/ 0 w 1094416"/>
              <a:gd name="connsiteY0" fmla="*/ 26963 h 941363"/>
              <a:gd name="connsiteX1" fmla="*/ 1087432 w 1094416"/>
              <a:gd name="connsiteY1" fmla="*/ 0 h 941363"/>
              <a:gd name="connsiteX2" fmla="*/ 1094416 w 1094416"/>
              <a:gd name="connsiteY2" fmla="*/ 941363 h 941363"/>
              <a:gd name="connsiteX3" fmla="*/ 0 w 1094416"/>
              <a:gd name="connsiteY3" fmla="*/ 26963 h 94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4416" h="941363">
                <a:moveTo>
                  <a:pt x="0" y="26963"/>
                </a:moveTo>
                <a:lnTo>
                  <a:pt x="1087432" y="0"/>
                </a:lnTo>
                <a:lnTo>
                  <a:pt x="1094416" y="941363"/>
                </a:lnTo>
                <a:lnTo>
                  <a:pt x="0" y="26963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  <a:alpha val="58000"/>
            </a:schemeClr>
          </a:solidFill>
          <a:ln>
            <a:noFill/>
          </a:ln>
          <a:extLst/>
        </p:spPr>
        <p:txBody>
          <a:bodyPr/>
          <a:lstStyle/>
          <a:p>
            <a:pPr defTabSz="914400"/>
            <a:endParaRPr lang="en-US" sz="1800" b="1">
              <a:solidFill>
                <a:prstClr val="black"/>
              </a:solidFill>
            </a:endParaRPr>
          </a:p>
        </p:txBody>
      </p:sp>
      <p:sp>
        <p:nvSpPr>
          <p:cNvPr id="136" name="Isosceles Triangle 2"/>
          <p:cNvSpPr>
            <a:spLocks/>
          </p:cNvSpPr>
          <p:nvPr/>
        </p:nvSpPr>
        <p:spPr bwMode="auto">
          <a:xfrm rot="4978883">
            <a:off x="6771201" y="747505"/>
            <a:ext cx="482139" cy="763587"/>
          </a:xfrm>
          <a:custGeom>
            <a:avLst/>
            <a:gdLst>
              <a:gd name="T0" fmla="*/ 0 w 730428"/>
              <a:gd name="T1" fmla="*/ 0 h 923831"/>
              <a:gd name="T2" fmla="*/ 23471 w 730428"/>
              <a:gd name="T3" fmla="*/ 5741 h 923831"/>
              <a:gd name="T4" fmla="*/ 19491 w 730428"/>
              <a:gd name="T5" fmla="*/ 159864 h 923831"/>
              <a:gd name="T6" fmla="*/ 19072 w 730428"/>
              <a:gd name="T7" fmla="*/ 166023 h 923831"/>
              <a:gd name="T8" fmla="*/ 0 w 730428"/>
              <a:gd name="T9" fmla="*/ 0 h 92383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connsiteX0" fmla="*/ 0 w 706490"/>
              <a:gd name="connsiteY0" fmla="*/ 0 h 923831"/>
              <a:gd name="connsiteX1" fmla="*/ 706491 w 706490"/>
              <a:gd name="connsiteY1" fmla="*/ 78534 h 923831"/>
              <a:gd name="connsiteX2" fmla="*/ 606572 w 706490"/>
              <a:gd name="connsiteY2" fmla="*/ 887989 h 923831"/>
              <a:gd name="connsiteX3" fmla="*/ 593537 w 706490"/>
              <a:gd name="connsiteY3" fmla="*/ 922204 h 923831"/>
              <a:gd name="connsiteX4" fmla="*/ 0 w 706490"/>
              <a:gd name="connsiteY4" fmla="*/ 0 h 923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6490" h="923831">
                <a:moveTo>
                  <a:pt x="0" y="0"/>
                </a:moveTo>
                <a:lnTo>
                  <a:pt x="706491" y="78534"/>
                </a:lnTo>
                <a:cubicBezTo>
                  <a:pt x="665206" y="363899"/>
                  <a:pt x="647857" y="602624"/>
                  <a:pt x="606572" y="887989"/>
                </a:cubicBezTo>
                <a:cubicBezTo>
                  <a:pt x="601022" y="876048"/>
                  <a:pt x="599087" y="934145"/>
                  <a:pt x="593537" y="922204"/>
                </a:cubicBezTo>
                <a:lnTo>
                  <a:pt x="0" y="0"/>
                </a:lnTo>
                <a:close/>
              </a:path>
            </a:pathLst>
          </a:custGeom>
          <a:solidFill>
            <a:srgbClr val="7030A0">
              <a:alpha val="58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 defTabSz="914400"/>
            <a:endParaRPr lang="en-US" sz="1800" b="1">
              <a:solidFill>
                <a:prstClr val="black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85401" y="257801"/>
            <a:ext cx="5674646" cy="655641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66175" y="288894"/>
            <a:ext cx="687003" cy="624548"/>
            <a:chOff x="508513" y="-702286"/>
            <a:chExt cx="687003" cy="624548"/>
          </a:xfrm>
        </p:grpSpPr>
        <p:sp>
          <p:nvSpPr>
            <p:cNvPr id="13" name="Plaque 12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itchFamily="18" charset="0"/>
                </a:rPr>
                <a:t>Q.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sp>
        <p:nvSpPr>
          <p:cNvPr id="60" name="Rectangle 59"/>
          <p:cNvSpPr>
            <a:spLocks noChangeArrowheads="1"/>
          </p:cNvSpPr>
          <p:nvPr/>
        </p:nvSpPr>
        <p:spPr bwMode="auto">
          <a:xfrm>
            <a:off x="514769" y="1024889"/>
            <a:ext cx="6554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0"/>
              </a:spcBef>
              <a:buFontTx/>
              <a:buNone/>
            </a:pPr>
            <a:r>
              <a:rPr lang="en-US" altLang="en-US" sz="1600" b="1" dirty="0" smtClean="0">
                <a:latin typeface="Bookman Old Style" pitchFamily="18" charset="0"/>
              </a:rPr>
              <a:t>Sol.</a:t>
            </a:r>
            <a:endParaRPr lang="en-IN" altLang="en-US" sz="1600" b="1" dirty="0">
              <a:latin typeface="Bookman Old Style" pitchFamily="18" charset="0"/>
            </a:endParaRPr>
          </a:p>
        </p:txBody>
      </p:sp>
      <p:sp>
        <p:nvSpPr>
          <p:cNvPr id="186" name="Rounded Rectangle 185"/>
          <p:cNvSpPr>
            <a:spLocks noChangeArrowheads="1"/>
          </p:cNvSpPr>
          <p:nvPr/>
        </p:nvSpPr>
        <p:spPr bwMode="auto">
          <a:xfrm>
            <a:off x="1218751" y="624660"/>
            <a:ext cx="4597142" cy="202352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  <a:defRPr/>
            </a:pPr>
            <a:endParaRPr lang="en-US" altLang="en-US" sz="1800" b="1" dirty="0" smtClean="0">
              <a:solidFill>
                <a:srgbClr val="FF0000"/>
              </a:solidFill>
              <a:latin typeface="Maiandra GD" pitchFamily="34" charset="0"/>
            </a:endParaRPr>
          </a:p>
        </p:txBody>
      </p:sp>
      <p:sp>
        <p:nvSpPr>
          <p:cNvPr id="187" name="Rounded Rectangle 186"/>
          <p:cNvSpPr>
            <a:spLocks noChangeArrowheads="1"/>
          </p:cNvSpPr>
          <p:nvPr/>
        </p:nvSpPr>
        <p:spPr bwMode="auto">
          <a:xfrm>
            <a:off x="1226171" y="360110"/>
            <a:ext cx="5378257" cy="230657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  <a:defRPr/>
            </a:pPr>
            <a:endParaRPr lang="en-US" altLang="en-US" sz="1800" b="1" dirty="0" smtClean="0">
              <a:solidFill>
                <a:srgbClr val="FF0000"/>
              </a:solidFill>
              <a:latin typeface="Maiandra GD" pitchFamily="34" charset="0"/>
            </a:endParaRP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1153178" y="287364"/>
            <a:ext cx="55068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ts val="0"/>
              </a:spcBef>
              <a:buFontTx/>
              <a:buNone/>
              <a:defRPr/>
            </a:pPr>
            <a:r>
              <a:rPr lang="en-US" altLang="en-US" sz="1600" b="1" dirty="0" smtClean="0">
                <a:latin typeface="Bookman Old Style" pitchFamily="18" charset="0"/>
              </a:rPr>
              <a:t>Find the area of the pentagonal field shown in the</a:t>
            </a:r>
          </a:p>
          <a:p>
            <a:pPr defTabSz="914400">
              <a:spcBef>
                <a:spcPts val="0"/>
              </a:spcBef>
              <a:buFontTx/>
              <a:buNone/>
              <a:defRPr/>
            </a:pPr>
            <a:r>
              <a:rPr lang="en-US" altLang="en-US" sz="1600" b="1" dirty="0" smtClean="0">
                <a:latin typeface="Bookman Old Style" pitchFamily="18" charset="0"/>
              </a:rPr>
              <a:t>given figure. All dimensions are in meters.</a:t>
            </a:r>
          </a:p>
        </p:txBody>
      </p:sp>
      <p:sp>
        <p:nvSpPr>
          <p:cNvPr id="131" name="Rounded Rectangle 130"/>
          <p:cNvSpPr/>
          <p:nvPr/>
        </p:nvSpPr>
        <p:spPr>
          <a:xfrm>
            <a:off x="5482053" y="1447399"/>
            <a:ext cx="1026300" cy="243740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4282116" y="1446362"/>
            <a:ext cx="1010305" cy="243740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3043701" y="1444673"/>
            <a:ext cx="1026300" cy="243740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5137569" y="1080063"/>
            <a:ext cx="990398" cy="243740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5" name="Rounded Rectangle 134"/>
          <p:cNvSpPr/>
          <p:nvPr/>
        </p:nvSpPr>
        <p:spPr>
          <a:xfrm>
            <a:off x="3498594" y="1060225"/>
            <a:ext cx="1428971" cy="268114"/>
          </a:xfrm>
          <a:prstGeom prst="roundRect">
            <a:avLst/>
          </a:prstGeom>
          <a:solidFill>
            <a:srgbClr val="66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1" name="Rectangle 20"/>
          <p:cNvSpPr>
            <a:spLocks noChangeArrowheads="1"/>
          </p:cNvSpPr>
          <p:nvPr/>
        </p:nvSpPr>
        <p:spPr bwMode="auto">
          <a:xfrm>
            <a:off x="786673" y="2529866"/>
            <a:ext cx="4913100" cy="508459"/>
          </a:xfrm>
          <a:prstGeom prst="horizontalScroll">
            <a:avLst/>
          </a:prstGeom>
          <a:gradFill flip="none" rotWithShape="1">
            <a:gsLst>
              <a:gs pos="0">
                <a:srgbClr val="9900FF">
                  <a:lumMod val="84000"/>
                  <a:lumOff val="16000"/>
                  <a:alpha val="59000"/>
                </a:srgbClr>
              </a:gs>
              <a:gs pos="100000">
                <a:sysClr val="window" lastClr="FFFFFF">
                  <a:lumMod val="97000"/>
                </a:sysClr>
              </a:gs>
              <a:gs pos="81000">
                <a:sysClr val="window" lastClr="FFFFFF"/>
              </a:gs>
            </a:gsLst>
            <a:lin ang="81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lang="en-US" altLang="en-US" sz="18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6" name="Rectangle 155"/>
          <p:cNvSpPr>
            <a:spLocks noChangeArrowheads="1"/>
          </p:cNvSpPr>
          <p:nvPr/>
        </p:nvSpPr>
        <p:spPr bwMode="auto">
          <a:xfrm>
            <a:off x="987854" y="1024889"/>
            <a:ext cx="252322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The pentagonal </a:t>
            </a: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field</a:t>
            </a:r>
            <a:endParaRPr lang="en-US" alt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7" name="Rectangle 156"/>
          <p:cNvSpPr>
            <a:spLocks noChangeArrowheads="1"/>
          </p:cNvSpPr>
          <p:nvPr/>
        </p:nvSpPr>
        <p:spPr bwMode="auto">
          <a:xfrm>
            <a:off x="3440079" y="1024889"/>
            <a:ext cx="15520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A(trapezium)</a:t>
            </a:r>
          </a:p>
        </p:txBody>
      </p:sp>
      <p:sp>
        <p:nvSpPr>
          <p:cNvPr id="158" name="Rectangle 157"/>
          <p:cNvSpPr>
            <a:spLocks noChangeArrowheads="1"/>
          </p:cNvSpPr>
          <p:nvPr/>
        </p:nvSpPr>
        <p:spPr bwMode="auto">
          <a:xfrm>
            <a:off x="4860959" y="1024889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+</a:t>
            </a:r>
          </a:p>
        </p:txBody>
      </p:sp>
      <p:sp>
        <p:nvSpPr>
          <p:cNvPr id="159" name="Rectangle 158"/>
          <p:cNvSpPr>
            <a:spLocks noChangeArrowheads="1"/>
          </p:cNvSpPr>
          <p:nvPr/>
        </p:nvSpPr>
        <p:spPr bwMode="auto">
          <a:xfrm>
            <a:off x="3245582" y="1024889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60" name="Rectangle 159"/>
          <p:cNvSpPr>
            <a:spLocks noChangeArrowheads="1"/>
          </p:cNvSpPr>
          <p:nvPr/>
        </p:nvSpPr>
        <p:spPr bwMode="auto">
          <a:xfrm>
            <a:off x="5072506" y="1024889"/>
            <a:ext cx="109356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A (</a:t>
            </a:r>
            <a:r>
              <a:rPr lang="en-US" altLang="en-US" sz="1600" b="1" dirty="0">
                <a:solidFill>
                  <a:prstClr val="black"/>
                </a:solidFill>
                <a:latin typeface="Symbol" pitchFamily="18" charset="2"/>
              </a:rPr>
              <a:t>D</a:t>
            </a: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AEF)</a:t>
            </a:r>
          </a:p>
        </p:txBody>
      </p:sp>
      <p:sp>
        <p:nvSpPr>
          <p:cNvPr id="161" name="Rectangle 160"/>
          <p:cNvSpPr>
            <a:spLocks noChangeArrowheads="1"/>
          </p:cNvSpPr>
          <p:nvPr/>
        </p:nvSpPr>
        <p:spPr bwMode="auto">
          <a:xfrm>
            <a:off x="2748649" y="1397266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+</a:t>
            </a:r>
          </a:p>
        </p:txBody>
      </p:sp>
      <p:sp>
        <p:nvSpPr>
          <p:cNvPr id="162" name="Rectangle 161"/>
          <p:cNvSpPr>
            <a:spLocks noChangeArrowheads="1"/>
          </p:cNvSpPr>
          <p:nvPr/>
        </p:nvSpPr>
        <p:spPr bwMode="auto">
          <a:xfrm>
            <a:off x="2989609" y="1397266"/>
            <a:ext cx="111440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A (</a:t>
            </a:r>
            <a:r>
              <a:rPr lang="en-US" altLang="en-US" sz="1600" b="1">
                <a:solidFill>
                  <a:prstClr val="black"/>
                </a:solidFill>
                <a:latin typeface="Symbol" pitchFamily="18" charset="2"/>
              </a:rPr>
              <a:t>D</a:t>
            </a: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ABG)</a:t>
            </a:r>
          </a:p>
        </p:txBody>
      </p:sp>
      <p:sp>
        <p:nvSpPr>
          <p:cNvPr id="163" name="Rectangle 162"/>
          <p:cNvSpPr>
            <a:spLocks noChangeArrowheads="1"/>
          </p:cNvSpPr>
          <p:nvPr/>
        </p:nvSpPr>
        <p:spPr bwMode="auto">
          <a:xfrm>
            <a:off x="3998772" y="1397266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+</a:t>
            </a:r>
          </a:p>
        </p:txBody>
      </p:sp>
      <p:sp>
        <p:nvSpPr>
          <p:cNvPr id="164" name="Rectangle 163"/>
          <p:cNvSpPr>
            <a:spLocks noChangeArrowheads="1"/>
          </p:cNvSpPr>
          <p:nvPr/>
        </p:nvSpPr>
        <p:spPr bwMode="auto">
          <a:xfrm>
            <a:off x="4210294" y="1397266"/>
            <a:ext cx="111921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A (</a:t>
            </a:r>
            <a:r>
              <a:rPr lang="en-US" altLang="en-US" sz="1600" b="1" dirty="0">
                <a:solidFill>
                  <a:prstClr val="black"/>
                </a:solidFill>
                <a:latin typeface="Symbol" pitchFamily="18" charset="2"/>
              </a:rPr>
              <a:t>D</a:t>
            </a: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BGC)</a:t>
            </a:r>
          </a:p>
        </p:txBody>
      </p:sp>
      <p:sp>
        <p:nvSpPr>
          <p:cNvPr id="165" name="Rectangle 164"/>
          <p:cNvSpPr>
            <a:spLocks noChangeArrowheads="1"/>
          </p:cNvSpPr>
          <p:nvPr/>
        </p:nvSpPr>
        <p:spPr bwMode="auto">
          <a:xfrm>
            <a:off x="5209221" y="1397266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+</a:t>
            </a:r>
          </a:p>
        </p:txBody>
      </p:sp>
      <p:sp>
        <p:nvSpPr>
          <p:cNvPr id="166" name="Rectangle 165"/>
          <p:cNvSpPr>
            <a:spLocks noChangeArrowheads="1"/>
          </p:cNvSpPr>
          <p:nvPr/>
        </p:nvSpPr>
        <p:spPr bwMode="auto">
          <a:xfrm>
            <a:off x="5428497" y="1397266"/>
            <a:ext cx="114005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A (</a:t>
            </a:r>
            <a:r>
              <a:rPr lang="en-US" altLang="en-US" sz="1600" b="1" dirty="0">
                <a:solidFill>
                  <a:prstClr val="black"/>
                </a:solidFill>
                <a:latin typeface="Symbol" pitchFamily="18" charset="2"/>
              </a:rPr>
              <a:t>D</a:t>
            </a: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CDH)</a:t>
            </a:r>
          </a:p>
        </p:txBody>
      </p:sp>
      <p:sp>
        <p:nvSpPr>
          <p:cNvPr id="167" name="Rectangle 166"/>
          <p:cNvSpPr>
            <a:spLocks noChangeArrowheads="1"/>
          </p:cNvSpPr>
          <p:nvPr/>
        </p:nvSpPr>
        <p:spPr bwMode="auto">
          <a:xfrm>
            <a:off x="2650316" y="1894410"/>
            <a:ext cx="7296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2250</a:t>
            </a:r>
          </a:p>
        </p:txBody>
      </p:sp>
      <p:sp>
        <p:nvSpPr>
          <p:cNvPr id="168" name="Rectangle 167"/>
          <p:cNvSpPr>
            <a:spLocks noChangeArrowheads="1"/>
          </p:cNvSpPr>
          <p:nvPr/>
        </p:nvSpPr>
        <p:spPr bwMode="auto">
          <a:xfrm>
            <a:off x="3270498" y="1894410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+</a:t>
            </a:r>
          </a:p>
        </p:txBody>
      </p:sp>
      <p:sp>
        <p:nvSpPr>
          <p:cNvPr id="169" name="Rectangle 168"/>
          <p:cNvSpPr>
            <a:spLocks noChangeArrowheads="1"/>
          </p:cNvSpPr>
          <p:nvPr/>
        </p:nvSpPr>
        <p:spPr bwMode="auto">
          <a:xfrm>
            <a:off x="2421188" y="1894410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70" name="Rectangle 169"/>
          <p:cNvSpPr>
            <a:spLocks noChangeArrowheads="1"/>
          </p:cNvSpPr>
          <p:nvPr/>
        </p:nvSpPr>
        <p:spPr bwMode="auto">
          <a:xfrm>
            <a:off x="3472463" y="1894410"/>
            <a:ext cx="5934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750</a:t>
            </a:r>
          </a:p>
        </p:txBody>
      </p:sp>
      <p:sp>
        <p:nvSpPr>
          <p:cNvPr id="171" name="Rectangle 170"/>
          <p:cNvSpPr>
            <a:spLocks noChangeArrowheads="1"/>
          </p:cNvSpPr>
          <p:nvPr/>
        </p:nvSpPr>
        <p:spPr bwMode="auto">
          <a:xfrm>
            <a:off x="3954885" y="1894410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+</a:t>
            </a:r>
          </a:p>
        </p:txBody>
      </p:sp>
      <p:sp>
        <p:nvSpPr>
          <p:cNvPr id="172" name="Rectangle 171"/>
          <p:cNvSpPr>
            <a:spLocks noChangeArrowheads="1"/>
          </p:cNvSpPr>
          <p:nvPr/>
        </p:nvSpPr>
        <p:spPr bwMode="auto">
          <a:xfrm>
            <a:off x="4164259" y="1894410"/>
            <a:ext cx="7296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2500</a:t>
            </a:r>
          </a:p>
        </p:txBody>
      </p:sp>
      <p:sp>
        <p:nvSpPr>
          <p:cNvPr id="173" name="Rectangle 172"/>
          <p:cNvSpPr>
            <a:spLocks noChangeArrowheads="1"/>
          </p:cNvSpPr>
          <p:nvPr/>
        </p:nvSpPr>
        <p:spPr bwMode="auto">
          <a:xfrm>
            <a:off x="4798200" y="1894410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+</a:t>
            </a:r>
          </a:p>
        </p:txBody>
      </p:sp>
      <p:sp>
        <p:nvSpPr>
          <p:cNvPr id="174" name="Rectangle 173"/>
          <p:cNvSpPr>
            <a:spLocks noChangeArrowheads="1"/>
          </p:cNvSpPr>
          <p:nvPr/>
        </p:nvSpPr>
        <p:spPr bwMode="auto">
          <a:xfrm>
            <a:off x="4975470" y="1894410"/>
            <a:ext cx="7296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1750</a:t>
            </a:r>
          </a:p>
        </p:txBody>
      </p:sp>
      <p:sp>
        <p:nvSpPr>
          <p:cNvPr id="175" name="Rectangle 174"/>
          <p:cNvSpPr>
            <a:spLocks noChangeArrowheads="1"/>
          </p:cNvSpPr>
          <p:nvPr/>
        </p:nvSpPr>
        <p:spPr bwMode="auto">
          <a:xfrm>
            <a:off x="5620524" y="1894410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+</a:t>
            </a:r>
          </a:p>
        </p:txBody>
      </p:sp>
      <p:sp>
        <p:nvSpPr>
          <p:cNvPr id="176" name="Rectangle 175"/>
          <p:cNvSpPr>
            <a:spLocks noChangeArrowheads="1"/>
          </p:cNvSpPr>
          <p:nvPr/>
        </p:nvSpPr>
        <p:spPr bwMode="auto">
          <a:xfrm>
            <a:off x="5853357" y="1894410"/>
            <a:ext cx="5934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300</a:t>
            </a:r>
          </a:p>
        </p:txBody>
      </p:sp>
      <p:sp>
        <p:nvSpPr>
          <p:cNvPr id="177" name="Rectangle 176"/>
          <p:cNvSpPr>
            <a:spLocks noChangeArrowheads="1"/>
          </p:cNvSpPr>
          <p:nvPr/>
        </p:nvSpPr>
        <p:spPr bwMode="auto">
          <a:xfrm>
            <a:off x="2424064" y="2252126"/>
            <a:ext cx="3080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altLang="en-US" sz="1600" b="1">
              <a:solidFill>
                <a:prstClr val="black"/>
              </a:solidFill>
              <a:latin typeface="Maiandra GD" pitchFamily="34" charset="0"/>
            </a:endParaRPr>
          </a:p>
        </p:txBody>
      </p:sp>
      <p:sp>
        <p:nvSpPr>
          <p:cNvPr id="178" name="Rectangle 177"/>
          <p:cNvSpPr>
            <a:spLocks noChangeArrowheads="1"/>
          </p:cNvSpPr>
          <p:nvPr/>
        </p:nvSpPr>
        <p:spPr bwMode="auto">
          <a:xfrm>
            <a:off x="2630057" y="2252126"/>
            <a:ext cx="109517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7550 m</a:t>
            </a:r>
            <a:r>
              <a:rPr lang="en-US" altLang="en-US" sz="1600" b="1" baseline="30000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altLang="en-US" sz="1600" b="1" baseline="30000" dirty="0">
              <a:solidFill>
                <a:prstClr val="black"/>
              </a:solidFill>
              <a:latin typeface="Maiandra GD" pitchFamily="34" charset="0"/>
            </a:endParaRPr>
          </a:p>
        </p:txBody>
      </p:sp>
      <p:sp>
        <p:nvSpPr>
          <p:cNvPr id="179" name="Rectangle 178"/>
          <p:cNvSpPr>
            <a:spLocks noChangeArrowheads="1"/>
          </p:cNvSpPr>
          <p:nvPr/>
        </p:nvSpPr>
        <p:spPr bwMode="auto">
          <a:xfrm>
            <a:off x="812258" y="2626773"/>
            <a:ext cx="4922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The </a:t>
            </a: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area </a:t>
            </a: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of the pentagonal field is 7550 m</a:t>
            </a:r>
            <a:r>
              <a:rPr lang="en-US" altLang="en-US" sz="1600" b="1" baseline="30000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altLang="en-US" sz="1600" b="1" baseline="30000" dirty="0">
              <a:solidFill>
                <a:prstClr val="black"/>
              </a:solidFill>
              <a:latin typeface="Maiandra GD" pitchFamily="34" charset="0"/>
            </a:endParaRPr>
          </a:p>
        </p:txBody>
      </p:sp>
      <p:sp>
        <p:nvSpPr>
          <p:cNvPr id="181" name="Rounded Rectangle 180"/>
          <p:cNvSpPr/>
          <p:nvPr/>
        </p:nvSpPr>
        <p:spPr>
          <a:xfrm>
            <a:off x="1080899" y="3267882"/>
            <a:ext cx="1957018" cy="268114"/>
          </a:xfrm>
          <a:prstGeom prst="roundRect">
            <a:avLst/>
          </a:prstGeom>
          <a:noFill/>
          <a:ln w="19050">
            <a:solidFill>
              <a:srgbClr val="FFFF00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2" name="Rounded Rectangle 181"/>
          <p:cNvSpPr/>
          <p:nvPr/>
        </p:nvSpPr>
        <p:spPr>
          <a:xfrm>
            <a:off x="1074598" y="3550703"/>
            <a:ext cx="1528052" cy="294925"/>
          </a:xfrm>
          <a:prstGeom prst="roundRect">
            <a:avLst/>
          </a:prstGeom>
          <a:noFill/>
          <a:ln w="19050">
            <a:solidFill>
              <a:srgbClr val="FFFF00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3" name="Rounded Rectangle 182"/>
          <p:cNvSpPr/>
          <p:nvPr/>
        </p:nvSpPr>
        <p:spPr>
          <a:xfrm>
            <a:off x="1086631" y="3858872"/>
            <a:ext cx="1624934" cy="324418"/>
          </a:xfrm>
          <a:prstGeom prst="roundRect">
            <a:avLst/>
          </a:prstGeom>
          <a:noFill/>
          <a:ln w="19050">
            <a:solidFill>
              <a:srgbClr val="FFFF00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4" name="Rounded Rectangle 183"/>
          <p:cNvSpPr/>
          <p:nvPr/>
        </p:nvSpPr>
        <p:spPr>
          <a:xfrm>
            <a:off x="1065954" y="4192463"/>
            <a:ext cx="1650660" cy="294925"/>
          </a:xfrm>
          <a:prstGeom prst="roundRect">
            <a:avLst/>
          </a:prstGeom>
          <a:noFill/>
          <a:ln w="19050">
            <a:solidFill>
              <a:srgbClr val="FFFF00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5" name="Rounded Rectangle 184"/>
          <p:cNvSpPr/>
          <p:nvPr/>
        </p:nvSpPr>
        <p:spPr>
          <a:xfrm>
            <a:off x="1041099" y="4518341"/>
            <a:ext cx="1684635" cy="294925"/>
          </a:xfrm>
          <a:prstGeom prst="roundRect">
            <a:avLst/>
          </a:prstGeom>
          <a:noFill/>
          <a:ln w="19050">
            <a:solidFill>
              <a:srgbClr val="FFFF00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8" name="Rectangle 267"/>
          <p:cNvSpPr>
            <a:spLocks noChangeArrowheads="1"/>
          </p:cNvSpPr>
          <p:nvPr/>
        </p:nvSpPr>
        <p:spPr bwMode="auto">
          <a:xfrm>
            <a:off x="465665" y="2626773"/>
            <a:ext cx="36259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Symbol" pitchFamily="18" charset="2"/>
              </a:rPr>
              <a:t>\</a:t>
            </a:r>
            <a:endParaRPr lang="en-US" altLang="en-US" sz="1600" b="1">
              <a:solidFill>
                <a:prstClr val="white"/>
              </a:solidFill>
              <a:latin typeface="Maiandra GD" pitchFamily="34" charset="0"/>
            </a:endParaRPr>
          </a:p>
        </p:txBody>
      </p:sp>
      <p:pic>
        <p:nvPicPr>
          <p:cNvPr id="311" name="Picture 310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91" y="3417441"/>
            <a:ext cx="1174899" cy="1303462"/>
          </a:xfrm>
          <a:prstGeom prst="rect">
            <a:avLst/>
          </a:prstGeom>
        </p:spPr>
      </p:pic>
      <p:pic>
        <p:nvPicPr>
          <p:cNvPr id="314" name="Picture 5" descr="D:\Roshan\Roshan\Mthas 8th\VIII STD STB\clipart\28264926-little-boy-student-holding-a-big-pencil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05094" y="2407919"/>
            <a:ext cx="670560" cy="66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6266432" y="556500"/>
            <a:ext cx="2488794" cy="3184519"/>
            <a:chOff x="6266432" y="556500"/>
            <a:chExt cx="2488794" cy="3184519"/>
          </a:xfrm>
        </p:grpSpPr>
        <p:grpSp>
          <p:nvGrpSpPr>
            <p:cNvPr id="91" name="Group 90"/>
            <p:cNvGrpSpPr/>
            <p:nvPr/>
          </p:nvGrpSpPr>
          <p:grpSpPr>
            <a:xfrm>
              <a:off x="6266432" y="556500"/>
              <a:ext cx="2488794" cy="3184519"/>
              <a:chOff x="6266432" y="556500"/>
              <a:chExt cx="2488794" cy="3184519"/>
            </a:xfrm>
          </p:grpSpPr>
          <p:grpSp>
            <p:nvGrpSpPr>
              <p:cNvPr id="92" name="Group 91"/>
              <p:cNvGrpSpPr>
                <a:grpSpLocks/>
              </p:cNvGrpSpPr>
              <p:nvPr/>
            </p:nvGrpSpPr>
            <p:grpSpPr bwMode="auto">
              <a:xfrm>
                <a:off x="6266432" y="556500"/>
                <a:ext cx="2488794" cy="3184519"/>
                <a:chOff x="6506807" y="1045342"/>
                <a:chExt cx="2488424" cy="3183387"/>
              </a:xfrm>
            </p:grpSpPr>
            <p:cxnSp>
              <p:nvCxnSpPr>
                <p:cNvPr id="95" name="Straight Connector 6"/>
                <p:cNvCxnSpPr>
                  <a:cxnSpLocks noChangeShapeType="1"/>
                </p:cNvCxnSpPr>
                <p:nvPr/>
              </p:nvCxnSpPr>
              <p:spPr bwMode="auto">
                <a:xfrm>
                  <a:off x="7594430" y="1312276"/>
                  <a:ext cx="1136788" cy="973723"/>
                </a:xfrm>
                <a:prstGeom prst="line">
                  <a:avLst/>
                </a:prstGeom>
                <a:noFill/>
                <a:ln w="28575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6" name="Straight Connector 7"/>
                <p:cNvCxnSpPr>
                  <a:cxnSpLocks noChangeShapeType="1"/>
                </p:cNvCxnSpPr>
                <p:nvPr/>
              </p:nvCxnSpPr>
              <p:spPr bwMode="auto">
                <a:xfrm flipV="1">
                  <a:off x="7595952" y="2281238"/>
                  <a:ext cx="1135266" cy="1667412"/>
                </a:xfrm>
                <a:prstGeom prst="line">
                  <a:avLst/>
                </a:prstGeom>
                <a:noFill/>
                <a:ln w="28575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7" name="Straight Connector 10"/>
                <p:cNvCxnSpPr>
                  <a:cxnSpLocks noChangeShapeType="1"/>
                </p:cNvCxnSpPr>
                <p:nvPr/>
              </p:nvCxnSpPr>
              <p:spPr bwMode="auto">
                <a:xfrm flipH="1">
                  <a:off x="6886574" y="1323975"/>
                  <a:ext cx="704851" cy="504825"/>
                </a:xfrm>
                <a:prstGeom prst="line">
                  <a:avLst/>
                </a:prstGeom>
                <a:noFill/>
                <a:ln w="28575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8" name="Straight Connector 97"/>
                <p:cNvCxnSpPr>
                  <a:cxnSpLocks noChangeShapeType="1"/>
                </p:cNvCxnSpPr>
                <p:nvPr/>
              </p:nvCxnSpPr>
              <p:spPr bwMode="auto">
                <a:xfrm flipH="1">
                  <a:off x="6791325" y="1819275"/>
                  <a:ext cx="95249" cy="1457325"/>
                </a:xfrm>
                <a:prstGeom prst="line">
                  <a:avLst/>
                </a:prstGeom>
                <a:noFill/>
                <a:ln w="28575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9" name="Straight Connector 19"/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6790118" y="3262314"/>
                  <a:ext cx="808197" cy="686336"/>
                </a:xfrm>
                <a:prstGeom prst="line">
                  <a:avLst/>
                </a:prstGeom>
                <a:noFill/>
                <a:ln w="28575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00" name="Straight Connector 24"/>
                <p:cNvCxnSpPr>
                  <a:cxnSpLocks noChangeShapeType="1"/>
                </p:cNvCxnSpPr>
                <p:nvPr/>
              </p:nvCxnSpPr>
              <p:spPr bwMode="auto">
                <a:xfrm>
                  <a:off x="7595952" y="1323980"/>
                  <a:ext cx="0" cy="2633657"/>
                </a:xfrm>
                <a:prstGeom prst="line">
                  <a:avLst/>
                </a:prstGeom>
                <a:noFill/>
                <a:ln w="28575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01" name="Straight Connector 32"/>
                <p:cNvCxnSpPr>
                  <a:cxnSpLocks noChangeShapeType="1"/>
                </p:cNvCxnSpPr>
                <p:nvPr/>
              </p:nvCxnSpPr>
              <p:spPr bwMode="auto">
                <a:xfrm flipV="1">
                  <a:off x="6890546" y="1828796"/>
                  <a:ext cx="709900" cy="0"/>
                </a:xfrm>
                <a:prstGeom prst="line">
                  <a:avLst/>
                </a:prstGeom>
                <a:noFill/>
                <a:ln w="28575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02" name="Straight Connector 33"/>
                <p:cNvCxnSpPr>
                  <a:cxnSpLocks noChangeShapeType="1"/>
                </p:cNvCxnSpPr>
                <p:nvPr/>
              </p:nvCxnSpPr>
              <p:spPr bwMode="auto">
                <a:xfrm flipV="1">
                  <a:off x="7611107" y="2281237"/>
                  <a:ext cx="1097117" cy="0"/>
                </a:xfrm>
                <a:prstGeom prst="line">
                  <a:avLst/>
                </a:prstGeom>
                <a:noFill/>
                <a:ln w="28575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03" name="Straight Connector 34"/>
                <p:cNvCxnSpPr>
                  <a:cxnSpLocks noChangeShapeType="1"/>
                </p:cNvCxnSpPr>
                <p:nvPr/>
              </p:nvCxnSpPr>
              <p:spPr bwMode="auto">
                <a:xfrm>
                  <a:off x="6794598" y="3262310"/>
                  <a:ext cx="803716" cy="4"/>
                </a:xfrm>
                <a:prstGeom prst="line">
                  <a:avLst/>
                </a:prstGeom>
                <a:noFill/>
                <a:ln w="28575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104" name="Freeform 33"/>
                <p:cNvSpPr>
                  <a:spLocks/>
                </p:cNvSpPr>
                <p:nvPr/>
              </p:nvSpPr>
              <p:spPr bwMode="auto">
                <a:xfrm rot="21487165">
                  <a:off x="7472740" y="3261559"/>
                  <a:ext cx="115214" cy="113719"/>
                </a:xfrm>
                <a:custGeom>
                  <a:avLst/>
                  <a:gdLst>
                    <a:gd name="T0" fmla="*/ 0 w 124"/>
                    <a:gd name="T1" fmla="*/ 0 h 140"/>
                    <a:gd name="T2" fmla="*/ 0 w 124"/>
                    <a:gd name="T3" fmla="*/ 2147483647 h 140"/>
                    <a:gd name="T4" fmla="*/ 2147483647 w 124"/>
                    <a:gd name="T5" fmla="*/ 2147483647 h 140"/>
                    <a:gd name="T6" fmla="*/ 0 60000 65536"/>
                    <a:gd name="T7" fmla="*/ 0 60000 65536"/>
                    <a:gd name="T8" fmla="*/ 0 60000 65536"/>
                    <a:gd name="T9" fmla="*/ 0 w 124"/>
                    <a:gd name="T10" fmla="*/ 0 h 140"/>
                    <a:gd name="T11" fmla="*/ 124 w 124"/>
                    <a:gd name="T12" fmla="*/ 140 h 14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24" h="140">
                      <a:moveTo>
                        <a:pt x="0" y="0"/>
                      </a:moveTo>
                      <a:lnTo>
                        <a:pt x="0" y="140"/>
                      </a:lnTo>
                      <a:lnTo>
                        <a:pt x="124" y="14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/>
                  <a:endParaRPr lang="en-US" sz="1800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5" name="Freeform 33"/>
                <p:cNvSpPr>
                  <a:spLocks/>
                </p:cNvSpPr>
                <p:nvPr/>
              </p:nvSpPr>
              <p:spPr bwMode="auto">
                <a:xfrm rot="16200000" flipH="1">
                  <a:off x="7597054" y="2147470"/>
                  <a:ext cx="133823" cy="132085"/>
                </a:xfrm>
                <a:custGeom>
                  <a:avLst/>
                  <a:gdLst>
                    <a:gd name="T0" fmla="*/ 0 w 124"/>
                    <a:gd name="T1" fmla="*/ 0 h 140"/>
                    <a:gd name="T2" fmla="*/ 0 w 124"/>
                    <a:gd name="T3" fmla="*/ 2147483647 h 140"/>
                    <a:gd name="T4" fmla="*/ 2147483647 w 124"/>
                    <a:gd name="T5" fmla="*/ 2147483647 h 140"/>
                    <a:gd name="T6" fmla="*/ 0 60000 65536"/>
                    <a:gd name="T7" fmla="*/ 0 60000 65536"/>
                    <a:gd name="T8" fmla="*/ 0 60000 65536"/>
                    <a:gd name="T9" fmla="*/ 0 w 124"/>
                    <a:gd name="T10" fmla="*/ 0 h 140"/>
                    <a:gd name="T11" fmla="*/ 124 w 124"/>
                    <a:gd name="T12" fmla="*/ 140 h 14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24" h="140">
                      <a:moveTo>
                        <a:pt x="0" y="0"/>
                      </a:moveTo>
                      <a:lnTo>
                        <a:pt x="0" y="140"/>
                      </a:lnTo>
                      <a:lnTo>
                        <a:pt x="124" y="14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/>
                  <a:endParaRPr lang="en-US" sz="1800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6" name="Freeform 33"/>
                <p:cNvSpPr>
                  <a:spLocks/>
                </p:cNvSpPr>
                <p:nvPr/>
              </p:nvSpPr>
              <p:spPr bwMode="auto">
                <a:xfrm rot="5400000">
                  <a:off x="7476618" y="1710013"/>
                  <a:ext cx="121657" cy="120077"/>
                </a:xfrm>
                <a:custGeom>
                  <a:avLst/>
                  <a:gdLst>
                    <a:gd name="T0" fmla="*/ 0 w 124"/>
                    <a:gd name="T1" fmla="*/ 0 h 140"/>
                    <a:gd name="T2" fmla="*/ 0 w 124"/>
                    <a:gd name="T3" fmla="*/ 2147483647 h 140"/>
                    <a:gd name="T4" fmla="*/ 2147483647 w 124"/>
                    <a:gd name="T5" fmla="*/ 2147483647 h 140"/>
                    <a:gd name="T6" fmla="*/ 0 60000 65536"/>
                    <a:gd name="T7" fmla="*/ 0 60000 65536"/>
                    <a:gd name="T8" fmla="*/ 0 60000 65536"/>
                    <a:gd name="T9" fmla="*/ 0 w 124"/>
                    <a:gd name="T10" fmla="*/ 0 h 140"/>
                    <a:gd name="T11" fmla="*/ 124 w 124"/>
                    <a:gd name="T12" fmla="*/ 140 h 14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24" h="140">
                      <a:moveTo>
                        <a:pt x="0" y="0"/>
                      </a:moveTo>
                      <a:lnTo>
                        <a:pt x="0" y="140"/>
                      </a:lnTo>
                      <a:lnTo>
                        <a:pt x="124" y="14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400"/>
                  <a:endParaRPr lang="en-US" sz="1800" b="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7" name="Rectangle 38"/>
                <p:cNvSpPr>
                  <a:spLocks noChangeArrowheads="1"/>
                </p:cNvSpPr>
                <p:nvPr/>
              </p:nvSpPr>
              <p:spPr bwMode="auto">
                <a:xfrm>
                  <a:off x="6531100" y="1635710"/>
                  <a:ext cx="348172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algn="l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r" defTabSz="914400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600" b="1">
                      <a:solidFill>
                        <a:prstClr val="black"/>
                      </a:solidFill>
                      <a:latin typeface="Bookman Old Style" pitchFamily="18" charset="0"/>
                    </a:rPr>
                    <a:t>D</a:t>
                  </a:r>
                  <a:endParaRPr lang="en-US" altLang="en-US" sz="1600" b="1">
                    <a:solidFill>
                      <a:prstClr val="black"/>
                    </a:solidFill>
                    <a:latin typeface="Maiandra GD" pitchFamily="34" charset="0"/>
                  </a:endParaRPr>
                </a:p>
              </p:txBody>
            </p:sp>
            <p:sp>
              <p:nvSpPr>
                <p:cNvPr id="108" name="Rectangle 39"/>
                <p:cNvSpPr>
                  <a:spLocks noChangeArrowheads="1"/>
                </p:cNvSpPr>
                <p:nvPr/>
              </p:nvSpPr>
              <p:spPr bwMode="auto">
                <a:xfrm>
                  <a:off x="7424229" y="1045342"/>
                  <a:ext cx="348172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algn="l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r" defTabSz="914400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600" b="1" dirty="0">
                      <a:solidFill>
                        <a:prstClr val="black"/>
                      </a:solidFill>
                      <a:latin typeface="Bookman Old Style" pitchFamily="18" charset="0"/>
                    </a:rPr>
                    <a:t>C</a:t>
                  </a:r>
                  <a:endParaRPr lang="en-US" altLang="en-US" sz="1600" b="1" dirty="0">
                    <a:solidFill>
                      <a:prstClr val="black"/>
                    </a:solidFill>
                    <a:latin typeface="Maiandra GD" pitchFamily="34" charset="0"/>
                  </a:endParaRPr>
                </a:p>
              </p:txBody>
            </p:sp>
            <p:sp>
              <p:nvSpPr>
                <p:cNvPr id="109" name="Rectangle 40"/>
                <p:cNvSpPr>
                  <a:spLocks noChangeArrowheads="1"/>
                </p:cNvSpPr>
                <p:nvPr/>
              </p:nvSpPr>
              <p:spPr bwMode="auto">
                <a:xfrm>
                  <a:off x="7572654" y="1635710"/>
                  <a:ext cx="352930" cy="3384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algn="l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r" defTabSz="914400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600" b="1">
                      <a:solidFill>
                        <a:prstClr val="black"/>
                      </a:solidFill>
                      <a:latin typeface="Bookman Old Style" pitchFamily="18" charset="0"/>
                    </a:rPr>
                    <a:t>H</a:t>
                  </a:r>
                  <a:endParaRPr lang="en-US" altLang="en-US" sz="1600" b="1">
                    <a:solidFill>
                      <a:prstClr val="black"/>
                    </a:solidFill>
                    <a:latin typeface="Maiandra GD" pitchFamily="34" charset="0"/>
                  </a:endParaRPr>
                </a:p>
              </p:txBody>
            </p:sp>
            <p:sp>
              <p:nvSpPr>
                <p:cNvPr id="110" name="Rectangle 41"/>
                <p:cNvSpPr>
                  <a:spLocks noChangeArrowheads="1"/>
                </p:cNvSpPr>
                <p:nvPr/>
              </p:nvSpPr>
              <p:spPr bwMode="auto">
                <a:xfrm>
                  <a:off x="8658279" y="2107613"/>
                  <a:ext cx="336952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algn="l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r" defTabSz="914400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600" b="1">
                      <a:solidFill>
                        <a:prstClr val="black"/>
                      </a:solidFill>
                      <a:latin typeface="Bookman Old Style" pitchFamily="18" charset="0"/>
                    </a:rPr>
                    <a:t>B</a:t>
                  </a:r>
                  <a:endParaRPr lang="en-US" altLang="en-US" sz="1600" b="1">
                    <a:solidFill>
                      <a:prstClr val="black"/>
                    </a:solidFill>
                    <a:latin typeface="Maiandra GD" pitchFamily="34" charset="0"/>
                  </a:endParaRPr>
                </a:p>
              </p:txBody>
            </p:sp>
            <p:sp>
              <p:nvSpPr>
                <p:cNvPr id="111" name="Rectangle 42"/>
                <p:cNvSpPr>
                  <a:spLocks noChangeArrowheads="1"/>
                </p:cNvSpPr>
                <p:nvPr/>
              </p:nvSpPr>
              <p:spPr bwMode="auto">
                <a:xfrm>
                  <a:off x="7520751" y="3063344"/>
                  <a:ext cx="324080" cy="3384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algn="l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r" defTabSz="914400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600" b="1" dirty="0">
                      <a:solidFill>
                        <a:prstClr val="black"/>
                      </a:solidFill>
                      <a:latin typeface="Bookman Old Style" pitchFamily="18" charset="0"/>
                    </a:rPr>
                    <a:t>F</a:t>
                  </a:r>
                  <a:endParaRPr lang="en-US" altLang="en-US" sz="1600" b="1" dirty="0">
                    <a:solidFill>
                      <a:prstClr val="black"/>
                    </a:solidFill>
                    <a:latin typeface="Maiandra GD" pitchFamily="34" charset="0"/>
                  </a:endParaRPr>
                </a:p>
              </p:txBody>
            </p:sp>
            <p:sp>
              <p:nvSpPr>
                <p:cNvPr id="112" name="Rectangle 43"/>
                <p:cNvSpPr>
                  <a:spLocks noChangeArrowheads="1"/>
                </p:cNvSpPr>
                <p:nvPr/>
              </p:nvSpPr>
              <p:spPr bwMode="auto">
                <a:xfrm>
                  <a:off x="7443368" y="3890295"/>
                  <a:ext cx="332093" cy="3384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algn="l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r" defTabSz="914400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600" b="1">
                      <a:solidFill>
                        <a:prstClr val="black"/>
                      </a:solidFill>
                      <a:latin typeface="Bookman Old Style" pitchFamily="18" charset="0"/>
                    </a:rPr>
                    <a:t>A</a:t>
                  </a:r>
                  <a:endParaRPr lang="en-US" altLang="en-US" sz="1600" b="1">
                    <a:solidFill>
                      <a:prstClr val="black"/>
                    </a:solidFill>
                    <a:latin typeface="Maiandra GD" pitchFamily="34" charset="0"/>
                  </a:endParaRPr>
                </a:p>
              </p:txBody>
            </p:sp>
            <p:sp>
              <p:nvSpPr>
                <p:cNvPr id="113" name="Rectangle 44"/>
                <p:cNvSpPr>
                  <a:spLocks noChangeArrowheads="1"/>
                </p:cNvSpPr>
                <p:nvPr/>
              </p:nvSpPr>
              <p:spPr bwMode="auto">
                <a:xfrm>
                  <a:off x="6506807" y="3093037"/>
                  <a:ext cx="332142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algn="l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r" defTabSz="914400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600" b="1">
                      <a:solidFill>
                        <a:prstClr val="black"/>
                      </a:solidFill>
                      <a:latin typeface="Bookman Old Style" pitchFamily="18" charset="0"/>
                    </a:rPr>
                    <a:t>E</a:t>
                  </a:r>
                  <a:endParaRPr lang="en-US" altLang="en-US" sz="1600" b="1">
                    <a:solidFill>
                      <a:prstClr val="black"/>
                    </a:solidFill>
                    <a:latin typeface="Maiandra GD" pitchFamily="34" charset="0"/>
                  </a:endParaRPr>
                </a:p>
              </p:txBody>
            </p:sp>
            <p:sp>
              <p:nvSpPr>
                <p:cNvPr id="114" name="Rectangle 45"/>
                <p:cNvSpPr>
                  <a:spLocks noChangeArrowheads="1"/>
                </p:cNvSpPr>
                <p:nvPr/>
              </p:nvSpPr>
              <p:spPr bwMode="auto">
                <a:xfrm>
                  <a:off x="7285385" y="2126247"/>
                  <a:ext cx="348172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algn="l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r" defTabSz="914400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600" b="1">
                      <a:solidFill>
                        <a:prstClr val="black"/>
                      </a:solidFill>
                      <a:latin typeface="Bookman Old Style" pitchFamily="18" charset="0"/>
                    </a:rPr>
                    <a:t>G</a:t>
                  </a:r>
                  <a:endParaRPr lang="en-US" altLang="en-US" sz="1600" b="1">
                    <a:solidFill>
                      <a:prstClr val="black"/>
                    </a:solidFill>
                    <a:latin typeface="Maiandra GD" pitchFamily="34" charset="0"/>
                  </a:endParaRPr>
                </a:p>
              </p:txBody>
            </p:sp>
            <p:sp>
              <p:nvSpPr>
                <p:cNvPr id="115" name="Rectangle 46"/>
                <p:cNvSpPr>
                  <a:spLocks noChangeArrowheads="1"/>
                </p:cNvSpPr>
                <p:nvPr/>
              </p:nvSpPr>
              <p:spPr bwMode="auto">
                <a:xfrm>
                  <a:off x="7578379" y="1870223"/>
                  <a:ext cx="386587" cy="27690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algn="l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r" defTabSz="914400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 b="1" dirty="0">
                      <a:solidFill>
                        <a:prstClr val="black"/>
                      </a:solidFill>
                      <a:latin typeface="Bookman Old Style" pitchFamily="18" charset="0"/>
                    </a:rPr>
                    <a:t>40</a:t>
                  </a:r>
                  <a:endParaRPr lang="en-US" altLang="en-US" sz="1200" b="1" dirty="0">
                    <a:solidFill>
                      <a:prstClr val="black"/>
                    </a:solidFill>
                    <a:latin typeface="Maiandra GD" pitchFamily="34" charset="0"/>
                  </a:endParaRPr>
                </a:p>
              </p:txBody>
            </p:sp>
            <p:sp>
              <p:nvSpPr>
                <p:cNvPr id="116" name="Rectangle 48"/>
                <p:cNvSpPr>
                  <a:spLocks noChangeArrowheads="1"/>
                </p:cNvSpPr>
                <p:nvPr/>
              </p:nvSpPr>
              <p:spPr bwMode="auto">
                <a:xfrm>
                  <a:off x="7217809" y="2557457"/>
                  <a:ext cx="386587" cy="27690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algn="l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r" defTabSz="914400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 b="1" dirty="0">
                      <a:solidFill>
                        <a:prstClr val="black"/>
                      </a:solidFill>
                      <a:latin typeface="Bookman Old Style" pitchFamily="18" charset="0"/>
                    </a:rPr>
                    <a:t>50</a:t>
                  </a:r>
                  <a:endParaRPr lang="en-US" altLang="en-US" sz="1200" b="1" dirty="0">
                    <a:solidFill>
                      <a:prstClr val="black"/>
                    </a:solidFill>
                    <a:latin typeface="Maiandra GD" pitchFamily="34" charset="0"/>
                  </a:endParaRPr>
                </a:p>
              </p:txBody>
            </p:sp>
            <p:sp>
              <p:nvSpPr>
                <p:cNvPr id="117" name="Rectangle 49"/>
                <p:cNvSpPr>
                  <a:spLocks noChangeArrowheads="1"/>
                </p:cNvSpPr>
                <p:nvPr/>
              </p:nvSpPr>
              <p:spPr bwMode="auto">
                <a:xfrm>
                  <a:off x="7061464" y="3029618"/>
                  <a:ext cx="386587" cy="27690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algn="l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r" defTabSz="914400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 b="1" dirty="0">
                      <a:solidFill>
                        <a:prstClr val="black"/>
                      </a:solidFill>
                      <a:latin typeface="Bookman Old Style" pitchFamily="18" charset="0"/>
                    </a:rPr>
                    <a:t>30</a:t>
                  </a:r>
                  <a:endParaRPr lang="en-US" altLang="en-US" sz="1200" b="1" dirty="0">
                    <a:solidFill>
                      <a:prstClr val="black"/>
                    </a:solidFill>
                    <a:latin typeface="Maiandra GD" pitchFamily="34" charset="0"/>
                  </a:endParaRPr>
                </a:p>
              </p:txBody>
            </p:sp>
            <p:sp>
              <p:nvSpPr>
                <p:cNvPr id="118" name="Rectangle 50"/>
                <p:cNvSpPr>
                  <a:spLocks noChangeArrowheads="1"/>
                </p:cNvSpPr>
                <p:nvPr/>
              </p:nvSpPr>
              <p:spPr bwMode="auto">
                <a:xfrm>
                  <a:off x="7536165" y="3372400"/>
                  <a:ext cx="386587" cy="27690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algn="l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r" defTabSz="914400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 b="1" dirty="0">
                      <a:solidFill>
                        <a:prstClr val="black"/>
                      </a:solidFill>
                      <a:latin typeface="Bookman Old Style" pitchFamily="18" charset="0"/>
                    </a:rPr>
                    <a:t>50</a:t>
                  </a:r>
                  <a:endParaRPr lang="en-US" altLang="en-US" sz="1200" b="1" dirty="0">
                    <a:solidFill>
                      <a:prstClr val="black"/>
                    </a:solidFill>
                    <a:latin typeface="Maiandra GD" pitchFamily="34" charset="0"/>
                  </a:endParaRPr>
                </a:p>
              </p:txBody>
            </p:sp>
            <p:sp>
              <p:nvSpPr>
                <p:cNvPr id="119" name="Rectangle 51"/>
                <p:cNvSpPr>
                  <a:spLocks noChangeArrowheads="1"/>
                </p:cNvSpPr>
                <p:nvPr/>
              </p:nvSpPr>
              <p:spPr bwMode="auto">
                <a:xfrm>
                  <a:off x="7935956" y="2252402"/>
                  <a:ext cx="386587" cy="27690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algn="l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r" defTabSz="914400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 b="1" dirty="0">
                      <a:solidFill>
                        <a:prstClr val="black"/>
                      </a:solidFill>
                      <a:latin typeface="Bookman Old Style" pitchFamily="18" charset="0"/>
                    </a:rPr>
                    <a:t>50</a:t>
                  </a:r>
                  <a:endParaRPr lang="en-US" altLang="en-US" sz="1200" b="1" dirty="0">
                    <a:solidFill>
                      <a:prstClr val="black"/>
                    </a:solidFill>
                    <a:latin typeface="Maiandra GD" pitchFamily="34" charset="0"/>
                  </a:endParaRPr>
                </a:p>
              </p:txBody>
            </p:sp>
            <p:sp>
              <p:nvSpPr>
                <p:cNvPr id="120" name="Rectangle 47"/>
                <p:cNvSpPr>
                  <a:spLocks noChangeArrowheads="1"/>
                </p:cNvSpPr>
                <p:nvPr/>
              </p:nvSpPr>
              <p:spPr bwMode="auto">
                <a:xfrm>
                  <a:off x="7071382" y="1790700"/>
                  <a:ext cx="386587" cy="27690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algn="l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algn="l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algn="l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algn="l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algn="l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r" defTabSz="914400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200" b="1" dirty="0">
                      <a:solidFill>
                        <a:prstClr val="black"/>
                      </a:solidFill>
                      <a:latin typeface="Bookman Old Style" pitchFamily="18" charset="0"/>
                    </a:rPr>
                    <a:t>20</a:t>
                  </a:r>
                  <a:endParaRPr lang="en-US" altLang="en-US" sz="1200" b="1" dirty="0">
                    <a:solidFill>
                      <a:prstClr val="black"/>
                    </a:solidFill>
                    <a:latin typeface="Maiandra GD" pitchFamily="34" charset="0"/>
                  </a:endParaRPr>
                </a:p>
              </p:txBody>
            </p:sp>
          </p:grpSp>
          <p:sp>
            <p:nvSpPr>
              <p:cNvPr id="93" name="Rectangle 46"/>
              <p:cNvSpPr>
                <a:spLocks noChangeArrowheads="1"/>
              </p:cNvSpPr>
              <p:nvPr/>
            </p:nvSpPr>
            <p:spPr bwMode="auto">
              <a:xfrm>
                <a:off x="7303073" y="963504"/>
                <a:ext cx="386644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r" defTabSz="914400">
                  <a:spcBef>
                    <a:spcPct val="0"/>
                  </a:spcBef>
                  <a:buFontTx/>
                  <a:buNone/>
                </a:pPr>
                <a:r>
                  <a:rPr lang="en-US" altLang="en-US" sz="1200" b="1" dirty="0" smtClean="0">
                    <a:solidFill>
                      <a:prstClr val="black"/>
                    </a:solidFill>
                    <a:latin typeface="Bookman Old Style" pitchFamily="18" charset="0"/>
                  </a:rPr>
                  <a:t>30</a:t>
                </a:r>
                <a:endParaRPr lang="en-US" altLang="en-US" sz="1200" b="1" dirty="0">
                  <a:solidFill>
                    <a:prstClr val="black"/>
                  </a:solidFill>
                  <a:latin typeface="Maiandra GD" pitchFamily="34" charset="0"/>
                </a:endParaRPr>
              </a:p>
            </p:txBody>
          </p:sp>
          <p:sp>
            <p:nvSpPr>
              <p:cNvPr id="94" name="Rectangle 93"/>
              <p:cNvSpPr>
                <a:spLocks noChangeArrowheads="1"/>
              </p:cNvSpPr>
              <p:nvPr/>
            </p:nvSpPr>
            <p:spPr bwMode="auto">
              <a:xfrm>
                <a:off x="6559394" y="1883758"/>
                <a:ext cx="862736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l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r" defTabSz="914400">
                  <a:spcBef>
                    <a:spcPct val="0"/>
                  </a:spcBef>
                  <a:buFontTx/>
                  <a:buNone/>
                </a:pPr>
                <a:r>
                  <a:rPr lang="en-US" altLang="en-US" sz="1200" b="1" dirty="0">
                    <a:solidFill>
                      <a:prstClr val="black"/>
                    </a:solidFill>
                    <a:latin typeface="Bookman Old Style" pitchFamily="18" charset="0"/>
                  </a:rPr>
                  <a:t>2250 m</a:t>
                </a:r>
                <a:r>
                  <a:rPr lang="en-US" altLang="en-US" sz="1200" b="1" baseline="30000" dirty="0">
                    <a:solidFill>
                      <a:prstClr val="black"/>
                    </a:solidFill>
                    <a:latin typeface="Bookman Old Style" pitchFamily="18" charset="0"/>
                  </a:rPr>
                  <a:t>2</a:t>
                </a:r>
                <a:endParaRPr lang="en-US" altLang="en-US" sz="1200" b="1" baseline="30000" dirty="0">
                  <a:solidFill>
                    <a:prstClr val="black"/>
                  </a:solidFill>
                  <a:latin typeface="Maiandra GD" pitchFamily="34" charset="0"/>
                </a:endParaRPr>
              </a:p>
            </p:txBody>
          </p:sp>
        </p:grpSp>
        <p:sp>
          <p:nvSpPr>
            <p:cNvPr id="125" name="Rectangle 124"/>
            <p:cNvSpPr>
              <a:spLocks noChangeArrowheads="1"/>
            </p:cNvSpPr>
            <p:nvPr/>
          </p:nvSpPr>
          <p:spPr bwMode="auto">
            <a:xfrm>
              <a:off x="7587338" y="1558048"/>
              <a:ext cx="75212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defTabSz="914400">
                <a:spcBef>
                  <a:spcPct val="0"/>
                </a:spcBef>
                <a:buFontTx/>
                <a:buNone/>
              </a:pPr>
              <a:r>
                <a:rPr lang="en-US" altLang="en-US" sz="1000" b="1" dirty="0">
                  <a:solidFill>
                    <a:prstClr val="black"/>
                  </a:solidFill>
                  <a:latin typeface="Bookman Old Style" pitchFamily="18" charset="0"/>
                </a:rPr>
                <a:t>1750 m</a:t>
              </a:r>
              <a:r>
                <a:rPr lang="en-US" altLang="en-US" sz="1000" b="1" baseline="30000" dirty="0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  <a:endParaRPr lang="en-US" altLang="en-US" sz="1000" b="1" baseline="30000" dirty="0">
                <a:solidFill>
                  <a:prstClr val="black"/>
                </a:solidFill>
                <a:latin typeface="Maiandra GD" pitchFamily="34" charset="0"/>
              </a:endParaRPr>
            </a:p>
          </p:txBody>
        </p:sp>
        <p:sp>
          <p:nvSpPr>
            <p:cNvPr id="127" name="Rectangle 46"/>
            <p:cNvSpPr>
              <a:spLocks noChangeArrowheads="1"/>
            </p:cNvSpPr>
            <p:nvPr/>
          </p:nvSpPr>
          <p:spPr bwMode="auto">
            <a:xfrm>
              <a:off x="6843205" y="1095124"/>
              <a:ext cx="38664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defTabSz="914400">
                <a:spcBef>
                  <a:spcPct val="0"/>
                </a:spcBef>
                <a:buFontTx/>
                <a:buNone/>
              </a:pPr>
              <a:r>
                <a:rPr lang="en-US" altLang="en-US" sz="1200" b="1" dirty="0" smtClean="0">
                  <a:solidFill>
                    <a:prstClr val="black"/>
                  </a:solidFill>
                  <a:latin typeface="Bookman Old Style" pitchFamily="18" charset="0"/>
                </a:rPr>
                <a:t>30</a:t>
              </a:r>
              <a:endParaRPr lang="en-US" altLang="en-US" sz="1200" b="1" dirty="0">
                <a:solidFill>
                  <a:prstClr val="black"/>
                </a:solidFill>
                <a:latin typeface="Maiandra GD" pitchFamily="34" charset="0"/>
              </a:endParaRPr>
            </a:p>
          </p:txBody>
        </p:sp>
        <p:sp>
          <p:nvSpPr>
            <p:cNvPr id="128" name="Rectangle 127"/>
            <p:cNvSpPr>
              <a:spLocks noChangeArrowheads="1"/>
            </p:cNvSpPr>
            <p:nvPr/>
          </p:nvSpPr>
          <p:spPr bwMode="auto">
            <a:xfrm>
              <a:off x="6767862" y="2888756"/>
              <a:ext cx="66716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defTabSz="914400">
                <a:spcBef>
                  <a:spcPct val="0"/>
                </a:spcBef>
                <a:buFontTx/>
                <a:buNone/>
              </a:pPr>
              <a:r>
                <a:rPr lang="en-US" altLang="en-US" sz="1000" b="1" dirty="0">
                  <a:solidFill>
                    <a:prstClr val="black"/>
                  </a:solidFill>
                  <a:latin typeface="Bookman Old Style" pitchFamily="18" charset="0"/>
                </a:rPr>
                <a:t>750 m</a:t>
              </a:r>
              <a:r>
                <a:rPr lang="en-US" altLang="en-US" sz="1000" b="1" baseline="30000" dirty="0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  <a:endParaRPr lang="en-US" altLang="en-US" sz="1000" b="1" baseline="30000" dirty="0">
                <a:solidFill>
                  <a:prstClr val="black"/>
                </a:solidFill>
                <a:latin typeface="Maiandra GD" pitchFamily="34" charset="0"/>
              </a:endParaRPr>
            </a:p>
          </p:txBody>
        </p:sp>
        <p:sp>
          <p:nvSpPr>
            <p:cNvPr id="129" name="Rectangle 128"/>
            <p:cNvSpPr>
              <a:spLocks noChangeArrowheads="1"/>
            </p:cNvSpPr>
            <p:nvPr/>
          </p:nvSpPr>
          <p:spPr bwMode="auto">
            <a:xfrm>
              <a:off x="7361409" y="2076920"/>
              <a:ext cx="86273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defTabSz="914400">
                <a:spcBef>
                  <a:spcPct val="0"/>
                </a:spcBef>
                <a:buFontTx/>
                <a:buNone/>
              </a:pPr>
              <a:r>
                <a:rPr lang="en-US" altLang="en-US" sz="1200" b="1" dirty="0">
                  <a:solidFill>
                    <a:prstClr val="black"/>
                  </a:solidFill>
                  <a:latin typeface="Bookman Old Style" pitchFamily="18" charset="0"/>
                </a:rPr>
                <a:t>2500 m</a:t>
              </a:r>
              <a:r>
                <a:rPr lang="en-US" altLang="en-US" sz="1200" b="1" baseline="30000" dirty="0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  <a:endParaRPr lang="en-US" altLang="en-US" sz="1200" b="1" baseline="30000" dirty="0">
                <a:solidFill>
                  <a:prstClr val="black"/>
                </a:solidFill>
                <a:latin typeface="Maiandra GD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888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00"/>
                            </p:stCondLst>
                            <p:childTnLst>
                              <p:par>
                                <p:cTn id="16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500"/>
                            </p:stCondLst>
                            <p:childTnLst>
                              <p:par>
                                <p:cTn id="18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500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" grpId="0" animBg="1"/>
      <p:bldP spid="141" grpId="0" animBg="1"/>
      <p:bldP spid="156" grpId="0"/>
      <p:bldP spid="157" grpId="0"/>
      <p:bldP spid="158" grpId="0"/>
      <p:bldP spid="159" grpId="0"/>
      <p:bldP spid="160" grpId="0"/>
      <p:bldP spid="161" grpId="0"/>
      <p:bldP spid="162" grpId="0"/>
      <p:bldP spid="163" grpId="0"/>
      <p:bldP spid="164" grpId="0"/>
      <p:bldP spid="165" grpId="0"/>
      <p:bldP spid="166" grpId="0"/>
      <p:bldP spid="167" grpId="0"/>
      <p:bldP spid="168" grpId="0"/>
      <p:bldP spid="169" grpId="0"/>
      <p:bldP spid="170" grpId="0"/>
      <p:bldP spid="171" grpId="0"/>
      <p:bldP spid="172" grpId="0"/>
      <p:bldP spid="173" grpId="0"/>
      <p:bldP spid="174" grpId="0"/>
      <p:bldP spid="175" grpId="0"/>
      <p:bldP spid="176" grpId="0"/>
      <p:bldP spid="177" grpId="0"/>
      <p:bldP spid="178" grpId="0"/>
      <p:bldP spid="179" grpId="0"/>
      <p:bldP spid="26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ounded Rectangle 241"/>
          <p:cNvSpPr/>
          <p:nvPr>
            <p:custDataLst>
              <p:tags r:id="rId1"/>
            </p:custDataLst>
          </p:nvPr>
        </p:nvSpPr>
        <p:spPr>
          <a:xfrm>
            <a:off x="3926057" y="2122147"/>
            <a:ext cx="160425" cy="215260"/>
          </a:xfrm>
          <a:prstGeom prst="roundRect">
            <a:avLst/>
          </a:prstGeom>
          <a:solidFill>
            <a:srgbClr val="00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22" name="Rounded Rectangle 121"/>
          <p:cNvSpPr/>
          <p:nvPr>
            <p:custDataLst>
              <p:tags r:id="rId2"/>
            </p:custDataLst>
          </p:nvPr>
        </p:nvSpPr>
        <p:spPr>
          <a:xfrm>
            <a:off x="5015683" y="2573971"/>
            <a:ext cx="213525" cy="215260"/>
          </a:xfrm>
          <a:prstGeom prst="roundRect">
            <a:avLst/>
          </a:prstGeom>
          <a:solidFill>
            <a:srgbClr val="00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23" name="Rounded Rectangle 122"/>
          <p:cNvSpPr/>
          <p:nvPr>
            <p:custDataLst>
              <p:tags r:id="rId3"/>
            </p:custDataLst>
          </p:nvPr>
        </p:nvSpPr>
        <p:spPr>
          <a:xfrm>
            <a:off x="4136998" y="2380347"/>
            <a:ext cx="213525" cy="215260"/>
          </a:xfrm>
          <a:prstGeom prst="roundRect">
            <a:avLst/>
          </a:prstGeom>
          <a:solidFill>
            <a:srgbClr val="00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24" name="Rounded Rectangle 123"/>
          <p:cNvSpPr/>
          <p:nvPr>
            <p:custDataLst>
              <p:tags r:id="rId4"/>
            </p:custDataLst>
          </p:nvPr>
        </p:nvSpPr>
        <p:spPr>
          <a:xfrm>
            <a:off x="966083" y="1054761"/>
            <a:ext cx="2453139" cy="392429"/>
          </a:xfrm>
          <a:prstGeom prst="roundRect">
            <a:avLst/>
          </a:prstGeom>
          <a:solidFill>
            <a:srgbClr val="00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25" name="Rounded Rectangle 124"/>
          <p:cNvSpPr/>
          <p:nvPr>
            <p:custDataLst>
              <p:tags r:id="rId5"/>
            </p:custDataLst>
          </p:nvPr>
        </p:nvSpPr>
        <p:spPr>
          <a:xfrm>
            <a:off x="4063425" y="2129845"/>
            <a:ext cx="213525" cy="215260"/>
          </a:xfrm>
          <a:prstGeom prst="roundRect">
            <a:avLst/>
          </a:prstGeom>
          <a:solidFill>
            <a:srgbClr val="00FFF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26" name="Rounded Rectangle 125"/>
          <p:cNvSpPr/>
          <p:nvPr/>
        </p:nvSpPr>
        <p:spPr>
          <a:xfrm>
            <a:off x="902637" y="259292"/>
            <a:ext cx="6302495" cy="778949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7" name="Group 126"/>
          <p:cNvGrpSpPr/>
          <p:nvPr/>
        </p:nvGrpSpPr>
        <p:grpSpPr>
          <a:xfrm>
            <a:off x="483486" y="325476"/>
            <a:ext cx="687003" cy="624548"/>
            <a:chOff x="508513" y="-702286"/>
            <a:chExt cx="687003" cy="624548"/>
          </a:xfrm>
        </p:grpSpPr>
        <p:sp>
          <p:nvSpPr>
            <p:cNvPr id="128" name="Plaque 127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okman Old Style" pitchFamily="18" charset="0"/>
                </a:rPr>
                <a:t>Q.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sp>
        <p:nvSpPr>
          <p:cNvPr id="130" name="Rounded Rectangle 129"/>
          <p:cNvSpPr/>
          <p:nvPr/>
        </p:nvSpPr>
        <p:spPr>
          <a:xfrm>
            <a:off x="561691" y="4482264"/>
            <a:ext cx="4892985" cy="333790"/>
          </a:xfrm>
          <a:prstGeom prst="roundRect">
            <a:avLst/>
          </a:prstGeom>
          <a:solidFill>
            <a:srgbClr val="FFFF99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1" name="Rounded Rectangle 130"/>
          <p:cNvSpPr/>
          <p:nvPr>
            <p:custDataLst>
              <p:tags r:id="rId6"/>
            </p:custDataLst>
          </p:nvPr>
        </p:nvSpPr>
        <p:spPr>
          <a:xfrm>
            <a:off x="1959791" y="4543473"/>
            <a:ext cx="1920578" cy="234057"/>
          </a:xfrm>
          <a:prstGeom prst="round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524372" y="4478733"/>
            <a:ext cx="17700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  <a:tab pos="1435100" algn="l"/>
              </a:tabLst>
            </a:pPr>
            <a:r>
              <a:rPr lang="en-US" sz="1600" b="1" dirty="0" err="1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ar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(Garden) =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1928775" y="4478733"/>
            <a:ext cx="20794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693738" algn="l"/>
                <a:tab pos="1025525" algn="l"/>
                <a:tab pos="1377950" algn="l"/>
                <a:tab pos="1435100" algn="l"/>
              </a:tabLst>
            </a:pP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2 × </a:t>
            </a:r>
            <a:r>
              <a:rPr lang="en-US" sz="1600" b="1" dirty="0" err="1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ar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(semicircle)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grpSp>
        <p:nvGrpSpPr>
          <p:cNvPr id="134" name="Group 133"/>
          <p:cNvGrpSpPr/>
          <p:nvPr/>
        </p:nvGrpSpPr>
        <p:grpSpPr>
          <a:xfrm>
            <a:off x="433197" y="999004"/>
            <a:ext cx="3831122" cy="526674"/>
            <a:chOff x="433197" y="999004"/>
            <a:chExt cx="3831122" cy="526674"/>
          </a:xfrm>
        </p:grpSpPr>
        <p:sp>
          <p:nvSpPr>
            <p:cNvPr id="135" name="Rectangle 134"/>
            <p:cNvSpPr/>
            <p:nvPr>
              <p:custDataLst>
                <p:tags r:id="rId14"/>
              </p:custDataLst>
            </p:nvPr>
          </p:nvSpPr>
          <p:spPr>
            <a:xfrm>
              <a:off x="433197" y="1057645"/>
              <a:ext cx="651282" cy="284693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anose="02050604050505020204" pitchFamily="18" charset="0"/>
                  <a:ea typeface="Cambria Math" panose="02040503050406030204" pitchFamily="18" charset="0"/>
                </a:rPr>
                <a:t>Sol.</a:t>
              </a:r>
            </a:p>
          </p:txBody>
        </p:sp>
        <p:sp>
          <p:nvSpPr>
            <p:cNvPr id="136" name="Rectangle 135"/>
            <p:cNvSpPr/>
            <p:nvPr>
              <p:custDataLst>
                <p:tags r:id="rId15"/>
              </p:custDataLst>
            </p:nvPr>
          </p:nvSpPr>
          <p:spPr>
            <a:xfrm>
              <a:off x="916066" y="1082613"/>
              <a:ext cx="2740398" cy="284693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693721" algn="l"/>
                  <a:tab pos="1025499" algn="l"/>
                  <a:tab pos="1377916" algn="l"/>
                </a:tabLst>
                <a:defRPr/>
              </a:pPr>
              <a:r>
                <a:rPr kumimoji="0" lang="en-US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okman Old Style" panose="02050604050505020204" pitchFamily="18" charset="0"/>
                </a:rPr>
                <a:t>Radius </a:t>
              </a: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okman Old Style" panose="02050604050505020204" pitchFamily="18" charset="0"/>
                </a:rPr>
                <a:t>of </a:t>
              </a:r>
              <a:r>
                <a:rPr kumimoji="0" lang="en-US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okman Old Style" panose="02050604050505020204" pitchFamily="18" charset="0"/>
                </a:rPr>
                <a:t>semicircle</a:t>
              </a:r>
              <a:endPara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man Old Style" panose="02050604050505020204" pitchFamily="18" charset="0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2823006" y="1081119"/>
              <a:ext cx="29206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693721" algn="l"/>
                  <a:tab pos="1025499" algn="l"/>
                  <a:tab pos="1377916" algn="l"/>
                </a:tabLst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okman Old Style" panose="02050604050505020204" pitchFamily="18" charset="0"/>
                </a:rPr>
                <a:t>=</a:t>
              </a: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3093459" y="999004"/>
              <a:ext cx="30328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okman Old Style" panose="02050604050505020204" pitchFamily="18" charset="0"/>
                </a:rPr>
                <a:t>7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 pitchFamily="18" charset="0"/>
              </a:endParaRPr>
            </a:p>
          </p:txBody>
        </p:sp>
        <p:cxnSp>
          <p:nvCxnSpPr>
            <p:cNvPr id="139" name="Straight Connector 138"/>
            <p:cNvCxnSpPr/>
            <p:nvPr/>
          </p:nvCxnSpPr>
          <p:spPr>
            <a:xfrm>
              <a:off x="3116450" y="1257495"/>
              <a:ext cx="244664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40" name="Rectangle 139"/>
            <p:cNvSpPr/>
            <p:nvPr/>
          </p:nvSpPr>
          <p:spPr>
            <a:xfrm>
              <a:off x="3093459" y="1217901"/>
              <a:ext cx="30328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okman Old Style" panose="02050604050505020204" pitchFamily="18" charset="0"/>
                </a:rPr>
                <a:t>2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man Old Style" panose="02050604050505020204" pitchFamily="18" charset="0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3334429" y="1088356"/>
              <a:ext cx="29206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693721" algn="l"/>
                  <a:tab pos="1025499" algn="l"/>
                  <a:tab pos="1377916" algn="l"/>
                </a:tabLst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okman Old Style" panose="02050604050505020204" pitchFamily="18" charset="0"/>
                </a:rPr>
                <a:t>=</a:t>
              </a: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3541044" y="1088356"/>
              <a:ext cx="72327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anose="02050604050505020204" pitchFamily="18" charset="0"/>
                  <a:ea typeface="Cambria Math" panose="02040503050406030204" pitchFamily="18" charset="0"/>
                </a:rPr>
                <a:t>3.5 m</a:t>
              </a: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977717" y="1464179"/>
            <a:ext cx="4239273" cy="323568"/>
            <a:chOff x="977717" y="1464179"/>
            <a:chExt cx="4239273" cy="323568"/>
          </a:xfrm>
        </p:grpSpPr>
        <p:sp>
          <p:nvSpPr>
            <p:cNvPr id="144" name="Rectangle 143"/>
            <p:cNvSpPr/>
            <p:nvPr>
              <p:custDataLst>
                <p:tags r:id="rId13"/>
              </p:custDataLst>
            </p:nvPr>
          </p:nvSpPr>
          <p:spPr>
            <a:xfrm>
              <a:off x="977717" y="1464179"/>
              <a:ext cx="1964147" cy="284693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>
                <a:tabLst>
                  <a:tab pos="693721" algn="l"/>
                  <a:tab pos="1025499" algn="l"/>
                  <a:tab pos="1377916" algn="l"/>
                </a:tabLst>
              </a:pPr>
              <a:r>
                <a:rPr lang="en-US" b="1" dirty="0" smtClean="0">
                  <a:solidFill>
                    <a:srgbClr val="000000"/>
                  </a:solidFill>
                  <a:latin typeface="Bookman Old Style" panose="02050604050505020204" pitchFamily="18" charset="0"/>
                </a:rPr>
                <a:t>Length of rectangle</a:t>
              </a:r>
              <a:endParaRPr lang="en-US" b="1" dirty="0">
                <a:solidFill>
                  <a:srgbClr val="0000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2823006" y="1472733"/>
              <a:ext cx="29206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tabLst>
                  <a:tab pos="693721" algn="l"/>
                  <a:tab pos="1025499" algn="l"/>
                  <a:tab pos="1377916" algn="l"/>
                </a:tabLst>
              </a:pPr>
              <a:r>
                <a:rPr lang="en-US" b="1" dirty="0">
                  <a:solidFill>
                    <a:srgbClr val="000000"/>
                  </a:solidFill>
                  <a:latin typeface="Bookman Old Style" panose="02050604050505020204" pitchFamily="18" charset="0"/>
                </a:rPr>
                <a:t>=</a:t>
              </a:r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3004707" y="1471002"/>
              <a:ext cx="42191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000000"/>
                  </a:solidFill>
                  <a:latin typeface="Bookman Old Style" panose="02050604050505020204" pitchFamily="18" charset="0"/>
                </a:rPr>
                <a:t>20</a:t>
              </a:r>
              <a:endParaRPr lang="en-US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3326062" y="1479970"/>
              <a:ext cx="66746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693721" algn="l"/>
                  <a:tab pos="1025499" algn="l"/>
                  <a:tab pos="1377916" algn="l"/>
                </a:tabLst>
              </a:pPr>
              <a:r>
                <a:rPr lang="en-US" b="1" dirty="0" smtClean="0">
                  <a:solidFill>
                    <a:srgbClr val="000000"/>
                  </a:solidFill>
                  <a:latin typeface="Bookman Old Style" panose="02050604050505020204" pitchFamily="18" charset="0"/>
                </a:rPr>
                <a:t>– </a:t>
              </a:r>
              <a:r>
                <a:rPr lang="en-US" b="1" dirty="0" smtClean="0">
                  <a:solidFill>
                    <a:prstClr val="black"/>
                  </a:solidFill>
                  <a:latin typeface="Bookman Old Style" panose="02050604050505020204" pitchFamily="18" charset="0"/>
                  <a:ea typeface="Cambria Math" panose="02040503050406030204" pitchFamily="18" charset="0"/>
                </a:rPr>
                <a:t>3.5</a:t>
              </a:r>
              <a:endParaRPr lang="en-US" b="1" dirty="0">
                <a:solidFill>
                  <a:srgbClr val="0000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3854212" y="1479970"/>
              <a:ext cx="69442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prstClr val="black"/>
                  </a:solidFill>
                  <a:latin typeface="Bookman Old Style" panose="02050604050505020204" pitchFamily="18" charset="0"/>
                  <a:ea typeface="Cambria Math" panose="02040503050406030204" pitchFamily="18" charset="0"/>
                </a:rPr>
                <a:t>– 3.5 </a:t>
              </a:r>
              <a:endParaRPr lang="en-US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4386313" y="1479970"/>
              <a:ext cx="83067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prstClr val="black"/>
                  </a:solidFill>
                  <a:latin typeface="Bookman Old Style" panose="02050604050505020204" pitchFamily="18" charset="0"/>
                  <a:ea typeface="Cambria Math" panose="02040503050406030204" pitchFamily="18" charset="0"/>
                </a:rPr>
                <a:t>= 13 m</a:t>
              </a:r>
              <a:endParaRPr lang="en-US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920794" y="1693698"/>
            <a:ext cx="2669882" cy="316331"/>
            <a:chOff x="920794" y="1693698"/>
            <a:chExt cx="2669882" cy="316331"/>
          </a:xfrm>
        </p:grpSpPr>
        <p:sp>
          <p:nvSpPr>
            <p:cNvPr id="151" name="Rectangle 150"/>
            <p:cNvSpPr/>
            <p:nvPr>
              <p:custDataLst>
                <p:tags r:id="rId12"/>
              </p:custDataLst>
            </p:nvPr>
          </p:nvSpPr>
          <p:spPr>
            <a:xfrm>
              <a:off x="920794" y="1693698"/>
              <a:ext cx="2262037" cy="284693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>
                <a:tabLst>
                  <a:tab pos="693721" algn="l"/>
                  <a:tab pos="1025499" algn="l"/>
                  <a:tab pos="1377916" algn="l"/>
                </a:tabLst>
              </a:pPr>
              <a:r>
                <a:rPr lang="en-US" b="1" dirty="0" smtClean="0">
                  <a:solidFill>
                    <a:srgbClr val="000000"/>
                  </a:solidFill>
                  <a:latin typeface="Bookman Old Style" panose="02050604050505020204" pitchFamily="18" charset="0"/>
                </a:rPr>
                <a:t>Breadth of rectangle</a:t>
              </a:r>
              <a:endParaRPr lang="en-US" b="1" dirty="0">
                <a:solidFill>
                  <a:srgbClr val="0000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2865236" y="1702252"/>
              <a:ext cx="29206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tabLst>
                  <a:tab pos="693721" algn="l"/>
                  <a:tab pos="1025499" algn="l"/>
                  <a:tab pos="1377916" algn="l"/>
                </a:tabLst>
              </a:pPr>
              <a:r>
                <a:rPr lang="en-US" b="1" dirty="0">
                  <a:solidFill>
                    <a:srgbClr val="000000"/>
                  </a:solidFill>
                  <a:latin typeface="Bookman Old Style" panose="02050604050505020204" pitchFamily="18" charset="0"/>
                </a:rPr>
                <a:t>=</a:t>
              </a: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3046937" y="1700521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000000"/>
                  </a:solidFill>
                  <a:latin typeface="Bookman Old Style" panose="02050604050505020204" pitchFamily="18" charset="0"/>
                </a:rPr>
                <a:t>7 m</a:t>
              </a:r>
              <a:endParaRPr lang="en-US" dirty="0">
                <a:solidFill>
                  <a:prstClr val="black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154" name="Rounded Rectangle 153"/>
          <p:cNvSpPr/>
          <p:nvPr>
            <p:custDataLst>
              <p:tags r:id="rId7"/>
            </p:custDataLst>
          </p:nvPr>
        </p:nvSpPr>
        <p:spPr>
          <a:xfrm>
            <a:off x="4053840" y="4543474"/>
            <a:ext cx="1385561" cy="240218"/>
          </a:xfrm>
          <a:prstGeom prst="round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3802627" y="4487548"/>
            <a:ext cx="17443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+ </a:t>
            </a:r>
            <a:r>
              <a:rPr lang="en-US" sz="1600" b="1" dirty="0" err="1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ar</a:t>
            </a:r>
            <a:r>
              <a:rPr lang="en-US" sz="1600" b="1" dirty="0" smtClean="0">
                <a:solidFill>
                  <a:srgbClr val="000000"/>
                </a:solidFill>
                <a:latin typeface="Bookman Old Style" pitchFamily="18" charset="0"/>
                <a:ea typeface="Cambria Math" pitchFamily="18" charset="0"/>
              </a:rPr>
              <a:t>(rectangle)</a:t>
            </a:r>
            <a:endParaRPr lang="en-US" sz="1600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</a:endParaRPr>
          </a:p>
        </p:txBody>
      </p:sp>
      <p:grpSp>
        <p:nvGrpSpPr>
          <p:cNvPr id="156" name="Group 155"/>
          <p:cNvGrpSpPr/>
          <p:nvPr/>
        </p:nvGrpSpPr>
        <p:grpSpPr>
          <a:xfrm>
            <a:off x="5227716" y="1143799"/>
            <a:ext cx="3562180" cy="1403727"/>
            <a:chOff x="5227716" y="1143799"/>
            <a:chExt cx="3562180" cy="1403727"/>
          </a:xfrm>
        </p:grpSpPr>
        <p:grpSp>
          <p:nvGrpSpPr>
            <p:cNvPr id="157" name="Group 156"/>
            <p:cNvGrpSpPr/>
            <p:nvPr/>
          </p:nvGrpSpPr>
          <p:grpSpPr>
            <a:xfrm>
              <a:off x="5227716" y="1205678"/>
              <a:ext cx="3070347" cy="1062300"/>
              <a:chOff x="5510273" y="1303652"/>
              <a:chExt cx="3070347" cy="1062300"/>
            </a:xfrm>
          </p:grpSpPr>
          <p:grpSp>
            <p:nvGrpSpPr>
              <p:cNvPr id="166" name="Group 165"/>
              <p:cNvGrpSpPr/>
              <p:nvPr/>
            </p:nvGrpSpPr>
            <p:grpSpPr>
              <a:xfrm>
                <a:off x="5511626" y="1309443"/>
                <a:ext cx="3068994" cy="1050074"/>
                <a:chOff x="526231" y="1956665"/>
                <a:chExt cx="5436908" cy="1860268"/>
              </a:xfrm>
            </p:grpSpPr>
            <p:grpSp>
              <p:nvGrpSpPr>
                <p:cNvPr id="168" name="Group 167"/>
                <p:cNvGrpSpPr/>
                <p:nvPr/>
              </p:nvGrpSpPr>
              <p:grpSpPr>
                <a:xfrm>
                  <a:off x="539637" y="1957809"/>
                  <a:ext cx="5423502" cy="1859124"/>
                  <a:chOff x="756062" y="2898023"/>
                  <a:chExt cx="4930456" cy="1536466"/>
                </a:xfrm>
              </p:grpSpPr>
              <p:grpSp>
                <p:nvGrpSpPr>
                  <p:cNvPr id="172" name="Group 171"/>
                  <p:cNvGrpSpPr/>
                  <p:nvPr/>
                </p:nvGrpSpPr>
                <p:grpSpPr>
                  <a:xfrm>
                    <a:off x="756062" y="2898023"/>
                    <a:ext cx="4930456" cy="1536466"/>
                    <a:chOff x="1838325" y="1363980"/>
                    <a:chExt cx="4958080" cy="1531620"/>
                  </a:xfrm>
                </p:grpSpPr>
                <p:pic>
                  <p:nvPicPr>
                    <p:cNvPr id="198" name="Picture 4" descr="Image result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46400"/>
                    <a:stretch/>
                  </p:blipFill>
                  <p:spPr bwMode="auto">
                    <a:xfrm>
                      <a:off x="2928620" y="1363980"/>
                      <a:ext cx="2458720" cy="1531620"/>
                    </a:xfrm>
                    <a:prstGeom prst="flowChartAlternateProcess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99" name="Picture 198" descr="Image result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46400"/>
                    <a:stretch/>
                  </p:blipFill>
                  <p:spPr bwMode="auto">
                    <a:xfrm>
                      <a:off x="5061585" y="1363980"/>
                      <a:ext cx="1734820" cy="1531620"/>
                    </a:xfrm>
                    <a:prstGeom prst="flowChartDelay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0" name="Picture 199" descr="Image result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46400"/>
                    <a:stretch/>
                  </p:blipFill>
                  <p:spPr bwMode="auto">
                    <a:xfrm flipH="1">
                      <a:off x="1838325" y="1363980"/>
                      <a:ext cx="1734820" cy="1531620"/>
                    </a:xfrm>
                    <a:prstGeom prst="flowChartDelay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173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8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0575" t="60452" r="70570" b="20273"/>
                  <a:stretch/>
                </p:blipFill>
                <p:spPr bwMode="auto">
                  <a:xfrm rot="16200000">
                    <a:off x="1564904" y="3340704"/>
                    <a:ext cx="460375" cy="50203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4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9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4923" t="57123" b="8745"/>
                  <a:stretch/>
                </p:blipFill>
                <p:spPr bwMode="auto">
                  <a:xfrm>
                    <a:off x="4964430" y="3343276"/>
                    <a:ext cx="472604" cy="49053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5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0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4923" t="57123" b="8745"/>
                  <a:stretch/>
                </p:blipFill>
                <p:spPr bwMode="auto">
                  <a:xfrm rot="15990821">
                    <a:off x="4951660" y="3346450"/>
                    <a:ext cx="472604" cy="49053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6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1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577" r="71489" b="69104"/>
                  <a:stretch/>
                </p:blipFill>
                <p:spPr bwMode="auto">
                  <a:xfrm rot="16200000">
                    <a:off x="1782667" y="3609647"/>
                    <a:ext cx="332626" cy="80468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7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1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577" r="71489" b="69104"/>
                  <a:stretch/>
                </p:blipFill>
                <p:spPr bwMode="auto">
                  <a:xfrm rot="16200000">
                    <a:off x="2587351" y="3609647"/>
                    <a:ext cx="332626" cy="80468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8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1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577" r="71489" b="69104"/>
                  <a:stretch/>
                </p:blipFill>
                <p:spPr bwMode="auto">
                  <a:xfrm rot="16200000">
                    <a:off x="3425877" y="3609647"/>
                    <a:ext cx="332626" cy="80468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9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1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577" r="71489" b="69104"/>
                  <a:stretch/>
                </p:blipFill>
                <p:spPr bwMode="auto">
                  <a:xfrm rot="16200000">
                    <a:off x="4283923" y="3609647"/>
                    <a:ext cx="332626" cy="80468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0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1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577" r="71489" b="69104"/>
                  <a:stretch/>
                </p:blipFill>
                <p:spPr bwMode="auto">
                  <a:xfrm rot="16200000">
                    <a:off x="1782667" y="2781376"/>
                    <a:ext cx="332626" cy="80468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1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1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577" r="71489" b="69104"/>
                  <a:stretch/>
                </p:blipFill>
                <p:spPr bwMode="auto">
                  <a:xfrm rot="16200000">
                    <a:off x="2587351" y="2781376"/>
                    <a:ext cx="332626" cy="80468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2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1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577" r="71489" b="69104"/>
                  <a:stretch/>
                </p:blipFill>
                <p:spPr bwMode="auto">
                  <a:xfrm rot="16200000">
                    <a:off x="3425877" y="2781376"/>
                    <a:ext cx="332626" cy="80468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3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1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577" r="71489" b="69104"/>
                  <a:stretch/>
                </p:blipFill>
                <p:spPr bwMode="auto">
                  <a:xfrm rot="16200000">
                    <a:off x="4283923" y="2781376"/>
                    <a:ext cx="332626" cy="80468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4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9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4923" t="57123" b="8745"/>
                  <a:stretch/>
                </p:blipFill>
                <p:spPr bwMode="auto">
                  <a:xfrm>
                    <a:off x="935770" y="3349627"/>
                    <a:ext cx="472604" cy="49053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5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0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4923" t="57123" b="8745"/>
                  <a:stretch/>
                </p:blipFill>
                <p:spPr bwMode="auto">
                  <a:xfrm rot="15990821">
                    <a:off x="923000" y="3346450"/>
                    <a:ext cx="472604" cy="49053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6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8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0575" t="60452" r="70570" b="20273"/>
                  <a:stretch/>
                </p:blipFill>
                <p:spPr bwMode="auto">
                  <a:xfrm rot="16200000">
                    <a:off x="1982459" y="3340704"/>
                    <a:ext cx="460375" cy="50203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7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8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0575" t="60452" r="70570" b="20273"/>
                  <a:stretch/>
                </p:blipFill>
                <p:spPr bwMode="auto">
                  <a:xfrm rot="16200000">
                    <a:off x="2421877" y="3340704"/>
                    <a:ext cx="460375" cy="50203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8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8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0575" t="60452" r="70570" b="20273"/>
                  <a:stretch/>
                </p:blipFill>
                <p:spPr bwMode="auto">
                  <a:xfrm rot="16200000">
                    <a:off x="3399030" y="3340704"/>
                    <a:ext cx="460375" cy="50203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9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8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0575" t="60452" r="70570" b="20273"/>
                  <a:stretch/>
                </p:blipFill>
                <p:spPr bwMode="auto">
                  <a:xfrm rot="16200000">
                    <a:off x="3894138" y="3340704"/>
                    <a:ext cx="460375" cy="50203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0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8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0575" t="60452" r="70570" b="20273"/>
                  <a:stretch/>
                </p:blipFill>
                <p:spPr bwMode="auto">
                  <a:xfrm rot="16200000">
                    <a:off x="4404055" y="3340704"/>
                    <a:ext cx="460375" cy="50203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1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2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9474" t="77208" r="71021" b="6704"/>
                  <a:stretch/>
                </p:blipFill>
                <p:spPr bwMode="auto">
                  <a:xfrm rot="16200000">
                    <a:off x="2727639" y="3320150"/>
                    <a:ext cx="692152" cy="60897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2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3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2742" t="79233" r="50000" b="7953"/>
                  <a:stretch/>
                </p:blipFill>
                <p:spPr bwMode="auto">
                  <a:xfrm>
                    <a:off x="3039508" y="3927100"/>
                    <a:ext cx="300679" cy="17817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3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3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2742" t="79233" r="50000" b="7953"/>
                  <a:stretch/>
                </p:blipFill>
                <p:spPr bwMode="auto">
                  <a:xfrm>
                    <a:off x="3879747" y="3952874"/>
                    <a:ext cx="300679" cy="17817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4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3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2742" t="79233" r="50000" b="7953"/>
                  <a:stretch/>
                </p:blipFill>
                <p:spPr bwMode="auto">
                  <a:xfrm>
                    <a:off x="3897554" y="3106737"/>
                    <a:ext cx="300679" cy="17817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5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3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2742" t="79233" r="50000" b="7953"/>
                  <a:stretch/>
                </p:blipFill>
                <p:spPr bwMode="auto">
                  <a:xfrm>
                    <a:off x="3039507" y="3106737"/>
                    <a:ext cx="300679" cy="17817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6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3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2742" t="79233" r="50000" b="7953"/>
                  <a:stretch/>
                </p:blipFill>
                <p:spPr bwMode="auto">
                  <a:xfrm>
                    <a:off x="2200982" y="3113926"/>
                    <a:ext cx="300679" cy="17817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7" name="Picture 8" descr="Image result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3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2742" t="79233" r="50000" b="7953"/>
                  <a:stretch/>
                </p:blipFill>
                <p:spPr bwMode="auto">
                  <a:xfrm>
                    <a:off x="2200982" y="3952875"/>
                    <a:ext cx="300679" cy="17817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69" name="Arc 168"/>
                <p:cNvSpPr/>
                <p:nvPr/>
              </p:nvSpPr>
              <p:spPr>
                <a:xfrm>
                  <a:off x="4088313" y="1956665"/>
                  <a:ext cx="1872819" cy="1860041"/>
                </a:xfrm>
                <a:prstGeom prst="arc">
                  <a:avLst>
                    <a:gd name="adj1" fmla="val 16027095"/>
                    <a:gd name="adj2" fmla="val 5576082"/>
                  </a:avLst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0" name="Arc 169"/>
                <p:cNvSpPr/>
                <p:nvPr/>
              </p:nvSpPr>
              <p:spPr>
                <a:xfrm flipH="1">
                  <a:off x="526231" y="1956665"/>
                  <a:ext cx="1872819" cy="1860042"/>
                </a:xfrm>
                <a:prstGeom prst="arc">
                  <a:avLst>
                    <a:gd name="adj1" fmla="val 16187023"/>
                    <a:gd name="adj2" fmla="val 5379323"/>
                  </a:avLst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1" name="Rectangle 170"/>
                <p:cNvSpPr/>
                <p:nvPr/>
              </p:nvSpPr>
              <p:spPr>
                <a:xfrm>
                  <a:off x="1432850" y="1957809"/>
                  <a:ext cx="3544341" cy="1859124"/>
                </a:xfrm>
                <a:prstGeom prst="rect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67" name="Flowchart: Terminator 166"/>
              <p:cNvSpPr/>
              <p:nvPr/>
            </p:nvSpPr>
            <p:spPr>
              <a:xfrm>
                <a:off x="5510273" y="1303652"/>
                <a:ext cx="3069847" cy="1062300"/>
              </a:xfrm>
              <a:prstGeom prst="flowChartTerminator">
                <a:avLst/>
              </a:prstGeom>
              <a:solidFill>
                <a:sysClr val="window" lastClr="FFFFFF">
                  <a:alpha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58" name="Group 157"/>
            <p:cNvGrpSpPr/>
            <p:nvPr/>
          </p:nvGrpSpPr>
          <p:grpSpPr>
            <a:xfrm>
              <a:off x="5307433" y="2270527"/>
              <a:ext cx="3183835" cy="276999"/>
              <a:chOff x="1747295" y="3830353"/>
              <a:chExt cx="2631268" cy="276999"/>
            </a:xfrm>
          </p:grpSpPr>
          <p:cxnSp>
            <p:nvCxnSpPr>
              <p:cNvPr id="163" name="Straight Arrow Connector 162"/>
              <p:cNvCxnSpPr/>
              <p:nvPr/>
            </p:nvCxnSpPr>
            <p:spPr>
              <a:xfrm flipH="1" flipV="1">
                <a:off x="1747295" y="3981450"/>
                <a:ext cx="109728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/>
              </a:ln>
              <a:effectLst/>
            </p:spPr>
          </p:cxnSp>
          <p:cxnSp>
            <p:nvCxnSpPr>
              <p:cNvPr id="164" name="Straight Arrow Connector 163"/>
              <p:cNvCxnSpPr/>
              <p:nvPr/>
            </p:nvCxnSpPr>
            <p:spPr>
              <a:xfrm flipV="1">
                <a:off x="3372723" y="3961601"/>
                <a:ext cx="100584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/>
              </a:ln>
              <a:effectLst/>
            </p:spPr>
          </p:cxnSp>
          <p:sp>
            <p:nvSpPr>
              <p:cNvPr id="165" name="TextBox 164"/>
              <p:cNvSpPr txBox="1"/>
              <p:nvPr/>
            </p:nvSpPr>
            <p:spPr>
              <a:xfrm>
                <a:off x="2901910" y="3830353"/>
                <a:ext cx="53948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ookman Old Style" pitchFamily="18" charset="0"/>
                  </a:rPr>
                  <a:t>20 m</a:t>
                </a:r>
                <a:endPara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endParaRPr>
              </a:p>
            </p:txBody>
          </p:sp>
        </p:grpSp>
        <p:grpSp>
          <p:nvGrpSpPr>
            <p:cNvPr id="159" name="Group 158"/>
            <p:cNvGrpSpPr/>
            <p:nvPr/>
          </p:nvGrpSpPr>
          <p:grpSpPr>
            <a:xfrm>
              <a:off x="8297453" y="1143799"/>
              <a:ext cx="492443" cy="1152120"/>
              <a:chOff x="2638272" y="3231931"/>
              <a:chExt cx="492443" cy="1152120"/>
            </a:xfrm>
          </p:grpSpPr>
          <p:cxnSp>
            <p:nvCxnSpPr>
              <p:cNvPr id="160" name="Straight Arrow Connector 159"/>
              <p:cNvCxnSpPr/>
              <p:nvPr/>
            </p:nvCxnSpPr>
            <p:spPr>
              <a:xfrm rot="5400000" flipH="1" flipV="1">
                <a:off x="2642935" y="3460531"/>
                <a:ext cx="4572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/>
              </a:ln>
              <a:effectLst/>
            </p:spPr>
          </p:cxnSp>
          <p:cxnSp>
            <p:nvCxnSpPr>
              <p:cNvPr id="161" name="Straight Arrow Connector 160"/>
              <p:cNvCxnSpPr/>
              <p:nvPr/>
            </p:nvCxnSpPr>
            <p:spPr>
              <a:xfrm rot="5400000" flipV="1">
                <a:off x="2642935" y="4155451"/>
                <a:ext cx="4572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arrow"/>
              </a:ln>
              <a:effectLst/>
            </p:spPr>
          </p:cxnSp>
          <p:sp>
            <p:nvSpPr>
              <p:cNvPr id="162" name="TextBox 161"/>
              <p:cNvSpPr txBox="1"/>
              <p:nvPr/>
            </p:nvSpPr>
            <p:spPr>
              <a:xfrm>
                <a:off x="2638272" y="3663198"/>
                <a:ext cx="4924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ookman Old Style" pitchFamily="18" charset="0"/>
                  </a:rPr>
                  <a:t>7 m</a:t>
                </a:r>
                <a:endPara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endParaRPr>
              </a:p>
            </p:txBody>
          </p:sp>
        </p:grpSp>
      </p:grpSp>
      <p:sp>
        <p:nvSpPr>
          <p:cNvPr id="201" name="Rectangle 200"/>
          <p:cNvSpPr/>
          <p:nvPr/>
        </p:nvSpPr>
        <p:spPr>
          <a:xfrm>
            <a:off x="742502" y="2089825"/>
            <a:ext cx="25078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Area of two </a:t>
            </a:r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semicircles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Rectangle 201"/>
              <p:cNvSpPr/>
              <p:nvPr/>
            </p:nvSpPr>
            <p:spPr>
              <a:xfrm>
                <a:off x="4481470" y="2535540"/>
                <a:ext cx="364202" cy="5049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1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1" dirty="0" smtClean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202" name="Rectangle 2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470" y="2535540"/>
                <a:ext cx="364202" cy="504946"/>
              </a:xfrm>
              <a:prstGeom prst="rect">
                <a:avLst/>
              </a:prstGeom>
              <a:blipFill rotWithShape="1">
                <a:blip r:embed="rId24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Rectangle 202"/>
              <p:cNvSpPr/>
              <p:nvPr/>
            </p:nvSpPr>
            <p:spPr>
              <a:xfrm>
                <a:off x="4925591" y="2554667"/>
                <a:ext cx="364202" cy="5049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dirty="0">
                              <a:solidFill>
                                <a:prstClr val="black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1" dirty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1" dirty="0">
                              <a:solidFill>
                                <a:prstClr val="black"/>
                              </a:solidFill>
                              <a:latin typeface="Bookman Old Style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prstClr val="black"/>
                  </a:solidFill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203" name="Rectangle 2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591" y="2554667"/>
                <a:ext cx="364202" cy="504946"/>
              </a:xfrm>
              <a:prstGeom prst="rect">
                <a:avLst/>
              </a:prstGeom>
              <a:blipFill rotWithShape="1">
                <a:blip r:embed="rId25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" name="Rectangle 203"/>
          <p:cNvSpPr/>
          <p:nvPr/>
        </p:nvSpPr>
        <p:spPr>
          <a:xfrm>
            <a:off x="4744429" y="2624645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  <a:sym typeface="Symbol"/>
              </a:rPr>
              <a:t></a:t>
            </a:r>
            <a:r>
              <a:rPr lang="en-US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 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2958120" y="209120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=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206" name="Rectangle 205"/>
          <p:cNvSpPr/>
          <p:nvPr/>
        </p:nvSpPr>
        <p:spPr>
          <a:xfrm>
            <a:off x="3387686" y="2067262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  <a:sym typeface="Symbol"/>
              </a:rPr>
              <a:t></a:t>
            </a:r>
            <a:r>
              <a:rPr lang="en-US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 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3176250" y="2091201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2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3606922" y="2013046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1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209" name="Straight Connector 208"/>
          <p:cNvCxnSpPr/>
          <p:nvPr/>
        </p:nvCxnSpPr>
        <p:spPr>
          <a:xfrm>
            <a:off x="3639438" y="2254579"/>
            <a:ext cx="244664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10" name="Rectangle 209"/>
          <p:cNvSpPr/>
          <p:nvPr/>
        </p:nvSpPr>
        <p:spPr>
          <a:xfrm>
            <a:off x="3616447" y="2205460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2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11" name="Rectangle 210"/>
          <p:cNvSpPr/>
          <p:nvPr/>
        </p:nvSpPr>
        <p:spPr>
          <a:xfrm>
            <a:off x="3848047" y="2072570"/>
            <a:ext cx="4459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ymbol" panose="05050102010706020507" pitchFamily="18" charset="2"/>
              </a:rPr>
              <a:t></a:t>
            </a:r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r</a:t>
            </a:r>
            <a:r>
              <a:rPr lang="en-US" b="1" baseline="30000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2</a:t>
            </a:r>
            <a:endParaRPr lang="en-US" b="1" baseline="30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12" name="Rectangle 211"/>
          <p:cNvSpPr/>
          <p:nvPr/>
        </p:nvSpPr>
        <p:spPr>
          <a:xfrm>
            <a:off x="2965305" y="262464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=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3371914" y="2624645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  <a:sym typeface="Symbol"/>
              </a:rPr>
              <a:t></a:t>
            </a:r>
            <a:r>
              <a:rPr lang="en-US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 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14" name="Rectangle 213"/>
          <p:cNvSpPr/>
          <p:nvPr/>
        </p:nvSpPr>
        <p:spPr>
          <a:xfrm>
            <a:off x="3170677" y="2624645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2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3591150" y="2542527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1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216" name="Straight Connector 215"/>
          <p:cNvCxnSpPr/>
          <p:nvPr/>
        </p:nvCxnSpPr>
        <p:spPr>
          <a:xfrm>
            <a:off x="3623666" y="2803110"/>
            <a:ext cx="244664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17" name="Rectangle 216"/>
          <p:cNvSpPr/>
          <p:nvPr/>
        </p:nvSpPr>
        <p:spPr>
          <a:xfrm>
            <a:off x="3600675" y="2763516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2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18" name="Rectangle 217"/>
          <p:cNvSpPr/>
          <p:nvPr/>
        </p:nvSpPr>
        <p:spPr>
          <a:xfrm>
            <a:off x="3831370" y="2624645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  <a:sym typeface="Symbol"/>
              </a:rPr>
              <a:t></a:t>
            </a:r>
            <a:r>
              <a:rPr lang="en-US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 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19" name="Rectangle 218"/>
          <p:cNvSpPr/>
          <p:nvPr/>
        </p:nvSpPr>
        <p:spPr>
          <a:xfrm>
            <a:off x="4029651" y="2532347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22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220" name="Straight Connector 219"/>
          <p:cNvCxnSpPr/>
          <p:nvPr/>
        </p:nvCxnSpPr>
        <p:spPr>
          <a:xfrm>
            <a:off x="4123918" y="2803110"/>
            <a:ext cx="244664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21" name="Rectangle 220"/>
          <p:cNvSpPr/>
          <p:nvPr/>
        </p:nvSpPr>
        <p:spPr>
          <a:xfrm>
            <a:off x="4085756" y="2763516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7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22" name="Rectangle 221"/>
          <p:cNvSpPr/>
          <p:nvPr/>
        </p:nvSpPr>
        <p:spPr>
          <a:xfrm>
            <a:off x="4330482" y="2624645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  <a:sym typeface="Symbol"/>
              </a:rPr>
              <a:t></a:t>
            </a:r>
            <a:r>
              <a:rPr lang="en-US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 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223" name="Straight Connector 222"/>
          <p:cNvCxnSpPr/>
          <p:nvPr/>
        </p:nvCxnSpPr>
        <p:spPr>
          <a:xfrm rot="2700000">
            <a:off x="3752319" y="2822386"/>
            <a:ext cx="0" cy="194657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224" name="Straight Connector 223"/>
          <p:cNvCxnSpPr/>
          <p:nvPr/>
        </p:nvCxnSpPr>
        <p:spPr>
          <a:xfrm rot="2700000">
            <a:off x="3322321" y="2669619"/>
            <a:ext cx="0" cy="194657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225" name="Straight Connector 224"/>
          <p:cNvCxnSpPr/>
          <p:nvPr/>
        </p:nvCxnSpPr>
        <p:spPr>
          <a:xfrm rot="2700000">
            <a:off x="4237399" y="2813302"/>
            <a:ext cx="0" cy="194657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226" name="Straight Connector 225"/>
          <p:cNvCxnSpPr/>
          <p:nvPr/>
        </p:nvCxnSpPr>
        <p:spPr>
          <a:xfrm rot="2700000">
            <a:off x="4663570" y="2560986"/>
            <a:ext cx="0" cy="194657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227" name="Straight Connector 226"/>
          <p:cNvCxnSpPr/>
          <p:nvPr/>
        </p:nvCxnSpPr>
        <p:spPr>
          <a:xfrm rot="2700000">
            <a:off x="4677800" y="2803599"/>
            <a:ext cx="0" cy="194657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228" name="Straight Connector 227"/>
          <p:cNvCxnSpPr/>
          <p:nvPr/>
        </p:nvCxnSpPr>
        <p:spPr>
          <a:xfrm rot="2700000">
            <a:off x="4237398" y="2588907"/>
            <a:ext cx="0" cy="194657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229" name="Rectangle 228"/>
          <p:cNvSpPr/>
          <p:nvPr/>
        </p:nvSpPr>
        <p:spPr>
          <a:xfrm>
            <a:off x="4053884" y="2355194"/>
            <a:ext cx="3866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11</a:t>
            </a:r>
            <a:endParaRPr lang="en-US" sz="1200" b="1" dirty="0">
              <a:solidFill>
                <a:srgbClr val="FF0000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230" name="Rectangle 229"/>
          <p:cNvSpPr/>
          <p:nvPr/>
        </p:nvSpPr>
        <p:spPr>
          <a:xfrm>
            <a:off x="2932753" y="327463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=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231" name="Rectangle 230"/>
          <p:cNvSpPr/>
          <p:nvPr/>
        </p:nvSpPr>
        <p:spPr>
          <a:xfrm>
            <a:off x="3146701" y="3136387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77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232" name="Straight Connector 231"/>
          <p:cNvCxnSpPr/>
          <p:nvPr/>
        </p:nvCxnSpPr>
        <p:spPr>
          <a:xfrm>
            <a:off x="3240968" y="3435070"/>
            <a:ext cx="244664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33" name="Rectangle 232"/>
          <p:cNvSpPr/>
          <p:nvPr/>
        </p:nvSpPr>
        <p:spPr>
          <a:xfrm>
            <a:off x="3202806" y="3395476"/>
            <a:ext cx="30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Bookman Old Style" panose="02050604050505020204" pitchFamily="18" charset="0"/>
              </a:rPr>
              <a:t>2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34" name="Rectangle 233"/>
          <p:cNvSpPr/>
          <p:nvPr/>
        </p:nvSpPr>
        <p:spPr>
          <a:xfrm>
            <a:off x="554453" y="3695594"/>
            <a:ext cx="25922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Symbol" pitchFamily="18" charset="2"/>
                <a:ea typeface="Cambria Math" panose="02040503050406030204" pitchFamily="18" charset="0"/>
              </a:rPr>
              <a:t>\</a:t>
            </a:r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 Area </a:t>
            </a:r>
            <a:r>
              <a:rPr lang="en-US" b="1" dirty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of two </a:t>
            </a:r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semicircles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235" name="Rectangle 234"/>
          <p:cNvSpPr/>
          <p:nvPr/>
        </p:nvSpPr>
        <p:spPr>
          <a:xfrm>
            <a:off x="2968092" y="3699262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=</a:t>
            </a:r>
            <a:endParaRPr lang="en-US" b="1" dirty="0">
              <a:solidFill>
                <a:prstClr val="black"/>
              </a:solidFill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236" name="Rectangle 235"/>
          <p:cNvSpPr/>
          <p:nvPr/>
        </p:nvSpPr>
        <p:spPr>
          <a:xfrm>
            <a:off x="3139652" y="3699262"/>
            <a:ext cx="9204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38.5 m</a:t>
            </a:r>
            <a:r>
              <a:rPr lang="en-US" b="1" baseline="30000" dirty="0" smtClean="0">
                <a:solidFill>
                  <a:prstClr val="black"/>
                </a:solidFill>
                <a:latin typeface="Bookman Old Style" panose="02050604050505020204" pitchFamily="18" charset="0"/>
                <a:ea typeface="Cambria Math" panose="02040503050406030204" pitchFamily="18" charset="0"/>
              </a:rPr>
              <a:t>2</a:t>
            </a:r>
            <a:endParaRPr lang="en-US" b="1" baseline="30000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37" name="Rectangle 236"/>
          <p:cNvSpPr/>
          <p:nvPr/>
        </p:nvSpPr>
        <p:spPr>
          <a:xfrm>
            <a:off x="2845569" y="4122876"/>
            <a:ext cx="6463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glow rad="139700">
                    <a:srgbClr val="ED7D31">
                      <a:satMod val="175000"/>
                      <a:alpha val="40000"/>
                    </a:srgbClr>
                  </a:glow>
                </a:effectLst>
                <a:uLnTx/>
                <a:uFillTx/>
                <a:latin typeface="Bookman Old Style" panose="02050604050505020204" pitchFamily="18" charset="0"/>
                <a:ea typeface="Cambria Math" panose="02040503050406030204" pitchFamily="18" charset="0"/>
              </a:rPr>
              <a:t> 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glow rad="139700">
                  <a:srgbClr val="ED7D31">
                    <a:satMod val="175000"/>
                    <a:alpha val="40000"/>
                  </a:srgbClr>
                </a:glow>
              </a:effectLst>
              <a:uLnTx/>
              <a:uFillTx/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238" name="Rounded Rectangle 237"/>
          <p:cNvSpPr/>
          <p:nvPr>
            <p:custDataLst>
              <p:tags r:id="rId8"/>
            </p:custDataLst>
          </p:nvPr>
        </p:nvSpPr>
        <p:spPr>
          <a:xfrm>
            <a:off x="1194178" y="791147"/>
            <a:ext cx="5067340" cy="211019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239" name="Rounded Rectangle 238"/>
          <p:cNvSpPr/>
          <p:nvPr>
            <p:custDataLst>
              <p:tags r:id="rId9"/>
            </p:custDataLst>
          </p:nvPr>
        </p:nvSpPr>
        <p:spPr>
          <a:xfrm>
            <a:off x="1176736" y="790889"/>
            <a:ext cx="1483669" cy="198527"/>
          </a:xfrm>
          <a:prstGeom prst="round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240" name="Rounded Rectangle 239"/>
          <p:cNvSpPr/>
          <p:nvPr>
            <p:custDataLst>
              <p:tags r:id="rId10"/>
            </p:custDataLst>
          </p:nvPr>
        </p:nvSpPr>
        <p:spPr>
          <a:xfrm>
            <a:off x="4659040" y="798439"/>
            <a:ext cx="1566538" cy="211019"/>
          </a:xfrm>
          <a:prstGeom prst="round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 Math" panose="02040503050406030204" pitchFamily="18" charset="0"/>
              <a:ea typeface="Cambria Math" panose="02040503050406030204" pitchFamily="18" charset="0"/>
              <a:cs typeface="+mn-cs"/>
            </a:endParaRPr>
          </a:p>
        </p:txBody>
      </p:sp>
      <p:sp>
        <p:nvSpPr>
          <p:cNvPr id="241" name="Rectangle 240"/>
          <p:cNvSpPr/>
          <p:nvPr>
            <p:custDataLst>
              <p:tags r:id="rId11"/>
            </p:custDataLst>
          </p:nvPr>
        </p:nvSpPr>
        <p:spPr>
          <a:xfrm>
            <a:off x="1153555" y="244809"/>
            <a:ext cx="6170173" cy="80791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marL="292100" indent="-292100" defTabSz="7772400"/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The </a:t>
            </a:r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shape of a garden is rectangular in the middle </a:t>
            </a: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and</a:t>
            </a:r>
          </a:p>
          <a:p>
            <a:pPr marL="292100" indent="-292100" defTabSz="7772400"/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semi-circular </a:t>
            </a:r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at the </a:t>
            </a: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ends </a:t>
            </a:r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as shown in the </a:t>
            </a: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diagram.</a:t>
            </a:r>
          </a:p>
          <a:p>
            <a:pPr marL="292100" indent="-292100" defTabSz="7772400"/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Find </a:t>
            </a:r>
            <a:r>
              <a:rPr lang="en-US" sz="1600" b="1" dirty="0">
                <a:solidFill>
                  <a:prstClr val="black"/>
                </a:solidFill>
                <a:latin typeface="Bookman Old Style" panose="02050604050505020204" pitchFamily="18" charset="0"/>
              </a:rPr>
              <a:t>the area and the perimeter of this </a:t>
            </a: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</a:rPr>
              <a:t>garden.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0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"/>
                            </p:stCondLst>
                            <p:childTnLst>
                              <p:par>
                                <p:cTn id="13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500"/>
                            </p:stCondLst>
                            <p:childTnLst>
                              <p:par>
                                <p:cTn id="1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" grpId="0" animBg="1"/>
      <p:bldP spid="242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31" grpId="0" animBg="1"/>
      <p:bldP spid="131" grpId="1" animBg="1"/>
      <p:bldP spid="154" grpId="0" animBg="1"/>
      <p:bldP spid="154" grpId="1" animBg="1"/>
      <p:bldP spid="201" grpId="0"/>
      <p:bldP spid="202" grpId="0"/>
      <p:bldP spid="203" grpId="0"/>
      <p:bldP spid="204" grpId="0"/>
      <p:bldP spid="205" grpId="0"/>
      <p:bldP spid="206" grpId="0"/>
      <p:bldP spid="207" grpId="0"/>
      <p:bldP spid="208" grpId="0"/>
      <p:bldP spid="210" grpId="0"/>
      <p:bldP spid="211" grpId="0"/>
      <p:bldP spid="212" grpId="0"/>
      <p:bldP spid="213" grpId="0"/>
      <p:bldP spid="214" grpId="0"/>
      <p:bldP spid="215" grpId="0"/>
      <p:bldP spid="217" grpId="0"/>
      <p:bldP spid="218" grpId="0"/>
      <p:bldP spid="219" grpId="0"/>
      <p:bldP spid="221" grpId="0"/>
      <p:bldP spid="222" grpId="0"/>
      <p:bldP spid="229" grpId="0"/>
      <p:bldP spid="230" grpId="0"/>
      <p:bldP spid="231" grpId="0"/>
      <p:bldP spid="233" grpId="0"/>
      <p:bldP spid="234" grpId="0"/>
      <p:bldP spid="235" grpId="0"/>
      <p:bldP spid="236" grpId="0"/>
      <p:bldP spid="23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995500" y="257801"/>
            <a:ext cx="6535378" cy="1106781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sz="1800" kern="0"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66175" y="413073"/>
            <a:ext cx="687003" cy="624548"/>
            <a:chOff x="508513" y="-702286"/>
            <a:chExt cx="687003" cy="624548"/>
          </a:xfrm>
        </p:grpSpPr>
        <p:sp>
          <p:nvSpPr>
            <p:cNvPr id="13" name="Plaque 12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800" kern="0" dirty="0">
                <a:solidFill>
                  <a:prstClr val="white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sz="1800" b="1" kern="0" dirty="0" smtClean="0">
                  <a:solidFill>
                    <a:prstClr val="white"/>
                  </a:solidFill>
                  <a:latin typeface="Bookman Old Style" pitchFamily="18" charset="0"/>
                </a:rPr>
                <a:t>Q.</a:t>
              </a:r>
              <a:endParaRPr lang="en-US" sz="1800" b="1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sp>
        <p:nvSpPr>
          <p:cNvPr id="60" name="Rectangle 59"/>
          <p:cNvSpPr>
            <a:spLocks noChangeArrowheads="1"/>
          </p:cNvSpPr>
          <p:nvPr/>
        </p:nvSpPr>
        <p:spPr bwMode="auto">
          <a:xfrm>
            <a:off x="435746" y="1393394"/>
            <a:ext cx="6554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0"/>
              </a:spcBef>
              <a:buFontTx/>
              <a:buNone/>
            </a:pP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IN" alt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3526661" y="3525504"/>
            <a:ext cx="179414" cy="253330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38" name="Rounded Rectangle 137"/>
          <p:cNvSpPr/>
          <p:nvPr/>
        </p:nvSpPr>
        <p:spPr>
          <a:xfrm>
            <a:off x="3915916" y="3525504"/>
            <a:ext cx="179414" cy="253330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40" name="Rounded Rectangle 139"/>
          <p:cNvSpPr/>
          <p:nvPr/>
        </p:nvSpPr>
        <p:spPr>
          <a:xfrm>
            <a:off x="2407043" y="2753099"/>
            <a:ext cx="179414" cy="274320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41" name="Rounded Rectangle 140"/>
          <p:cNvSpPr/>
          <p:nvPr/>
        </p:nvSpPr>
        <p:spPr>
          <a:xfrm>
            <a:off x="2788043" y="2753099"/>
            <a:ext cx="179414" cy="274320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45" name="Rounded Rectangle 144"/>
          <p:cNvSpPr/>
          <p:nvPr/>
        </p:nvSpPr>
        <p:spPr>
          <a:xfrm>
            <a:off x="1224419" y="348939"/>
            <a:ext cx="3936789" cy="226711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46" name="Rounded Rectangle 145"/>
          <p:cNvSpPr/>
          <p:nvPr/>
        </p:nvSpPr>
        <p:spPr>
          <a:xfrm>
            <a:off x="1183572" y="612260"/>
            <a:ext cx="4110720" cy="226711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47" name="Rounded Rectangle 146"/>
          <p:cNvSpPr/>
          <p:nvPr/>
        </p:nvSpPr>
        <p:spPr>
          <a:xfrm>
            <a:off x="5920752" y="347713"/>
            <a:ext cx="989381" cy="226711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48" name="Rounded Rectangle 147"/>
          <p:cNvSpPr/>
          <p:nvPr/>
        </p:nvSpPr>
        <p:spPr>
          <a:xfrm>
            <a:off x="5332924" y="597563"/>
            <a:ext cx="1005840" cy="231268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49" name="Rounded Rectangle 148"/>
          <p:cNvSpPr/>
          <p:nvPr/>
        </p:nvSpPr>
        <p:spPr>
          <a:xfrm>
            <a:off x="6378109" y="612084"/>
            <a:ext cx="1095469" cy="226711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1672413" y="834996"/>
            <a:ext cx="1015566" cy="226711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1232201" y="1072715"/>
            <a:ext cx="3670635" cy="226711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6855216" y="1847281"/>
            <a:ext cx="1463040" cy="101589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6834197" y="1839572"/>
            <a:ext cx="1463040" cy="1015898"/>
          </a:xfrm>
          <a:prstGeom prst="rect">
            <a:avLst/>
          </a:prstGeom>
          <a:solidFill>
            <a:srgbClr val="FF79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54" name="Parallelogram 153"/>
          <p:cNvSpPr/>
          <p:nvPr/>
        </p:nvSpPr>
        <p:spPr>
          <a:xfrm>
            <a:off x="6522603" y="2876541"/>
            <a:ext cx="1783080" cy="321379"/>
          </a:xfrm>
          <a:prstGeom prst="parallelogram">
            <a:avLst>
              <a:gd name="adj" fmla="val 10161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55" name="Parallelogram 154"/>
          <p:cNvSpPr/>
          <p:nvPr/>
        </p:nvSpPr>
        <p:spPr>
          <a:xfrm rot="5400000" flipH="1">
            <a:off x="7491519" y="2360130"/>
            <a:ext cx="1339139" cy="323519"/>
          </a:xfrm>
          <a:prstGeom prst="parallelogram">
            <a:avLst>
              <a:gd name="adj" fmla="val 10101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56" name="Parallelogram 155"/>
          <p:cNvSpPr/>
          <p:nvPr/>
        </p:nvSpPr>
        <p:spPr>
          <a:xfrm rot="5400000" flipH="1">
            <a:off x="6006854" y="2365402"/>
            <a:ext cx="1339139" cy="323519"/>
          </a:xfrm>
          <a:prstGeom prst="parallelogram">
            <a:avLst>
              <a:gd name="adj" fmla="val 10101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57" name="Parallelogram 156"/>
          <p:cNvSpPr/>
          <p:nvPr/>
        </p:nvSpPr>
        <p:spPr>
          <a:xfrm>
            <a:off x="6527683" y="2878084"/>
            <a:ext cx="1783080" cy="321379"/>
          </a:xfrm>
          <a:prstGeom prst="parallelogram">
            <a:avLst>
              <a:gd name="adj" fmla="val 101612"/>
            </a:avLst>
          </a:prstGeom>
          <a:solidFill>
            <a:srgbClr val="FF79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1800" dirty="0" smtClean="0">
                <a:solidFill>
                  <a:prstClr val="white"/>
                </a:solidFill>
              </a:rPr>
              <a:t>     </a:t>
            </a: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58" name="Parallelogram 157"/>
          <p:cNvSpPr/>
          <p:nvPr/>
        </p:nvSpPr>
        <p:spPr>
          <a:xfrm rot="5400000" flipH="1">
            <a:off x="7457189" y="2346727"/>
            <a:ext cx="1407448" cy="350325"/>
          </a:xfrm>
          <a:prstGeom prst="parallelogram">
            <a:avLst>
              <a:gd name="adj" fmla="val 101017"/>
            </a:avLst>
          </a:prstGeom>
          <a:solidFill>
            <a:srgbClr val="6E5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59" name="Parallelogram 158"/>
          <p:cNvSpPr/>
          <p:nvPr/>
        </p:nvSpPr>
        <p:spPr>
          <a:xfrm rot="5400000" flipH="1">
            <a:off x="5990857" y="2359311"/>
            <a:ext cx="1366055" cy="336655"/>
          </a:xfrm>
          <a:prstGeom prst="parallelogram">
            <a:avLst>
              <a:gd name="adj" fmla="val 101017"/>
            </a:avLst>
          </a:prstGeom>
          <a:solidFill>
            <a:srgbClr val="6E55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6501648" y="1837070"/>
            <a:ext cx="1844040" cy="1371600"/>
            <a:chOff x="6461760" y="1581150"/>
            <a:chExt cx="1844040" cy="1371600"/>
          </a:xfrm>
        </p:grpSpPr>
        <p:sp>
          <p:nvSpPr>
            <p:cNvPr id="162" name="Cube 161"/>
            <p:cNvSpPr/>
            <p:nvPr/>
          </p:nvSpPr>
          <p:spPr>
            <a:xfrm>
              <a:off x="6461760" y="1581150"/>
              <a:ext cx="1828800" cy="1371600"/>
            </a:xfrm>
            <a:prstGeom prst="cub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1800">
                <a:solidFill>
                  <a:prstClr val="white"/>
                </a:solidFill>
              </a:endParaRPr>
            </a:p>
          </p:txBody>
        </p:sp>
        <p:cxnSp>
          <p:nvCxnSpPr>
            <p:cNvPr id="163" name="Straight Connector 162"/>
            <p:cNvCxnSpPr/>
            <p:nvPr/>
          </p:nvCxnSpPr>
          <p:spPr>
            <a:xfrm>
              <a:off x="6804660" y="1581150"/>
              <a:ext cx="0" cy="100584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6797040" y="2609850"/>
              <a:ext cx="150876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flipV="1">
              <a:off x="6461760" y="2609850"/>
              <a:ext cx="342900" cy="34290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6" name="Rectangle 165"/>
          <p:cNvSpPr/>
          <p:nvPr/>
        </p:nvSpPr>
        <p:spPr>
          <a:xfrm>
            <a:off x="2178443" y="2972174"/>
            <a:ext cx="6511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 80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2727083" y="2972174"/>
            <a:ext cx="6511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 40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2178443" y="3208394"/>
            <a:ext cx="14077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 3200 cm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aseline="30000" dirty="0">
              <a:solidFill>
                <a:prstClr val="black"/>
              </a:solidFill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501015" y="3482714"/>
            <a:ext cx="27559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Area of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two side faces =</a:t>
            </a:r>
            <a:endParaRPr lang="en-US" sz="1600" b="1" i="1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2871620" y="3768464"/>
            <a:ext cx="5148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 2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3237370" y="3768464"/>
            <a:ext cx="6511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 40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72" name="Rectangle 171"/>
          <p:cNvSpPr/>
          <p:nvPr/>
        </p:nvSpPr>
        <p:spPr>
          <a:xfrm>
            <a:off x="3732969" y="3769189"/>
            <a:ext cx="6511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 30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2871610" y="4013459"/>
            <a:ext cx="14077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 2400 cm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aseline="30000" dirty="0">
              <a:solidFill>
                <a:prstClr val="black"/>
              </a:solidFill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1037495" y="4311389"/>
            <a:ext cx="20120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Area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of back face</a:t>
            </a:r>
            <a:endParaRPr lang="en-US" sz="1600" b="1" i="1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2912013" y="4585709"/>
            <a:ext cx="6511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 80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3414933" y="4585709"/>
            <a:ext cx="6511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 30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3965945" y="4574279"/>
            <a:ext cx="14077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 2400 cm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aseline="30000" dirty="0">
              <a:solidFill>
                <a:prstClr val="black"/>
              </a:solidFill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7265398" y="3230707"/>
            <a:ext cx="2535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b="1" i="1" dirty="0">
                <a:solidFill>
                  <a:prstClr val="black"/>
                </a:solidFill>
                <a:latin typeface="Bookman Old Style" pitchFamily="18" charset="0"/>
              </a:rPr>
              <a:t>l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8120898" y="2922930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b="1" i="1" dirty="0" smtClean="0">
                <a:solidFill>
                  <a:prstClr val="black"/>
                </a:solidFill>
                <a:latin typeface="Bookman Old Style" pitchFamily="18" charset="0"/>
              </a:rPr>
              <a:t>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8259328" y="2223160"/>
            <a:ext cx="309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b="1" i="1" dirty="0" smtClean="0">
                <a:solidFill>
                  <a:prstClr val="black"/>
                </a:solidFill>
                <a:latin typeface="Bookman Old Style" pitchFamily="18" charset="0"/>
              </a:rPr>
              <a:t>h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7355088" y="2599080"/>
            <a:ext cx="2535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b="1" i="1" dirty="0">
                <a:solidFill>
                  <a:prstClr val="black"/>
                </a:solidFill>
                <a:latin typeface="Bookman Old Style" pitchFamily="18" charset="0"/>
              </a:rPr>
              <a:t>l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2" name="Rectangle 181"/>
          <p:cNvSpPr/>
          <p:nvPr/>
        </p:nvSpPr>
        <p:spPr>
          <a:xfrm>
            <a:off x="7222692" y="2880583"/>
            <a:ext cx="360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b="1" i="1" dirty="0" err="1" smtClean="0">
                <a:solidFill>
                  <a:srgbClr val="FF0000"/>
                </a:solidFill>
                <a:latin typeface="Bookman Old Style" pitchFamily="18" charset="0"/>
              </a:rPr>
              <a:t>lb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3" name="Rectangle 182"/>
          <p:cNvSpPr/>
          <p:nvPr/>
        </p:nvSpPr>
        <p:spPr>
          <a:xfrm>
            <a:off x="7953986" y="2377663"/>
            <a:ext cx="4171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b="1" i="1" dirty="0" err="1" smtClean="0">
                <a:solidFill>
                  <a:srgbClr val="FF0000"/>
                </a:solidFill>
                <a:latin typeface="Bookman Old Style" pitchFamily="18" charset="0"/>
              </a:rPr>
              <a:t>bh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6461008" y="2377663"/>
            <a:ext cx="4171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b="1" i="1" dirty="0" err="1" smtClean="0">
                <a:solidFill>
                  <a:srgbClr val="FF0000"/>
                </a:solidFill>
                <a:latin typeface="Bookman Old Style" pitchFamily="18" charset="0"/>
              </a:rPr>
              <a:t>bh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7281258" y="2218080"/>
            <a:ext cx="3786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b="1" i="1" dirty="0" err="1" smtClean="0">
                <a:solidFill>
                  <a:srgbClr val="FF0000"/>
                </a:solidFill>
                <a:latin typeface="Bookman Old Style" pitchFamily="18" charset="0"/>
              </a:rPr>
              <a:t>lh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2178457" y="2722619"/>
            <a:ext cx="8451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 </a:t>
            </a:r>
            <a:r>
              <a:rPr lang="en-US" sz="1600" b="1" i="1" dirty="0">
                <a:solidFill>
                  <a:prstClr val="black"/>
                </a:solidFill>
                <a:latin typeface="Bookman Old Style" pitchFamily="18" charset="0"/>
              </a:rPr>
              <a:t>l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 × </a:t>
            </a:r>
            <a:r>
              <a:rPr lang="en-US" sz="1600" b="1" i="1" dirty="0">
                <a:solidFill>
                  <a:prstClr val="black"/>
                </a:solidFill>
                <a:latin typeface="Bookman Old Style" pitchFamily="18" charset="0"/>
              </a:rPr>
              <a:t>b</a:t>
            </a:r>
          </a:p>
        </p:txBody>
      </p:sp>
      <p:sp>
        <p:nvSpPr>
          <p:cNvPr id="187" name="Rounded Rectangle 186"/>
          <p:cNvSpPr/>
          <p:nvPr/>
        </p:nvSpPr>
        <p:spPr>
          <a:xfrm>
            <a:off x="3167283" y="4353299"/>
            <a:ext cx="179414" cy="274320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88" name="Rounded Rectangle 187"/>
          <p:cNvSpPr/>
          <p:nvPr/>
        </p:nvSpPr>
        <p:spPr>
          <a:xfrm>
            <a:off x="3532699" y="4353299"/>
            <a:ext cx="179414" cy="274320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89" name="Rectangle 188"/>
          <p:cNvSpPr/>
          <p:nvPr/>
        </p:nvSpPr>
        <p:spPr>
          <a:xfrm>
            <a:off x="2914770" y="4322819"/>
            <a:ext cx="8659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 </a:t>
            </a:r>
            <a:r>
              <a:rPr lang="en-US" sz="1600" b="1" i="1" dirty="0">
                <a:solidFill>
                  <a:prstClr val="black"/>
                </a:solidFill>
                <a:latin typeface="Bookman Old Style" pitchFamily="18" charset="0"/>
              </a:rPr>
              <a:t>l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 × </a:t>
            </a:r>
            <a:r>
              <a:rPr lang="en-US" sz="1600" b="1" i="1" dirty="0">
                <a:solidFill>
                  <a:prstClr val="black"/>
                </a:solidFill>
                <a:latin typeface="Bookman Old Style" pitchFamily="18" charset="0"/>
              </a:rPr>
              <a:t>h</a:t>
            </a:r>
          </a:p>
        </p:txBody>
      </p:sp>
      <p:sp>
        <p:nvSpPr>
          <p:cNvPr id="190" name="Rounded Rectangle 189"/>
          <p:cNvSpPr/>
          <p:nvPr/>
        </p:nvSpPr>
        <p:spPr>
          <a:xfrm>
            <a:off x="1353238" y="1924852"/>
            <a:ext cx="2022829" cy="261006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91" name="Rounded Rectangle 190"/>
          <p:cNvSpPr/>
          <p:nvPr/>
        </p:nvSpPr>
        <p:spPr>
          <a:xfrm>
            <a:off x="1219481" y="2207237"/>
            <a:ext cx="2149564" cy="253330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92" name="Rounded Rectangle 191"/>
          <p:cNvSpPr/>
          <p:nvPr/>
        </p:nvSpPr>
        <p:spPr>
          <a:xfrm>
            <a:off x="1334261" y="2494752"/>
            <a:ext cx="2024987" cy="243446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60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93" name="Rectangle 192"/>
          <p:cNvSpPr/>
          <p:nvPr/>
        </p:nvSpPr>
        <p:spPr>
          <a:xfrm>
            <a:off x="1092968" y="1666783"/>
            <a:ext cx="24256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For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cuboid fish tank,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1298873" y="1876553"/>
            <a:ext cx="21483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length (</a:t>
            </a: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l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)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=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80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cm</a:t>
            </a:r>
          </a:p>
        </p:txBody>
      </p:sp>
      <p:sp>
        <p:nvSpPr>
          <p:cNvPr id="195" name="Rectangle 194"/>
          <p:cNvSpPr/>
          <p:nvPr/>
        </p:nvSpPr>
        <p:spPr>
          <a:xfrm>
            <a:off x="1188218" y="2155834"/>
            <a:ext cx="22621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breadth (</a:t>
            </a:r>
            <a:r>
              <a:rPr lang="en-US" sz="1600" b="1" i="1" dirty="0">
                <a:solidFill>
                  <a:prstClr val="black"/>
                </a:solidFill>
                <a:latin typeface="Bookman Old Style" pitchFamily="18" charset="0"/>
              </a:rPr>
              <a:t>b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) =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40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cm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1299039" y="2429785"/>
            <a:ext cx="21467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height (</a:t>
            </a:r>
            <a:r>
              <a:rPr lang="en-US" sz="1600" b="1" i="1" dirty="0">
                <a:solidFill>
                  <a:prstClr val="black"/>
                </a:solidFill>
                <a:latin typeface="Bookman Old Style" pitchFamily="18" charset="0"/>
              </a:rPr>
              <a:t>h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) =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30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cm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786023" y="2711189"/>
            <a:ext cx="14782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Area of base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98" name="Rounded Rectangle 197"/>
          <p:cNvSpPr/>
          <p:nvPr/>
        </p:nvSpPr>
        <p:spPr bwMode="auto">
          <a:xfrm>
            <a:off x="967702" y="1416342"/>
            <a:ext cx="7833302" cy="271003"/>
          </a:xfrm>
          <a:prstGeom prst="roundRect">
            <a:avLst/>
          </a:prstGeom>
          <a:solidFill>
            <a:srgbClr val="48D1CC"/>
          </a:solidFill>
          <a:ln w="12700">
            <a:solidFill>
              <a:schemeClr val="tx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532894" y="1397955"/>
            <a:ext cx="3429000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 defTabSz="914400"/>
            <a:r>
              <a:rPr lang="en-US" b="1" dirty="0" smtClean="0">
                <a:latin typeface="Bookman Old Style" pitchFamily="18" charset="0"/>
                <a:sym typeface="Symbol"/>
              </a:rPr>
              <a:t>Area of the paper needed =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200" name="TextBox 199"/>
          <p:cNvSpPr txBox="1"/>
          <p:nvPr/>
        </p:nvSpPr>
        <p:spPr>
          <a:xfrm>
            <a:off x="3194238" y="1397955"/>
            <a:ext cx="2005602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 defTabSz="914400"/>
            <a:r>
              <a:rPr lang="en-US" b="1" dirty="0" smtClean="0">
                <a:latin typeface="Bookman Old Style" pitchFamily="18" charset="0"/>
              </a:rPr>
              <a:t>Area of base +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4770437" y="1397955"/>
            <a:ext cx="2438400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 defTabSz="914400"/>
            <a:r>
              <a:rPr lang="en-US" b="1" dirty="0" smtClean="0">
                <a:latin typeface="Bookman Old Style" pitchFamily="18" charset="0"/>
              </a:rPr>
              <a:t>Area of two side faces +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202" name="TextBox 201"/>
          <p:cNvSpPr txBox="1"/>
          <p:nvPr/>
        </p:nvSpPr>
        <p:spPr>
          <a:xfrm>
            <a:off x="6960484" y="1397955"/>
            <a:ext cx="1990608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 defTabSz="914400"/>
            <a:r>
              <a:rPr lang="en-US" b="1" dirty="0" smtClean="0">
                <a:latin typeface="Bookman Old Style" pitchFamily="18" charset="0"/>
              </a:rPr>
              <a:t>Area of back face 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2981229" y="3482714"/>
            <a:ext cx="12081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2 × </a:t>
            </a: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b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h</a:t>
            </a: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1153178" y="287364"/>
            <a:ext cx="643295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buNone/>
            </a:pPr>
            <a:r>
              <a:rPr lang="en-US" sz="1600" b="1" dirty="0">
                <a:latin typeface="Bookman Old Style" pitchFamily="18" charset="0"/>
              </a:rPr>
              <a:t>A fish tank is in the form of a cuboid whose </a:t>
            </a:r>
            <a:r>
              <a:rPr lang="en-US" sz="1600" b="1" dirty="0" smtClean="0">
                <a:latin typeface="Bookman Old Style" pitchFamily="18" charset="0"/>
              </a:rPr>
              <a:t>external measures are 80 </a:t>
            </a:r>
            <a:r>
              <a:rPr lang="en-US" sz="1600" b="1" dirty="0">
                <a:latin typeface="Bookman Old Style" pitchFamily="18" charset="0"/>
              </a:rPr>
              <a:t>cm × 40 cm × 30 cm. The base, side faces and back </a:t>
            </a:r>
            <a:r>
              <a:rPr lang="en-US" sz="1600" b="1" dirty="0" smtClean="0">
                <a:latin typeface="Bookman Old Style" pitchFamily="18" charset="0"/>
              </a:rPr>
              <a:t>face </a:t>
            </a:r>
            <a:r>
              <a:rPr lang="en-US" sz="1600" b="1" dirty="0">
                <a:latin typeface="Bookman Old Style" pitchFamily="18" charset="0"/>
              </a:rPr>
              <a:t>are to </a:t>
            </a:r>
            <a:r>
              <a:rPr lang="en-US" sz="1600" b="1" dirty="0" smtClean="0">
                <a:latin typeface="Bookman Old Style" pitchFamily="18" charset="0"/>
              </a:rPr>
              <a:t>be covered </a:t>
            </a:r>
            <a:r>
              <a:rPr lang="en-US" sz="1600" b="1" dirty="0">
                <a:latin typeface="Bookman Old Style" pitchFamily="18" charset="0"/>
              </a:rPr>
              <a:t>with a </a:t>
            </a:r>
            <a:r>
              <a:rPr lang="en-US" sz="1600" b="1" dirty="0" err="1">
                <a:latin typeface="Bookman Old Style" pitchFamily="18" charset="0"/>
              </a:rPr>
              <a:t>coloured</a:t>
            </a:r>
            <a:r>
              <a:rPr lang="en-US" sz="1600" b="1" dirty="0">
                <a:latin typeface="Bookman Old Style" pitchFamily="18" charset="0"/>
              </a:rPr>
              <a:t> paper. Find the area of the paper needed.</a:t>
            </a:r>
          </a:p>
        </p:txBody>
      </p:sp>
      <p:sp>
        <p:nvSpPr>
          <p:cNvPr id="84" name="Rounded Rectangle 59"/>
          <p:cNvSpPr/>
          <p:nvPr/>
        </p:nvSpPr>
        <p:spPr>
          <a:xfrm>
            <a:off x="3661113" y="2111642"/>
            <a:ext cx="2452162" cy="667266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 algn="ctr">
            <a:solidFill>
              <a:srgbClr val="CC00FF"/>
            </a:solidFill>
            <a:prstDash val="solid"/>
            <a:miter lim="800000"/>
          </a:ln>
          <a:effectLst>
            <a:glow rad="63500">
              <a:srgbClr val="ED7D31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 pitchFamily="18" charset="0"/>
              <a:ea typeface="+mn-ea"/>
              <a:cs typeface="+mn-cs"/>
            </a:endParaRPr>
          </a:p>
        </p:txBody>
      </p:sp>
      <p:pic>
        <p:nvPicPr>
          <p:cNvPr id="8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71811" y="2079728"/>
            <a:ext cx="406195" cy="850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85"/>
          <p:cNvSpPr txBox="1"/>
          <p:nvPr/>
        </p:nvSpPr>
        <p:spPr>
          <a:xfrm>
            <a:off x="3539251" y="2155834"/>
            <a:ext cx="2652342" cy="578882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What is the formula for 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area of </a:t>
            </a:r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rectangle?</a:t>
            </a:r>
            <a:endParaRPr lang="en-US" b="1" dirty="0">
              <a:solidFill>
                <a:schemeClr val="bg1"/>
              </a:solidFill>
              <a:latin typeface="Bookman Old Style" pitchFamily="18" charset="0"/>
              <a:ea typeface="Cambria Math" pitchFamily="18" charset="0"/>
            </a:endParaRPr>
          </a:p>
        </p:txBody>
      </p:sp>
      <p:pic>
        <p:nvPicPr>
          <p:cNvPr id="87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0238" y="2076623"/>
            <a:ext cx="396620" cy="84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TextBox 87"/>
          <p:cNvSpPr txBox="1"/>
          <p:nvPr/>
        </p:nvSpPr>
        <p:spPr>
          <a:xfrm>
            <a:off x="4561625" y="2275998"/>
            <a:ext cx="6511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>
              <a:spcBef>
                <a:spcPct val="0"/>
              </a:spcBef>
              <a:buFontTx/>
              <a:buNone/>
            </a:pPr>
            <a:r>
              <a:rPr lang="en-US" altLang="en-US" sz="1600" b="1" i="1" dirty="0">
                <a:solidFill>
                  <a:srgbClr val="FFFF00"/>
                </a:solidFill>
                <a:latin typeface="Bookman Old Style" pitchFamily="18" charset="0"/>
              </a:rPr>
              <a:t>l</a:t>
            </a:r>
            <a:r>
              <a:rPr lang="en-US" altLang="en-US" sz="1600" b="1" dirty="0">
                <a:solidFill>
                  <a:srgbClr val="FFFF00"/>
                </a:solidFill>
                <a:latin typeface="Bookman Old Style" pitchFamily="18" charset="0"/>
              </a:rPr>
              <a:t> × b</a:t>
            </a:r>
          </a:p>
        </p:txBody>
      </p:sp>
    </p:spTree>
    <p:extLst>
      <p:ext uri="{BB962C8B-B14F-4D97-AF65-F5344CB8AC3E}">
        <p14:creationId xmlns:p14="http://schemas.microsoft.com/office/powerpoint/2010/main" val="185393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5" presetClass="emph" presetSubtype="0" repeatCount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4" dur="4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35" presetClass="emph" presetSubtype="0" repeatCount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4" dur="4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35" presetClass="emph" presetSubtype="0" repeatCount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6" dur="4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35" presetClass="emph" presetSubtype="0" repeatCount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6" dur="4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20000"/>
                            </p:stCondLst>
                            <p:childTnLst>
                              <p:par>
                                <p:cTn id="188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500"/>
                            </p:stCondLst>
                            <p:childTnLst>
                              <p:par>
                                <p:cTn id="23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500"/>
                            </p:stCondLst>
                            <p:childTnLst>
                              <p:par>
                                <p:cTn id="25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500"/>
                            </p:stCondLst>
                            <p:childTnLst>
                              <p:par>
                                <p:cTn id="27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500"/>
                            </p:stCondLst>
                            <p:childTnLst>
                              <p:par>
                                <p:cTn id="28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6" dur="500"/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1" dur="500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3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4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3" fill="hold">
                            <p:stCondLst>
                              <p:cond delay="500"/>
                            </p:stCondLst>
                            <p:childTnLst>
                              <p:par>
                                <p:cTn id="35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500"/>
                            </p:stCondLst>
                            <p:childTnLst>
                              <p:par>
                                <p:cTn id="36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4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4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9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5" fill="hold">
                            <p:stCondLst>
                              <p:cond delay="500"/>
                            </p:stCondLst>
                            <p:childTnLst>
                              <p:par>
                                <p:cTn id="40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2" fill="hold">
                      <p:stCondLst>
                        <p:cond delay="indefinite"/>
                      </p:stCondLst>
                      <p:childTnLst>
                        <p:par>
                          <p:cTn id="413" fill="hold">
                            <p:stCondLst>
                              <p:cond delay="0"/>
                            </p:stCondLst>
                            <p:childTnLst>
                              <p:par>
                                <p:cTn id="4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6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1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2" fill="hold">
                      <p:stCondLst>
                        <p:cond delay="indefinite"/>
                      </p:stCondLst>
                      <p:childTnLst>
                        <p:par>
                          <p:cTn id="423" fill="hold">
                            <p:stCondLst>
                              <p:cond delay="0"/>
                            </p:stCondLst>
                            <p:childTnLst>
                              <p:par>
                                <p:cTn id="4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7" fill="hold">
                            <p:stCondLst>
                              <p:cond delay="500"/>
                            </p:stCondLst>
                            <p:childTnLst>
                              <p:par>
                                <p:cTn id="42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9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9" fill="hold">
                            <p:stCondLst>
                              <p:cond delay="500"/>
                            </p:stCondLst>
                            <p:childTnLst>
                              <p:par>
                                <p:cTn id="44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4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0" grpId="0"/>
      <p:bldP spid="124" grpId="0" animBg="1"/>
      <p:bldP spid="124" grpId="1" animBg="1"/>
      <p:bldP spid="138" grpId="0" animBg="1"/>
      <p:bldP spid="138" grpId="1" animBg="1"/>
      <p:bldP spid="140" grpId="0" animBg="1"/>
      <p:bldP spid="140" grpId="1" animBg="1"/>
      <p:bldP spid="141" grpId="0" animBg="1"/>
      <p:bldP spid="141" grpId="1" animBg="1"/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  <p:bldP spid="150" grpId="0" animBg="1"/>
      <p:bldP spid="150" grpId="1" animBg="1"/>
      <p:bldP spid="151" grpId="0" animBg="1"/>
      <p:bldP spid="151" grpId="1" animBg="1"/>
      <p:bldP spid="152" grpId="0" animBg="1"/>
      <p:bldP spid="153" grpId="0" animBg="1"/>
      <p:bldP spid="153" grpId="1" animBg="1"/>
      <p:bldP spid="153" grpId="2" animBg="1"/>
      <p:bldP spid="154" grpId="0" animBg="1"/>
      <p:bldP spid="155" grpId="0" animBg="1"/>
      <p:bldP spid="156" grpId="0" animBg="1"/>
      <p:bldP spid="157" grpId="0" animBg="1"/>
      <p:bldP spid="157" grpId="1" animBg="1"/>
      <p:bldP spid="157" grpId="2" animBg="1"/>
      <p:bldP spid="158" grpId="0" animBg="1"/>
      <p:bldP spid="158" grpId="1" animBg="1"/>
      <p:bldP spid="158" grpId="2" animBg="1"/>
      <p:bldP spid="159" grpId="0" animBg="1"/>
      <p:bldP spid="159" grpId="1" animBg="1"/>
      <p:bldP spid="159" grpId="2" animBg="1"/>
      <p:bldP spid="166" grpId="0"/>
      <p:bldP spid="167" grpId="0"/>
      <p:bldP spid="168" grpId="0"/>
      <p:bldP spid="170" grpId="0"/>
      <p:bldP spid="171" grpId="0"/>
      <p:bldP spid="172" grpId="0"/>
      <p:bldP spid="173" grpId="0"/>
      <p:bldP spid="174" grpId="0"/>
      <p:bldP spid="175" grpId="0"/>
      <p:bldP spid="176" grpId="0"/>
      <p:bldP spid="177" grpId="0"/>
      <p:bldP spid="178" grpId="0"/>
      <p:bldP spid="179" grpId="0"/>
      <p:bldP spid="180" grpId="0"/>
      <p:bldP spid="181" grpId="0"/>
      <p:bldP spid="181" grpId="1"/>
      <p:bldP spid="182" grpId="0"/>
      <p:bldP spid="182" grpId="1"/>
      <p:bldP spid="183" grpId="0"/>
      <p:bldP spid="183" grpId="1"/>
      <p:bldP spid="184" grpId="0"/>
      <p:bldP spid="184" grpId="1"/>
      <p:bldP spid="185" grpId="0"/>
      <p:bldP spid="185" grpId="1"/>
      <p:bldP spid="186" grpId="0"/>
      <p:bldP spid="187" grpId="0" animBg="1"/>
      <p:bldP spid="187" grpId="1" animBg="1"/>
      <p:bldP spid="188" grpId="0" animBg="1"/>
      <p:bldP spid="188" grpId="1" animBg="1"/>
      <p:bldP spid="189" grpId="0"/>
      <p:bldP spid="190" grpId="0" animBg="1"/>
      <p:bldP spid="190" grpId="1" animBg="1"/>
      <p:bldP spid="190" grpId="2" animBg="1"/>
      <p:bldP spid="190" grpId="3" animBg="1"/>
      <p:bldP spid="191" grpId="0" animBg="1"/>
      <p:bldP spid="191" grpId="1" animBg="1"/>
      <p:bldP spid="191" grpId="2" animBg="1"/>
      <p:bldP spid="191" grpId="3" animBg="1"/>
      <p:bldP spid="192" grpId="0" animBg="1"/>
      <p:bldP spid="192" grpId="1" animBg="1"/>
      <p:bldP spid="192" grpId="2" animBg="1"/>
      <p:bldP spid="192" grpId="3" animBg="1"/>
      <p:bldP spid="193" grpId="0"/>
      <p:bldP spid="194" grpId="0"/>
      <p:bldP spid="195" grpId="0"/>
      <p:bldP spid="196" grpId="0"/>
      <p:bldP spid="197" grpId="0"/>
      <p:bldP spid="198" grpId="0" animBg="1"/>
      <p:bldP spid="199" grpId="0"/>
      <p:bldP spid="200" grpId="0"/>
      <p:bldP spid="201" grpId="0"/>
      <p:bldP spid="202" grpId="0"/>
      <p:bldP spid="32" grpId="0" build="p"/>
      <p:bldP spid="84" grpId="0" animBg="1"/>
      <p:bldP spid="84" grpId="1" animBg="1"/>
      <p:bldP spid="86" grpId="0"/>
      <p:bldP spid="86" grpId="1"/>
      <p:bldP spid="88" grpId="0"/>
      <p:bldP spid="88" grpId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/>
          <p:cNvSpPr/>
          <p:nvPr/>
        </p:nvSpPr>
        <p:spPr>
          <a:xfrm>
            <a:off x="968801" y="3909758"/>
            <a:ext cx="3335492" cy="738664"/>
          </a:xfrm>
          <a:prstGeom prst="rect">
            <a:avLst/>
          </a:prstGeom>
          <a:solidFill>
            <a:srgbClr val="0000FF"/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defTabSz="914400"/>
            <a:r>
              <a:rPr lang="en-US" b="1" dirty="0">
                <a:solidFill>
                  <a:schemeClr val="bg1"/>
                </a:solidFill>
                <a:latin typeface="Comic Sans MS" pitchFamily="66" charset="0"/>
              </a:rPr>
              <a:t>Area of </a:t>
            </a:r>
            <a:r>
              <a:rPr lang="en-US" b="1" dirty="0" smtClean="0">
                <a:solidFill>
                  <a:schemeClr val="bg1"/>
                </a:solidFill>
                <a:latin typeface="Comic Sans MS" pitchFamily="66" charset="0"/>
              </a:rPr>
              <a:t>base = 3200 cm</a:t>
            </a:r>
            <a:r>
              <a:rPr lang="en-US" b="1" baseline="30000" dirty="0" smtClean="0">
                <a:solidFill>
                  <a:schemeClr val="bg1"/>
                </a:solidFill>
                <a:latin typeface="Comic Sans MS" pitchFamily="66" charset="0"/>
              </a:rPr>
              <a:t>2</a:t>
            </a:r>
            <a:endParaRPr lang="en-US" b="1" baseline="30000" dirty="0">
              <a:solidFill>
                <a:schemeClr val="bg1"/>
              </a:solidFill>
              <a:latin typeface="Comic Sans MS" pitchFamily="66" charset="0"/>
            </a:endParaRPr>
          </a:p>
          <a:p>
            <a:pPr defTabSz="914400"/>
            <a:r>
              <a:rPr lang="en-US" b="1" dirty="0">
                <a:solidFill>
                  <a:schemeClr val="bg1"/>
                </a:solidFill>
                <a:latin typeface="Comic Sans MS" pitchFamily="66" charset="0"/>
              </a:rPr>
              <a:t>Area of two side </a:t>
            </a:r>
            <a:r>
              <a:rPr lang="en-US" b="1" dirty="0" smtClean="0">
                <a:solidFill>
                  <a:schemeClr val="bg1"/>
                </a:solidFill>
                <a:latin typeface="Comic Sans MS" pitchFamily="66" charset="0"/>
              </a:rPr>
              <a:t>faces = 2400 cm</a:t>
            </a:r>
            <a:r>
              <a:rPr lang="en-US" b="1" baseline="30000" dirty="0" smtClean="0">
                <a:solidFill>
                  <a:schemeClr val="bg1"/>
                </a:solidFill>
                <a:latin typeface="Comic Sans MS" pitchFamily="66" charset="0"/>
              </a:rPr>
              <a:t>2</a:t>
            </a:r>
            <a:endParaRPr lang="en-US" b="1" i="1" baseline="30000" dirty="0">
              <a:solidFill>
                <a:schemeClr val="bg1"/>
              </a:solidFill>
              <a:latin typeface="Comic Sans MS" pitchFamily="66" charset="0"/>
            </a:endParaRPr>
          </a:p>
          <a:p>
            <a:pPr defTabSz="914400"/>
            <a:r>
              <a:rPr lang="en-US" b="1" dirty="0">
                <a:solidFill>
                  <a:schemeClr val="bg1"/>
                </a:solidFill>
                <a:latin typeface="Comic Sans MS" pitchFamily="66" charset="0"/>
              </a:rPr>
              <a:t>Area of back </a:t>
            </a:r>
            <a:r>
              <a:rPr lang="en-US" b="1" dirty="0" smtClean="0">
                <a:solidFill>
                  <a:schemeClr val="bg1"/>
                </a:solidFill>
                <a:latin typeface="Comic Sans MS" pitchFamily="66" charset="0"/>
              </a:rPr>
              <a:t>face = 2400 cm</a:t>
            </a:r>
            <a:r>
              <a:rPr lang="en-US" b="1" baseline="30000" dirty="0" smtClean="0">
                <a:solidFill>
                  <a:schemeClr val="bg1"/>
                </a:solidFill>
                <a:latin typeface="Comic Sans MS" pitchFamily="66" charset="0"/>
              </a:rPr>
              <a:t>2</a:t>
            </a:r>
            <a:endParaRPr lang="en-US" b="1" i="1" baseline="30000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95500" y="257801"/>
            <a:ext cx="6535378" cy="1106781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sz="1800" kern="0"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66175" y="413073"/>
            <a:ext cx="687003" cy="624548"/>
            <a:chOff x="508513" y="-702286"/>
            <a:chExt cx="687003" cy="624548"/>
          </a:xfrm>
        </p:grpSpPr>
        <p:sp>
          <p:nvSpPr>
            <p:cNvPr id="13" name="Plaque 12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800" kern="0" dirty="0">
                <a:solidFill>
                  <a:prstClr val="white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sz="1800" b="1" kern="0" dirty="0" smtClean="0">
                  <a:solidFill>
                    <a:prstClr val="white"/>
                  </a:solidFill>
                  <a:latin typeface="Bookman Old Style" pitchFamily="18" charset="0"/>
                </a:rPr>
                <a:t>Q.</a:t>
              </a:r>
              <a:endParaRPr lang="en-US" sz="1800" b="1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sp>
        <p:nvSpPr>
          <p:cNvPr id="60" name="Rectangle 59"/>
          <p:cNvSpPr>
            <a:spLocks noChangeArrowheads="1"/>
          </p:cNvSpPr>
          <p:nvPr/>
        </p:nvSpPr>
        <p:spPr bwMode="auto">
          <a:xfrm>
            <a:off x="435746" y="1393394"/>
            <a:ext cx="6554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0"/>
              </a:spcBef>
              <a:buFontTx/>
              <a:buNone/>
            </a:pP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IN" alt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98" name="Rounded Rectangle 197"/>
          <p:cNvSpPr/>
          <p:nvPr/>
        </p:nvSpPr>
        <p:spPr bwMode="auto">
          <a:xfrm>
            <a:off x="967702" y="1416342"/>
            <a:ext cx="7833302" cy="271003"/>
          </a:xfrm>
          <a:prstGeom prst="roundRect">
            <a:avLst/>
          </a:prstGeom>
          <a:solidFill>
            <a:srgbClr val="48D1CC"/>
          </a:solidFill>
          <a:ln w="12700">
            <a:solidFill>
              <a:schemeClr val="tx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1153178" y="287364"/>
            <a:ext cx="643295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buNone/>
            </a:pPr>
            <a:r>
              <a:rPr lang="en-US" sz="1600" b="1" dirty="0">
                <a:latin typeface="Bookman Old Style" pitchFamily="18" charset="0"/>
              </a:rPr>
              <a:t>A fish tank is in the form of a cuboid whose </a:t>
            </a:r>
            <a:r>
              <a:rPr lang="en-US" sz="1600" b="1" dirty="0" smtClean="0">
                <a:latin typeface="Bookman Old Style" pitchFamily="18" charset="0"/>
              </a:rPr>
              <a:t>external measures are 80 </a:t>
            </a:r>
            <a:r>
              <a:rPr lang="en-US" sz="1600" b="1" dirty="0">
                <a:latin typeface="Bookman Old Style" pitchFamily="18" charset="0"/>
              </a:rPr>
              <a:t>cm × 40 cm × 30 cm. The base, side faces and back </a:t>
            </a:r>
            <a:r>
              <a:rPr lang="en-US" sz="1600" b="1" dirty="0" smtClean="0">
                <a:latin typeface="Bookman Old Style" pitchFamily="18" charset="0"/>
              </a:rPr>
              <a:t>face </a:t>
            </a:r>
            <a:r>
              <a:rPr lang="en-US" sz="1600" b="1" dirty="0">
                <a:latin typeface="Bookman Old Style" pitchFamily="18" charset="0"/>
              </a:rPr>
              <a:t>are to </a:t>
            </a:r>
            <a:r>
              <a:rPr lang="en-US" sz="1600" b="1" dirty="0" smtClean="0">
                <a:latin typeface="Bookman Old Style" pitchFamily="18" charset="0"/>
              </a:rPr>
              <a:t>be covered </a:t>
            </a:r>
            <a:r>
              <a:rPr lang="en-US" sz="1600" b="1" dirty="0">
                <a:latin typeface="Bookman Old Style" pitchFamily="18" charset="0"/>
              </a:rPr>
              <a:t>with a </a:t>
            </a:r>
            <a:r>
              <a:rPr lang="en-US" sz="1600" b="1" dirty="0" err="1">
                <a:latin typeface="Bookman Old Style" pitchFamily="18" charset="0"/>
              </a:rPr>
              <a:t>coloured</a:t>
            </a:r>
            <a:r>
              <a:rPr lang="en-US" sz="1600" b="1" dirty="0">
                <a:latin typeface="Bookman Old Style" pitchFamily="18" charset="0"/>
              </a:rPr>
              <a:t> paper. Find the area of the paper needed.</a:t>
            </a:r>
          </a:p>
        </p:txBody>
      </p:sp>
      <p:sp>
        <p:nvSpPr>
          <p:cNvPr id="76" name="Rounded Rectangle 75"/>
          <p:cNvSpPr/>
          <p:nvPr/>
        </p:nvSpPr>
        <p:spPr bwMode="auto">
          <a:xfrm>
            <a:off x="3603579" y="1734936"/>
            <a:ext cx="1343948" cy="271003"/>
          </a:xfrm>
          <a:prstGeom prst="roundRect">
            <a:avLst/>
          </a:prstGeom>
          <a:solidFill>
            <a:srgbClr val="66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 kern="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77" name="Rounded Rectangle 76"/>
          <p:cNvSpPr/>
          <p:nvPr/>
        </p:nvSpPr>
        <p:spPr bwMode="auto">
          <a:xfrm>
            <a:off x="3665259" y="2091068"/>
            <a:ext cx="2417372" cy="271003"/>
          </a:xfrm>
          <a:prstGeom prst="roundRect">
            <a:avLst/>
          </a:prstGeom>
          <a:solidFill>
            <a:srgbClr val="66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 kern="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78" name="Rounded Rectangle 77"/>
          <p:cNvSpPr/>
          <p:nvPr/>
        </p:nvSpPr>
        <p:spPr bwMode="auto">
          <a:xfrm>
            <a:off x="3688377" y="2383181"/>
            <a:ext cx="1887940" cy="271003"/>
          </a:xfrm>
          <a:prstGeom prst="roundRect">
            <a:avLst/>
          </a:prstGeom>
          <a:solidFill>
            <a:srgbClr val="66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 kern="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79" name="Horizontal Scroll 78"/>
          <p:cNvSpPr/>
          <p:nvPr/>
        </p:nvSpPr>
        <p:spPr bwMode="auto">
          <a:xfrm>
            <a:off x="720231" y="3265138"/>
            <a:ext cx="4239581" cy="493878"/>
          </a:xfrm>
          <a:prstGeom prst="horizontalScroll">
            <a:avLst/>
          </a:prstGeom>
          <a:gradFill flip="none" rotWithShape="1">
            <a:gsLst>
              <a:gs pos="0">
                <a:srgbClr val="9900FF">
                  <a:lumMod val="84000"/>
                  <a:lumOff val="16000"/>
                  <a:alpha val="59000"/>
                </a:srgbClr>
              </a:gs>
              <a:gs pos="100000">
                <a:sysClr val="window" lastClr="FFFFFF">
                  <a:lumMod val="97000"/>
                </a:sysClr>
              </a:gs>
              <a:gs pos="81000">
                <a:sysClr val="window" lastClr="FFFFFF"/>
              </a:gs>
            </a:gsLst>
            <a:lin ang="81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  <a:extLst/>
        </p:spPr>
        <p:txBody>
          <a:bodyPr rtlCol="0" anchor="ctr"/>
          <a:lstStyle/>
          <a:p>
            <a:pPr algn="ctr" defTabSz="914400"/>
            <a:endParaRPr lang="en-US" sz="1800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20683" y="3354695"/>
            <a:ext cx="4572000" cy="33855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sym typeface="Symbol"/>
              </a:rPr>
              <a:t>  Area of the paper needed is 8000 cm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anose="02050604050505020204" pitchFamily="18" charset="0"/>
                <a:sym typeface="Symbol"/>
              </a:rPr>
              <a:t>2</a:t>
            </a:r>
            <a:r>
              <a:rPr lang="en-US" sz="1600" b="1" dirty="0" smtClean="0">
                <a:solidFill>
                  <a:prstClr val="black"/>
                </a:solidFill>
                <a:latin typeface="Bookman Old Style" panose="02050604050505020204" pitchFamily="18" charset="0"/>
                <a:sym typeface="Symbol"/>
              </a:rPr>
              <a:t>.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609600" y="1702503"/>
            <a:ext cx="28568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A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rea </a:t>
            </a: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of the paper needed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3356396" y="2685000"/>
            <a:ext cx="9236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 3200</a:t>
            </a:r>
            <a:endParaRPr lang="en-US" sz="1600" baseline="30000" dirty="0">
              <a:solidFill>
                <a:prstClr val="black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4155110" y="2685000"/>
            <a:ext cx="9236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+ 2400</a:t>
            </a:r>
            <a:endParaRPr lang="en-US" sz="1600" baseline="30000" dirty="0">
              <a:solidFill>
                <a:prstClr val="black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4932365" y="2685000"/>
            <a:ext cx="9236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+ 2400</a:t>
            </a:r>
            <a:endParaRPr lang="en-US" sz="1600" baseline="30000" dirty="0">
              <a:solidFill>
                <a:prstClr val="black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3356396" y="3022820"/>
            <a:ext cx="14077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 8000 cm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aseline="30000" dirty="0">
              <a:solidFill>
                <a:prstClr val="black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6878697" y="1839731"/>
            <a:ext cx="1463040" cy="101589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1" name="Parallelogram 90"/>
          <p:cNvSpPr/>
          <p:nvPr/>
        </p:nvSpPr>
        <p:spPr>
          <a:xfrm>
            <a:off x="6546084" y="2868990"/>
            <a:ext cx="1783080" cy="321379"/>
          </a:xfrm>
          <a:prstGeom prst="parallelogram">
            <a:avLst>
              <a:gd name="adj" fmla="val 10161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2" name="Parallelogram 91"/>
          <p:cNvSpPr/>
          <p:nvPr/>
        </p:nvSpPr>
        <p:spPr>
          <a:xfrm rot="5400000" flipH="1">
            <a:off x="7515000" y="2352580"/>
            <a:ext cx="1339139" cy="323519"/>
          </a:xfrm>
          <a:prstGeom prst="parallelogram">
            <a:avLst>
              <a:gd name="adj" fmla="val 10101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3" name="Parallelogram 92"/>
          <p:cNvSpPr/>
          <p:nvPr/>
        </p:nvSpPr>
        <p:spPr>
          <a:xfrm rot="5400000" flipH="1">
            <a:off x="6030335" y="2357852"/>
            <a:ext cx="1339139" cy="323519"/>
          </a:xfrm>
          <a:prstGeom prst="parallelogram">
            <a:avLst>
              <a:gd name="adj" fmla="val 10101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6525129" y="1829520"/>
            <a:ext cx="1844040" cy="1371600"/>
            <a:chOff x="6461760" y="1581150"/>
            <a:chExt cx="1844040" cy="1371600"/>
          </a:xfrm>
        </p:grpSpPr>
        <p:sp>
          <p:nvSpPr>
            <p:cNvPr id="95" name="Cube 94"/>
            <p:cNvSpPr/>
            <p:nvPr/>
          </p:nvSpPr>
          <p:spPr>
            <a:xfrm>
              <a:off x="6461760" y="1581150"/>
              <a:ext cx="1828800" cy="1371600"/>
            </a:xfrm>
            <a:prstGeom prst="cub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1800">
                <a:solidFill>
                  <a:prstClr val="white"/>
                </a:solidFill>
              </a:endParaRPr>
            </a:p>
          </p:txBody>
        </p:sp>
        <p:cxnSp>
          <p:nvCxnSpPr>
            <p:cNvPr id="96" name="Straight Connector 95"/>
            <p:cNvCxnSpPr/>
            <p:nvPr/>
          </p:nvCxnSpPr>
          <p:spPr>
            <a:xfrm>
              <a:off x="6804660" y="1581150"/>
              <a:ext cx="0" cy="100584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6797040" y="2609850"/>
              <a:ext cx="150876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V="1">
              <a:off x="6461760" y="2609850"/>
              <a:ext cx="342900" cy="34290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Rectangle 98"/>
          <p:cNvSpPr/>
          <p:nvPr/>
        </p:nvSpPr>
        <p:spPr>
          <a:xfrm>
            <a:off x="7288879" y="3168785"/>
            <a:ext cx="2535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b="1" i="1" dirty="0">
                <a:solidFill>
                  <a:prstClr val="black"/>
                </a:solidFill>
                <a:latin typeface="Bookman Old Style" pitchFamily="18" charset="0"/>
              </a:rPr>
              <a:t>l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8144379" y="2915380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b="1" i="1" dirty="0" smtClean="0">
                <a:solidFill>
                  <a:prstClr val="black"/>
                </a:solidFill>
                <a:latin typeface="Bookman Old Style" pitchFamily="18" charset="0"/>
              </a:rPr>
              <a:t>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8282809" y="2215610"/>
            <a:ext cx="309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b="1" i="1" dirty="0" smtClean="0">
                <a:solidFill>
                  <a:prstClr val="black"/>
                </a:solidFill>
                <a:latin typeface="Bookman Old Style" pitchFamily="18" charset="0"/>
              </a:rPr>
              <a:t>h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2" name="Rounded Rectangle 101"/>
          <p:cNvSpPr/>
          <p:nvPr/>
        </p:nvSpPr>
        <p:spPr bwMode="auto">
          <a:xfrm>
            <a:off x="973840" y="4354841"/>
            <a:ext cx="2846469" cy="271003"/>
          </a:xfrm>
          <a:prstGeom prst="roundRect">
            <a:avLst/>
          </a:prstGeom>
          <a:noFill/>
          <a:ln w="19050">
            <a:solidFill>
              <a:srgbClr val="FFFF00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3356396" y="1691825"/>
            <a:ext cx="1681443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 Area of base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4" name="Rounded Rectangle 103"/>
          <p:cNvSpPr/>
          <p:nvPr/>
        </p:nvSpPr>
        <p:spPr bwMode="auto">
          <a:xfrm>
            <a:off x="991379" y="4140474"/>
            <a:ext cx="3271810" cy="255297"/>
          </a:xfrm>
          <a:prstGeom prst="roundRect">
            <a:avLst/>
          </a:prstGeom>
          <a:noFill/>
          <a:ln w="19050">
            <a:solidFill>
              <a:srgbClr val="FFFF00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343794" y="2049099"/>
            <a:ext cx="2847612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+ Area of two side faces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3371871" y="2354800"/>
            <a:ext cx="233885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+ Area of back face 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7" name="Rounded Rectangle 106"/>
          <p:cNvSpPr/>
          <p:nvPr/>
        </p:nvSpPr>
        <p:spPr bwMode="auto">
          <a:xfrm>
            <a:off x="1005457" y="3932005"/>
            <a:ext cx="2356136" cy="246366"/>
          </a:xfrm>
          <a:prstGeom prst="roundRect">
            <a:avLst/>
          </a:prstGeom>
          <a:noFill/>
          <a:ln w="19050">
            <a:solidFill>
              <a:srgbClr val="FFFF00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914532" y="1397955"/>
            <a:ext cx="2833885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914400"/>
            <a:r>
              <a:rPr lang="en-US" b="1" dirty="0" smtClean="0">
                <a:latin typeface="Bookman Old Style" pitchFamily="18" charset="0"/>
                <a:sym typeface="Symbol"/>
              </a:rPr>
              <a:t>Area of the paper needed =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200" name="TextBox 199"/>
          <p:cNvSpPr txBox="1"/>
          <p:nvPr/>
        </p:nvSpPr>
        <p:spPr>
          <a:xfrm>
            <a:off x="3194238" y="1397955"/>
            <a:ext cx="2005602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 defTabSz="914400"/>
            <a:r>
              <a:rPr lang="en-US" b="1" dirty="0" smtClean="0">
                <a:latin typeface="Bookman Old Style" pitchFamily="18" charset="0"/>
              </a:rPr>
              <a:t>Area of base +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4770437" y="1397955"/>
            <a:ext cx="2438400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 defTabSz="914400"/>
            <a:r>
              <a:rPr lang="en-US" b="1" dirty="0" smtClean="0">
                <a:latin typeface="Bookman Old Style" pitchFamily="18" charset="0"/>
              </a:rPr>
              <a:t>Area of two side faces +</a:t>
            </a:r>
            <a:endParaRPr lang="en-US" b="1" dirty="0">
              <a:latin typeface="Bookman Old Style" pitchFamily="18" charset="0"/>
            </a:endParaRPr>
          </a:p>
        </p:txBody>
      </p:sp>
      <p:sp>
        <p:nvSpPr>
          <p:cNvPr id="202" name="TextBox 201"/>
          <p:cNvSpPr txBox="1"/>
          <p:nvPr/>
        </p:nvSpPr>
        <p:spPr>
          <a:xfrm>
            <a:off x="6960484" y="1397955"/>
            <a:ext cx="1990608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 defTabSz="914400"/>
            <a:r>
              <a:rPr lang="en-US" b="1" dirty="0" smtClean="0">
                <a:latin typeface="Bookman Old Style" pitchFamily="18" charset="0"/>
              </a:rPr>
              <a:t>Area of back face </a:t>
            </a:r>
            <a:endParaRPr lang="en-US" b="1" dirty="0">
              <a:latin typeface="Bookman Old Style" pitchFamily="18" charset="0"/>
            </a:endParaRPr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97" y="3833298"/>
            <a:ext cx="763524" cy="847073"/>
          </a:xfrm>
          <a:prstGeom prst="rect">
            <a:avLst/>
          </a:prstGeom>
        </p:spPr>
      </p:pic>
      <p:pic>
        <p:nvPicPr>
          <p:cNvPr id="125" name="Picture 5" descr="D:\Roshan\Roshan\Mthas 8th\VIII STD STB\clipart\28264926-little-boy-student-holding-a-big-pencil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57403" y="3163885"/>
            <a:ext cx="670560" cy="66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00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emph" presetSubtype="0" repeatCount="3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4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198" grpId="0" animBg="1"/>
      <p:bldP spid="198" grpId="1" animBg="1"/>
      <p:bldP spid="198" grpId="2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83" grpId="0"/>
      <p:bldP spid="84" grpId="0"/>
      <p:bldP spid="85" grpId="0"/>
      <p:bldP spid="86" grpId="0"/>
      <p:bldP spid="87" grpId="0"/>
      <p:bldP spid="88" grpId="0"/>
      <p:bldP spid="102" grpId="0" animBg="1"/>
      <p:bldP spid="102" grpId="1" animBg="1"/>
      <p:bldP spid="103" grpId="0"/>
      <p:bldP spid="104" grpId="0" animBg="1"/>
      <p:bldP spid="104" grpId="1" animBg="1"/>
      <p:bldP spid="105" grpId="0"/>
      <p:bldP spid="106" grpId="0"/>
      <p:bldP spid="107" grpId="0" animBg="1"/>
      <p:bldP spid="107" grpId="1" animBg="1"/>
      <p:bldP spid="199" grpId="0"/>
      <p:bldP spid="200" grpId="0"/>
      <p:bldP spid="201" grpId="0"/>
      <p:bldP spid="202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ounded Rectangle 67"/>
          <p:cNvSpPr/>
          <p:nvPr/>
        </p:nvSpPr>
        <p:spPr bwMode="auto">
          <a:xfrm>
            <a:off x="8275149" y="3142041"/>
            <a:ext cx="255119" cy="298103"/>
          </a:xfrm>
          <a:prstGeom prst="roundRect">
            <a:avLst/>
          </a:prstGeom>
          <a:solidFill>
            <a:srgbClr val="66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 kern="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67" name="Rounded Rectangle 66"/>
          <p:cNvSpPr/>
          <p:nvPr/>
        </p:nvSpPr>
        <p:spPr bwMode="auto">
          <a:xfrm>
            <a:off x="7096270" y="3370756"/>
            <a:ext cx="280631" cy="298103"/>
          </a:xfrm>
          <a:prstGeom prst="roundRect">
            <a:avLst/>
          </a:prstGeom>
          <a:solidFill>
            <a:srgbClr val="66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47" tIns="45669" rIns="91347" bIns="45669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 kern="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976248" y="246513"/>
            <a:ext cx="6280369" cy="860560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sz="1800" kern="0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32308" y="379206"/>
            <a:ext cx="687003" cy="624548"/>
            <a:chOff x="508513" y="-702286"/>
            <a:chExt cx="687003" cy="624548"/>
          </a:xfrm>
        </p:grpSpPr>
        <p:sp>
          <p:nvSpPr>
            <p:cNvPr id="4" name="Plaque 3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800" kern="0" dirty="0">
                <a:solidFill>
                  <a:prstClr val="white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sz="1800" b="1" kern="0" dirty="0" smtClean="0">
                  <a:solidFill>
                    <a:prstClr val="white"/>
                  </a:solidFill>
                  <a:latin typeface="Bookman Old Style" pitchFamily="18" charset="0"/>
                </a:rPr>
                <a:t>Q.</a:t>
              </a:r>
              <a:endParaRPr lang="en-US" sz="1800" b="1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sp>
        <p:nvSpPr>
          <p:cNvPr id="7" name="Rounded Rectangle 6"/>
          <p:cNvSpPr/>
          <p:nvPr/>
        </p:nvSpPr>
        <p:spPr bwMode="auto">
          <a:xfrm>
            <a:off x="1124004" y="589121"/>
            <a:ext cx="6055323" cy="228566"/>
          </a:xfrm>
          <a:prstGeom prst="round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  <a:extLst/>
        </p:spPr>
        <p:txBody>
          <a:bodyPr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b="1">
              <a:solidFill>
                <a:srgbClr val="000000"/>
              </a:solidFill>
              <a:latin typeface="Arial Rounded MT Bold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2121779" y="595080"/>
            <a:ext cx="509803" cy="228566"/>
          </a:xfrm>
          <a:prstGeom prst="round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  <a:extLst/>
        </p:spPr>
        <p:txBody>
          <a:bodyPr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b="1">
              <a:solidFill>
                <a:srgbClr val="000000"/>
              </a:solidFill>
              <a:latin typeface="Arial Rounded MT Bold" pitchFamily="34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1126407" y="819345"/>
            <a:ext cx="2511515" cy="228566"/>
          </a:xfrm>
          <a:prstGeom prst="round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  <a:extLst/>
        </p:spPr>
        <p:txBody>
          <a:bodyPr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b="1">
              <a:solidFill>
                <a:srgbClr val="000000"/>
              </a:solidFill>
              <a:latin typeface="Arial Rounded MT Bold" pitchFamily="34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3361683" y="595801"/>
            <a:ext cx="2203324" cy="207787"/>
          </a:xfrm>
          <a:prstGeom prst="round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  <a:extLst/>
        </p:spPr>
        <p:txBody>
          <a:bodyPr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b="1">
              <a:solidFill>
                <a:srgbClr val="000000"/>
              </a:solidFill>
              <a:latin typeface="Arial Rounded MT Bold" pitchFamily="34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6647699" y="595079"/>
            <a:ext cx="517064" cy="228566"/>
          </a:xfrm>
          <a:prstGeom prst="round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  <a:extLst/>
        </p:spPr>
        <p:txBody>
          <a:bodyPr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b="1">
              <a:solidFill>
                <a:srgbClr val="000000"/>
              </a:solidFill>
              <a:latin typeface="Arial Rounded MT Bold" pitchFamily="34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2814702" y="823785"/>
            <a:ext cx="757034" cy="228566"/>
          </a:xfrm>
          <a:prstGeom prst="round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  <a:extLst/>
        </p:spPr>
        <p:txBody>
          <a:bodyPr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b="1">
              <a:solidFill>
                <a:srgbClr val="000000"/>
              </a:solidFill>
              <a:latin typeface="Arial Rounded MT Bold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67313" y="2265603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i="1" dirty="0" smtClean="0">
                <a:solidFill>
                  <a:prstClr val="black"/>
                </a:solidFill>
                <a:latin typeface="Bookman Old Style" pitchFamily="18" charset="0"/>
              </a:rPr>
              <a:t>l</a:t>
            </a:r>
            <a:endParaRPr lang="en-US" sz="2400" b="1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16675" y="3019916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i="1" dirty="0" smtClean="0">
                <a:solidFill>
                  <a:prstClr val="black"/>
                </a:solidFill>
                <a:latin typeface="Bookman Old Style" pitchFamily="18" charset="0"/>
              </a:rPr>
              <a:t>l</a:t>
            </a:r>
            <a:endParaRPr lang="en-US" sz="2400" b="1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1131403" y="337853"/>
            <a:ext cx="5805329" cy="226304"/>
          </a:xfrm>
          <a:prstGeom prst="round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  <a:extLst/>
        </p:spPr>
        <p:txBody>
          <a:bodyPr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b="1">
              <a:solidFill>
                <a:srgbClr val="000000"/>
              </a:solidFill>
              <a:latin typeface="Arial Rounded MT Bold" pitchFamily="34" charset="0"/>
            </a:endParaRPr>
          </a:p>
        </p:txBody>
      </p:sp>
      <p:pic>
        <p:nvPicPr>
          <p:cNvPr id="16" name="Picture 4" descr="http://www.teachthechildrenwell.com/saw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60000">
            <a:off x="2473006" y="400737"/>
            <a:ext cx="2471176" cy="222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be 16"/>
          <p:cNvSpPr/>
          <p:nvPr/>
        </p:nvSpPr>
        <p:spPr>
          <a:xfrm>
            <a:off x="3728961" y="1427306"/>
            <a:ext cx="2105891" cy="1914446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prstClr val="white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rot="16200000" flipV="1">
            <a:off x="4782627" y="841320"/>
            <a:ext cx="0" cy="16349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0800000" flipV="1">
            <a:off x="5606476" y="1656295"/>
            <a:ext cx="0" cy="14425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be 19"/>
          <p:cNvSpPr/>
          <p:nvPr/>
        </p:nvSpPr>
        <p:spPr>
          <a:xfrm>
            <a:off x="3958057" y="1427306"/>
            <a:ext cx="1876795" cy="1685457"/>
          </a:xfrm>
          <a:prstGeom prst="cube">
            <a:avLst>
              <a:gd name="adj" fmla="val 14074"/>
            </a:avLst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9717" y="1216335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2" name="Cube 21"/>
          <p:cNvSpPr/>
          <p:nvPr/>
        </p:nvSpPr>
        <p:spPr>
          <a:xfrm>
            <a:off x="6425859" y="1427306"/>
            <a:ext cx="2105891" cy="1914446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84849" y="3301838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i="1" dirty="0" smtClean="0">
                <a:solidFill>
                  <a:prstClr val="black"/>
                </a:solidFill>
                <a:latin typeface="Bookman Old Style" pitchFamily="18" charset="0"/>
              </a:rPr>
              <a:t>l</a:t>
            </a:r>
            <a:endParaRPr lang="en-US" sz="2400" b="1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238313" y="3058305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i="1" dirty="0" smtClean="0">
                <a:solidFill>
                  <a:prstClr val="black"/>
                </a:solidFill>
                <a:latin typeface="Bookman Old Style" pitchFamily="18" charset="0"/>
              </a:rPr>
              <a:t>l</a:t>
            </a:r>
            <a:endParaRPr lang="en-US" sz="2400" b="1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062355" y="2273750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i="1" dirty="0" smtClean="0">
                <a:solidFill>
                  <a:prstClr val="black"/>
                </a:solidFill>
                <a:latin typeface="Bookman Old Style" pitchFamily="18" charset="0"/>
              </a:rPr>
              <a:t>l</a:t>
            </a:r>
            <a:endParaRPr lang="en-US" sz="2400" b="1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406908" y="1656294"/>
            <a:ext cx="2358790" cy="2121722"/>
            <a:chOff x="3406908" y="1656294"/>
            <a:chExt cx="2358790" cy="2121722"/>
          </a:xfrm>
        </p:grpSpPr>
        <p:sp>
          <p:nvSpPr>
            <p:cNvPr id="27" name="Cube 26"/>
            <p:cNvSpPr/>
            <p:nvPr/>
          </p:nvSpPr>
          <p:spPr>
            <a:xfrm>
              <a:off x="3729681" y="1656294"/>
              <a:ext cx="1876795" cy="1685457"/>
            </a:xfrm>
            <a:prstGeom prst="cube">
              <a:avLst>
                <a:gd name="adj" fmla="val 14827"/>
              </a:avLst>
            </a:prstGeom>
            <a:blipFill>
              <a:blip r:embed="rId3"/>
              <a:tile tx="0" ty="0" sx="100000" sy="100000" flip="none" algn="tl"/>
            </a:blip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 b="1">
                <a:solidFill>
                  <a:prstClr val="white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394683" y="3316351"/>
              <a:ext cx="3016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i="1" dirty="0" smtClean="0">
                  <a:solidFill>
                    <a:prstClr val="black"/>
                  </a:solidFill>
                  <a:latin typeface="Bookman Old Style" pitchFamily="18" charset="0"/>
                </a:rPr>
                <a:t>l</a:t>
              </a:r>
              <a:endParaRPr lang="en-US" sz="2400" b="1" i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406908" y="2265965"/>
              <a:ext cx="30168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i="1" dirty="0" smtClean="0">
                  <a:solidFill>
                    <a:prstClr val="black"/>
                  </a:solidFill>
                  <a:latin typeface="Bookman Old Style" pitchFamily="18" charset="0"/>
                </a:rPr>
                <a:t>l</a:t>
              </a:r>
              <a:endParaRPr lang="en-US" sz="2400" b="1" i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5444777" y="3104508"/>
              <a:ext cx="320921" cy="579854"/>
              <a:chOff x="5432077" y="3148958"/>
              <a:chExt cx="320921" cy="579854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5438706" y="3148958"/>
                <a:ext cx="26321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i="1" dirty="0" smtClean="0">
                    <a:solidFill>
                      <a:prstClr val="black"/>
                    </a:solidFill>
                    <a:latin typeface="Bookman Old Style" pitchFamily="18" charset="0"/>
                  </a:rPr>
                  <a:t>l</a:t>
                </a:r>
                <a:endParaRPr lang="en-US" sz="1600" b="1" i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  <p:cxnSp>
            <p:nvCxnSpPr>
              <p:cNvPr id="32" name="Straight Connector 31"/>
              <p:cNvCxnSpPr/>
              <p:nvPr/>
            </p:nvCxnSpPr>
            <p:spPr>
              <a:xfrm flipH="1">
                <a:off x="5492795" y="3442408"/>
                <a:ext cx="22158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>
                <a:off x="5432077" y="3390258"/>
                <a:ext cx="32092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dirty="0" smtClean="0">
                    <a:solidFill>
                      <a:prstClr val="black"/>
                    </a:solidFill>
                    <a:latin typeface="Bookman Old Style" pitchFamily="18" charset="0"/>
                  </a:rPr>
                  <a:t>2</a:t>
                </a:r>
                <a:endParaRPr lang="en-US" sz="1600" b="1" dirty="0">
                  <a:solidFill>
                    <a:prstClr val="black"/>
                  </a:solidFill>
                  <a:latin typeface="Bookman Old Style" pitchFamily="18" charset="0"/>
                </a:endParaRPr>
              </a:p>
            </p:txBody>
          </p:sp>
        </p:grpSp>
      </p:grpSp>
      <p:grpSp>
        <p:nvGrpSpPr>
          <p:cNvPr id="34" name="Group 33"/>
          <p:cNvGrpSpPr/>
          <p:nvPr/>
        </p:nvGrpSpPr>
        <p:grpSpPr>
          <a:xfrm>
            <a:off x="5736877" y="2774308"/>
            <a:ext cx="320921" cy="579854"/>
            <a:chOff x="5432077" y="3148958"/>
            <a:chExt cx="320921" cy="579854"/>
          </a:xfrm>
        </p:grpSpPr>
        <p:sp>
          <p:nvSpPr>
            <p:cNvPr id="35" name="TextBox 34"/>
            <p:cNvSpPr txBox="1"/>
            <p:nvPr/>
          </p:nvSpPr>
          <p:spPr>
            <a:xfrm>
              <a:off x="5438706" y="3148958"/>
              <a:ext cx="2632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i="1" dirty="0" smtClean="0">
                  <a:solidFill>
                    <a:prstClr val="black"/>
                  </a:solidFill>
                  <a:latin typeface="Bookman Old Style" pitchFamily="18" charset="0"/>
                </a:rPr>
                <a:t>l</a:t>
              </a:r>
              <a:endParaRPr lang="en-US" sz="1600" b="1" i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 flipH="1">
              <a:off x="5492795" y="3442408"/>
              <a:ext cx="22158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5432077" y="3390258"/>
              <a:ext cx="3209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  <a:endParaRPr lang="en-US" sz="16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cxnSp>
        <p:nvCxnSpPr>
          <p:cNvPr id="38" name="Straight Connector 37"/>
          <p:cNvCxnSpPr/>
          <p:nvPr/>
        </p:nvCxnSpPr>
        <p:spPr>
          <a:xfrm flipV="1">
            <a:off x="6102704" y="1198722"/>
            <a:ext cx="0" cy="2735715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910217" y="3700988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prstClr val="black"/>
                </a:solidFill>
                <a:latin typeface="Bookman Old Style" pitchFamily="18" charset="0"/>
              </a:rPr>
              <a:t>Cube</a:t>
            </a:r>
            <a:endParaRPr lang="en-US" sz="2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158247" y="3544427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prstClr val="black"/>
                </a:solidFill>
                <a:latin typeface="Bookman Old Style" pitchFamily="18" charset="0"/>
              </a:rPr>
              <a:t>Cube</a:t>
            </a:r>
            <a:endParaRPr lang="en-US" sz="2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160098" y="3543916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prstClr val="black"/>
                </a:solidFill>
                <a:latin typeface="Bookman Old Style" pitchFamily="18" charset="0"/>
              </a:rPr>
              <a:t>Cuboid</a:t>
            </a:r>
            <a:endParaRPr lang="en-US" sz="2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776268" y="3544134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prstClr val="black"/>
                </a:solidFill>
                <a:latin typeface="Bookman Old Style" pitchFamily="18" charset="0"/>
              </a:rPr>
              <a:t>Cuboid</a:t>
            </a:r>
            <a:endParaRPr lang="en-US" sz="2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40649" y="4004475"/>
            <a:ext cx="1677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Side of a cube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156745" y="4004475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362533" y="4012169"/>
            <a:ext cx="263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l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49169" y="4313845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85060" y="4313845"/>
            <a:ext cx="2614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Total surface of a cube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164233" y="4313845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334834" y="4313845"/>
            <a:ext cx="4892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6</a:t>
            </a: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l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394683" y="3316124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i="1" dirty="0" smtClean="0">
                <a:solidFill>
                  <a:prstClr val="black"/>
                </a:solidFill>
                <a:latin typeface="Bookman Old Style" pitchFamily="18" charset="0"/>
              </a:rPr>
              <a:t>l</a:t>
            </a:r>
            <a:endParaRPr lang="en-US" sz="2400" b="1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406364" y="2265503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i="1" dirty="0" smtClean="0">
                <a:solidFill>
                  <a:prstClr val="black"/>
                </a:solidFill>
                <a:latin typeface="Bookman Old Style" pitchFamily="18" charset="0"/>
              </a:rPr>
              <a:t>l</a:t>
            </a:r>
            <a:endParaRPr lang="en-US" sz="2400" b="1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554250" y="2982267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i="1" dirty="0" smtClean="0">
                <a:solidFill>
                  <a:prstClr val="black"/>
                </a:solidFill>
                <a:latin typeface="Bookman Old Style" pitchFamily="18" charset="0"/>
              </a:rPr>
              <a:t>l</a:t>
            </a:r>
            <a:endParaRPr lang="en-US" sz="2400" b="1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529633" y="2975979"/>
            <a:ext cx="2493269" cy="592990"/>
          </a:xfrm>
          <a:prstGeom prst="roundRect">
            <a:avLst/>
          </a:prstGeom>
          <a:solidFill>
            <a:srgbClr val="FFCC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800" b="1">
              <a:solidFill>
                <a:prstClr val="white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26992" y="3108136"/>
            <a:ext cx="10807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smtClean="0">
                <a:solidFill>
                  <a:prstClr val="black"/>
                </a:solidFill>
                <a:latin typeface="Bookman Old Style" pitchFamily="18" charset="0"/>
              </a:rPr>
              <a:t>To Find: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458635" y="3273236"/>
            <a:ext cx="1558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TSA (Cuboid)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>
            <a:off x="1556931" y="3283763"/>
            <a:ext cx="134149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/>
          <p:cNvSpPr/>
          <p:nvPr/>
        </p:nvSpPr>
        <p:spPr bwMode="auto">
          <a:xfrm>
            <a:off x="1567565" y="3001614"/>
            <a:ext cx="1256155" cy="251423"/>
          </a:xfrm>
          <a:prstGeom prst="round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  <a:extLst/>
        </p:spPr>
        <p:txBody>
          <a:bodyPr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b="1">
              <a:solidFill>
                <a:srgbClr val="000000"/>
              </a:solidFill>
              <a:latin typeface="Arial Rounded MT Bold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525045" y="2955736"/>
            <a:ext cx="1345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TSA (Cube)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74155" y="276075"/>
            <a:ext cx="643295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3577" eaLnBrk="0" fontAlgn="base" hangingPunct="0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sz="1600" b="1" dirty="0">
                <a:latin typeface="Bookman Old Style" pitchFamily="18" charset="0"/>
              </a:rPr>
              <a:t>A solid cube is cut into two cuboids exactly at middle. Find the ratio of </a:t>
            </a:r>
            <a:r>
              <a:rPr lang="en-US" sz="1600" b="1" dirty="0" smtClean="0">
                <a:latin typeface="Bookman Old Style" pitchFamily="18" charset="0"/>
              </a:rPr>
              <a:t>the </a:t>
            </a:r>
            <a:r>
              <a:rPr lang="en-US" sz="1600" b="1" dirty="0">
                <a:latin typeface="Bookman Old Style" pitchFamily="18" charset="0"/>
              </a:rPr>
              <a:t>total surface area of the given cube and that of the cuboid.</a:t>
            </a:r>
          </a:p>
        </p:txBody>
      </p:sp>
      <p:sp>
        <p:nvSpPr>
          <p:cNvPr id="62" name="Rounded Rectangle 59"/>
          <p:cNvSpPr/>
          <p:nvPr/>
        </p:nvSpPr>
        <p:spPr>
          <a:xfrm>
            <a:off x="627431" y="1635667"/>
            <a:ext cx="2779112" cy="667266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CC00FF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Book Antiqua" pitchFamily="18" charset="0"/>
            </a:endParaRPr>
          </a:p>
        </p:txBody>
      </p:sp>
      <p:pic>
        <p:nvPicPr>
          <p:cNvPr id="6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46302" y="1340706"/>
            <a:ext cx="540645" cy="1132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TextBox 63"/>
          <p:cNvSpPr txBox="1"/>
          <p:nvPr/>
        </p:nvSpPr>
        <p:spPr>
          <a:xfrm>
            <a:off x="551808" y="1694868"/>
            <a:ext cx="2917576" cy="578882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What is the formula for </a:t>
            </a:r>
            <a:endParaRPr lang="en-US" b="1" dirty="0" smtClean="0">
              <a:solidFill>
                <a:schemeClr val="bg1"/>
              </a:solidFill>
              <a:latin typeface="Bookman Old Style" pitchFamily="18" charset="0"/>
              <a:ea typeface="Cambria Math" pitchFamily="18" charset="0"/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total surface area of cube ?</a:t>
            </a:r>
            <a:endParaRPr lang="en-US" b="1" dirty="0">
              <a:solidFill>
                <a:schemeClr val="bg1"/>
              </a:solidFill>
              <a:latin typeface="Bookman Old Style" pitchFamily="18" charset="0"/>
              <a:ea typeface="Cambria Math" pitchFamily="18" charset="0"/>
            </a:endParaRPr>
          </a:p>
        </p:txBody>
      </p:sp>
      <p:pic>
        <p:nvPicPr>
          <p:cNvPr id="65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16421" y="1385708"/>
            <a:ext cx="487507" cy="104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/>
          <p:cNvSpPr txBox="1"/>
          <p:nvPr/>
        </p:nvSpPr>
        <p:spPr>
          <a:xfrm>
            <a:off x="1874454" y="1766695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rPr>
              <a:t>6</a:t>
            </a:r>
            <a:r>
              <a:rPr lang="en-US" sz="1800" b="1" i="1" dirty="0" smtClean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rPr>
              <a:t>l</a:t>
            </a:r>
            <a:r>
              <a:rPr lang="en-US" sz="1800" b="1" baseline="30000" dirty="0" smtClean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800" b="1" baseline="30000" dirty="0">
              <a:solidFill>
                <a:srgbClr val="FFFF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62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000"/>
                            </p:stCondLst>
                            <p:childTnLst>
                              <p:par>
                                <p:cTn id="120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 3.58025E-6 L -0.23177 -0.04383 " pathEditMode="relative" rAng="0" ptsTypes="AA">
                                      <p:cBhvr>
                                        <p:cTn id="12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3" y="-21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750"/>
                            </p:stCondLst>
                            <p:childTnLst>
                              <p:par>
                                <p:cTn id="1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500"/>
                            </p:stCondLst>
                            <p:childTnLst>
                              <p:par>
                                <p:cTn id="1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500"/>
                            </p:stCondLst>
                            <p:childTnLst>
                              <p:par>
                                <p:cTn id="1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00"/>
                            </p:stCondLst>
                            <p:childTnLst>
                              <p:par>
                                <p:cTn id="17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500"/>
                            </p:stCondLst>
                            <p:childTnLst>
                              <p:par>
                                <p:cTn id="2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500"/>
                            </p:stCondLst>
                            <p:childTnLst>
                              <p:par>
                                <p:cTn id="22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1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500"/>
                            </p:stCondLst>
                            <p:childTnLst>
                              <p:par>
                                <p:cTn id="27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8" grpId="1" animBg="1"/>
      <p:bldP spid="67" grpId="0" animBg="1"/>
      <p:bldP spid="67" grpId="1" animBg="1"/>
      <p:bldP spid="2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7" grpId="0" animBg="1"/>
      <p:bldP spid="17" grpId="1" animBg="1"/>
      <p:bldP spid="20" grpId="0" animBg="1"/>
      <p:bldP spid="21" grpId="0"/>
      <p:bldP spid="22" grpId="0" animBg="1"/>
      <p:bldP spid="23" grpId="0"/>
      <p:bldP spid="24" grpId="0"/>
      <p:bldP spid="25" grpId="0"/>
      <p:bldP spid="39" grpId="0"/>
      <p:bldP spid="40" grpId="0"/>
      <p:bldP spid="40" grpId="1"/>
      <p:bldP spid="41" grpId="0"/>
      <p:bldP spid="42" grpId="0"/>
      <p:bldP spid="50" grpId="0"/>
      <p:bldP spid="50" grpId="1"/>
      <p:bldP spid="51" grpId="0"/>
      <p:bldP spid="51" grpId="1"/>
      <p:bldP spid="52" grpId="0"/>
      <p:bldP spid="52" grpId="1"/>
      <p:bldP spid="56" grpId="0" animBg="1"/>
      <p:bldP spid="57" grpId="0"/>
      <p:bldP spid="58" grpId="0"/>
      <p:bldP spid="60" grpId="0" animBg="1"/>
      <p:bldP spid="61" grpId="0"/>
      <p:bldP spid="6" grpId="0" build="p"/>
      <p:bldP spid="62" grpId="0" animBg="1"/>
      <p:bldP spid="62" grpId="1" animBg="1"/>
      <p:bldP spid="64" grpId="0"/>
      <p:bldP spid="64" grpId="1"/>
      <p:bldP spid="66" grpId="0"/>
      <p:bldP spid="66" grpId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976248" y="246513"/>
            <a:ext cx="6280369" cy="860560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sz="1800" kern="0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32308" y="379206"/>
            <a:ext cx="687003" cy="624548"/>
            <a:chOff x="508513" y="-702286"/>
            <a:chExt cx="687003" cy="624548"/>
          </a:xfrm>
        </p:grpSpPr>
        <p:sp>
          <p:nvSpPr>
            <p:cNvPr id="4" name="Plaque 3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800" kern="0" dirty="0">
                <a:solidFill>
                  <a:prstClr val="white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sz="1800" b="1" kern="0" dirty="0" smtClean="0">
                  <a:solidFill>
                    <a:prstClr val="white"/>
                  </a:solidFill>
                  <a:latin typeface="Bookman Old Style" pitchFamily="18" charset="0"/>
                </a:rPr>
                <a:t>Q.</a:t>
              </a:r>
              <a:endParaRPr lang="en-US" sz="1800" b="1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74155" y="276075"/>
            <a:ext cx="643295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3577" eaLnBrk="0" fontAlgn="base" hangingPunct="0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sz="1600" b="1" dirty="0">
                <a:latin typeface="Bookman Old Style" pitchFamily="18" charset="0"/>
              </a:rPr>
              <a:t>A solid cube is cut into two cuboids exactly at middle. Find the ratio of </a:t>
            </a:r>
            <a:r>
              <a:rPr lang="en-US" sz="1600" b="1" dirty="0" smtClean="0">
                <a:latin typeface="Bookman Old Style" pitchFamily="18" charset="0"/>
              </a:rPr>
              <a:t>the </a:t>
            </a:r>
            <a:r>
              <a:rPr lang="en-US" sz="1600" b="1" dirty="0">
                <a:latin typeface="Bookman Old Style" pitchFamily="18" charset="0"/>
              </a:rPr>
              <a:t>total surface area of the given cube and that of the cuboid.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9717" y="1174295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519545" y="2600680"/>
            <a:ext cx="193972" cy="234435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prstClr val="white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763542" y="2140760"/>
            <a:ext cx="1659544" cy="283667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prstClr val="white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966274" y="2595918"/>
            <a:ext cx="193972" cy="234435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prstClr val="white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744817" y="2594964"/>
            <a:ext cx="193972" cy="234435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prstClr val="white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334845" y="2594964"/>
            <a:ext cx="193972" cy="234435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prstClr val="white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664863" y="1548894"/>
            <a:ext cx="1846630" cy="502534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prstClr val="white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108431" y="2101493"/>
            <a:ext cx="267117" cy="312034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prstClr val="white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8252503" y="2615978"/>
            <a:ext cx="293829" cy="456849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prstClr val="white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118122" y="2915280"/>
            <a:ext cx="293829" cy="269900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prstClr val="white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9958" y="1187124"/>
            <a:ext cx="2053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Length of cuboid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83799" y="1187124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71791" y="1187124"/>
            <a:ext cx="1677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Side of a cube</a:t>
            </a:r>
            <a:endParaRPr lang="en-US" sz="1600" b="1" baseline="30000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32609" y="1187124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876990" y="1187124"/>
            <a:ext cx="263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l</a:t>
            </a:r>
            <a:endParaRPr lang="en-US" sz="1600" b="1" i="1" baseline="30000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29502" y="1626783"/>
            <a:ext cx="14301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Its breadth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878880" y="1626783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153405" y="1484964"/>
            <a:ext cx="263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l</a:t>
            </a:r>
            <a:endParaRPr lang="en-US" sz="1600" b="1" i="1" dirty="0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130963" y="1780671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Arial Rounded MT Bold" pitchFamily="34" charset="0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3157729" y="1803635"/>
            <a:ext cx="2719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757083" y="2109154"/>
            <a:ext cx="1293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Its height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902906" y="2109154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18423" y="2109154"/>
            <a:ext cx="263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l</a:t>
            </a:r>
            <a:endParaRPr lang="en-US" sz="1600" b="1" i="1" baseline="30000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438357" y="2543052"/>
            <a:ext cx="5464578" cy="338554"/>
            <a:chOff x="438357" y="2532542"/>
            <a:chExt cx="5464578" cy="338554"/>
          </a:xfrm>
        </p:grpSpPr>
        <p:sp>
          <p:nvSpPr>
            <p:cNvPr id="30" name="TextBox 29"/>
            <p:cNvSpPr txBox="1"/>
            <p:nvPr/>
          </p:nvSpPr>
          <p:spPr>
            <a:xfrm>
              <a:off x="438357" y="2532542"/>
              <a:ext cx="33489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</a:rPr>
                <a:t>Total surface area of a cuboid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593609" y="2532542"/>
              <a:ext cx="308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</a:rPr>
                <a:t>=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784156" y="2532542"/>
              <a:ext cx="32092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  <a:endParaRPr lang="en-US" sz="1600" b="1" dirty="0">
                <a:solidFill>
                  <a:prstClr val="black"/>
                </a:solidFill>
                <a:latin typeface="Arial Rounded MT Bold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996152" y="2532542"/>
              <a:ext cx="59343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</a:rPr>
                <a:t>( </a:t>
              </a:r>
              <a:r>
                <a:rPr lang="en-US" sz="1600" b="1" i="1" dirty="0" smtClean="0">
                  <a:solidFill>
                    <a:prstClr val="black"/>
                  </a:solidFill>
                  <a:latin typeface="Bookman Old Style" pitchFamily="18" charset="0"/>
                </a:rPr>
                <a:t>l </a:t>
              </a:r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</a:rPr>
                <a:t>b</a:t>
              </a:r>
              <a:endParaRPr lang="en-US" sz="1600" b="1" baseline="-25000" dirty="0">
                <a:solidFill>
                  <a:prstClr val="black"/>
                </a:solidFill>
                <a:latin typeface="Arial Rounded MT Bold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445488" y="2532542"/>
              <a:ext cx="30809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</a:rPr>
                <a:t>+</a:t>
              </a:r>
              <a:endParaRPr lang="en-US" sz="1600" b="1" dirty="0">
                <a:solidFill>
                  <a:prstClr val="black"/>
                </a:solidFill>
                <a:latin typeface="Arial Rounded MT Bold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623942" y="2532542"/>
              <a:ext cx="59343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</a:rPr>
                <a:t> b </a:t>
              </a:r>
              <a:r>
                <a:rPr lang="en-US" sz="1600" b="1" i="1" dirty="0" smtClean="0">
                  <a:solidFill>
                    <a:prstClr val="black"/>
                  </a:solidFill>
                  <a:latin typeface="Bookman Old Style" pitchFamily="18" charset="0"/>
                </a:rPr>
                <a:t>h</a:t>
              </a:r>
              <a:endParaRPr lang="en-US" sz="1600" b="1" baseline="-25000" dirty="0">
                <a:solidFill>
                  <a:prstClr val="black"/>
                </a:solidFill>
                <a:latin typeface="Arial Rounded MT Bold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044890" y="2532542"/>
              <a:ext cx="37863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</a:rPr>
                <a:t> +</a:t>
              </a:r>
              <a:endParaRPr lang="en-US" sz="1600" b="1" dirty="0">
                <a:solidFill>
                  <a:prstClr val="black"/>
                </a:solidFill>
                <a:latin typeface="Arial Rounded MT Bold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288664" y="2532542"/>
              <a:ext cx="61427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i="1" dirty="0" smtClean="0">
                  <a:solidFill>
                    <a:prstClr val="black"/>
                  </a:solidFill>
                  <a:latin typeface="Bookman Old Style" pitchFamily="18" charset="0"/>
                </a:rPr>
                <a:t>l h </a:t>
              </a:r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</a:rPr>
                <a:t>)</a:t>
              </a:r>
              <a:endParaRPr lang="en-US" sz="1600" b="1" dirty="0">
                <a:solidFill>
                  <a:prstClr val="black"/>
                </a:solidFill>
                <a:latin typeface="Arial Rounded MT Bold" pitchFamily="34" charset="0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3599037" y="3123940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804824" y="3123940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40" name="Left Bracket 39"/>
          <p:cNvSpPr/>
          <p:nvPr/>
        </p:nvSpPr>
        <p:spPr>
          <a:xfrm>
            <a:off x="4131153" y="3049967"/>
            <a:ext cx="73152" cy="516155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>
              <a:solidFill>
                <a:prstClr val="black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107372" y="3123940"/>
            <a:ext cx="263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l</a:t>
            </a:r>
            <a:endParaRPr lang="en-US" sz="1600" b="1" i="1" baseline="30000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341176" y="312394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endParaRPr lang="en-US" sz="1600" b="1" dirty="0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636310" y="2996783"/>
            <a:ext cx="263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l</a:t>
            </a:r>
            <a:endParaRPr lang="en-US" sz="1600" b="1" i="1" dirty="0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613868" y="3259832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Arial Rounded MT Bold" pitchFamily="34" charset="0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4640634" y="3315454"/>
            <a:ext cx="2719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4899524" y="312394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sz="1600" b="1" dirty="0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171696" y="2982121"/>
            <a:ext cx="263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l</a:t>
            </a:r>
            <a:endParaRPr lang="en-US" sz="1600" b="1" i="1" dirty="0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149254" y="3245170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Arial Rounded MT Bold" pitchFamily="34" charset="0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>
            <a:off x="5176020" y="3300792"/>
            <a:ext cx="2719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5441193" y="3135287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endParaRPr lang="en-US" sz="1600" b="1" dirty="0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646868" y="3123940"/>
            <a:ext cx="263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l</a:t>
            </a:r>
            <a:endParaRPr lang="en-US" sz="1600" b="1" i="1" baseline="30000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839153" y="312394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sz="1600" b="1" dirty="0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019981" y="3123940"/>
            <a:ext cx="263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l</a:t>
            </a:r>
            <a:endParaRPr lang="en-US" sz="1600" b="1" i="1" baseline="30000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185251" y="312394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endParaRPr lang="en-US" sz="1600" b="1" dirty="0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390926" y="3123940"/>
            <a:ext cx="263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l</a:t>
            </a:r>
            <a:endParaRPr lang="en-US" sz="1600" b="1" i="1" baseline="30000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56" name="Left Bracket 55"/>
          <p:cNvSpPr/>
          <p:nvPr/>
        </p:nvSpPr>
        <p:spPr>
          <a:xfrm flipH="1">
            <a:off x="6583639" y="3060693"/>
            <a:ext cx="73152" cy="516155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>
              <a:solidFill>
                <a:prstClr val="black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084849" y="2821010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i="1" dirty="0" smtClean="0">
                <a:solidFill>
                  <a:prstClr val="black"/>
                </a:solidFill>
                <a:latin typeface="Bookman Old Style" pitchFamily="18" charset="0"/>
              </a:rPr>
              <a:t>l</a:t>
            </a:r>
            <a:endParaRPr lang="en-US" sz="2400" b="1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062355" y="2025392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i="1" dirty="0" smtClean="0">
                <a:solidFill>
                  <a:prstClr val="black"/>
                </a:solidFill>
                <a:latin typeface="Bookman Old Style" pitchFamily="18" charset="0"/>
              </a:rPr>
              <a:t>l</a:t>
            </a:r>
            <a:endParaRPr lang="en-US" sz="2400" b="1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806362" y="3197583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prstClr val="black"/>
                </a:solidFill>
                <a:latin typeface="Bookman Old Style" pitchFamily="18" charset="0"/>
              </a:rPr>
              <a:t>Cuboid</a:t>
            </a:r>
            <a:endParaRPr lang="en-US" sz="2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6" name="Cube 65"/>
          <p:cNvSpPr/>
          <p:nvPr/>
        </p:nvSpPr>
        <p:spPr>
          <a:xfrm>
            <a:off x="6437737" y="1178948"/>
            <a:ext cx="1876795" cy="1685457"/>
          </a:xfrm>
          <a:prstGeom prst="cube">
            <a:avLst>
              <a:gd name="adj" fmla="val 14074"/>
            </a:avLst>
          </a:prstGeom>
          <a:blipFill>
            <a:blip r:embed="rId2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prstClr val="white"/>
              </a:solidFill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8226077" y="2557700"/>
            <a:ext cx="320921" cy="579854"/>
            <a:chOff x="5432077" y="3148958"/>
            <a:chExt cx="320921" cy="579854"/>
          </a:xfrm>
        </p:grpSpPr>
        <p:sp>
          <p:nvSpPr>
            <p:cNvPr id="68" name="TextBox 67"/>
            <p:cNvSpPr txBox="1"/>
            <p:nvPr/>
          </p:nvSpPr>
          <p:spPr>
            <a:xfrm>
              <a:off x="5438706" y="3148958"/>
              <a:ext cx="2632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i="1" dirty="0" smtClean="0">
                  <a:solidFill>
                    <a:prstClr val="black"/>
                  </a:solidFill>
                  <a:latin typeface="Bookman Old Style" pitchFamily="18" charset="0"/>
                </a:rPr>
                <a:t>l</a:t>
              </a:r>
              <a:endParaRPr lang="en-US" sz="1600" b="1" i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cxnSp>
          <p:nvCxnSpPr>
            <p:cNvPr id="69" name="Straight Connector 68"/>
            <p:cNvCxnSpPr/>
            <p:nvPr/>
          </p:nvCxnSpPr>
          <p:spPr>
            <a:xfrm flipH="1">
              <a:off x="5492795" y="3442408"/>
              <a:ext cx="22158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5432077" y="3390258"/>
              <a:ext cx="3209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  <a:endParaRPr lang="en-US" sz="16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3617619" y="3884425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3803727" y="3884425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800" b="1" dirty="0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116" name="Left Bracket 115"/>
          <p:cNvSpPr/>
          <p:nvPr/>
        </p:nvSpPr>
        <p:spPr>
          <a:xfrm>
            <a:off x="4130056" y="3784644"/>
            <a:ext cx="73152" cy="567771"/>
          </a:xfrm>
          <a:prstGeom prst="leftBracket">
            <a:avLst>
              <a:gd name="adj" fmla="val 95635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prstClr val="black"/>
              </a:solidFill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4131533" y="3757268"/>
            <a:ext cx="3561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l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800" b="1" baseline="30000" dirty="0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4155577" y="4052975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800" b="1" dirty="0">
              <a:solidFill>
                <a:prstClr val="black"/>
              </a:solidFill>
              <a:latin typeface="Arial Rounded MT Bold" pitchFamily="34" charset="0"/>
            </a:endParaRPr>
          </a:p>
        </p:txBody>
      </p:sp>
      <p:cxnSp>
        <p:nvCxnSpPr>
          <p:cNvPr id="119" name="Straight Connector 118"/>
          <p:cNvCxnSpPr/>
          <p:nvPr/>
        </p:nvCxnSpPr>
        <p:spPr>
          <a:xfrm>
            <a:off x="4182343" y="4075939"/>
            <a:ext cx="2719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/>
          <p:cNvSpPr/>
          <p:nvPr/>
        </p:nvSpPr>
        <p:spPr>
          <a:xfrm>
            <a:off x="4441233" y="3884425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sz="1800" b="1" dirty="0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4666919" y="3742606"/>
            <a:ext cx="3561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l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800" b="1" baseline="30000" dirty="0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4690963" y="403831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800" b="1" dirty="0">
              <a:solidFill>
                <a:prstClr val="black"/>
              </a:solidFill>
              <a:latin typeface="Arial Rounded MT Bold" pitchFamily="34" charset="0"/>
            </a:endParaRPr>
          </a:p>
        </p:txBody>
      </p:sp>
      <p:cxnSp>
        <p:nvCxnSpPr>
          <p:cNvPr id="123" name="Straight Connector 122"/>
          <p:cNvCxnSpPr/>
          <p:nvPr/>
        </p:nvCxnSpPr>
        <p:spPr>
          <a:xfrm>
            <a:off x="4717729" y="4061277"/>
            <a:ext cx="2719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/>
          <p:cNvSpPr/>
          <p:nvPr/>
        </p:nvSpPr>
        <p:spPr>
          <a:xfrm>
            <a:off x="4982902" y="3895772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sz="1800" b="1" dirty="0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5148502" y="3884425"/>
            <a:ext cx="34336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00" b="1" i="1" dirty="0" smtClean="0">
                <a:solidFill>
                  <a:prstClr val="black"/>
                </a:solidFill>
                <a:latin typeface="Bookman Old Style" pitchFamily="18" charset="0"/>
              </a:rPr>
              <a:t>l</a:t>
            </a:r>
            <a:r>
              <a:rPr lang="en-US" sz="15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126" name="Left Bracket 125"/>
          <p:cNvSpPr/>
          <p:nvPr/>
        </p:nvSpPr>
        <p:spPr>
          <a:xfrm flipH="1">
            <a:off x="5369984" y="3795370"/>
            <a:ext cx="73152" cy="567771"/>
          </a:xfrm>
          <a:prstGeom prst="leftBracket">
            <a:avLst>
              <a:gd name="adj" fmla="val 3214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prstClr val="black"/>
              </a:solidFill>
            </a:endParaRPr>
          </a:p>
        </p:txBody>
      </p:sp>
      <p:sp>
        <p:nvSpPr>
          <p:cNvPr id="131" name="Rounded Rectangle 130"/>
          <p:cNvSpPr/>
          <p:nvPr/>
        </p:nvSpPr>
        <p:spPr>
          <a:xfrm>
            <a:off x="529633" y="2987854"/>
            <a:ext cx="2493269" cy="592990"/>
          </a:xfrm>
          <a:prstGeom prst="roundRect">
            <a:avLst/>
          </a:prstGeom>
          <a:solidFill>
            <a:srgbClr val="FFCC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800" b="1">
              <a:solidFill>
                <a:prstClr val="white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526992" y="3120011"/>
            <a:ext cx="10807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smtClean="0">
                <a:solidFill>
                  <a:prstClr val="black"/>
                </a:solidFill>
                <a:latin typeface="Bookman Old Style" pitchFamily="18" charset="0"/>
              </a:rPr>
              <a:t>To Find: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134" name="Straight Connector 133"/>
          <p:cNvCxnSpPr/>
          <p:nvPr/>
        </p:nvCxnSpPr>
        <p:spPr>
          <a:xfrm>
            <a:off x="1556931" y="3295638"/>
            <a:ext cx="134149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1525045" y="2967611"/>
            <a:ext cx="1345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TSA (Cube)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0" name="Rounded Rectangle 59"/>
          <p:cNvSpPr/>
          <p:nvPr/>
        </p:nvSpPr>
        <p:spPr bwMode="auto">
          <a:xfrm>
            <a:off x="1515856" y="3330910"/>
            <a:ext cx="1423640" cy="228566"/>
          </a:xfrm>
          <a:prstGeom prst="round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  <a:extLst/>
        </p:spPr>
        <p:txBody>
          <a:bodyPr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b="1">
              <a:solidFill>
                <a:srgbClr val="000000"/>
              </a:solidFill>
              <a:latin typeface="Arial Rounded MT Bold" pitchFamily="34" charset="0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1458635" y="3285111"/>
            <a:ext cx="1558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TSA (Cuboid)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48" name="Rounded Rectangle 59"/>
          <p:cNvSpPr/>
          <p:nvPr/>
        </p:nvSpPr>
        <p:spPr>
          <a:xfrm>
            <a:off x="577984" y="3778950"/>
            <a:ext cx="2891955" cy="667266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CC00FF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Book Antiqua" pitchFamily="18" charset="0"/>
            </a:endParaRPr>
          </a:p>
        </p:txBody>
      </p:sp>
      <p:pic>
        <p:nvPicPr>
          <p:cNvPr id="14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62336" y="3502706"/>
            <a:ext cx="540645" cy="1132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" name="TextBox 149"/>
          <p:cNvSpPr txBox="1"/>
          <p:nvPr/>
        </p:nvSpPr>
        <p:spPr>
          <a:xfrm>
            <a:off x="529633" y="3817030"/>
            <a:ext cx="3024636" cy="578882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What is the formula for </a:t>
            </a:r>
            <a:endParaRPr lang="en-US" b="1" dirty="0" smtClean="0">
              <a:solidFill>
                <a:schemeClr val="bg1"/>
              </a:solidFill>
              <a:latin typeface="Bookman Old Style" pitchFamily="18" charset="0"/>
              <a:ea typeface="Cambria Math" pitchFamily="18" charset="0"/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total surface area of cuboid ?</a:t>
            </a:r>
            <a:endParaRPr lang="en-US" b="1" dirty="0">
              <a:solidFill>
                <a:schemeClr val="bg1"/>
              </a:solidFill>
              <a:latin typeface="Bookman Old Style" pitchFamily="18" charset="0"/>
              <a:ea typeface="Cambria Math" pitchFamily="18" charset="0"/>
            </a:endParaRPr>
          </a:p>
        </p:txBody>
      </p:sp>
      <p:pic>
        <p:nvPicPr>
          <p:cNvPr id="151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62336" y="3502706"/>
            <a:ext cx="487507" cy="104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" name="TextBox 151"/>
          <p:cNvSpPr txBox="1"/>
          <p:nvPr/>
        </p:nvSpPr>
        <p:spPr>
          <a:xfrm>
            <a:off x="1139893" y="3939206"/>
            <a:ext cx="17443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FF00"/>
                </a:solidFill>
                <a:latin typeface="Bookman Old Style" pitchFamily="18" charset="0"/>
              </a:rPr>
              <a:t>2(</a:t>
            </a:r>
            <a:r>
              <a:rPr lang="en-US" sz="1600" b="1" i="1" dirty="0" err="1">
                <a:solidFill>
                  <a:srgbClr val="FFFF00"/>
                </a:solidFill>
                <a:latin typeface="Bookman Old Style" pitchFamily="18" charset="0"/>
              </a:rPr>
              <a:t>lb</a:t>
            </a:r>
            <a:r>
              <a:rPr lang="en-US" sz="1600" b="1" dirty="0">
                <a:solidFill>
                  <a:srgbClr val="FFFF00"/>
                </a:solidFill>
                <a:latin typeface="Bookman Old Style" pitchFamily="18" charset="0"/>
              </a:rPr>
              <a:t> + </a:t>
            </a:r>
            <a:r>
              <a:rPr lang="en-US" sz="1600" b="1" i="1" dirty="0" err="1">
                <a:solidFill>
                  <a:srgbClr val="FFFF00"/>
                </a:solidFill>
                <a:latin typeface="Bookman Old Style" pitchFamily="18" charset="0"/>
              </a:rPr>
              <a:t>bh</a:t>
            </a:r>
            <a:r>
              <a:rPr lang="en-US" sz="1600" b="1" dirty="0">
                <a:solidFill>
                  <a:srgbClr val="FFFF00"/>
                </a:solidFill>
                <a:latin typeface="Bookman Old Style" pitchFamily="18" charset="0"/>
              </a:rPr>
              <a:t> + </a:t>
            </a:r>
            <a:r>
              <a:rPr lang="en-US" sz="1600" b="1" i="1" dirty="0">
                <a:solidFill>
                  <a:srgbClr val="FFFF00"/>
                </a:solidFill>
                <a:latin typeface="Bookman Old Style" pitchFamily="18" charset="0"/>
              </a:rPr>
              <a:t>hl</a:t>
            </a:r>
            <a:r>
              <a:rPr lang="en-US" sz="1600" b="1" dirty="0">
                <a:solidFill>
                  <a:srgbClr val="FFFF00"/>
                </a:solidFill>
                <a:latin typeface="Bookman Old Style" pitchFamily="18" charset="0"/>
              </a:rPr>
              <a:t> )</a:t>
            </a:r>
            <a:endParaRPr lang="en-US" sz="1600" b="1" baseline="30000" dirty="0">
              <a:solidFill>
                <a:srgbClr val="FFFF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08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10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00"/>
                            </p:stCondLst>
                            <p:childTnLst>
                              <p:par>
                                <p:cTn id="18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500"/>
                            </p:stCondLst>
                            <p:childTnLst>
                              <p:par>
                                <p:cTn id="221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1000"/>
                            </p:stCondLst>
                            <p:childTnLst>
                              <p:par>
                                <p:cTn id="24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10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3" dur="10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000"/>
                            </p:stCondLst>
                            <p:childTnLst>
                              <p:par>
                                <p:cTn id="28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0" dur="10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5" dur="10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9" grpId="2" animBg="1"/>
      <p:bldP spid="9" grpId="3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3" grpId="2" animBg="1"/>
      <p:bldP spid="13" grpId="3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24" grpId="0"/>
      <p:bldP spid="25" grpId="0"/>
      <p:bldP spid="39" grpId="0"/>
      <p:bldP spid="40" grpId="0" animBg="1"/>
      <p:bldP spid="42" grpId="0"/>
      <p:bldP spid="43" grpId="0"/>
      <p:bldP spid="44" grpId="0"/>
      <p:bldP spid="46" grpId="0"/>
      <p:bldP spid="47" grpId="0"/>
      <p:bldP spid="48" grpId="0"/>
      <p:bldP spid="50" grpId="0"/>
      <p:bldP spid="52" grpId="0"/>
      <p:bldP spid="54" grpId="0"/>
      <p:bldP spid="56" grpId="0" animBg="1"/>
      <p:bldP spid="115" grpId="0"/>
      <p:bldP spid="116" grpId="0" animBg="1"/>
      <p:bldP spid="117" grpId="0"/>
      <p:bldP spid="118" grpId="0"/>
      <p:bldP spid="120" grpId="0"/>
      <p:bldP spid="121" grpId="0"/>
      <p:bldP spid="122" grpId="0"/>
      <p:bldP spid="124" grpId="0"/>
      <p:bldP spid="126" grpId="0" animBg="1"/>
      <p:bldP spid="60" grpId="0" animBg="1"/>
      <p:bldP spid="148" grpId="0" animBg="1"/>
      <p:bldP spid="148" grpId="1" animBg="1"/>
      <p:bldP spid="150" grpId="0"/>
      <p:bldP spid="150" grpId="1"/>
      <p:bldP spid="152" grpId="0"/>
      <p:bldP spid="152" grpId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976248" y="246513"/>
            <a:ext cx="6280369" cy="860560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sz="1800" kern="0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32308" y="379206"/>
            <a:ext cx="687003" cy="624548"/>
            <a:chOff x="508513" y="-702286"/>
            <a:chExt cx="687003" cy="624548"/>
          </a:xfrm>
        </p:grpSpPr>
        <p:sp>
          <p:nvSpPr>
            <p:cNvPr id="4" name="Plaque 3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800" kern="0" dirty="0">
                <a:solidFill>
                  <a:prstClr val="white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sz="1800" b="1" kern="0" dirty="0" smtClean="0">
                  <a:solidFill>
                    <a:prstClr val="white"/>
                  </a:solidFill>
                  <a:latin typeface="Bookman Old Style" pitchFamily="18" charset="0"/>
                </a:rPr>
                <a:t>Q.</a:t>
              </a:r>
              <a:endParaRPr lang="en-US" sz="1800" b="1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74155" y="276075"/>
            <a:ext cx="643295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3577" eaLnBrk="0" fontAlgn="base" hangingPunct="0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sz="1600" b="1" dirty="0">
                <a:latin typeface="Bookman Old Style" pitchFamily="18" charset="0"/>
              </a:rPr>
              <a:t>A solid cube is cut into two cuboids exactly at middle. Find the ratio of </a:t>
            </a:r>
            <a:r>
              <a:rPr lang="en-US" sz="1600" b="1" dirty="0" smtClean="0">
                <a:latin typeface="Bookman Old Style" pitchFamily="18" charset="0"/>
              </a:rPr>
              <a:t>the </a:t>
            </a:r>
            <a:r>
              <a:rPr lang="en-US" sz="1600" b="1" dirty="0">
                <a:latin typeface="Bookman Old Style" pitchFamily="18" charset="0"/>
              </a:rPr>
              <a:t>total surface area of the given cube and that of the cuboid.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9717" y="1216335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084849" y="2821010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i="1" dirty="0" smtClean="0">
                <a:solidFill>
                  <a:prstClr val="black"/>
                </a:solidFill>
                <a:latin typeface="Bookman Old Style" pitchFamily="18" charset="0"/>
              </a:rPr>
              <a:t>l</a:t>
            </a:r>
            <a:endParaRPr lang="en-US" sz="2400" b="1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062355" y="2025392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i="1" dirty="0" smtClean="0">
                <a:solidFill>
                  <a:prstClr val="black"/>
                </a:solidFill>
                <a:latin typeface="Bookman Old Style" pitchFamily="18" charset="0"/>
              </a:rPr>
              <a:t>l</a:t>
            </a:r>
            <a:endParaRPr lang="en-US" sz="2400" b="1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806362" y="3197583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prstClr val="black"/>
                </a:solidFill>
                <a:latin typeface="Bookman Old Style" pitchFamily="18" charset="0"/>
              </a:rPr>
              <a:t>Cuboid</a:t>
            </a:r>
            <a:endParaRPr lang="en-US" sz="2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6" name="Cube 65"/>
          <p:cNvSpPr/>
          <p:nvPr/>
        </p:nvSpPr>
        <p:spPr>
          <a:xfrm>
            <a:off x="6437737" y="1178948"/>
            <a:ext cx="1876795" cy="1685457"/>
          </a:xfrm>
          <a:prstGeom prst="cube">
            <a:avLst>
              <a:gd name="adj" fmla="val 14074"/>
            </a:avLst>
          </a:prstGeom>
          <a:blipFill>
            <a:blip r:embed="rId2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prstClr val="white"/>
              </a:solidFill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8226077" y="2557700"/>
            <a:ext cx="320921" cy="579854"/>
            <a:chOff x="5432077" y="3148958"/>
            <a:chExt cx="320921" cy="579854"/>
          </a:xfrm>
        </p:grpSpPr>
        <p:sp>
          <p:nvSpPr>
            <p:cNvPr id="68" name="TextBox 67"/>
            <p:cNvSpPr txBox="1"/>
            <p:nvPr/>
          </p:nvSpPr>
          <p:spPr>
            <a:xfrm>
              <a:off x="5438706" y="3148958"/>
              <a:ext cx="2632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i="1" dirty="0" smtClean="0">
                  <a:solidFill>
                    <a:prstClr val="black"/>
                  </a:solidFill>
                  <a:latin typeface="Bookman Old Style" pitchFamily="18" charset="0"/>
                </a:rPr>
                <a:t>l</a:t>
              </a:r>
              <a:endParaRPr lang="en-US" sz="1600" b="1" i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cxnSp>
          <p:nvCxnSpPr>
            <p:cNvPr id="69" name="Straight Connector 68"/>
            <p:cNvCxnSpPr/>
            <p:nvPr/>
          </p:nvCxnSpPr>
          <p:spPr>
            <a:xfrm flipH="1">
              <a:off x="5492795" y="3442408"/>
              <a:ext cx="22158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5432077" y="3390258"/>
              <a:ext cx="3209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  <a:endParaRPr lang="en-US" sz="16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sp>
        <p:nvSpPr>
          <p:cNvPr id="110" name="TextBox 109"/>
          <p:cNvSpPr txBox="1"/>
          <p:nvPr/>
        </p:nvSpPr>
        <p:spPr>
          <a:xfrm>
            <a:off x="2474749" y="1222512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2660857" y="1222512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800" b="1" dirty="0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112" name="Left Bracket 111"/>
          <p:cNvSpPr/>
          <p:nvPr/>
        </p:nvSpPr>
        <p:spPr>
          <a:xfrm>
            <a:off x="2987186" y="1122731"/>
            <a:ext cx="73152" cy="567771"/>
          </a:xfrm>
          <a:prstGeom prst="leftBracket">
            <a:avLst>
              <a:gd name="adj" fmla="val 95635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prstClr val="black"/>
              </a:solidFill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2988663" y="1095355"/>
            <a:ext cx="3561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l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800" b="1" baseline="30000" dirty="0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3012707" y="1391062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800" b="1" dirty="0">
              <a:solidFill>
                <a:prstClr val="black"/>
              </a:solidFill>
              <a:latin typeface="Arial Rounded MT Bold" pitchFamily="34" charset="0"/>
            </a:endParaRPr>
          </a:p>
        </p:txBody>
      </p:sp>
      <p:cxnSp>
        <p:nvCxnSpPr>
          <p:cNvPr id="130" name="Straight Connector 129"/>
          <p:cNvCxnSpPr/>
          <p:nvPr/>
        </p:nvCxnSpPr>
        <p:spPr>
          <a:xfrm>
            <a:off x="3039473" y="1414026"/>
            <a:ext cx="2719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 134"/>
          <p:cNvSpPr/>
          <p:nvPr/>
        </p:nvSpPr>
        <p:spPr>
          <a:xfrm>
            <a:off x="3298363" y="1222512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sz="1800" b="1" dirty="0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3524049" y="1080693"/>
            <a:ext cx="3561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l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800" b="1" baseline="30000" dirty="0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3548093" y="1376400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800" b="1" dirty="0">
              <a:solidFill>
                <a:prstClr val="black"/>
              </a:solidFill>
              <a:latin typeface="Arial Rounded MT Bold" pitchFamily="34" charset="0"/>
            </a:endParaRPr>
          </a:p>
        </p:txBody>
      </p:sp>
      <p:cxnSp>
        <p:nvCxnSpPr>
          <p:cNvPr id="159" name="Straight Connector 158"/>
          <p:cNvCxnSpPr/>
          <p:nvPr/>
        </p:nvCxnSpPr>
        <p:spPr>
          <a:xfrm>
            <a:off x="3574859" y="1399364"/>
            <a:ext cx="2719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ectangle 159"/>
          <p:cNvSpPr/>
          <p:nvPr/>
        </p:nvSpPr>
        <p:spPr>
          <a:xfrm>
            <a:off x="3840032" y="1233859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sz="1800" b="1" dirty="0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4005632" y="1222512"/>
            <a:ext cx="34336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00" b="1" i="1" dirty="0" smtClean="0">
                <a:solidFill>
                  <a:prstClr val="black"/>
                </a:solidFill>
                <a:latin typeface="Bookman Old Style" pitchFamily="18" charset="0"/>
              </a:rPr>
              <a:t>l</a:t>
            </a:r>
            <a:r>
              <a:rPr lang="en-US" sz="15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162" name="Left Bracket 161"/>
          <p:cNvSpPr/>
          <p:nvPr/>
        </p:nvSpPr>
        <p:spPr>
          <a:xfrm flipH="1">
            <a:off x="4227114" y="1133457"/>
            <a:ext cx="73152" cy="567771"/>
          </a:xfrm>
          <a:prstGeom prst="leftBracket">
            <a:avLst>
              <a:gd name="adj" fmla="val 3214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prstClr val="black"/>
              </a:solidFill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2474749" y="1997816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2691785" y="1997816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800" b="1" dirty="0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165" name="Left Bracket 164"/>
          <p:cNvSpPr/>
          <p:nvPr/>
        </p:nvSpPr>
        <p:spPr>
          <a:xfrm>
            <a:off x="3018114" y="1924051"/>
            <a:ext cx="73152" cy="567771"/>
          </a:xfrm>
          <a:prstGeom prst="leftBracket">
            <a:avLst>
              <a:gd name="adj" fmla="val 95635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prstClr val="black"/>
              </a:solidFill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3048984" y="1950067"/>
            <a:ext cx="3561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l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800" b="1" baseline="30000" dirty="0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3308989" y="1950067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sz="1800" b="1" dirty="0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3534675" y="1950067"/>
            <a:ext cx="3561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l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800" b="1" baseline="30000" dirty="0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3781085" y="1950067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+</a:t>
            </a:r>
            <a:endParaRPr lang="en-US" sz="1800" b="1" dirty="0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3950535" y="1950067"/>
            <a:ext cx="47481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r>
              <a:rPr lang="en-US" sz="1500" b="1" i="1" dirty="0" smtClean="0">
                <a:solidFill>
                  <a:prstClr val="black"/>
                </a:solidFill>
                <a:latin typeface="Bookman Old Style" pitchFamily="18" charset="0"/>
              </a:rPr>
              <a:t>l</a:t>
            </a:r>
            <a:r>
              <a:rPr lang="en-US" sz="15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</a:p>
        </p:txBody>
      </p:sp>
      <p:cxnSp>
        <p:nvCxnSpPr>
          <p:cNvPr id="171" name="Straight Connector 170"/>
          <p:cNvCxnSpPr/>
          <p:nvPr/>
        </p:nvCxnSpPr>
        <p:spPr>
          <a:xfrm>
            <a:off x="3137607" y="2303049"/>
            <a:ext cx="11887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Rectangle 171"/>
          <p:cNvSpPr/>
          <p:nvPr/>
        </p:nvSpPr>
        <p:spPr>
          <a:xfrm>
            <a:off x="3586261" y="2296529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800" b="1" dirty="0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173" name="Left Bracket 172"/>
          <p:cNvSpPr/>
          <p:nvPr/>
        </p:nvSpPr>
        <p:spPr>
          <a:xfrm flipH="1">
            <a:off x="4313657" y="1924051"/>
            <a:ext cx="73152" cy="567771"/>
          </a:xfrm>
          <a:prstGeom prst="leftBracket">
            <a:avLst>
              <a:gd name="adj" fmla="val 3214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prstClr val="black"/>
              </a:solidFill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2462874" y="2653957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75" name="Rectangle 174"/>
          <p:cNvSpPr/>
          <p:nvPr/>
        </p:nvSpPr>
        <p:spPr>
          <a:xfrm>
            <a:off x="2705158" y="2653957"/>
            <a:ext cx="4892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4</a:t>
            </a: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l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800" b="1" baseline="30000" dirty="0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1014044" y="1240281"/>
            <a:ext cx="1558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TSA (Cuboid)</a:t>
            </a:r>
            <a:endParaRPr lang="en-US" sz="1600" b="1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1002169" y="2653957"/>
            <a:ext cx="1558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TSA (Cuboid)</a:t>
            </a:r>
            <a:endParaRPr lang="en-US" sz="1600" b="1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711816" y="2637080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  <a:sym typeface="Symbol"/>
              </a:rPr>
              <a:t></a:t>
            </a:r>
            <a:endParaRPr lang="en-US" sz="1600" b="1" dirty="0" smtClean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179" name="Straight Connector 178"/>
          <p:cNvCxnSpPr/>
          <p:nvPr/>
        </p:nvCxnSpPr>
        <p:spPr>
          <a:xfrm rot="480000" flipH="1">
            <a:off x="3647394" y="2369781"/>
            <a:ext cx="192050" cy="19204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rot="480000" flipH="1">
            <a:off x="2752036" y="2078278"/>
            <a:ext cx="192050" cy="19204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ounded Rectangle 180"/>
          <p:cNvSpPr/>
          <p:nvPr/>
        </p:nvSpPr>
        <p:spPr>
          <a:xfrm>
            <a:off x="529633" y="2964104"/>
            <a:ext cx="2493269" cy="592990"/>
          </a:xfrm>
          <a:prstGeom prst="roundRect">
            <a:avLst/>
          </a:prstGeom>
          <a:solidFill>
            <a:srgbClr val="FFCC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800" b="1">
              <a:solidFill>
                <a:prstClr val="white"/>
              </a:solidFill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526992" y="3096261"/>
            <a:ext cx="10807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smtClean="0">
                <a:solidFill>
                  <a:prstClr val="black"/>
                </a:solidFill>
                <a:latin typeface="Bookman Old Style" pitchFamily="18" charset="0"/>
              </a:rPr>
              <a:t>To Find: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183" name="Straight Connector 182"/>
          <p:cNvCxnSpPr/>
          <p:nvPr/>
        </p:nvCxnSpPr>
        <p:spPr>
          <a:xfrm>
            <a:off x="1556931" y="3271888"/>
            <a:ext cx="134149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/>
          <p:cNvSpPr txBox="1"/>
          <p:nvPr/>
        </p:nvSpPr>
        <p:spPr>
          <a:xfrm>
            <a:off x="1525045" y="2943861"/>
            <a:ext cx="1345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TSA (Cube)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85" name="Rounded Rectangle 184"/>
          <p:cNvSpPr/>
          <p:nvPr/>
        </p:nvSpPr>
        <p:spPr bwMode="auto">
          <a:xfrm>
            <a:off x="1515856" y="3307160"/>
            <a:ext cx="1423640" cy="228566"/>
          </a:xfrm>
          <a:prstGeom prst="round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  <a:extLst/>
        </p:spPr>
        <p:txBody>
          <a:bodyPr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 b="1">
              <a:solidFill>
                <a:srgbClr val="000000"/>
              </a:solidFill>
              <a:latin typeface="Arial Rounded MT Bold" pitchFamily="34" charset="0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1458635" y="3261361"/>
            <a:ext cx="1558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TSA (Cuboid)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6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/>
      <p:bldP spid="165" grpId="0" animBg="1"/>
      <p:bldP spid="166" grpId="0"/>
      <p:bldP spid="167" grpId="0"/>
      <p:bldP spid="168" grpId="0"/>
      <p:bldP spid="169" grpId="0"/>
      <p:bldP spid="172" grpId="0"/>
      <p:bldP spid="173" grpId="0" animBg="1"/>
      <p:bldP spid="175" grpId="0"/>
      <p:bldP spid="177" grpId="0"/>
      <p:bldP spid="178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/>
          <p:cNvSpPr/>
          <p:nvPr/>
        </p:nvSpPr>
        <p:spPr>
          <a:xfrm>
            <a:off x="1209179" y="2117167"/>
            <a:ext cx="1892227" cy="244938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prstClr val="white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1258464" y="1769239"/>
            <a:ext cx="1680646" cy="257879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prstClr val="white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976248" y="246513"/>
            <a:ext cx="6280369" cy="860560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sz="1800" kern="0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32308" y="379206"/>
            <a:ext cx="687003" cy="624548"/>
            <a:chOff x="508513" y="-702286"/>
            <a:chExt cx="687003" cy="624548"/>
          </a:xfrm>
        </p:grpSpPr>
        <p:sp>
          <p:nvSpPr>
            <p:cNvPr id="4" name="Plaque 3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800" kern="0" dirty="0">
                <a:solidFill>
                  <a:prstClr val="white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sz="1800" b="1" kern="0" dirty="0" smtClean="0">
                  <a:solidFill>
                    <a:prstClr val="white"/>
                  </a:solidFill>
                  <a:latin typeface="Bookman Old Style" pitchFamily="18" charset="0"/>
                </a:rPr>
                <a:t>Q.</a:t>
              </a:r>
              <a:endParaRPr lang="en-US" sz="1800" b="1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74155" y="276075"/>
            <a:ext cx="630197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3577" eaLnBrk="0" fontAlgn="base" hangingPunct="0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sz="1600" b="1" dirty="0">
                <a:latin typeface="Bookman Old Style" pitchFamily="18" charset="0"/>
              </a:rPr>
              <a:t>A solid cube is cut into two cuboids exactly at middle. Find the ratio of </a:t>
            </a:r>
            <a:r>
              <a:rPr lang="en-US" sz="1600" b="1" dirty="0" smtClean="0">
                <a:latin typeface="Bookman Old Style" pitchFamily="18" charset="0"/>
              </a:rPr>
              <a:t>the </a:t>
            </a:r>
            <a:r>
              <a:rPr lang="en-US" sz="1600" b="1" dirty="0">
                <a:latin typeface="Bookman Old Style" pitchFamily="18" charset="0"/>
              </a:rPr>
              <a:t>total surface area of the given cube and that of the cuboid.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9717" y="1216335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084849" y="2821010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i="1" dirty="0" smtClean="0">
                <a:solidFill>
                  <a:prstClr val="black"/>
                </a:solidFill>
                <a:latin typeface="Bookman Old Style" pitchFamily="18" charset="0"/>
              </a:rPr>
              <a:t>l</a:t>
            </a:r>
            <a:endParaRPr lang="en-US" sz="2400" b="1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062355" y="2025392"/>
            <a:ext cx="30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i="1" dirty="0" smtClean="0">
                <a:solidFill>
                  <a:prstClr val="black"/>
                </a:solidFill>
                <a:latin typeface="Bookman Old Style" pitchFamily="18" charset="0"/>
              </a:rPr>
              <a:t>l</a:t>
            </a:r>
            <a:endParaRPr lang="en-US" sz="2400" b="1" i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806362" y="3197583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prstClr val="black"/>
                </a:solidFill>
                <a:latin typeface="Bookman Old Style" pitchFamily="18" charset="0"/>
              </a:rPr>
              <a:t>Cuboid</a:t>
            </a:r>
            <a:endParaRPr lang="en-US" sz="2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66" name="Cube 65"/>
          <p:cNvSpPr/>
          <p:nvPr/>
        </p:nvSpPr>
        <p:spPr>
          <a:xfrm>
            <a:off x="6437737" y="1178948"/>
            <a:ext cx="1876795" cy="1685457"/>
          </a:xfrm>
          <a:prstGeom prst="cube">
            <a:avLst>
              <a:gd name="adj" fmla="val 14074"/>
            </a:avLst>
          </a:prstGeom>
          <a:blipFill>
            <a:blip r:embed="rId2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prstClr val="white"/>
              </a:solidFill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8226077" y="2557700"/>
            <a:ext cx="320921" cy="579854"/>
            <a:chOff x="5432077" y="3148958"/>
            <a:chExt cx="320921" cy="579854"/>
          </a:xfrm>
        </p:grpSpPr>
        <p:sp>
          <p:nvSpPr>
            <p:cNvPr id="68" name="TextBox 67"/>
            <p:cNvSpPr txBox="1"/>
            <p:nvPr/>
          </p:nvSpPr>
          <p:spPr>
            <a:xfrm>
              <a:off x="5438706" y="3148958"/>
              <a:ext cx="2632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i="1" dirty="0" smtClean="0">
                  <a:solidFill>
                    <a:prstClr val="black"/>
                  </a:solidFill>
                  <a:latin typeface="Bookman Old Style" pitchFamily="18" charset="0"/>
                </a:rPr>
                <a:t>l</a:t>
              </a:r>
              <a:endParaRPr lang="en-US" sz="1600" b="1" i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cxnSp>
          <p:nvCxnSpPr>
            <p:cNvPr id="69" name="Straight Connector 68"/>
            <p:cNvCxnSpPr/>
            <p:nvPr/>
          </p:nvCxnSpPr>
          <p:spPr>
            <a:xfrm flipH="1">
              <a:off x="5492795" y="3442408"/>
              <a:ext cx="22158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5432077" y="3390258"/>
              <a:ext cx="3209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  <a:endParaRPr lang="en-US" sz="1600" b="1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781092" y="4174371"/>
            <a:ext cx="4835005" cy="791695"/>
          </a:xfrm>
          <a:prstGeom prst="horizontalScroll">
            <a:avLst/>
          </a:prstGeom>
          <a:gradFill flip="none" rotWithShape="1">
            <a:gsLst>
              <a:gs pos="0">
                <a:srgbClr val="9900FF">
                  <a:lumMod val="84000"/>
                  <a:lumOff val="16000"/>
                  <a:alpha val="59000"/>
                </a:srgbClr>
              </a:gs>
              <a:gs pos="100000">
                <a:sysClr val="window" lastClr="FFFFFF">
                  <a:lumMod val="97000"/>
                </a:sysClr>
              </a:gs>
              <a:gs pos="81000">
                <a:sysClr val="window" lastClr="FFFFFF"/>
              </a:gs>
            </a:gsLst>
            <a:lin ang="81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algn="ctr" defTabSz="914400">
              <a:defRPr sz="1800" kern="0">
                <a:solidFill>
                  <a:prstClr val="white"/>
                </a:solidFill>
                <a:latin typeface="Calibri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55" name="Rounded Rectangle 54"/>
          <p:cNvSpPr/>
          <p:nvPr/>
        </p:nvSpPr>
        <p:spPr>
          <a:xfrm>
            <a:off x="1070250" y="1165993"/>
            <a:ext cx="3754527" cy="296425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prstClr val="white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028334" y="1154343"/>
            <a:ext cx="31518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Total surface area of a cuboid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028334" y="1462452"/>
            <a:ext cx="53960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Ratio of the total surface area of a cube and cuboid 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60467" y="1905497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59" name="Rectangle 58"/>
          <p:cNvSpPr/>
          <p:nvPr/>
        </p:nvSpPr>
        <p:spPr>
          <a:xfrm>
            <a:off x="1218098" y="172598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T.S.A of a cube</a:t>
            </a:r>
            <a:endParaRPr lang="en-US" sz="1800" b="1" baseline="30000" dirty="0">
              <a:solidFill>
                <a:prstClr val="black"/>
              </a:solidFill>
              <a:latin typeface="Arial Rounded MT Bold" pitchFamily="34" charset="0"/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>
            <a:off x="1177592" y="2078965"/>
            <a:ext cx="19144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1130060" y="2072445"/>
            <a:ext cx="19992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T.S.A of a </a:t>
            </a: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cuboid</a:t>
            </a:r>
            <a:endParaRPr lang="en-US" sz="1800" b="1" baseline="30000" dirty="0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146887" y="1154343"/>
            <a:ext cx="30008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363899" y="1154343"/>
            <a:ext cx="4892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4</a:t>
            </a:r>
            <a:r>
              <a:rPr lang="en-US" sz="1600" b="1" i="1" dirty="0">
                <a:solidFill>
                  <a:prstClr val="black"/>
                </a:solidFill>
                <a:latin typeface="Bookman Old Style" pitchFamily="18" charset="0"/>
              </a:rPr>
              <a:t>l</a:t>
            </a:r>
            <a:r>
              <a:rPr lang="en-US" sz="1600" b="1" baseline="30000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800" b="1" baseline="30000" dirty="0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73721" y="2644575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73" name="Rectangle 72"/>
          <p:cNvSpPr/>
          <p:nvPr/>
        </p:nvSpPr>
        <p:spPr>
          <a:xfrm>
            <a:off x="1179905" y="2497517"/>
            <a:ext cx="4892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6</a:t>
            </a:r>
            <a:r>
              <a:rPr lang="en-US" sz="1600" b="1" i="1" dirty="0" smtClean="0">
                <a:solidFill>
                  <a:prstClr val="black"/>
                </a:solidFill>
                <a:latin typeface="Bookman Old Style" pitchFamily="18" charset="0"/>
              </a:rPr>
              <a:t>l</a:t>
            </a:r>
            <a:r>
              <a:rPr lang="en-US" sz="16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baseline="30000" dirty="0">
              <a:solidFill>
                <a:prstClr val="black"/>
              </a:solidFill>
              <a:latin typeface="Arial Rounded MT Bold" pitchFamily="34" charset="0"/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>
            <a:off x="1204263" y="2818043"/>
            <a:ext cx="41664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1162843" y="2836923"/>
            <a:ext cx="4892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4</a:t>
            </a:r>
            <a:r>
              <a:rPr lang="en-US" sz="1600" b="1" i="1" dirty="0">
                <a:solidFill>
                  <a:prstClr val="black"/>
                </a:solidFill>
                <a:latin typeface="Bookman Old Style" pitchFamily="18" charset="0"/>
              </a:rPr>
              <a:t>l</a:t>
            </a:r>
            <a:r>
              <a:rPr lang="en-US" sz="1600" b="1" baseline="30000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baseline="30000" dirty="0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900229" y="3404076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77" name="Rectangle 76"/>
          <p:cNvSpPr/>
          <p:nvPr/>
        </p:nvSpPr>
        <p:spPr>
          <a:xfrm>
            <a:off x="1174575" y="3270862"/>
            <a:ext cx="3209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600" b="1" baseline="30000" dirty="0">
              <a:solidFill>
                <a:prstClr val="black"/>
              </a:solidFill>
              <a:latin typeface="Arial Rounded MT Bold" pitchFamily="34" charset="0"/>
            </a:endParaRPr>
          </a:p>
        </p:txBody>
      </p:sp>
      <p:cxnSp>
        <p:nvCxnSpPr>
          <p:cNvPr id="78" name="Straight Connector 77"/>
          <p:cNvCxnSpPr/>
          <p:nvPr/>
        </p:nvCxnSpPr>
        <p:spPr>
          <a:xfrm>
            <a:off x="1180809" y="3577544"/>
            <a:ext cx="28457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1157512" y="3547874"/>
            <a:ext cx="3209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baseline="30000" dirty="0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941963" y="3940178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81" name="Rectangle 80"/>
          <p:cNvSpPr/>
          <p:nvPr/>
        </p:nvSpPr>
        <p:spPr>
          <a:xfrm>
            <a:off x="1158379" y="3940178"/>
            <a:ext cx="6687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 : 2</a:t>
            </a:r>
            <a:endParaRPr lang="en-US" sz="1600" b="1" baseline="30000" dirty="0">
              <a:solidFill>
                <a:prstClr val="black"/>
              </a:solidFill>
              <a:latin typeface="Arial Rounded MT Bold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50865" y="4238891"/>
            <a:ext cx="36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83" name="Rectangle 82"/>
          <p:cNvSpPr/>
          <p:nvPr/>
        </p:nvSpPr>
        <p:spPr>
          <a:xfrm>
            <a:off x="843698" y="4285058"/>
            <a:ext cx="51466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The ratio of the total surface area of the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given cube and that of the cuboid is 3 : 2.</a:t>
            </a:r>
            <a:endParaRPr lang="en-US" sz="1600" b="1" baseline="30000" dirty="0">
              <a:solidFill>
                <a:prstClr val="black"/>
              </a:solidFill>
              <a:latin typeface="Arial Rounded MT Bold" pitchFamily="34" charset="0"/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 rot="480000" flipH="1">
            <a:off x="1250953" y="2926346"/>
            <a:ext cx="142264" cy="1704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rot="480000" flipH="1">
            <a:off x="1246188" y="2582475"/>
            <a:ext cx="162845" cy="17735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1002954" y="2974694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solidFill>
                  <a:srgbClr val="FF0000"/>
                </a:solidFill>
                <a:latin typeface="Bookman Old Style" pitchFamily="18" charset="0"/>
              </a:rPr>
              <a:t>2</a:t>
            </a:r>
            <a:endParaRPr lang="en-US" sz="1200" b="1" baseline="30000" dirty="0">
              <a:solidFill>
                <a:srgbClr val="FF0000"/>
              </a:solidFill>
              <a:latin typeface="Arial Rounded MT Bold" pitchFamily="34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1064674" y="2430410"/>
            <a:ext cx="285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rgbClr val="FF0000"/>
                </a:solidFill>
                <a:latin typeface="Bookman Old Style" pitchFamily="18" charset="0"/>
              </a:rPr>
              <a:t>3</a:t>
            </a:r>
            <a:endParaRPr lang="en-US" sz="1200" b="1" baseline="30000" dirty="0">
              <a:solidFill>
                <a:srgbClr val="FF0000"/>
              </a:solidFill>
              <a:latin typeface="Arial Rounded MT Bold" pitchFamily="34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805752" y="4389050"/>
            <a:ext cx="2704281" cy="307777"/>
          </a:xfrm>
          <a:prstGeom prst="rect">
            <a:avLst/>
          </a:prstGeom>
          <a:solidFill>
            <a:srgbClr val="0000FF"/>
          </a:solidFill>
          <a:ln>
            <a:solidFill>
              <a:schemeClr val="bg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bg1"/>
                </a:solidFill>
                <a:latin typeface="Bookman Old Style" pitchFamily="18" charset="0"/>
              </a:rPr>
              <a:t>Total surface of </a:t>
            </a:r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</a:rPr>
              <a:t>cube = 6</a:t>
            </a:r>
            <a:r>
              <a:rPr lang="en-US" b="1" i="1" dirty="0" smtClean="0">
                <a:solidFill>
                  <a:schemeClr val="bg1"/>
                </a:solidFill>
                <a:latin typeface="Bookman Old Style" pitchFamily="18" charset="0"/>
              </a:rPr>
              <a:t>l</a:t>
            </a:r>
            <a:r>
              <a:rPr lang="en-US" b="1" baseline="30000" dirty="0" smtClean="0">
                <a:solidFill>
                  <a:schemeClr val="bg1"/>
                </a:solidFill>
                <a:latin typeface="Bookman Old Style" pitchFamily="18" charset="0"/>
              </a:rPr>
              <a:t>2</a:t>
            </a:r>
            <a:endParaRPr lang="en-US" b="1" baseline="30000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pic>
        <p:nvPicPr>
          <p:cNvPr id="101" name="Picture 10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09" y="4196064"/>
            <a:ext cx="573647" cy="636418"/>
          </a:xfrm>
          <a:prstGeom prst="rect">
            <a:avLst/>
          </a:prstGeom>
        </p:spPr>
      </p:pic>
      <p:sp>
        <p:nvSpPr>
          <p:cNvPr id="91" name="Rounded Rectangle 90"/>
          <p:cNvSpPr/>
          <p:nvPr/>
        </p:nvSpPr>
        <p:spPr>
          <a:xfrm>
            <a:off x="887855" y="4408168"/>
            <a:ext cx="2622177" cy="288659"/>
          </a:xfrm>
          <a:prstGeom prst="roundRect">
            <a:avLst/>
          </a:prstGeom>
          <a:noFill/>
          <a:ln w="19050">
            <a:solidFill>
              <a:srgbClr val="FFFF00"/>
            </a:solidFill>
            <a:prstDash val="sys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sz="160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03" name="Picture 5" descr="D:\Roshan\Roshan\Mthas 8th\VIII STD STB\clipart\28264926-little-boy-student-holding-a-big-pencil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39459" y="4121319"/>
            <a:ext cx="892516" cy="88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Rounded Rectangle 83"/>
          <p:cNvSpPr/>
          <p:nvPr/>
        </p:nvSpPr>
        <p:spPr>
          <a:xfrm>
            <a:off x="580942" y="3517778"/>
            <a:ext cx="2543384" cy="656054"/>
          </a:xfrm>
          <a:prstGeom prst="roundRect">
            <a:avLst/>
          </a:prstGeom>
          <a:solidFill>
            <a:srgbClr val="FFCC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800" b="1">
              <a:solidFill>
                <a:prstClr val="white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57031" y="3670178"/>
            <a:ext cx="10807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To Find: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86" name="Straight Connector 85"/>
          <p:cNvCxnSpPr/>
          <p:nvPr/>
        </p:nvCxnSpPr>
        <p:spPr>
          <a:xfrm>
            <a:off x="1598918" y="3845805"/>
            <a:ext cx="147564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555084" y="3517778"/>
            <a:ext cx="1345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TSA (Cube)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567697" y="3835278"/>
            <a:ext cx="1558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TSA (Cuboid)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01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4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4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10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10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00"/>
                            </p:stCondLst>
                            <p:childTnLst>
                              <p:par>
                                <p:cTn id="1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000"/>
                            </p:stCondLst>
                            <p:childTnLst>
                              <p:par>
                                <p:cTn id="1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500"/>
                            </p:stCondLst>
                            <p:childTnLst>
                              <p:par>
                                <p:cTn id="1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2" grpId="1" animBg="1"/>
      <p:bldP spid="51" grpId="0" animBg="1"/>
      <p:bldP spid="51" grpId="1" animBg="1"/>
      <p:bldP spid="54" grpId="0" animBg="1"/>
      <p:bldP spid="55" grpId="0" animBg="1"/>
      <p:bldP spid="55" grpId="1" animBg="1"/>
      <p:bldP spid="59" grpId="0"/>
      <p:bldP spid="61" grpId="0"/>
      <p:bldP spid="73" grpId="0"/>
      <p:bldP spid="75" grpId="0"/>
      <p:bldP spid="77" grpId="0"/>
      <p:bldP spid="79" grpId="0"/>
      <p:bldP spid="81" grpId="0"/>
      <p:bldP spid="83" grpId="0" uiExpand="1" build="p"/>
      <p:bldP spid="98" grpId="0"/>
      <p:bldP spid="99" grpId="0"/>
      <p:bldP spid="100" grpId="0" animBg="1"/>
      <p:bldP spid="91" grpId="0" animBg="1"/>
      <p:bldP spid="91" grpId="1" animBg="1"/>
      <p:bldP spid="84" grpId="0" animBg="1"/>
      <p:bldP spid="84" grpId="1" animBg="1"/>
      <p:bldP spid="85" grpId="0"/>
      <p:bldP spid="87" grpId="0"/>
      <p:bldP spid="88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ounded Rectangle 131"/>
          <p:cNvSpPr>
            <a:spLocks noChangeArrowheads="1"/>
          </p:cNvSpPr>
          <p:nvPr/>
        </p:nvSpPr>
        <p:spPr bwMode="auto">
          <a:xfrm>
            <a:off x="2647468" y="2042075"/>
            <a:ext cx="182343" cy="252259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00" b="1" dirty="0">
              <a:solidFill>
                <a:prstClr val="white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976248" y="246513"/>
            <a:ext cx="5910081" cy="860560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sz="1800" kern="0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32308" y="379206"/>
            <a:ext cx="687003" cy="624548"/>
            <a:chOff x="508513" y="-702286"/>
            <a:chExt cx="687003" cy="624548"/>
          </a:xfrm>
        </p:grpSpPr>
        <p:sp>
          <p:nvSpPr>
            <p:cNvPr id="4" name="Plaque 3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800" kern="0" dirty="0">
                <a:solidFill>
                  <a:prstClr val="white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sz="1800" b="1" kern="0" dirty="0" smtClean="0">
                  <a:solidFill>
                    <a:prstClr val="white"/>
                  </a:solidFill>
                  <a:latin typeface="Bookman Old Style" pitchFamily="18" charset="0"/>
                </a:rPr>
                <a:t>Q.</a:t>
              </a:r>
              <a:endParaRPr lang="en-US" sz="1800" b="1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99717" y="1093912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36" name="Rounded Rectangle 135"/>
          <p:cNvSpPr/>
          <p:nvPr/>
        </p:nvSpPr>
        <p:spPr bwMode="auto">
          <a:xfrm>
            <a:off x="3349917" y="4258777"/>
            <a:ext cx="662247" cy="253331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prstClr val="white"/>
              </a:solidFill>
            </a:endParaRPr>
          </a:p>
        </p:txBody>
      </p:sp>
      <p:sp>
        <p:nvSpPr>
          <p:cNvPr id="137" name="Rounded Rectangle 136"/>
          <p:cNvSpPr>
            <a:spLocks noChangeArrowheads="1"/>
          </p:cNvSpPr>
          <p:nvPr/>
        </p:nvSpPr>
        <p:spPr bwMode="auto">
          <a:xfrm>
            <a:off x="5117358" y="330415"/>
            <a:ext cx="1673881" cy="232964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  <a:defRPr/>
            </a:pPr>
            <a:endParaRPr lang="en-US" altLang="en-US" sz="1800" b="1" dirty="0" smtClean="0">
              <a:solidFill>
                <a:srgbClr val="FF0000"/>
              </a:solidFill>
              <a:latin typeface="Maiandra GD" pitchFamily="34" charset="0"/>
            </a:endParaRPr>
          </a:p>
        </p:txBody>
      </p:sp>
      <p:pic>
        <p:nvPicPr>
          <p:cNvPr id="138" name="Picture 2" descr="http://www.rebajhoffman.com/wp-content/uploads/2013/08/soft-Gravel-Road-in-Illinois.jpg"/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586" y="946650"/>
            <a:ext cx="2560320" cy="2558258"/>
          </a:xfrm>
          <a:prstGeom prst="ellipse">
            <a:avLst/>
          </a:prstGeom>
          <a:noFill/>
          <a:ln w="28575">
            <a:solidFill>
              <a:sysClr val="windowText" lastClr="00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Rounded Rectangle 138"/>
          <p:cNvSpPr>
            <a:spLocks noChangeArrowheads="1"/>
          </p:cNvSpPr>
          <p:nvPr/>
        </p:nvSpPr>
        <p:spPr bwMode="auto">
          <a:xfrm>
            <a:off x="1167406" y="331570"/>
            <a:ext cx="3909910" cy="230657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  <a:defRPr/>
            </a:pPr>
            <a:endParaRPr lang="en-US" altLang="en-US" sz="1800" b="1" dirty="0" smtClean="0">
              <a:solidFill>
                <a:srgbClr val="FF0000"/>
              </a:solidFill>
              <a:latin typeface="Maiandra GD" pitchFamily="34" charset="0"/>
            </a:endParaRPr>
          </a:p>
        </p:txBody>
      </p:sp>
      <p:sp>
        <p:nvSpPr>
          <p:cNvPr id="140" name="Rounded Rectangle 139"/>
          <p:cNvSpPr>
            <a:spLocks noChangeArrowheads="1"/>
          </p:cNvSpPr>
          <p:nvPr/>
        </p:nvSpPr>
        <p:spPr bwMode="auto">
          <a:xfrm>
            <a:off x="3871552" y="582446"/>
            <a:ext cx="2717997" cy="228373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  <a:defRPr/>
            </a:pPr>
            <a:endParaRPr lang="en-US" altLang="en-US" sz="1800" b="1" dirty="0" smtClean="0">
              <a:solidFill>
                <a:srgbClr val="FF0000"/>
              </a:solidFill>
              <a:latin typeface="Maiandra GD" pitchFamily="34" charset="0"/>
            </a:endParaRPr>
          </a:p>
        </p:txBody>
      </p:sp>
      <p:sp>
        <p:nvSpPr>
          <p:cNvPr id="141" name="Rounded Rectangle 140"/>
          <p:cNvSpPr>
            <a:spLocks noChangeArrowheads="1"/>
          </p:cNvSpPr>
          <p:nvPr/>
        </p:nvSpPr>
        <p:spPr bwMode="auto">
          <a:xfrm>
            <a:off x="1109067" y="589176"/>
            <a:ext cx="2712801" cy="230657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  <a:defRPr/>
            </a:pPr>
            <a:endParaRPr lang="en-US" altLang="en-US" sz="1800" b="1" dirty="0" smtClean="0">
              <a:solidFill>
                <a:srgbClr val="FF0000"/>
              </a:solidFill>
              <a:latin typeface="Maiandra GD" pitchFamily="34" charset="0"/>
            </a:endParaRPr>
          </a:p>
        </p:txBody>
      </p:sp>
      <p:sp>
        <p:nvSpPr>
          <p:cNvPr id="142" name="Oval 13"/>
          <p:cNvSpPr>
            <a:spLocks noChangeArrowheads="1"/>
          </p:cNvSpPr>
          <p:nvPr/>
        </p:nvSpPr>
        <p:spPr bwMode="auto">
          <a:xfrm>
            <a:off x="6641462" y="1465763"/>
            <a:ext cx="1492250" cy="1492250"/>
          </a:xfrm>
          <a:prstGeom prst="ellipse">
            <a:avLst/>
          </a:prstGeom>
          <a:solidFill>
            <a:srgbClr val="00CC00"/>
          </a:solidFill>
          <a:ln w="28575">
            <a:solidFill>
              <a:sysClr val="windowText" lastClr="000000"/>
            </a:solidFill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anchor="ctr"/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143" name="Text Box 34"/>
          <p:cNvSpPr txBox="1">
            <a:spLocks noChangeArrowheads="1"/>
          </p:cNvSpPr>
          <p:nvPr/>
        </p:nvSpPr>
        <p:spPr bwMode="auto">
          <a:xfrm>
            <a:off x="6886329" y="1761832"/>
            <a:ext cx="11557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spcBef>
                <a:spcPct val="50000"/>
              </a:spcBef>
              <a:buFontTx/>
              <a:buNone/>
            </a:pPr>
            <a:r>
              <a:rPr lang="en-US" altLang="en-US" sz="1400" b="1" dirty="0">
                <a:solidFill>
                  <a:prstClr val="black"/>
                </a:solidFill>
                <a:latin typeface="Bookman Old Style" pitchFamily="18" charset="0"/>
              </a:rPr>
              <a:t>39424 m</a:t>
            </a:r>
            <a:r>
              <a:rPr lang="en-US" altLang="en-US" sz="1400" b="1" baseline="30000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144" name="Rounded Rectangle 143"/>
          <p:cNvSpPr/>
          <p:nvPr/>
        </p:nvSpPr>
        <p:spPr>
          <a:xfrm>
            <a:off x="545061" y="3244980"/>
            <a:ext cx="2093125" cy="581356"/>
          </a:xfrm>
          <a:prstGeom prst="roundRect">
            <a:avLst/>
          </a:prstGeom>
          <a:gradFill flip="none" rotWithShape="1">
            <a:gsLst>
              <a:gs pos="0">
                <a:srgbClr val="FFFF00">
                  <a:alpha val="65000"/>
                </a:srgbClr>
              </a:gs>
              <a:gs pos="100000">
                <a:sysClr val="window" lastClr="FFFFFF"/>
              </a:gs>
            </a:gsLst>
            <a:lin ang="8100000" scaled="1"/>
            <a:tileRect/>
          </a:gra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lang="en-US" sz="1200" b="1" kern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45" name="TextBox 144"/>
          <p:cNvSpPr txBox="1">
            <a:spLocks noChangeArrowheads="1"/>
          </p:cNvSpPr>
          <p:nvPr/>
        </p:nvSpPr>
        <p:spPr bwMode="auto">
          <a:xfrm>
            <a:off x="465522" y="3274964"/>
            <a:ext cx="231246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spcBef>
                <a:spcPct val="50000"/>
              </a:spcBef>
              <a:buFontTx/>
              <a:buNone/>
            </a:pPr>
            <a:r>
              <a:rPr lang="en-US" altLang="en-US" sz="1400" b="1" dirty="0">
                <a:latin typeface="Bookman Old Style" pitchFamily="18" charset="0"/>
              </a:rPr>
              <a:t>Let the radius of the inner circle be </a:t>
            </a:r>
            <a:r>
              <a:rPr lang="en-US" altLang="en-US" sz="1400" b="1" dirty="0">
                <a:solidFill>
                  <a:srgbClr val="FF0000"/>
                </a:solidFill>
                <a:effectLst>
                  <a:glow rad="101600">
                    <a:srgbClr val="FFFF00">
                      <a:alpha val="60000"/>
                    </a:srgbClr>
                  </a:glow>
                </a:effectLst>
                <a:latin typeface="Bookman Old Style" panose="02050604050505020204" pitchFamily="18" charset="0"/>
              </a:rPr>
              <a:t>‘r’</a:t>
            </a:r>
            <a:r>
              <a:rPr lang="en-US" altLang="en-US" sz="1400" b="1" dirty="0">
                <a:latin typeface="Bookman Old Style" pitchFamily="18" charset="0"/>
              </a:rPr>
              <a:t> m</a:t>
            </a:r>
          </a:p>
        </p:txBody>
      </p:sp>
      <p:sp>
        <p:nvSpPr>
          <p:cNvPr id="147" name="Rectangle 146"/>
          <p:cNvSpPr>
            <a:spLocks noChangeArrowheads="1"/>
          </p:cNvSpPr>
          <p:nvPr/>
        </p:nvSpPr>
        <p:spPr bwMode="auto">
          <a:xfrm>
            <a:off x="983175" y="1093912"/>
            <a:ext cx="466157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Let the radius of the inner circle </a:t>
            </a: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be ‘r</a:t>
            </a: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’ m</a:t>
            </a:r>
          </a:p>
        </p:txBody>
      </p:sp>
      <p:sp>
        <p:nvSpPr>
          <p:cNvPr id="148" name="Rectangle 147"/>
          <p:cNvSpPr>
            <a:spLocks noChangeArrowheads="1"/>
          </p:cNvSpPr>
          <p:nvPr/>
        </p:nvSpPr>
        <p:spPr bwMode="auto">
          <a:xfrm>
            <a:off x="992825" y="1382137"/>
            <a:ext cx="224296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Area of inner circle</a:t>
            </a:r>
          </a:p>
        </p:txBody>
      </p:sp>
      <p:sp>
        <p:nvSpPr>
          <p:cNvPr id="149" name="Rectangle 148"/>
          <p:cNvSpPr>
            <a:spLocks noChangeArrowheads="1"/>
          </p:cNvSpPr>
          <p:nvPr/>
        </p:nvSpPr>
        <p:spPr bwMode="auto">
          <a:xfrm>
            <a:off x="3103425" y="1382137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50" name="Rectangle 149"/>
          <p:cNvSpPr>
            <a:spLocks noChangeArrowheads="1"/>
          </p:cNvSpPr>
          <p:nvPr/>
        </p:nvSpPr>
        <p:spPr bwMode="auto">
          <a:xfrm>
            <a:off x="3303950" y="1382137"/>
            <a:ext cx="15605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39424 </a:t>
            </a: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m</a:t>
            </a:r>
            <a:r>
              <a:rPr lang="en-US" altLang="en-US" sz="16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alt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969075" y="1665662"/>
            <a:ext cx="2816097" cy="338554"/>
            <a:chOff x="969075" y="1665662"/>
            <a:chExt cx="2816097" cy="338554"/>
          </a:xfrm>
        </p:grpSpPr>
        <p:sp>
          <p:nvSpPr>
            <p:cNvPr id="154" name="Rectangle 153"/>
            <p:cNvSpPr>
              <a:spLocks noChangeArrowheads="1"/>
            </p:cNvSpPr>
            <p:nvPr/>
          </p:nvSpPr>
          <p:spPr bwMode="auto">
            <a:xfrm>
              <a:off x="969075" y="1665662"/>
              <a:ext cx="225401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 dirty="0">
                  <a:solidFill>
                    <a:prstClr val="black"/>
                  </a:solidFill>
                  <a:latin typeface="Bookman Old Style" pitchFamily="18" charset="0"/>
                </a:rPr>
                <a:t>Area of inner circle</a:t>
              </a:r>
            </a:p>
          </p:txBody>
        </p:sp>
        <p:sp>
          <p:nvSpPr>
            <p:cNvPr id="155" name="Rectangle 154"/>
            <p:cNvSpPr>
              <a:spLocks noChangeArrowheads="1"/>
            </p:cNvSpPr>
            <p:nvPr/>
          </p:nvSpPr>
          <p:spPr bwMode="auto">
            <a:xfrm>
              <a:off x="3088620" y="1665662"/>
              <a:ext cx="30809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 dirty="0">
                  <a:solidFill>
                    <a:prstClr val="black"/>
                  </a:solidFill>
                  <a:latin typeface="Bookman Old Style" pitchFamily="18" charset="0"/>
                </a:rPr>
                <a:t>=</a:t>
              </a:r>
            </a:p>
          </p:txBody>
        </p:sp>
        <p:sp>
          <p:nvSpPr>
            <p:cNvPr id="156" name="Rectangle 155"/>
            <p:cNvSpPr>
              <a:spLocks noChangeArrowheads="1"/>
            </p:cNvSpPr>
            <p:nvPr/>
          </p:nvSpPr>
          <p:spPr bwMode="auto">
            <a:xfrm>
              <a:off x="3303950" y="1665662"/>
              <a:ext cx="48122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>
                  <a:solidFill>
                    <a:prstClr val="black"/>
                  </a:solidFill>
                  <a:latin typeface="Symbol" pitchFamily="18" charset="2"/>
                </a:rPr>
                <a:t>p</a:t>
              </a:r>
              <a:r>
                <a:rPr lang="en-US" altLang="en-US" sz="1600" b="1">
                  <a:solidFill>
                    <a:prstClr val="black"/>
                  </a:solidFill>
                  <a:latin typeface="Bookman Old Style" pitchFamily="18" charset="0"/>
                </a:rPr>
                <a:t>r</a:t>
              </a:r>
              <a:r>
                <a:rPr lang="en-US" altLang="en-US" sz="1600" b="1" baseline="30000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</a:p>
          </p:txBody>
        </p:sp>
      </p:grpSp>
      <p:sp>
        <p:nvSpPr>
          <p:cNvPr id="157" name="Rectangle 156"/>
          <p:cNvSpPr>
            <a:spLocks noChangeArrowheads="1"/>
          </p:cNvSpPr>
          <p:nvPr/>
        </p:nvSpPr>
        <p:spPr bwMode="auto">
          <a:xfrm>
            <a:off x="702614" y="1941950"/>
            <a:ext cx="36259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Symbol" pitchFamily="18" charset="2"/>
              </a:rPr>
              <a:t>\</a:t>
            </a:r>
            <a:endParaRPr lang="en-US" altLang="en-US" sz="1600" b="1">
              <a:solidFill>
                <a:prstClr val="white"/>
              </a:solidFill>
              <a:latin typeface="Maiandra GD" pitchFamily="34" charset="0"/>
            </a:endParaRPr>
          </a:p>
        </p:txBody>
      </p:sp>
      <p:sp>
        <p:nvSpPr>
          <p:cNvPr id="158" name="Rectangle 157"/>
          <p:cNvSpPr>
            <a:spLocks noChangeArrowheads="1"/>
          </p:cNvSpPr>
          <p:nvPr/>
        </p:nvSpPr>
        <p:spPr bwMode="auto">
          <a:xfrm>
            <a:off x="2570929" y="1989575"/>
            <a:ext cx="55086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Symbol" pitchFamily="18" charset="2"/>
              </a:rPr>
              <a:t>p</a:t>
            </a: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r</a:t>
            </a:r>
            <a:r>
              <a:rPr lang="en-US" altLang="en-US" sz="1600" b="1" baseline="30000">
                <a:solidFill>
                  <a:prstClr val="black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159" name="Rectangle 158"/>
          <p:cNvSpPr>
            <a:spLocks noChangeArrowheads="1"/>
          </p:cNvSpPr>
          <p:nvPr/>
        </p:nvSpPr>
        <p:spPr bwMode="auto">
          <a:xfrm>
            <a:off x="3096383" y="1989575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60" name="Rectangle 159"/>
          <p:cNvSpPr>
            <a:spLocks noChangeArrowheads="1"/>
          </p:cNvSpPr>
          <p:nvPr/>
        </p:nvSpPr>
        <p:spPr bwMode="auto">
          <a:xfrm>
            <a:off x="3327700" y="1989575"/>
            <a:ext cx="90776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39424</a:t>
            </a:r>
            <a:endParaRPr lang="en-US" alt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1" name="Rectangle 160"/>
          <p:cNvSpPr>
            <a:spLocks noChangeArrowheads="1"/>
          </p:cNvSpPr>
          <p:nvPr/>
        </p:nvSpPr>
        <p:spPr bwMode="auto">
          <a:xfrm>
            <a:off x="2173350" y="2306188"/>
            <a:ext cx="4571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22</a:t>
            </a:r>
          </a:p>
        </p:txBody>
      </p:sp>
      <p:cxnSp>
        <p:nvCxnSpPr>
          <p:cNvPr id="162" name="Straight Connector 161"/>
          <p:cNvCxnSpPr>
            <a:cxnSpLocks noChangeShapeType="1"/>
          </p:cNvCxnSpPr>
          <p:nvPr/>
        </p:nvCxnSpPr>
        <p:spPr bwMode="auto">
          <a:xfrm>
            <a:off x="2243694" y="2618288"/>
            <a:ext cx="334036" cy="0"/>
          </a:xfrm>
          <a:prstGeom prst="line">
            <a:avLst/>
          </a:prstGeom>
          <a:noFill/>
          <a:ln w="19050" algn="ctr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3" name="Rectangle 162"/>
          <p:cNvSpPr>
            <a:spLocks noChangeArrowheads="1"/>
          </p:cNvSpPr>
          <p:nvPr/>
        </p:nvSpPr>
        <p:spPr bwMode="auto">
          <a:xfrm>
            <a:off x="2228150" y="2589713"/>
            <a:ext cx="32092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7</a:t>
            </a:r>
          </a:p>
        </p:txBody>
      </p:sp>
      <p:sp>
        <p:nvSpPr>
          <p:cNvPr id="164" name="Rectangle 163"/>
          <p:cNvSpPr>
            <a:spLocks noChangeArrowheads="1"/>
          </p:cNvSpPr>
          <p:nvPr/>
        </p:nvSpPr>
        <p:spPr bwMode="auto">
          <a:xfrm>
            <a:off x="2578538" y="2451600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165" name="Rectangle 164"/>
          <p:cNvSpPr>
            <a:spLocks noChangeArrowheads="1"/>
          </p:cNvSpPr>
          <p:nvPr/>
        </p:nvSpPr>
        <p:spPr bwMode="auto">
          <a:xfrm>
            <a:off x="2814438" y="2427975"/>
            <a:ext cx="3690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r</a:t>
            </a:r>
            <a:r>
              <a:rPr lang="en-US" altLang="en-US" sz="1600" b="1" baseline="30000">
                <a:solidFill>
                  <a:prstClr val="black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166" name="Rectangle 165"/>
          <p:cNvSpPr>
            <a:spLocks noChangeArrowheads="1"/>
          </p:cNvSpPr>
          <p:nvPr/>
        </p:nvSpPr>
        <p:spPr bwMode="auto">
          <a:xfrm>
            <a:off x="3096383" y="2451600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67" name="Rectangle 166"/>
          <p:cNvSpPr>
            <a:spLocks noChangeArrowheads="1"/>
          </p:cNvSpPr>
          <p:nvPr/>
        </p:nvSpPr>
        <p:spPr bwMode="auto">
          <a:xfrm>
            <a:off x="3327700" y="2437313"/>
            <a:ext cx="90776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39424</a:t>
            </a:r>
            <a:endParaRPr lang="en-US" alt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8" name="Rectangle 167"/>
          <p:cNvSpPr>
            <a:spLocks noChangeArrowheads="1"/>
          </p:cNvSpPr>
          <p:nvPr/>
        </p:nvSpPr>
        <p:spPr bwMode="auto">
          <a:xfrm>
            <a:off x="2814438" y="2984937"/>
            <a:ext cx="3690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r</a:t>
            </a:r>
            <a:r>
              <a:rPr lang="en-US" altLang="en-US" sz="1600" b="1" baseline="30000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169" name="Rectangle 168"/>
          <p:cNvSpPr>
            <a:spLocks noChangeArrowheads="1"/>
          </p:cNvSpPr>
          <p:nvPr/>
        </p:nvSpPr>
        <p:spPr bwMode="auto">
          <a:xfrm>
            <a:off x="3096383" y="3005575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70" name="Rectangle 169"/>
          <p:cNvSpPr>
            <a:spLocks noChangeArrowheads="1"/>
          </p:cNvSpPr>
          <p:nvPr/>
        </p:nvSpPr>
        <p:spPr bwMode="auto">
          <a:xfrm>
            <a:off x="3275375" y="2989125"/>
            <a:ext cx="110799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39424	</a:t>
            </a:r>
            <a:endParaRPr lang="en-US" altLang="en-US" sz="1600" b="1" baseline="3000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71" name="Rectangle 170"/>
          <p:cNvSpPr>
            <a:spLocks noChangeArrowheads="1"/>
          </p:cNvSpPr>
          <p:nvPr/>
        </p:nvSpPr>
        <p:spPr bwMode="auto">
          <a:xfrm>
            <a:off x="4031275" y="2994462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172" name="Rectangle 171"/>
          <p:cNvSpPr>
            <a:spLocks noChangeArrowheads="1"/>
          </p:cNvSpPr>
          <p:nvPr/>
        </p:nvSpPr>
        <p:spPr bwMode="auto">
          <a:xfrm>
            <a:off x="4375063" y="2844350"/>
            <a:ext cx="32092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7</a:t>
            </a:r>
          </a:p>
        </p:txBody>
      </p:sp>
      <p:cxnSp>
        <p:nvCxnSpPr>
          <p:cNvPr id="173" name="Straight Connector 172"/>
          <p:cNvCxnSpPr>
            <a:cxnSpLocks noChangeShapeType="1"/>
          </p:cNvCxnSpPr>
          <p:nvPr/>
        </p:nvCxnSpPr>
        <p:spPr bwMode="auto">
          <a:xfrm>
            <a:off x="4351948" y="3158800"/>
            <a:ext cx="373255" cy="0"/>
          </a:xfrm>
          <a:prstGeom prst="line">
            <a:avLst/>
          </a:prstGeom>
          <a:noFill/>
          <a:ln w="19050" algn="ctr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4" name="Rectangle 173"/>
          <p:cNvSpPr>
            <a:spLocks noChangeArrowheads="1"/>
          </p:cNvSpPr>
          <p:nvPr/>
        </p:nvSpPr>
        <p:spPr bwMode="auto">
          <a:xfrm>
            <a:off x="4284513" y="3134925"/>
            <a:ext cx="4571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22</a:t>
            </a:r>
          </a:p>
        </p:txBody>
      </p:sp>
      <p:sp>
        <p:nvSpPr>
          <p:cNvPr id="175" name="Line 22"/>
          <p:cNvSpPr>
            <a:spLocks noChangeShapeType="1"/>
          </p:cNvSpPr>
          <p:nvPr/>
        </p:nvSpPr>
        <p:spPr bwMode="auto">
          <a:xfrm flipH="1">
            <a:off x="4384588" y="3199375"/>
            <a:ext cx="254000" cy="177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76" name="Line 23"/>
          <p:cNvSpPr>
            <a:spLocks noChangeShapeType="1"/>
          </p:cNvSpPr>
          <p:nvPr/>
        </p:nvSpPr>
        <p:spPr bwMode="auto">
          <a:xfrm flipH="1">
            <a:off x="3453175" y="3072250"/>
            <a:ext cx="522288" cy="1492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77" name="Text Box 24"/>
          <p:cNvSpPr txBox="1">
            <a:spLocks noChangeArrowheads="1"/>
          </p:cNvSpPr>
          <p:nvPr/>
        </p:nvSpPr>
        <p:spPr bwMode="auto">
          <a:xfrm>
            <a:off x="3351490" y="2832620"/>
            <a:ext cx="7097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200" b="1" dirty="0">
                <a:solidFill>
                  <a:srgbClr val="FF0000"/>
                </a:solidFill>
                <a:latin typeface="Bookman Old Style" pitchFamily="18" charset="0"/>
              </a:rPr>
              <a:t>19762</a:t>
            </a:r>
          </a:p>
        </p:txBody>
      </p:sp>
      <p:sp>
        <p:nvSpPr>
          <p:cNvPr id="178" name="Text Box 24"/>
          <p:cNvSpPr txBox="1">
            <a:spLocks noChangeArrowheads="1"/>
          </p:cNvSpPr>
          <p:nvPr/>
        </p:nvSpPr>
        <p:spPr bwMode="auto">
          <a:xfrm>
            <a:off x="4570881" y="3259575"/>
            <a:ext cx="47336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200" b="1" dirty="0">
                <a:solidFill>
                  <a:srgbClr val="FF0000"/>
                </a:solidFill>
                <a:latin typeface="Bookman Old Style" pitchFamily="18" charset="0"/>
              </a:rPr>
              <a:t>11</a:t>
            </a:r>
          </a:p>
        </p:txBody>
      </p:sp>
      <p:sp>
        <p:nvSpPr>
          <p:cNvPr id="179" name="Rectangle 178"/>
          <p:cNvSpPr>
            <a:spLocks noChangeArrowheads="1"/>
          </p:cNvSpPr>
          <p:nvPr/>
        </p:nvSpPr>
        <p:spPr bwMode="auto">
          <a:xfrm>
            <a:off x="2777987" y="3695250"/>
            <a:ext cx="3690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r</a:t>
            </a:r>
            <a:r>
              <a:rPr lang="en-US" altLang="en-US" sz="1600" b="1" baseline="30000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180" name="Rectangle 179"/>
          <p:cNvSpPr>
            <a:spLocks noChangeArrowheads="1"/>
          </p:cNvSpPr>
          <p:nvPr/>
        </p:nvSpPr>
        <p:spPr bwMode="auto">
          <a:xfrm>
            <a:off x="3096383" y="3704013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81" name="Rectangle 180"/>
          <p:cNvSpPr>
            <a:spLocks noChangeArrowheads="1"/>
          </p:cNvSpPr>
          <p:nvPr/>
        </p:nvSpPr>
        <p:spPr bwMode="auto">
          <a:xfrm>
            <a:off x="3292837" y="3723188"/>
            <a:ext cx="110799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19762	</a:t>
            </a:r>
            <a:endParaRPr lang="en-US" altLang="en-US" sz="1600" b="1" baseline="3000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82" name="Rectangle 181"/>
          <p:cNvSpPr>
            <a:spLocks noChangeArrowheads="1"/>
          </p:cNvSpPr>
          <p:nvPr/>
        </p:nvSpPr>
        <p:spPr bwMode="auto">
          <a:xfrm>
            <a:off x="4036862" y="3704775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183" name="Rectangle 182"/>
          <p:cNvSpPr>
            <a:spLocks noChangeArrowheads="1"/>
          </p:cNvSpPr>
          <p:nvPr/>
        </p:nvSpPr>
        <p:spPr bwMode="auto">
          <a:xfrm>
            <a:off x="4345025" y="3576063"/>
            <a:ext cx="32092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7</a:t>
            </a:r>
          </a:p>
        </p:txBody>
      </p:sp>
      <p:cxnSp>
        <p:nvCxnSpPr>
          <p:cNvPr id="184" name="Straight Connector 183"/>
          <p:cNvCxnSpPr>
            <a:cxnSpLocks noChangeShapeType="1"/>
          </p:cNvCxnSpPr>
          <p:nvPr/>
        </p:nvCxnSpPr>
        <p:spPr bwMode="auto">
          <a:xfrm>
            <a:off x="4337963" y="3880988"/>
            <a:ext cx="360199" cy="0"/>
          </a:xfrm>
          <a:prstGeom prst="line">
            <a:avLst/>
          </a:prstGeom>
          <a:noFill/>
          <a:ln w="19050" algn="ctr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5" name="Rectangle 184"/>
          <p:cNvSpPr>
            <a:spLocks noChangeArrowheads="1"/>
          </p:cNvSpPr>
          <p:nvPr/>
        </p:nvSpPr>
        <p:spPr bwMode="auto">
          <a:xfrm>
            <a:off x="4287750" y="3842888"/>
            <a:ext cx="4571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11</a:t>
            </a:r>
          </a:p>
        </p:txBody>
      </p:sp>
      <p:sp>
        <p:nvSpPr>
          <p:cNvPr id="186" name="Line 22"/>
          <p:cNvSpPr>
            <a:spLocks noChangeShapeType="1"/>
          </p:cNvSpPr>
          <p:nvPr/>
        </p:nvSpPr>
        <p:spPr bwMode="auto">
          <a:xfrm flipH="1">
            <a:off x="4411246" y="3923913"/>
            <a:ext cx="230909" cy="177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87" name="Line 23"/>
          <p:cNvSpPr>
            <a:spLocks noChangeShapeType="1"/>
          </p:cNvSpPr>
          <p:nvPr/>
        </p:nvSpPr>
        <p:spPr bwMode="auto">
          <a:xfrm flipH="1">
            <a:off x="3490575" y="3814504"/>
            <a:ext cx="539786" cy="107569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88" name="Text Box 24"/>
          <p:cNvSpPr txBox="1">
            <a:spLocks noChangeArrowheads="1"/>
          </p:cNvSpPr>
          <p:nvPr/>
        </p:nvSpPr>
        <p:spPr bwMode="auto">
          <a:xfrm>
            <a:off x="3387365" y="3565694"/>
            <a:ext cx="64525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200" b="1">
                <a:solidFill>
                  <a:srgbClr val="FF0000"/>
                </a:solidFill>
                <a:latin typeface="Bookman Old Style" pitchFamily="18" charset="0"/>
              </a:rPr>
              <a:t>1792</a:t>
            </a:r>
          </a:p>
        </p:txBody>
      </p:sp>
      <p:sp>
        <p:nvSpPr>
          <p:cNvPr id="189" name="Text Box 24"/>
          <p:cNvSpPr txBox="1">
            <a:spLocks noChangeArrowheads="1"/>
          </p:cNvSpPr>
          <p:nvPr/>
        </p:nvSpPr>
        <p:spPr bwMode="auto">
          <a:xfrm>
            <a:off x="4585603" y="3955663"/>
            <a:ext cx="35564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200" b="1">
                <a:solidFill>
                  <a:srgbClr val="FF0000"/>
                </a:solidFill>
                <a:latin typeface="Bookman Old Style" pitchFamily="18" charset="0"/>
              </a:rPr>
              <a:t>1</a:t>
            </a:r>
          </a:p>
        </p:txBody>
      </p:sp>
      <p:sp>
        <p:nvSpPr>
          <p:cNvPr id="190" name="Rectangle 189"/>
          <p:cNvSpPr>
            <a:spLocks noChangeArrowheads="1"/>
          </p:cNvSpPr>
          <p:nvPr/>
        </p:nvSpPr>
        <p:spPr bwMode="auto">
          <a:xfrm>
            <a:off x="702614" y="4228588"/>
            <a:ext cx="36259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Symbol" pitchFamily="18" charset="2"/>
              </a:rPr>
              <a:t>\</a:t>
            </a:r>
            <a:endParaRPr lang="en-US" altLang="en-US" sz="1600" b="1">
              <a:solidFill>
                <a:prstClr val="white"/>
              </a:solidFill>
              <a:latin typeface="Maiandra GD" pitchFamily="34" charset="0"/>
            </a:endParaRPr>
          </a:p>
        </p:txBody>
      </p:sp>
      <p:sp>
        <p:nvSpPr>
          <p:cNvPr id="191" name="Rectangle 190"/>
          <p:cNvSpPr>
            <a:spLocks noChangeArrowheads="1"/>
          </p:cNvSpPr>
          <p:nvPr/>
        </p:nvSpPr>
        <p:spPr bwMode="auto">
          <a:xfrm>
            <a:off x="2777987" y="4228588"/>
            <a:ext cx="4683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r</a:t>
            </a:r>
            <a:r>
              <a:rPr lang="en-US" altLang="en-US" sz="1600" b="1" baseline="30000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192" name="Rectangle 191"/>
          <p:cNvSpPr>
            <a:spLocks noChangeArrowheads="1"/>
          </p:cNvSpPr>
          <p:nvPr/>
        </p:nvSpPr>
        <p:spPr bwMode="auto">
          <a:xfrm>
            <a:off x="3096383" y="4228588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93" name="Rectangle 192"/>
          <p:cNvSpPr>
            <a:spLocks noChangeArrowheads="1"/>
          </p:cNvSpPr>
          <p:nvPr/>
        </p:nvSpPr>
        <p:spPr bwMode="auto">
          <a:xfrm>
            <a:off x="3301537" y="4216713"/>
            <a:ext cx="7296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1792</a:t>
            </a:r>
            <a:endParaRPr lang="en-US" alt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94" name="Rectangle 193"/>
          <p:cNvSpPr>
            <a:spLocks noChangeArrowheads="1"/>
          </p:cNvSpPr>
          <p:nvPr/>
        </p:nvSpPr>
        <p:spPr bwMode="auto">
          <a:xfrm>
            <a:off x="3940087" y="4216713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195" name="Rectangle 194"/>
          <p:cNvSpPr>
            <a:spLocks noChangeArrowheads="1"/>
          </p:cNvSpPr>
          <p:nvPr/>
        </p:nvSpPr>
        <p:spPr bwMode="auto">
          <a:xfrm>
            <a:off x="4132626" y="4216713"/>
            <a:ext cx="32092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7</a:t>
            </a:r>
            <a:endParaRPr lang="en-US" alt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96" name="Rectangle 195"/>
          <p:cNvSpPr>
            <a:spLocks noChangeArrowheads="1"/>
          </p:cNvSpPr>
          <p:nvPr/>
        </p:nvSpPr>
        <p:spPr bwMode="auto">
          <a:xfrm>
            <a:off x="702614" y="3734969"/>
            <a:ext cx="36259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Symbol" pitchFamily="18" charset="2"/>
              </a:rPr>
              <a:t>\</a:t>
            </a:r>
            <a:endParaRPr lang="en-US" altLang="en-US" sz="1600" b="1">
              <a:solidFill>
                <a:prstClr val="white"/>
              </a:solidFill>
              <a:latin typeface="Maiandra GD" pitchFamily="34" charset="0"/>
            </a:endParaRPr>
          </a:p>
        </p:txBody>
      </p:sp>
      <p:sp>
        <p:nvSpPr>
          <p:cNvPr id="197" name="Rectangle 196"/>
          <p:cNvSpPr>
            <a:spLocks noChangeArrowheads="1"/>
          </p:cNvSpPr>
          <p:nvPr/>
        </p:nvSpPr>
        <p:spPr bwMode="auto">
          <a:xfrm>
            <a:off x="702614" y="2984937"/>
            <a:ext cx="36259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Symbol" pitchFamily="18" charset="2"/>
              </a:rPr>
              <a:t>\</a:t>
            </a:r>
            <a:endParaRPr lang="en-US" altLang="en-US" sz="1600" b="1" dirty="0">
              <a:solidFill>
                <a:prstClr val="white"/>
              </a:solidFill>
              <a:latin typeface="Maiandra GD" pitchFamily="34" charset="0"/>
            </a:endParaRPr>
          </a:p>
        </p:txBody>
      </p:sp>
      <p:sp>
        <p:nvSpPr>
          <p:cNvPr id="198" name="Rectangle 197"/>
          <p:cNvSpPr>
            <a:spLocks noChangeArrowheads="1"/>
          </p:cNvSpPr>
          <p:nvPr/>
        </p:nvSpPr>
        <p:spPr bwMode="auto">
          <a:xfrm>
            <a:off x="702614" y="2405849"/>
            <a:ext cx="36259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Symbol" pitchFamily="18" charset="2"/>
              </a:rPr>
              <a:t>\</a:t>
            </a:r>
            <a:endParaRPr lang="en-US" altLang="en-US" sz="1600" b="1" dirty="0">
              <a:solidFill>
                <a:prstClr val="white"/>
              </a:solidFill>
              <a:latin typeface="Maiandra GD" pitchFamily="34" charset="0"/>
            </a:endParaRPr>
          </a:p>
        </p:txBody>
      </p:sp>
      <p:sp>
        <p:nvSpPr>
          <p:cNvPr id="199" name="Rectangle 198"/>
          <p:cNvSpPr>
            <a:spLocks noChangeArrowheads="1"/>
          </p:cNvSpPr>
          <p:nvPr/>
        </p:nvSpPr>
        <p:spPr bwMode="auto">
          <a:xfrm>
            <a:off x="702614" y="4566663"/>
            <a:ext cx="36259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Symbol" pitchFamily="18" charset="2"/>
              </a:rPr>
              <a:t>\</a:t>
            </a:r>
            <a:endParaRPr lang="en-US" altLang="en-US" sz="1600" b="1">
              <a:solidFill>
                <a:prstClr val="white"/>
              </a:solidFill>
              <a:latin typeface="Maiandra GD" pitchFamily="34" charset="0"/>
            </a:endParaRPr>
          </a:p>
        </p:txBody>
      </p:sp>
      <p:sp>
        <p:nvSpPr>
          <p:cNvPr id="200" name="Rectangle 199"/>
          <p:cNvSpPr>
            <a:spLocks noChangeArrowheads="1"/>
          </p:cNvSpPr>
          <p:nvPr/>
        </p:nvSpPr>
        <p:spPr bwMode="auto">
          <a:xfrm>
            <a:off x="2777987" y="4566663"/>
            <a:ext cx="4683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r</a:t>
            </a:r>
            <a:r>
              <a:rPr lang="en-US" altLang="en-US" sz="16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alt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01" name="Rectangle 200"/>
          <p:cNvSpPr>
            <a:spLocks noChangeArrowheads="1"/>
          </p:cNvSpPr>
          <p:nvPr/>
        </p:nvSpPr>
        <p:spPr bwMode="auto">
          <a:xfrm>
            <a:off x="3096383" y="4566663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202" name="Rectangle 201"/>
          <p:cNvSpPr>
            <a:spLocks noChangeArrowheads="1"/>
          </p:cNvSpPr>
          <p:nvPr/>
        </p:nvSpPr>
        <p:spPr bwMode="auto">
          <a:xfrm>
            <a:off x="3301198" y="4566663"/>
            <a:ext cx="4571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16</a:t>
            </a:r>
            <a:endParaRPr lang="en-US" altLang="en-US" sz="1600" b="1" baseline="3000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03" name="Rectangle 202"/>
          <p:cNvSpPr>
            <a:spLocks noChangeArrowheads="1"/>
          </p:cNvSpPr>
          <p:nvPr/>
        </p:nvSpPr>
        <p:spPr bwMode="auto">
          <a:xfrm>
            <a:off x="3682323" y="4566663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204" name="Rectangle 203"/>
          <p:cNvSpPr>
            <a:spLocks noChangeArrowheads="1"/>
          </p:cNvSpPr>
          <p:nvPr/>
        </p:nvSpPr>
        <p:spPr bwMode="auto">
          <a:xfrm>
            <a:off x="3891873" y="4566663"/>
            <a:ext cx="4571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16</a:t>
            </a:r>
            <a:endParaRPr lang="en-US" altLang="en-US" sz="1600" b="1" baseline="3000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05" name="Rectangle 204"/>
          <p:cNvSpPr>
            <a:spLocks noChangeArrowheads="1"/>
          </p:cNvSpPr>
          <p:nvPr/>
        </p:nvSpPr>
        <p:spPr bwMode="auto">
          <a:xfrm>
            <a:off x="4258773" y="4566663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×</a:t>
            </a:r>
            <a:endParaRPr lang="en-US" altLang="en-US" sz="1600" b="1" baseline="3000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06" name="Rectangle 205"/>
          <p:cNvSpPr>
            <a:spLocks noChangeArrowheads="1"/>
          </p:cNvSpPr>
          <p:nvPr/>
        </p:nvSpPr>
        <p:spPr bwMode="auto">
          <a:xfrm>
            <a:off x="4482673" y="4566663"/>
            <a:ext cx="32092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7</a:t>
            </a:r>
          </a:p>
        </p:txBody>
      </p:sp>
      <p:sp>
        <p:nvSpPr>
          <p:cNvPr id="207" name="Rectangle 206"/>
          <p:cNvSpPr>
            <a:spLocks noChangeArrowheads="1"/>
          </p:cNvSpPr>
          <p:nvPr/>
        </p:nvSpPr>
        <p:spPr bwMode="auto">
          <a:xfrm>
            <a:off x="4673423" y="4566663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endParaRPr lang="en-US" alt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08" name="Rectangle 207"/>
          <p:cNvSpPr>
            <a:spLocks noChangeArrowheads="1"/>
          </p:cNvSpPr>
          <p:nvPr/>
        </p:nvSpPr>
        <p:spPr bwMode="auto">
          <a:xfrm>
            <a:off x="4908498" y="4566663"/>
            <a:ext cx="32092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7</a:t>
            </a:r>
            <a:endParaRPr lang="en-US" altLang="en-US" sz="1600" b="1" baseline="3000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209" name="Group 208"/>
          <p:cNvGrpSpPr/>
          <p:nvPr/>
        </p:nvGrpSpPr>
        <p:grpSpPr>
          <a:xfrm>
            <a:off x="580942" y="3248854"/>
            <a:ext cx="2262865" cy="738664"/>
            <a:chOff x="3001351" y="2798763"/>
            <a:chExt cx="2262865" cy="738664"/>
          </a:xfrm>
        </p:grpSpPr>
        <p:sp>
          <p:nvSpPr>
            <p:cNvPr id="210" name="Rounded Rectangle 209"/>
            <p:cNvSpPr/>
            <p:nvPr/>
          </p:nvSpPr>
          <p:spPr>
            <a:xfrm>
              <a:off x="3001351" y="2801260"/>
              <a:ext cx="2253822" cy="699855"/>
            </a:xfrm>
            <a:prstGeom prst="roundRect">
              <a:avLst/>
            </a:prstGeom>
            <a:gradFill flip="none" rotWithShape="1">
              <a:gsLst>
                <a:gs pos="0">
                  <a:srgbClr val="FFFF00">
                    <a:alpha val="65000"/>
                  </a:srgbClr>
                </a:gs>
                <a:gs pos="100000">
                  <a:sysClr val="window" lastClr="FFFFFF"/>
                </a:gs>
              </a:gsLst>
              <a:lin ang="8100000" scaled="1"/>
              <a:tileRect/>
            </a:gradFill>
            <a:ln w="127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200" b="1" kern="0">
                <a:solidFill>
                  <a:srgbClr val="0000FF"/>
                </a:solidFill>
                <a:latin typeface="Bookman Old Style" pitchFamily="18" charset="0"/>
              </a:endParaRPr>
            </a:p>
          </p:txBody>
        </p:sp>
        <p:sp>
          <p:nvSpPr>
            <p:cNvPr id="211" name="TextBox 210"/>
            <p:cNvSpPr txBox="1">
              <a:spLocks noChangeArrowheads="1"/>
            </p:cNvSpPr>
            <p:nvPr/>
          </p:nvSpPr>
          <p:spPr bwMode="auto">
            <a:xfrm>
              <a:off x="3003484" y="2798763"/>
              <a:ext cx="2260732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R="0" lvl="0" indent="0" algn="ctr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Bookman Old Style" pitchFamily="18" charset="0"/>
                </a:rPr>
                <a:t>To find diameter we need to find radius of </a:t>
              </a:r>
              <a:r>
                <a:rPr lang="en-US" altLang="en-US" sz="1400" b="1" dirty="0">
                  <a:solidFill>
                    <a:srgbClr val="FF0000"/>
                  </a:solidFill>
                  <a:effectLst>
                    <a:glow rad="101600">
                      <a:srgbClr val="FFFF00">
                        <a:alpha val="60000"/>
                      </a:srgbClr>
                    </a:glow>
                  </a:effectLst>
                  <a:latin typeface="Bookman Old Style" panose="02050604050505020204" pitchFamily="18" charset="0"/>
                </a:rPr>
                <a:t>outer circle.</a:t>
              </a:r>
            </a:p>
          </p:txBody>
        </p:sp>
      </p:grpSp>
      <p:sp>
        <p:nvSpPr>
          <p:cNvPr id="212" name="Line 23"/>
          <p:cNvSpPr>
            <a:spLocks noChangeShapeType="1"/>
          </p:cNvSpPr>
          <p:nvPr/>
        </p:nvSpPr>
        <p:spPr bwMode="auto">
          <a:xfrm flipV="1">
            <a:off x="6100325" y="2281580"/>
            <a:ext cx="2585923" cy="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round/>
            <a:headEnd/>
            <a:tailEnd/>
          </a:ln>
          <a:effectLst>
            <a:glow rad="101600">
              <a:srgbClr val="8064A2">
                <a:satMod val="175000"/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13" name="Line 21"/>
          <p:cNvSpPr>
            <a:spLocks noChangeShapeType="1"/>
          </p:cNvSpPr>
          <p:nvPr/>
        </p:nvSpPr>
        <p:spPr bwMode="auto">
          <a:xfrm>
            <a:off x="7402266" y="2275656"/>
            <a:ext cx="754062" cy="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14" name="Text Box 22"/>
          <p:cNvSpPr txBox="1">
            <a:spLocks noChangeArrowheads="1"/>
          </p:cNvSpPr>
          <p:nvPr/>
        </p:nvSpPr>
        <p:spPr bwMode="auto">
          <a:xfrm>
            <a:off x="7638804" y="1955012"/>
            <a:ext cx="284162" cy="334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r</a:t>
            </a:r>
          </a:p>
        </p:txBody>
      </p:sp>
      <p:sp>
        <p:nvSpPr>
          <p:cNvPr id="215" name="Oval 20"/>
          <p:cNvSpPr>
            <a:spLocks noChangeArrowheads="1"/>
          </p:cNvSpPr>
          <p:nvPr/>
        </p:nvSpPr>
        <p:spPr bwMode="auto">
          <a:xfrm>
            <a:off x="7332025" y="2234789"/>
            <a:ext cx="73025" cy="72302"/>
          </a:xfrm>
          <a:prstGeom prst="ellipse">
            <a:avLst/>
          </a:prstGeom>
          <a:solidFill>
            <a:sysClr val="windowText" lastClr="000000"/>
          </a:solidFill>
          <a:ln w="9525">
            <a:solidFill>
              <a:sysClr val="windowText" lastClr="000000"/>
            </a:solidFill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216" name="Oval 13"/>
          <p:cNvSpPr>
            <a:spLocks noChangeArrowheads="1"/>
          </p:cNvSpPr>
          <p:nvPr/>
        </p:nvSpPr>
        <p:spPr bwMode="auto">
          <a:xfrm>
            <a:off x="6639875" y="1467350"/>
            <a:ext cx="1492250" cy="149225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>
            <a:glow rad="101600">
              <a:srgbClr val="C0504D">
                <a:satMod val="175000"/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anchor="ctr"/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grpSp>
        <p:nvGrpSpPr>
          <p:cNvPr id="217" name="Group 216"/>
          <p:cNvGrpSpPr>
            <a:grpSpLocks/>
          </p:cNvGrpSpPr>
          <p:nvPr/>
        </p:nvGrpSpPr>
        <p:grpSpPr bwMode="auto">
          <a:xfrm>
            <a:off x="6107110" y="1839460"/>
            <a:ext cx="523875" cy="361950"/>
            <a:chOff x="6413500" y="2184400"/>
            <a:chExt cx="523875" cy="361950"/>
          </a:xfrm>
        </p:grpSpPr>
        <p:sp>
          <p:nvSpPr>
            <p:cNvPr id="218" name="Text Box 26"/>
            <p:cNvSpPr txBox="1">
              <a:spLocks noChangeArrowheads="1"/>
            </p:cNvSpPr>
            <p:nvPr/>
          </p:nvSpPr>
          <p:spPr bwMode="auto">
            <a:xfrm>
              <a:off x="6443663" y="2184400"/>
              <a:ext cx="493712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glow rad="304800">
                      <a:srgbClr val="FFFF00"/>
                    </a:glow>
                  </a:effectLst>
                  <a:uLnTx/>
                  <a:uFillTx/>
                  <a:latin typeface="Bookman Old Style" pitchFamily="18" charset="0"/>
                </a:rPr>
                <a:t>28</a:t>
              </a:r>
            </a:p>
          </p:txBody>
        </p:sp>
        <p:sp>
          <p:nvSpPr>
            <p:cNvPr id="219" name="Line 25"/>
            <p:cNvSpPr>
              <a:spLocks noChangeShapeType="1"/>
            </p:cNvSpPr>
            <p:nvPr/>
          </p:nvSpPr>
          <p:spPr bwMode="auto">
            <a:xfrm flipH="1">
              <a:off x="6413500" y="2546350"/>
              <a:ext cx="52070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57" name="Rounded Rectangle 256"/>
          <p:cNvSpPr>
            <a:spLocks noChangeArrowheads="1"/>
          </p:cNvSpPr>
          <p:nvPr/>
        </p:nvSpPr>
        <p:spPr bwMode="auto">
          <a:xfrm>
            <a:off x="1168951" y="848855"/>
            <a:ext cx="1293451" cy="207612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  <a:defRPr/>
            </a:pPr>
            <a:endParaRPr lang="en-US" altLang="en-US" sz="1800" b="1" dirty="0" smtClean="0">
              <a:solidFill>
                <a:srgbClr val="FF0000"/>
              </a:solidFill>
              <a:latin typeface="Maiandra GD" pitchFamily="34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097905" y="276075"/>
            <a:ext cx="593228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ts val="0"/>
              </a:spcBef>
              <a:buFontTx/>
              <a:buNone/>
            </a:pPr>
            <a:r>
              <a:rPr lang="en-US" altLang="en-US" sz="1600" b="1" dirty="0">
                <a:latin typeface="Bookman Old Style" pitchFamily="18" charset="0"/>
              </a:rPr>
              <a:t>The width of a circular road is 28 m. The area of the </a:t>
            </a:r>
          </a:p>
          <a:p>
            <a:pPr defTabSz="914400">
              <a:spcBef>
                <a:spcPts val="0"/>
              </a:spcBef>
              <a:buFontTx/>
              <a:buNone/>
            </a:pPr>
            <a:r>
              <a:rPr lang="en-US" altLang="en-US" sz="1600" b="1" dirty="0" smtClean="0">
                <a:latin typeface="Bookman Old Style" pitchFamily="18" charset="0"/>
              </a:rPr>
              <a:t>inner </a:t>
            </a:r>
            <a:r>
              <a:rPr lang="en-US" altLang="en-US" sz="1600" b="1" dirty="0">
                <a:latin typeface="Bookman Old Style" pitchFamily="18" charset="0"/>
              </a:rPr>
              <a:t>circle is 39424 m</a:t>
            </a:r>
            <a:r>
              <a:rPr lang="en-US" altLang="en-US" sz="1600" b="1" baseline="30000" dirty="0">
                <a:latin typeface="Bookman Old Style" pitchFamily="18" charset="0"/>
              </a:rPr>
              <a:t>2</a:t>
            </a:r>
            <a:r>
              <a:rPr lang="en-US" altLang="en-US" sz="1600" b="1" dirty="0">
                <a:latin typeface="Bookman Old Style" pitchFamily="18" charset="0"/>
              </a:rPr>
              <a:t>. Find the diameter of the </a:t>
            </a:r>
            <a:endParaRPr lang="en-US" altLang="en-US" sz="1600" b="1" dirty="0" smtClean="0">
              <a:latin typeface="Bookman Old Style" pitchFamily="18" charset="0"/>
            </a:endParaRPr>
          </a:p>
          <a:p>
            <a:pPr defTabSz="914400">
              <a:spcBef>
                <a:spcPts val="0"/>
              </a:spcBef>
              <a:buFontTx/>
              <a:buNone/>
            </a:pPr>
            <a:r>
              <a:rPr lang="en-US" altLang="en-US" sz="1600" b="1" dirty="0" smtClean="0">
                <a:latin typeface="Bookman Old Style" pitchFamily="18" charset="0"/>
              </a:rPr>
              <a:t>outer </a:t>
            </a:r>
            <a:r>
              <a:rPr lang="en-US" altLang="en-US" sz="1600" b="1" dirty="0">
                <a:latin typeface="Bookman Old Style" pitchFamily="18" charset="0"/>
              </a:rPr>
              <a:t>circle.</a:t>
            </a:r>
          </a:p>
        </p:txBody>
      </p:sp>
      <p:sp>
        <p:nvSpPr>
          <p:cNvPr id="258" name="Rounded Rectangle 59"/>
          <p:cNvSpPr/>
          <p:nvPr/>
        </p:nvSpPr>
        <p:spPr>
          <a:xfrm>
            <a:off x="574058" y="3259575"/>
            <a:ext cx="2438085" cy="667266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CC00FF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Book Antiqua" pitchFamily="18" charset="0"/>
            </a:endParaRPr>
          </a:p>
        </p:txBody>
      </p:sp>
      <p:pic>
        <p:nvPicPr>
          <p:cNvPr id="25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4800" y="3058552"/>
            <a:ext cx="491495" cy="102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0" name="TextBox 259"/>
          <p:cNvSpPr txBox="1"/>
          <p:nvPr/>
        </p:nvSpPr>
        <p:spPr>
          <a:xfrm>
            <a:off x="563825" y="3309530"/>
            <a:ext cx="2411220" cy="578882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What is the formula for </a:t>
            </a:r>
            <a:endParaRPr lang="en-US" b="1" dirty="0" smtClean="0">
              <a:solidFill>
                <a:schemeClr val="bg1"/>
              </a:solidFill>
              <a:latin typeface="Bookman Old Style" pitchFamily="18" charset="0"/>
              <a:ea typeface="Cambria Math" pitchFamily="18" charset="0"/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area of circle?</a:t>
            </a:r>
            <a:endParaRPr lang="en-US" b="1" dirty="0">
              <a:solidFill>
                <a:schemeClr val="bg1"/>
              </a:solidFill>
              <a:latin typeface="Bookman Old Style" pitchFamily="18" charset="0"/>
              <a:ea typeface="Cambria Math" pitchFamily="18" charset="0"/>
            </a:endParaRPr>
          </a:p>
        </p:txBody>
      </p:sp>
      <p:pic>
        <p:nvPicPr>
          <p:cNvPr id="261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2384" y="3054483"/>
            <a:ext cx="443188" cy="9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2" name="TextBox 261"/>
          <p:cNvSpPr txBox="1"/>
          <p:nvPr/>
        </p:nvSpPr>
        <p:spPr>
          <a:xfrm>
            <a:off x="1552489" y="3423931"/>
            <a:ext cx="481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srgbClr val="FFFF00"/>
                </a:solidFill>
                <a:latin typeface="Symbol" pitchFamily="18" charset="2"/>
              </a:rPr>
              <a:t>p</a:t>
            </a:r>
            <a:r>
              <a:rPr lang="en-US" altLang="en-US" sz="1600" b="1" dirty="0">
                <a:solidFill>
                  <a:srgbClr val="FFFF00"/>
                </a:solidFill>
                <a:latin typeface="Bookman Old Style" pitchFamily="18" charset="0"/>
              </a:rPr>
              <a:t>r</a:t>
            </a:r>
            <a:r>
              <a:rPr lang="en-US" altLang="en-US" sz="1600" b="1" baseline="30000" dirty="0">
                <a:solidFill>
                  <a:srgbClr val="FFFF00"/>
                </a:solidFill>
                <a:latin typeface="Bookman Old Style" pitchFamily="18" charset="0"/>
              </a:rPr>
              <a:t>2</a:t>
            </a:r>
          </a:p>
        </p:txBody>
      </p:sp>
      <p:pic>
        <p:nvPicPr>
          <p:cNvPr id="220" name="Picture 2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" r="6579" b="13956"/>
          <a:stretch/>
        </p:blipFill>
        <p:spPr>
          <a:xfrm>
            <a:off x="525372" y="1102953"/>
            <a:ext cx="1940095" cy="2697294"/>
          </a:xfrm>
          <a:prstGeom prst="rect">
            <a:avLst/>
          </a:prstGeom>
        </p:spPr>
      </p:pic>
      <p:grpSp>
        <p:nvGrpSpPr>
          <p:cNvPr id="221" name="Group 32"/>
          <p:cNvGrpSpPr/>
          <p:nvPr/>
        </p:nvGrpSpPr>
        <p:grpSpPr>
          <a:xfrm>
            <a:off x="1031695" y="1362412"/>
            <a:ext cx="1097280" cy="2286000"/>
            <a:chOff x="5983957" y="1914550"/>
            <a:chExt cx="1611391" cy="2516688"/>
          </a:xfrm>
        </p:grpSpPr>
        <p:cxnSp>
          <p:nvCxnSpPr>
            <p:cNvPr id="222" name="Straight Connector 221"/>
            <p:cNvCxnSpPr/>
            <p:nvPr/>
          </p:nvCxnSpPr>
          <p:spPr>
            <a:xfrm flipH="1" flipV="1">
              <a:off x="6568847" y="1914550"/>
              <a:ext cx="1" cy="2516688"/>
            </a:xfrm>
            <a:prstGeom prst="line">
              <a:avLst/>
            </a:prstGeom>
            <a:noFill/>
            <a:ln w="12700" cap="flat" cmpd="sng" algn="ctr">
              <a:solidFill>
                <a:srgbClr val="FFFF00"/>
              </a:solidFill>
              <a:prstDash val="solid"/>
            </a:ln>
            <a:effectLst/>
          </p:spPr>
        </p:cxnSp>
        <p:cxnSp>
          <p:nvCxnSpPr>
            <p:cNvPr id="223" name="Straight Connector 222"/>
            <p:cNvCxnSpPr/>
            <p:nvPr/>
          </p:nvCxnSpPr>
          <p:spPr>
            <a:xfrm>
              <a:off x="5983957" y="2091164"/>
              <a:ext cx="1611391" cy="1588"/>
            </a:xfrm>
            <a:prstGeom prst="line">
              <a:avLst/>
            </a:prstGeom>
            <a:noFill/>
            <a:ln w="12700" cap="flat" cmpd="sng" algn="ctr">
              <a:solidFill>
                <a:srgbClr val="FFFF00"/>
              </a:solidFill>
              <a:prstDash val="solid"/>
            </a:ln>
            <a:effectLst/>
          </p:spPr>
        </p:cxnSp>
      </p:grpSp>
      <p:sp>
        <p:nvSpPr>
          <p:cNvPr id="224" name="Rectangle 223"/>
          <p:cNvSpPr/>
          <p:nvPr/>
        </p:nvSpPr>
        <p:spPr>
          <a:xfrm>
            <a:off x="1483384" y="1266184"/>
            <a:ext cx="907947" cy="3139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US" sz="12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pitchFamily="34" charset="0"/>
              </a:rPr>
              <a:t>1792</a:t>
            </a:r>
            <a:endParaRPr lang="en-US" sz="1200" b="1" dirty="0">
              <a:solidFill>
                <a:prstClr val="white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225" name="Rectangle 224"/>
          <p:cNvSpPr/>
          <p:nvPr/>
        </p:nvSpPr>
        <p:spPr>
          <a:xfrm>
            <a:off x="1049819" y="1266184"/>
            <a:ext cx="415130" cy="3139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US" sz="12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pitchFamily="34" charset="0"/>
              </a:rPr>
              <a:t>2</a:t>
            </a:r>
            <a:endParaRPr lang="en-US" sz="1200" b="1" dirty="0">
              <a:solidFill>
                <a:prstClr val="white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226" name="Rectangle 225"/>
          <p:cNvSpPr/>
          <p:nvPr/>
        </p:nvSpPr>
        <p:spPr>
          <a:xfrm>
            <a:off x="1483384" y="1513273"/>
            <a:ext cx="651244" cy="3139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US" sz="12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pitchFamily="34" charset="0"/>
              </a:rPr>
              <a:t>896</a:t>
            </a:r>
            <a:endParaRPr lang="en-US" sz="1200" b="1" dirty="0">
              <a:solidFill>
                <a:prstClr val="white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227" name="Straight Connector 226"/>
          <p:cNvCxnSpPr/>
          <p:nvPr/>
        </p:nvCxnSpPr>
        <p:spPr>
          <a:xfrm>
            <a:off x="1031695" y="1769217"/>
            <a:ext cx="1097280" cy="1192"/>
          </a:xfrm>
          <a:prstGeom prst="line">
            <a:avLst/>
          </a:prstGeom>
          <a:noFill/>
          <a:ln w="12700" cap="flat" cmpd="sng" algn="ctr">
            <a:solidFill>
              <a:srgbClr val="FFFF00"/>
            </a:solidFill>
            <a:prstDash val="solid"/>
          </a:ln>
          <a:effectLst/>
        </p:spPr>
      </p:cxnSp>
      <p:sp>
        <p:nvSpPr>
          <p:cNvPr id="228" name="Rectangle 227"/>
          <p:cNvSpPr/>
          <p:nvPr/>
        </p:nvSpPr>
        <p:spPr>
          <a:xfrm>
            <a:off x="1049819" y="1513273"/>
            <a:ext cx="415130" cy="3139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US" sz="12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pitchFamily="34" charset="0"/>
              </a:rPr>
              <a:t>2</a:t>
            </a:r>
            <a:endParaRPr lang="en-US" sz="1200" b="1" dirty="0">
              <a:solidFill>
                <a:prstClr val="white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229" name="Rectangle 228"/>
          <p:cNvSpPr/>
          <p:nvPr/>
        </p:nvSpPr>
        <p:spPr>
          <a:xfrm>
            <a:off x="1483384" y="1734801"/>
            <a:ext cx="651244" cy="3139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US" sz="12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pitchFamily="34" charset="0"/>
              </a:rPr>
              <a:t>448</a:t>
            </a:r>
            <a:endParaRPr lang="en-US" sz="1200" b="1" dirty="0">
              <a:solidFill>
                <a:prstClr val="white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230" name="Straight Connector 229"/>
          <p:cNvCxnSpPr/>
          <p:nvPr/>
        </p:nvCxnSpPr>
        <p:spPr>
          <a:xfrm>
            <a:off x="1031695" y="1998141"/>
            <a:ext cx="1097280" cy="1192"/>
          </a:xfrm>
          <a:prstGeom prst="line">
            <a:avLst/>
          </a:prstGeom>
          <a:noFill/>
          <a:ln w="12700" cap="flat" cmpd="sng" algn="ctr">
            <a:solidFill>
              <a:srgbClr val="FFFF00"/>
            </a:solidFill>
            <a:prstDash val="solid"/>
          </a:ln>
          <a:effectLst/>
        </p:spPr>
      </p:cxnSp>
      <p:sp>
        <p:nvSpPr>
          <p:cNvPr id="231" name="Rectangle 230"/>
          <p:cNvSpPr/>
          <p:nvPr/>
        </p:nvSpPr>
        <p:spPr>
          <a:xfrm>
            <a:off x="1049819" y="1734801"/>
            <a:ext cx="641096" cy="3139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US" sz="1200" b="1" dirty="0">
                <a:solidFill>
                  <a:prstClr val="white"/>
                </a:solidFill>
                <a:latin typeface="Bookman Old Style" panose="02050604050505020204" pitchFamily="18" charset="0"/>
                <a:cs typeface="Arial" pitchFamily="34" charset="0"/>
              </a:rPr>
              <a:t>2</a:t>
            </a:r>
          </a:p>
        </p:txBody>
      </p:sp>
      <p:sp>
        <p:nvSpPr>
          <p:cNvPr id="232" name="Rectangle 231"/>
          <p:cNvSpPr/>
          <p:nvPr/>
        </p:nvSpPr>
        <p:spPr>
          <a:xfrm>
            <a:off x="1483384" y="1972761"/>
            <a:ext cx="651244" cy="3139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US" sz="12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pitchFamily="34" charset="0"/>
              </a:rPr>
              <a:t>224</a:t>
            </a:r>
            <a:endParaRPr lang="en-US" sz="1200" b="1" dirty="0">
              <a:solidFill>
                <a:prstClr val="white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233" name="Straight Connector 232"/>
          <p:cNvCxnSpPr/>
          <p:nvPr/>
        </p:nvCxnSpPr>
        <p:spPr>
          <a:xfrm>
            <a:off x="1031695" y="2240556"/>
            <a:ext cx="1097280" cy="1192"/>
          </a:xfrm>
          <a:prstGeom prst="line">
            <a:avLst/>
          </a:prstGeom>
          <a:noFill/>
          <a:ln w="12700" cap="flat" cmpd="sng" algn="ctr">
            <a:solidFill>
              <a:srgbClr val="FFFF00"/>
            </a:solidFill>
            <a:prstDash val="solid"/>
          </a:ln>
          <a:effectLst/>
        </p:spPr>
      </p:cxnSp>
      <p:sp>
        <p:nvSpPr>
          <p:cNvPr id="234" name="Rectangle 233"/>
          <p:cNvSpPr/>
          <p:nvPr/>
        </p:nvSpPr>
        <p:spPr>
          <a:xfrm>
            <a:off x="1049819" y="1972761"/>
            <a:ext cx="641096" cy="3139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US" sz="12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pitchFamily="34" charset="0"/>
              </a:rPr>
              <a:t>2</a:t>
            </a:r>
            <a:endParaRPr lang="en-US" sz="1200" b="1" dirty="0">
              <a:solidFill>
                <a:prstClr val="white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235" name="Rectangle 234"/>
          <p:cNvSpPr/>
          <p:nvPr/>
        </p:nvSpPr>
        <p:spPr>
          <a:xfrm>
            <a:off x="1483384" y="2216877"/>
            <a:ext cx="760647" cy="3139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US" sz="12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pitchFamily="34" charset="0"/>
              </a:rPr>
              <a:t>112</a:t>
            </a:r>
            <a:endParaRPr lang="en-US" sz="1200" b="1" dirty="0">
              <a:solidFill>
                <a:prstClr val="white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236" name="Rectangle 235"/>
          <p:cNvSpPr/>
          <p:nvPr/>
        </p:nvSpPr>
        <p:spPr>
          <a:xfrm rot="5400000">
            <a:off x="720666" y="1596723"/>
            <a:ext cx="968832" cy="331380"/>
          </a:xfrm>
          <a:prstGeom prst="rect">
            <a:avLst/>
          </a:prstGeom>
          <a:noFill/>
          <a:ln w="12700" cap="flat" cmpd="sng" algn="ctr">
            <a:solidFill>
              <a:srgbClr val="FF0066"/>
            </a:solidFill>
            <a:prstDash val="soli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37" name="Straight Connector 236"/>
          <p:cNvCxnSpPr/>
          <p:nvPr/>
        </p:nvCxnSpPr>
        <p:spPr>
          <a:xfrm>
            <a:off x="1031695" y="2470042"/>
            <a:ext cx="1097280" cy="1192"/>
          </a:xfrm>
          <a:prstGeom prst="line">
            <a:avLst/>
          </a:prstGeom>
          <a:noFill/>
          <a:ln w="12700" cap="flat" cmpd="sng" algn="ctr">
            <a:solidFill>
              <a:srgbClr val="FFFF00"/>
            </a:solidFill>
            <a:prstDash val="solid"/>
          </a:ln>
          <a:effectLst/>
        </p:spPr>
      </p:cxnSp>
      <p:sp>
        <p:nvSpPr>
          <p:cNvPr id="238" name="Rectangle 237"/>
          <p:cNvSpPr/>
          <p:nvPr/>
        </p:nvSpPr>
        <p:spPr>
          <a:xfrm>
            <a:off x="1483384" y="2454390"/>
            <a:ext cx="651244" cy="3139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US" sz="12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pitchFamily="34" charset="0"/>
              </a:rPr>
              <a:t>56</a:t>
            </a:r>
            <a:endParaRPr lang="en-US" sz="1200" b="1" dirty="0">
              <a:solidFill>
                <a:prstClr val="white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239" name="Straight Connector 238"/>
          <p:cNvCxnSpPr/>
          <p:nvPr/>
        </p:nvCxnSpPr>
        <p:spPr>
          <a:xfrm>
            <a:off x="1031695" y="2717321"/>
            <a:ext cx="1097280" cy="1192"/>
          </a:xfrm>
          <a:prstGeom prst="line">
            <a:avLst/>
          </a:prstGeom>
          <a:noFill/>
          <a:ln w="12700" cap="flat" cmpd="sng" algn="ctr">
            <a:solidFill>
              <a:srgbClr val="FFFF00"/>
            </a:solidFill>
            <a:prstDash val="solid"/>
          </a:ln>
          <a:effectLst/>
        </p:spPr>
      </p:cxnSp>
      <p:sp>
        <p:nvSpPr>
          <p:cNvPr id="240" name="Rectangle 239"/>
          <p:cNvSpPr/>
          <p:nvPr/>
        </p:nvSpPr>
        <p:spPr>
          <a:xfrm>
            <a:off x="1049819" y="2454390"/>
            <a:ext cx="641096" cy="3139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US" sz="12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pitchFamily="34" charset="0"/>
              </a:rPr>
              <a:t>2</a:t>
            </a:r>
            <a:endParaRPr lang="en-US" sz="1200" b="1" dirty="0">
              <a:solidFill>
                <a:prstClr val="white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241" name="Rectangle 240"/>
          <p:cNvSpPr/>
          <p:nvPr/>
        </p:nvSpPr>
        <p:spPr>
          <a:xfrm>
            <a:off x="1483384" y="2691292"/>
            <a:ext cx="651244" cy="3139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US" sz="12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pitchFamily="34" charset="0"/>
              </a:rPr>
              <a:t>28</a:t>
            </a:r>
            <a:endParaRPr lang="en-US" sz="1200" b="1" dirty="0">
              <a:solidFill>
                <a:prstClr val="white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242" name="Rectangle 241"/>
          <p:cNvSpPr/>
          <p:nvPr/>
        </p:nvSpPr>
        <p:spPr>
          <a:xfrm>
            <a:off x="1049819" y="2216877"/>
            <a:ext cx="641096" cy="3139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US" sz="12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pitchFamily="34" charset="0"/>
              </a:rPr>
              <a:t>2</a:t>
            </a:r>
            <a:endParaRPr lang="en-US" sz="1200" b="1" dirty="0">
              <a:solidFill>
                <a:prstClr val="white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243" name="Straight Connector 242"/>
          <p:cNvCxnSpPr/>
          <p:nvPr/>
        </p:nvCxnSpPr>
        <p:spPr>
          <a:xfrm>
            <a:off x="1031695" y="2960408"/>
            <a:ext cx="1097280" cy="1192"/>
          </a:xfrm>
          <a:prstGeom prst="line">
            <a:avLst/>
          </a:prstGeom>
          <a:noFill/>
          <a:ln w="12700" cap="flat" cmpd="sng" algn="ctr">
            <a:solidFill>
              <a:srgbClr val="FFFF00"/>
            </a:solidFill>
            <a:prstDash val="solid"/>
          </a:ln>
          <a:effectLst/>
        </p:spPr>
      </p:cxnSp>
      <p:sp>
        <p:nvSpPr>
          <p:cNvPr id="244" name="Rectangle 243"/>
          <p:cNvSpPr/>
          <p:nvPr/>
        </p:nvSpPr>
        <p:spPr>
          <a:xfrm>
            <a:off x="1483384" y="2942803"/>
            <a:ext cx="498844" cy="3139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US" sz="12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pitchFamily="34" charset="0"/>
              </a:rPr>
              <a:t>14</a:t>
            </a:r>
            <a:endParaRPr lang="en-US" sz="1200" b="1" dirty="0">
              <a:solidFill>
                <a:prstClr val="white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245" name="Rectangle 244"/>
          <p:cNvSpPr/>
          <p:nvPr/>
        </p:nvSpPr>
        <p:spPr>
          <a:xfrm>
            <a:off x="1049819" y="2691292"/>
            <a:ext cx="476752" cy="3139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US" sz="12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pitchFamily="34" charset="0"/>
              </a:rPr>
              <a:t>2</a:t>
            </a:r>
            <a:endParaRPr lang="en-US" sz="1200" b="1" dirty="0">
              <a:solidFill>
                <a:prstClr val="white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246" name="Rectangle 245"/>
          <p:cNvSpPr/>
          <p:nvPr/>
        </p:nvSpPr>
        <p:spPr>
          <a:xfrm rot="5400000">
            <a:off x="736599" y="2557224"/>
            <a:ext cx="948627" cy="318908"/>
          </a:xfrm>
          <a:prstGeom prst="rect">
            <a:avLst/>
          </a:prstGeom>
          <a:noFill/>
          <a:ln w="12700" cap="flat" cmpd="sng" algn="ctr">
            <a:solidFill>
              <a:srgbClr val="FF0066"/>
            </a:solidFill>
            <a:prstDash val="soli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7" name="Rectangle 246"/>
          <p:cNvSpPr/>
          <p:nvPr/>
        </p:nvSpPr>
        <p:spPr>
          <a:xfrm>
            <a:off x="668153" y="1604265"/>
            <a:ext cx="517582" cy="3139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US" sz="1200" b="1" dirty="0" smtClean="0">
                <a:solidFill>
                  <a:srgbClr val="F79646">
                    <a:lumMod val="40000"/>
                    <a:lumOff val="60000"/>
                  </a:srgbClr>
                </a:solidFill>
                <a:latin typeface="Bookman Old Style" panose="02050604050505020204" pitchFamily="18" charset="0"/>
                <a:cs typeface="Arial" pitchFamily="34" charset="0"/>
              </a:rPr>
              <a:t>16</a:t>
            </a:r>
            <a:endParaRPr lang="en-US" sz="1200" b="1" dirty="0">
              <a:solidFill>
                <a:srgbClr val="F79646">
                  <a:lumMod val="40000"/>
                  <a:lumOff val="60000"/>
                </a:srgbClr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248" name="Rectangle 247"/>
          <p:cNvSpPr/>
          <p:nvPr/>
        </p:nvSpPr>
        <p:spPr>
          <a:xfrm>
            <a:off x="674532" y="2540556"/>
            <a:ext cx="388867" cy="3139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US" sz="1200" b="1" dirty="0" smtClean="0">
                <a:solidFill>
                  <a:srgbClr val="F79646">
                    <a:lumMod val="40000"/>
                    <a:lumOff val="60000"/>
                  </a:srgbClr>
                </a:solidFill>
                <a:latin typeface="Bookman Old Style" panose="02050604050505020204" pitchFamily="18" charset="0"/>
                <a:cs typeface="Arial" pitchFamily="34" charset="0"/>
              </a:rPr>
              <a:t>16</a:t>
            </a:r>
            <a:endParaRPr lang="en-US" sz="1200" b="1" dirty="0">
              <a:solidFill>
                <a:srgbClr val="F79646">
                  <a:lumMod val="40000"/>
                  <a:lumOff val="60000"/>
                </a:srgbClr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249" name="Straight Connector 248"/>
          <p:cNvCxnSpPr/>
          <p:nvPr/>
        </p:nvCxnSpPr>
        <p:spPr>
          <a:xfrm>
            <a:off x="1031695" y="3190393"/>
            <a:ext cx="1097280" cy="1192"/>
          </a:xfrm>
          <a:prstGeom prst="line">
            <a:avLst/>
          </a:prstGeom>
          <a:noFill/>
          <a:ln w="12700" cap="flat" cmpd="sng" algn="ctr">
            <a:solidFill>
              <a:srgbClr val="FFFF00"/>
            </a:solidFill>
            <a:prstDash val="solid"/>
          </a:ln>
          <a:effectLst/>
        </p:spPr>
      </p:cxnSp>
      <p:sp>
        <p:nvSpPr>
          <p:cNvPr id="250" name="Rectangle 249"/>
          <p:cNvSpPr/>
          <p:nvPr/>
        </p:nvSpPr>
        <p:spPr>
          <a:xfrm>
            <a:off x="1049819" y="2942803"/>
            <a:ext cx="476752" cy="3139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US" sz="12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pitchFamily="34" charset="0"/>
              </a:rPr>
              <a:t>2</a:t>
            </a:r>
            <a:endParaRPr lang="en-US" sz="1200" b="1" dirty="0">
              <a:solidFill>
                <a:prstClr val="white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251" name="Rectangle 250"/>
          <p:cNvSpPr/>
          <p:nvPr/>
        </p:nvSpPr>
        <p:spPr>
          <a:xfrm>
            <a:off x="1483384" y="3168077"/>
            <a:ext cx="387943" cy="3139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US" sz="12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pitchFamily="34" charset="0"/>
              </a:rPr>
              <a:t>7</a:t>
            </a:r>
            <a:endParaRPr lang="en-US" sz="1200" b="1" dirty="0">
              <a:solidFill>
                <a:prstClr val="white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252" name="Straight Connector 251"/>
          <p:cNvCxnSpPr/>
          <p:nvPr/>
        </p:nvCxnSpPr>
        <p:spPr>
          <a:xfrm>
            <a:off x="1031695" y="3439924"/>
            <a:ext cx="1097280" cy="1192"/>
          </a:xfrm>
          <a:prstGeom prst="line">
            <a:avLst/>
          </a:prstGeom>
          <a:noFill/>
          <a:ln w="12700" cap="flat" cmpd="sng" algn="ctr">
            <a:solidFill>
              <a:srgbClr val="FFFF00"/>
            </a:solidFill>
            <a:prstDash val="solid"/>
          </a:ln>
          <a:effectLst/>
        </p:spPr>
      </p:cxnSp>
      <p:sp>
        <p:nvSpPr>
          <p:cNvPr id="253" name="Rectangle 252"/>
          <p:cNvSpPr/>
          <p:nvPr/>
        </p:nvSpPr>
        <p:spPr>
          <a:xfrm>
            <a:off x="1049819" y="3168077"/>
            <a:ext cx="387943" cy="3139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US" sz="12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pitchFamily="34" charset="0"/>
              </a:rPr>
              <a:t>7</a:t>
            </a:r>
            <a:endParaRPr lang="en-US" sz="1200" b="1" dirty="0">
              <a:solidFill>
                <a:prstClr val="white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254" name="Rectangle 253"/>
          <p:cNvSpPr/>
          <p:nvPr/>
        </p:nvSpPr>
        <p:spPr>
          <a:xfrm>
            <a:off x="1483384" y="3428171"/>
            <a:ext cx="387943" cy="3139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US" sz="12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pitchFamily="34" charset="0"/>
              </a:rPr>
              <a:t>1</a:t>
            </a:r>
            <a:endParaRPr lang="en-US" sz="1200" b="1" dirty="0">
              <a:solidFill>
                <a:prstClr val="white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255" name="Rectangle 254"/>
          <p:cNvSpPr/>
          <p:nvPr/>
        </p:nvSpPr>
        <p:spPr>
          <a:xfrm rot="5400000">
            <a:off x="1089636" y="3153648"/>
            <a:ext cx="242552" cy="312997"/>
          </a:xfrm>
          <a:prstGeom prst="rect">
            <a:avLst/>
          </a:prstGeom>
          <a:noFill/>
          <a:ln w="12700" cap="flat" cmpd="sng" algn="ctr">
            <a:solidFill>
              <a:srgbClr val="FF0066"/>
            </a:solidFill>
            <a:prstDash val="soli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rtlCol="0" anchor="ctr"/>
          <a:lstStyle/>
          <a:p>
            <a:pPr algn="ctr" defTabSz="914400"/>
            <a:endParaRPr lang="en-US" sz="1800" ker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6" name="Rectangle 255"/>
          <p:cNvSpPr/>
          <p:nvPr/>
        </p:nvSpPr>
        <p:spPr>
          <a:xfrm>
            <a:off x="760823" y="3184070"/>
            <a:ext cx="367671" cy="3139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en-US" sz="1200" b="1" dirty="0" smtClean="0">
                <a:solidFill>
                  <a:srgbClr val="F79646">
                    <a:lumMod val="40000"/>
                    <a:lumOff val="60000"/>
                  </a:srgbClr>
                </a:solidFill>
                <a:latin typeface="Bookman Old Style" panose="02050604050505020204" pitchFamily="18" charset="0"/>
                <a:cs typeface="Arial" pitchFamily="34" charset="0"/>
              </a:rPr>
              <a:t>7</a:t>
            </a:r>
            <a:endParaRPr lang="en-US" sz="1200" b="1" dirty="0">
              <a:solidFill>
                <a:srgbClr val="F79646">
                  <a:lumMod val="40000"/>
                  <a:lumOff val="60000"/>
                </a:srgbClr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133" name="Rectangle 132"/>
          <p:cNvSpPr>
            <a:spLocks noChangeArrowheads="1"/>
          </p:cNvSpPr>
          <p:nvPr/>
        </p:nvSpPr>
        <p:spPr bwMode="auto">
          <a:xfrm>
            <a:off x="2181487" y="2307181"/>
            <a:ext cx="4571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 smtClean="0">
                <a:solidFill>
                  <a:srgbClr val="FFFF00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rPr>
              <a:t>22</a:t>
            </a:r>
            <a:endParaRPr lang="en-US" altLang="en-US" sz="1600" b="1" baseline="30000" dirty="0">
              <a:solidFill>
                <a:srgbClr val="FFFF00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Bookman Old Style" pitchFamily="18" charset="0"/>
            </a:endParaRPr>
          </a:p>
        </p:txBody>
      </p:sp>
      <p:sp>
        <p:nvSpPr>
          <p:cNvPr id="134" name="Rectangle 133"/>
          <p:cNvSpPr>
            <a:spLocks noChangeArrowheads="1"/>
          </p:cNvSpPr>
          <p:nvPr/>
        </p:nvSpPr>
        <p:spPr bwMode="auto">
          <a:xfrm>
            <a:off x="2228521" y="2593113"/>
            <a:ext cx="32092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 smtClean="0">
                <a:solidFill>
                  <a:srgbClr val="FFFF00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Bookman Old Style" pitchFamily="18" charset="0"/>
              </a:rPr>
              <a:t>7</a:t>
            </a:r>
            <a:endParaRPr lang="en-US" altLang="en-US" sz="1600" b="1" baseline="30000" dirty="0">
              <a:solidFill>
                <a:srgbClr val="FFFF00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08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5" presetClass="emph" presetSubtype="0" repeatCount="3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8" dur="4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2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2500"/>
                            </p:stCondLst>
                            <p:childTnLst>
                              <p:par>
                                <p:cTn id="6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500"/>
                            </p:stCondLst>
                            <p:childTnLst>
                              <p:par>
                                <p:cTn id="2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35" presetClass="emph" presetSubtype="0" repeatCount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0" dur="4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500"/>
                            </p:stCondLst>
                            <p:childTnLst>
                              <p:par>
                                <p:cTn id="28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35" presetClass="emph" presetSubtype="0" repeatCount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0" dur="4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500"/>
                            </p:stCondLst>
                            <p:childTnLst>
                              <p:par>
                                <p:cTn id="30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500"/>
                            </p:stCondLst>
                            <p:childTnLst>
                              <p:par>
                                <p:cTn id="3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3" fill="hold">
                            <p:stCondLst>
                              <p:cond delay="500"/>
                            </p:stCondLst>
                            <p:childTnLst>
                              <p:par>
                                <p:cTn id="3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2" fill="hold">
                            <p:stCondLst>
                              <p:cond delay="500"/>
                            </p:stCondLst>
                            <p:childTnLst>
                              <p:par>
                                <p:cTn id="3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6" fill="hold">
                      <p:stCondLst>
                        <p:cond delay="indefinite"/>
                      </p:stCondLst>
                      <p:childTnLst>
                        <p:par>
                          <p:cTn id="397" fill="hold">
                            <p:stCondLst>
                              <p:cond delay="0"/>
                            </p:stCondLst>
                            <p:childTnLst>
                              <p:par>
                                <p:cTn id="3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0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1" fill="hold">
                      <p:stCondLst>
                        <p:cond delay="indefinite"/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0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5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6" fill="hold">
                      <p:stCondLst>
                        <p:cond delay="indefinite"/>
                      </p:stCondLst>
                      <p:childTnLst>
                        <p:par>
                          <p:cTn id="437" fill="hold">
                            <p:stCondLst>
                              <p:cond delay="0"/>
                            </p:stCondLst>
                            <p:childTnLst>
                              <p:par>
                                <p:cTn id="4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5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6" fill="hold">
                      <p:stCondLst>
                        <p:cond delay="indefinite"/>
                      </p:stCondLst>
                      <p:childTnLst>
                        <p:par>
                          <p:cTn id="447" fill="hold">
                            <p:stCondLst>
                              <p:cond delay="0"/>
                            </p:stCondLst>
                            <p:childTnLst>
                              <p:par>
                                <p:cTn id="4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6" fill="hold">
                      <p:stCondLst>
                        <p:cond delay="indefinite"/>
                      </p:stCondLst>
                      <p:childTnLst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0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5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5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6" fill="hold">
                      <p:stCondLst>
                        <p:cond delay="indefinite"/>
                      </p:stCondLst>
                      <p:childTnLst>
                        <p:par>
                          <p:cTn id="477" fill="hold">
                            <p:stCondLst>
                              <p:cond delay="0"/>
                            </p:stCondLst>
                            <p:childTnLst>
                              <p:par>
                                <p:cTn id="4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0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5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0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6" fill="hold">
                      <p:stCondLst>
                        <p:cond delay="indefinite"/>
                      </p:stCondLst>
                      <p:childTnLst>
                        <p:par>
                          <p:cTn id="497" fill="hold">
                            <p:stCondLst>
                              <p:cond delay="0"/>
                            </p:stCondLst>
                            <p:childTnLst>
                              <p:par>
                                <p:cTn id="4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0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1" fill="hold">
                      <p:stCondLst>
                        <p:cond delay="indefinite"/>
                      </p:stCondLst>
                      <p:childTnLst>
                        <p:par>
                          <p:cTn id="502" fill="hold">
                            <p:stCondLst>
                              <p:cond delay="0"/>
                            </p:stCondLst>
                            <p:childTnLst>
                              <p:par>
                                <p:cTn id="5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5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0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6" fill="hold">
                      <p:stCondLst>
                        <p:cond delay="indefinite"/>
                      </p:stCondLst>
                      <p:childTnLst>
                        <p:par>
                          <p:cTn id="517" fill="hold">
                            <p:stCondLst>
                              <p:cond delay="0"/>
                            </p:stCondLst>
                            <p:childTnLst>
                              <p:par>
                                <p:cTn id="5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0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1" fill="hold">
                      <p:stCondLst>
                        <p:cond delay="indefinite"/>
                      </p:stCondLst>
                      <p:childTnLst>
                        <p:par>
                          <p:cTn id="522" fill="hold">
                            <p:stCondLst>
                              <p:cond delay="0"/>
                            </p:stCondLst>
                            <p:childTnLst>
                              <p:par>
                                <p:cTn id="5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5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6" fill="hold">
                      <p:stCondLst>
                        <p:cond delay="indefinite"/>
                      </p:stCondLst>
                      <p:childTnLst>
                        <p:par>
                          <p:cTn id="527" fill="hold">
                            <p:stCondLst>
                              <p:cond delay="0"/>
                            </p:stCondLst>
                            <p:childTnLst>
                              <p:par>
                                <p:cTn id="5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0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1" fill="hold">
                      <p:stCondLst>
                        <p:cond delay="indefinite"/>
                      </p:stCondLst>
                      <p:childTnLst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5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6" fill="hold">
                      <p:stCondLst>
                        <p:cond delay="indefinite"/>
                      </p:stCondLst>
                      <p:childTnLst>
                        <p:par>
                          <p:cTn id="537" fill="hold">
                            <p:stCondLst>
                              <p:cond delay="0"/>
                            </p:stCondLst>
                            <p:childTnLst>
                              <p:par>
                                <p:cTn id="5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0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1" fill="hold">
                      <p:stCondLst>
                        <p:cond delay="indefinite"/>
                      </p:stCondLst>
                      <p:childTnLst>
                        <p:par>
                          <p:cTn id="542" fill="hold">
                            <p:stCondLst>
                              <p:cond delay="0"/>
                            </p:stCondLst>
                            <p:childTnLst>
                              <p:par>
                                <p:cTn id="5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5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6" fill="hold">
                      <p:stCondLst>
                        <p:cond delay="indefinite"/>
                      </p:stCondLst>
                      <p:childTnLst>
                        <p:par>
                          <p:cTn id="547" fill="hold">
                            <p:stCondLst>
                              <p:cond delay="0"/>
                            </p:stCondLst>
                            <p:childTnLst>
                              <p:par>
                                <p:cTn id="5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0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1" fill="hold">
                      <p:stCondLst>
                        <p:cond delay="indefinite"/>
                      </p:stCondLst>
                      <p:childTnLst>
                        <p:par>
                          <p:cTn id="552" fill="hold">
                            <p:stCondLst>
                              <p:cond delay="0"/>
                            </p:stCondLst>
                            <p:childTnLst>
                              <p:par>
                                <p:cTn id="5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6" fill="hold">
                      <p:stCondLst>
                        <p:cond delay="indefinite"/>
                      </p:stCondLst>
                      <p:childTnLst>
                        <p:par>
                          <p:cTn id="557" fill="hold">
                            <p:stCondLst>
                              <p:cond delay="0"/>
                            </p:stCondLst>
                            <p:childTnLst>
                              <p:par>
                                <p:cTn id="5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0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1" fill="hold">
                      <p:stCondLst>
                        <p:cond delay="indefinite"/>
                      </p:stCondLst>
                      <p:childTnLst>
                        <p:par>
                          <p:cTn id="562" fill="hold">
                            <p:stCondLst>
                              <p:cond delay="0"/>
                            </p:stCondLst>
                            <p:childTnLst>
                              <p:par>
                                <p:cTn id="5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5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6" fill="hold">
                      <p:stCondLst>
                        <p:cond delay="indefinite"/>
                      </p:stCondLst>
                      <p:childTnLst>
                        <p:par>
                          <p:cTn id="567" fill="hold">
                            <p:stCondLst>
                              <p:cond delay="0"/>
                            </p:stCondLst>
                            <p:childTnLst>
                              <p:par>
                                <p:cTn id="5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1" fill="hold">
                      <p:stCondLst>
                        <p:cond delay="indefinite"/>
                      </p:stCondLst>
                      <p:childTnLst>
                        <p:par>
                          <p:cTn id="572" fill="hold">
                            <p:stCondLst>
                              <p:cond delay="0"/>
                            </p:stCondLst>
                            <p:childTnLst>
                              <p:par>
                                <p:cTn id="57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5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6" fill="hold">
                      <p:stCondLst>
                        <p:cond delay="indefinite"/>
                      </p:stCondLst>
                      <p:childTnLst>
                        <p:par>
                          <p:cTn id="577" fill="hold">
                            <p:stCondLst>
                              <p:cond delay="0"/>
                            </p:stCondLst>
                            <p:childTnLst>
                              <p:par>
                                <p:cTn id="5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0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1" fill="hold">
                      <p:stCondLst>
                        <p:cond delay="indefinite"/>
                      </p:stCondLst>
                      <p:childTnLst>
                        <p:par>
                          <p:cTn id="582" fill="hold">
                            <p:stCondLst>
                              <p:cond delay="0"/>
                            </p:stCondLst>
                            <p:childTnLst>
                              <p:par>
                                <p:cTn id="5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5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6" fill="hold">
                      <p:stCondLst>
                        <p:cond delay="indefinite"/>
                      </p:stCondLst>
                      <p:childTnLst>
                        <p:par>
                          <p:cTn id="587" fill="hold">
                            <p:stCondLst>
                              <p:cond delay="0"/>
                            </p:stCondLst>
                            <p:childTnLst>
                              <p:par>
                                <p:cTn id="5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0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1" fill="hold">
                      <p:stCondLst>
                        <p:cond delay="indefinite"/>
                      </p:stCondLst>
                      <p:childTnLst>
                        <p:par>
                          <p:cTn id="592" fill="hold">
                            <p:stCondLst>
                              <p:cond delay="0"/>
                            </p:stCondLst>
                            <p:childTnLst>
                              <p:par>
                                <p:cTn id="5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5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6" fill="hold">
                      <p:stCondLst>
                        <p:cond delay="indefinite"/>
                      </p:stCondLst>
                      <p:childTnLst>
                        <p:par>
                          <p:cTn id="597" fill="hold">
                            <p:stCondLst>
                              <p:cond delay="0"/>
                            </p:stCondLst>
                            <p:childTnLst>
                              <p:par>
                                <p:cTn id="5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0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1" fill="hold">
                      <p:stCondLst>
                        <p:cond delay="indefinite"/>
                      </p:stCondLst>
                      <p:childTnLst>
                        <p:par>
                          <p:cTn id="602" fill="hold">
                            <p:stCondLst>
                              <p:cond delay="0"/>
                            </p:stCondLst>
                            <p:childTnLst>
                              <p:par>
                                <p:cTn id="6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5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6" fill="hold">
                      <p:stCondLst>
                        <p:cond delay="indefinite"/>
                      </p:stCondLst>
                      <p:childTnLst>
                        <p:par>
                          <p:cTn id="607" fill="hold">
                            <p:stCondLst>
                              <p:cond delay="0"/>
                            </p:stCondLst>
                            <p:childTnLst>
                              <p:par>
                                <p:cTn id="6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1" fill="hold">
                      <p:stCondLst>
                        <p:cond delay="indefinite"/>
                      </p:stCondLst>
                      <p:childTnLst>
                        <p:par>
                          <p:cTn id="612" fill="hold">
                            <p:stCondLst>
                              <p:cond delay="0"/>
                            </p:stCondLst>
                            <p:childTnLst>
                              <p:par>
                                <p:cTn id="6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5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6" fill="hold">
                      <p:stCondLst>
                        <p:cond delay="indefinite"/>
                      </p:stCondLst>
                      <p:childTnLst>
                        <p:par>
                          <p:cTn id="617" fill="hold">
                            <p:stCondLst>
                              <p:cond delay="0"/>
                            </p:stCondLst>
                            <p:childTnLst>
                              <p:par>
                                <p:cTn id="6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0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1" fill="hold">
                      <p:stCondLst>
                        <p:cond delay="indefinite"/>
                      </p:stCondLst>
                      <p:childTnLst>
                        <p:par>
                          <p:cTn id="622" fill="hold">
                            <p:stCondLst>
                              <p:cond delay="0"/>
                            </p:stCondLst>
                            <p:childTnLst>
                              <p:par>
                                <p:cTn id="6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5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6" fill="hold">
                      <p:stCondLst>
                        <p:cond delay="indefinite"/>
                      </p:stCondLst>
                      <p:childTnLst>
                        <p:par>
                          <p:cTn id="627" fill="hold">
                            <p:stCondLst>
                              <p:cond delay="0"/>
                            </p:stCondLst>
                            <p:childTnLst>
                              <p:par>
                                <p:cTn id="6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0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1" fill="hold">
                            <p:stCondLst>
                              <p:cond delay="500"/>
                            </p:stCondLst>
                            <p:childTnLst>
                              <p:par>
                                <p:cTn id="63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9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5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4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0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3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6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9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5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8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1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4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0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3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6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9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2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5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8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1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4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0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3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6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9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5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8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0" fill="hold">
                      <p:stCondLst>
                        <p:cond delay="indefinite"/>
                      </p:stCondLst>
                      <p:childTnLst>
                        <p:par>
                          <p:cTn id="741" fill="hold">
                            <p:stCondLst>
                              <p:cond delay="0"/>
                            </p:stCondLst>
                            <p:childTnLst>
                              <p:par>
                                <p:cTn id="7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4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5" fill="hold">
                      <p:stCondLst>
                        <p:cond delay="indefinite"/>
                      </p:stCondLst>
                      <p:childTnLst>
                        <p:par>
                          <p:cTn id="746" fill="hold">
                            <p:stCondLst>
                              <p:cond delay="0"/>
                            </p:stCondLst>
                            <p:childTnLst>
                              <p:par>
                                <p:cTn id="7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/>
      <p:bldP spid="142" grpId="0" animBg="1"/>
      <p:bldP spid="143" grpId="0"/>
      <p:bldP spid="145" grpId="0"/>
      <p:bldP spid="145" grpId="1"/>
      <p:bldP spid="147" grpId="0"/>
      <p:bldP spid="148" grpId="0"/>
      <p:bldP spid="149" grpId="0"/>
      <p:bldP spid="150" grpId="0"/>
      <p:bldP spid="157" grpId="0"/>
      <p:bldP spid="158" grpId="0"/>
      <p:bldP spid="159" grpId="0"/>
      <p:bldP spid="160" grpId="0"/>
      <p:bldP spid="161" grpId="0"/>
      <p:bldP spid="163" grpId="0"/>
      <p:bldP spid="164" grpId="0"/>
      <p:bldP spid="165" grpId="0"/>
      <p:bldP spid="166" grpId="0"/>
      <p:bldP spid="167" grpId="0"/>
      <p:bldP spid="168" grpId="0"/>
      <p:bldP spid="169" grpId="0"/>
      <p:bldP spid="170" grpId="0"/>
      <p:bldP spid="171" grpId="0"/>
      <p:bldP spid="172" grpId="0"/>
      <p:bldP spid="174" grpId="0"/>
      <p:bldP spid="175" grpId="0" animBg="1"/>
      <p:bldP spid="176" grpId="0" animBg="1"/>
      <p:bldP spid="177" grpId="0"/>
      <p:bldP spid="178" grpId="0"/>
      <p:bldP spid="179" grpId="0"/>
      <p:bldP spid="180" grpId="0"/>
      <p:bldP spid="181" grpId="0"/>
      <p:bldP spid="182" grpId="0"/>
      <p:bldP spid="183" grpId="0"/>
      <p:bldP spid="185" grpId="0"/>
      <p:bldP spid="186" grpId="0" animBg="1"/>
      <p:bldP spid="187" grpId="0" animBg="1"/>
      <p:bldP spid="188" grpId="0"/>
      <p:bldP spid="189" grpId="0"/>
      <p:bldP spid="190" grpId="0"/>
      <p:bldP spid="191" grpId="0"/>
      <p:bldP spid="192" grpId="0"/>
      <p:bldP spid="193" grpId="0"/>
      <p:bldP spid="194" grpId="0"/>
      <p:bldP spid="195" grpId="0"/>
      <p:bldP spid="196" grpId="0"/>
      <p:bldP spid="197" grpId="0"/>
      <p:bldP spid="198" grpId="0"/>
      <p:bldP spid="199" grpId="0"/>
      <p:bldP spid="200" grpId="0"/>
      <p:bldP spid="201" grpId="0"/>
      <p:bldP spid="202" grpId="0"/>
      <p:bldP spid="203" grpId="0"/>
      <p:bldP spid="204" grpId="0"/>
      <p:bldP spid="205" grpId="0"/>
      <p:bldP spid="206" grpId="0"/>
      <p:bldP spid="207" grpId="0"/>
      <p:bldP spid="208" grpId="0"/>
      <p:bldP spid="212" grpId="0" animBg="1"/>
      <p:bldP spid="212" grpId="1" animBg="1"/>
      <p:bldP spid="213" grpId="0" animBg="1"/>
      <p:bldP spid="214" grpId="0"/>
      <p:bldP spid="215" grpId="0" animBg="1"/>
      <p:bldP spid="216" grpId="0" animBg="1"/>
      <p:bldP spid="216" grpId="1" animBg="1"/>
      <p:bldP spid="216" grpId="2" animBg="1"/>
      <p:bldP spid="14" grpId="0" build="p"/>
      <p:bldP spid="258" grpId="0" animBg="1"/>
      <p:bldP spid="258" grpId="1" animBg="1"/>
      <p:bldP spid="260" grpId="0"/>
      <p:bldP spid="260" grpId="1"/>
      <p:bldP spid="262" grpId="0"/>
      <p:bldP spid="262" grpId="1"/>
      <p:bldP spid="224" grpId="0"/>
      <p:bldP spid="224" grpId="1"/>
      <p:bldP spid="225" grpId="0"/>
      <p:bldP spid="225" grpId="1"/>
      <p:bldP spid="226" grpId="0"/>
      <p:bldP spid="226" grpId="1"/>
      <p:bldP spid="228" grpId="0"/>
      <p:bldP spid="228" grpId="1"/>
      <p:bldP spid="229" grpId="0"/>
      <p:bldP spid="229" grpId="1"/>
      <p:bldP spid="231" grpId="0"/>
      <p:bldP spid="231" grpId="1"/>
      <p:bldP spid="232" grpId="0"/>
      <p:bldP spid="232" grpId="1"/>
      <p:bldP spid="234" grpId="0"/>
      <p:bldP spid="234" grpId="1"/>
      <p:bldP spid="235" grpId="0"/>
      <p:bldP spid="235" grpId="1"/>
      <p:bldP spid="236" grpId="0" animBg="1"/>
      <p:bldP spid="236" grpId="1" animBg="1"/>
      <p:bldP spid="238" grpId="0"/>
      <p:bldP spid="238" grpId="1"/>
      <p:bldP spid="240" grpId="0"/>
      <p:bldP spid="240" grpId="1"/>
      <p:bldP spid="241" grpId="0"/>
      <p:bldP spid="241" grpId="1"/>
      <p:bldP spid="242" grpId="0"/>
      <p:bldP spid="242" grpId="1"/>
      <p:bldP spid="244" grpId="0"/>
      <p:bldP spid="244" grpId="1"/>
      <p:bldP spid="245" grpId="0"/>
      <p:bldP spid="245" grpId="1"/>
      <p:bldP spid="246" grpId="0" animBg="1"/>
      <p:bldP spid="246" grpId="1" animBg="1"/>
      <p:bldP spid="247" grpId="0"/>
      <p:bldP spid="247" grpId="1"/>
      <p:bldP spid="248" grpId="0"/>
      <p:bldP spid="248" grpId="1"/>
      <p:bldP spid="250" grpId="0"/>
      <p:bldP spid="250" grpId="1"/>
      <p:bldP spid="251" grpId="0"/>
      <p:bldP spid="251" grpId="1"/>
      <p:bldP spid="253" grpId="0"/>
      <p:bldP spid="253" grpId="1"/>
      <p:bldP spid="254" grpId="0"/>
      <p:bldP spid="254" grpId="1"/>
      <p:bldP spid="255" grpId="0" animBg="1"/>
      <p:bldP spid="255" grpId="1" animBg="1"/>
      <p:bldP spid="256" grpId="0"/>
      <p:bldP spid="256" grpId="1"/>
      <p:bldP spid="133" grpId="0"/>
      <p:bldP spid="133" grpId="1"/>
      <p:bldP spid="133" grpId="2"/>
      <p:bldP spid="134" grpId="0"/>
      <p:bldP spid="134" grpId="1"/>
      <p:bldP spid="134" grpId="2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976248" y="246513"/>
            <a:ext cx="5910081" cy="860560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sz="1800" kern="0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32308" y="379206"/>
            <a:ext cx="687003" cy="624548"/>
            <a:chOff x="508513" y="-702286"/>
            <a:chExt cx="687003" cy="624548"/>
          </a:xfrm>
        </p:grpSpPr>
        <p:sp>
          <p:nvSpPr>
            <p:cNvPr id="4" name="Plaque 3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800" kern="0" dirty="0">
                <a:solidFill>
                  <a:prstClr val="white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sz="1800" b="1" kern="0" dirty="0" smtClean="0">
                  <a:solidFill>
                    <a:prstClr val="white"/>
                  </a:solidFill>
                  <a:latin typeface="Bookman Old Style" pitchFamily="18" charset="0"/>
                </a:rPr>
                <a:t>Q.</a:t>
              </a:r>
              <a:endParaRPr lang="en-US" sz="1800" b="1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99717" y="1093912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40" name="Rounded Rectangle 139"/>
          <p:cNvSpPr>
            <a:spLocks noChangeArrowheads="1"/>
          </p:cNvSpPr>
          <p:nvPr/>
        </p:nvSpPr>
        <p:spPr bwMode="auto">
          <a:xfrm>
            <a:off x="3871552" y="582446"/>
            <a:ext cx="2717997" cy="228373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  <a:defRPr/>
            </a:pPr>
            <a:endParaRPr lang="en-US" altLang="en-US" sz="1800" b="1" dirty="0" smtClean="0">
              <a:solidFill>
                <a:srgbClr val="FF0000"/>
              </a:solidFill>
              <a:latin typeface="Maiandra GD" pitchFamily="34" charset="0"/>
            </a:endParaRPr>
          </a:p>
        </p:txBody>
      </p:sp>
      <p:sp>
        <p:nvSpPr>
          <p:cNvPr id="257" name="Rounded Rectangle 256"/>
          <p:cNvSpPr>
            <a:spLocks noChangeArrowheads="1"/>
          </p:cNvSpPr>
          <p:nvPr/>
        </p:nvSpPr>
        <p:spPr bwMode="auto">
          <a:xfrm>
            <a:off x="1168951" y="848855"/>
            <a:ext cx="1293451" cy="207612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  <a:defRPr/>
            </a:pPr>
            <a:endParaRPr lang="en-US" altLang="en-US" sz="1800" b="1" dirty="0" smtClean="0">
              <a:solidFill>
                <a:srgbClr val="FF0000"/>
              </a:solidFill>
              <a:latin typeface="Maiandra GD" pitchFamily="34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097905" y="276075"/>
            <a:ext cx="593228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ts val="0"/>
              </a:spcBef>
              <a:buFontTx/>
              <a:buNone/>
            </a:pPr>
            <a:r>
              <a:rPr lang="en-US" altLang="en-US" sz="1600" b="1" dirty="0">
                <a:latin typeface="Bookman Old Style" pitchFamily="18" charset="0"/>
              </a:rPr>
              <a:t>The width of a circular road is 28 m. The area of the </a:t>
            </a:r>
          </a:p>
          <a:p>
            <a:pPr defTabSz="914400">
              <a:spcBef>
                <a:spcPts val="0"/>
              </a:spcBef>
              <a:buFontTx/>
              <a:buNone/>
            </a:pPr>
            <a:r>
              <a:rPr lang="en-US" altLang="en-US" sz="1600" b="1" dirty="0" smtClean="0">
                <a:latin typeface="Bookman Old Style" pitchFamily="18" charset="0"/>
              </a:rPr>
              <a:t>inner </a:t>
            </a:r>
            <a:r>
              <a:rPr lang="en-US" altLang="en-US" sz="1600" b="1" dirty="0">
                <a:latin typeface="Bookman Old Style" pitchFamily="18" charset="0"/>
              </a:rPr>
              <a:t>circle is 39424 m</a:t>
            </a:r>
            <a:r>
              <a:rPr lang="en-US" altLang="en-US" sz="1600" b="1" baseline="30000" dirty="0">
                <a:latin typeface="Bookman Old Style" pitchFamily="18" charset="0"/>
              </a:rPr>
              <a:t>2</a:t>
            </a:r>
            <a:r>
              <a:rPr lang="en-US" altLang="en-US" sz="1600" b="1" dirty="0">
                <a:latin typeface="Bookman Old Style" pitchFamily="18" charset="0"/>
              </a:rPr>
              <a:t>. Find the diameter of the </a:t>
            </a:r>
            <a:endParaRPr lang="en-US" altLang="en-US" sz="1600" b="1" dirty="0" smtClean="0">
              <a:latin typeface="Bookman Old Style" pitchFamily="18" charset="0"/>
            </a:endParaRPr>
          </a:p>
          <a:p>
            <a:pPr defTabSz="914400">
              <a:spcBef>
                <a:spcPts val="0"/>
              </a:spcBef>
              <a:buFontTx/>
              <a:buNone/>
            </a:pPr>
            <a:r>
              <a:rPr lang="en-US" altLang="en-US" sz="1600" b="1" dirty="0" smtClean="0">
                <a:latin typeface="Bookman Old Style" pitchFamily="18" charset="0"/>
              </a:rPr>
              <a:t>outer </a:t>
            </a:r>
            <a:r>
              <a:rPr lang="en-US" altLang="en-US" sz="1600" b="1" dirty="0">
                <a:latin typeface="Bookman Old Style" pitchFamily="18" charset="0"/>
              </a:rPr>
              <a:t>circle.</a:t>
            </a:r>
          </a:p>
        </p:txBody>
      </p:sp>
      <p:sp>
        <p:nvSpPr>
          <p:cNvPr id="131" name="Rounded Rectangle 130"/>
          <p:cNvSpPr>
            <a:spLocks noChangeArrowheads="1"/>
          </p:cNvSpPr>
          <p:nvPr/>
        </p:nvSpPr>
        <p:spPr bwMode="auto">
          <a:xfrm>
            <a:off x="1667073" y="1845033"/>
            <a:ext cx="761692" cy="252259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00" b="1" dirty="0">
              <a:solidFill>
                <a:prstClr val="white"/>
              </a:solidFill>
            </a:endParaRPr>
          </a:p>
        </p:txBody>
      </p:sp>
      <p:sp>
        <p:nvSpPr>
          <p:cNvPr id="133" name="Rectangle 132"/>
          <p:cNvSpPr>
            <a:spLocks noChangeArrowheads="1"/>
          </p:cNvSpPr>
          <p:nvPr/>
        </p:nvSpPr>
        <p:spPr bwMode="auto">
          <a:xfrm>
            <a:off x="1059834" y="1093912"/>
            <a:ext cx="38703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r</a:t>
            </a:r>
            <a:r>
              <a:rPr lang="en-US" altLang="en-US" sz="1600" b="1" baseline="30000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alt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34" name="Rectangle 133"/>
          <p:cNvSpPr>
            <a:spLocks noChangeArrowheads="1"/>
          </p:cNvSpPr>
          <p:nvPr/>
        </p:nvSpPr>
        <p:spPr bwMode="auto">
          <a:xfrm>
            <a:off x="1368855" y="1093912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35" name="Rectangle 134"/>
          <p:cNvSpPr>
            <a:spLocks noChangeArrowheads="1"/>
          </p:cNvSpPr>
          <p:nvPr/>
        </p:nvSpPr>
        <p:spPr bwMode="auto">
          <a:xfrm>
            <a:off x="1577482" y="1093912"/>
            <a:ext cx="4571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16</a:t>
            </a:r>
            <a:endParaRPr lang="en-US" alt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46" name="Rectangle 145"/>
          <p:cNvSpPr>
            <a:spLocks noChangeArrowheads="1"/>
          </p:cNvSpPr>
          <p:nvPr/>
        </p:nvSpPr>
        <p:spPr bwMode="auto">
          <a:xfrm>
            <a:off x="1934857" y="1093912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151" name="Rectangle 150"/>
          <p:cNvSpPr>
            <a:spLocks noChangeArrowheads="1"/>
          </p:cNvSpPr>
          <p:nvPr/>
        </p:nvSpPr>
        <p:spPr bwMode="auto">
          <a:xfrm>
            <a:off x="2180032" y="1093912"/>
            <a:ext cx="4571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16</a:t>
            </a:r>
            <a:endParaRPr lang="en-US" altLang="en-US" sz="1600" b="1" baseline="3000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2" name="Rectangle 151"/>
          <p:cNvSpPr>
            <a:spLocks noChangeArrowheads="1"/>
          </p:cNvSpPr>
          <p:nvPr/>
        </p:nvSpPr>
        <p:spPr bwMode="auto">
          <a:xfrm>
            <a:off x="2546932" y="1093912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×</a:t>
            </a:r>
            <a:endParaRPr lang="en-US" altLang="en-US" sz="1600" b="1" baseline="3000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53" name="Rectangle 152"/>
          <p:cNvSpPr>
            <a:spLocks noChangeArrowheads="1"/>
          </p:cNvSpPr>
          <p:nvPr/>
        </p:nvSpPr>
        <p:spPr bwMode="auto">
          <a:xfrm>
            <a:off x="2782832" y="1093912"/>
            <a:ext cx="32092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7</a:t>
            </a:r>
          </a:p>
        </p:txBody>
      </p:sp>
      <p:sp>
        <p:nvSpPr>
          <p:cNvPr id="263" name="Rectangle 262"/>
          <p:cNvSpPr>
            <a:spLocks noChangeArrowheads="1"/>
          </p:cNvSpPr>
          <p:nvPr/>
        </p:nvSpPr>
        <p:spPr bwMode="auto">
          <a:xfrm>
            <a:off x="3044832" y="1093912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×</a:t>
            </a:r>
            <a:endParaRPr lang="en-US" altLang="en-US" sz="1600" b="1" baseline="3000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64" name="Rectangle 263"/>
          <p:cNvSpPr>
            <a:spLocks noChangeArrowheads="1"/>
          </p:cNvSpPr>
          <p:nvPr/>
        </p:nvSpPr>
        <p:spPr bwMode="auto">
          <a:xfrm>
            <a:off x="3279907" y="1093912"/>
            <a:ext cx="32092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7</a:t>
            </a:r>
            <a:endParaRPr lang="en-US" altLang="en-US" sz="1600" b="1" baseline="3000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65" name="Rectangle 264"/>
          <p:cNvSpPr>
            <a:spLocks noChangeArrowheads="1"/>
          </p:cNvSpPr>
          <p:nvPr/>
        </p:nvSpPr>
        <p:spPr bwMode="auto">
          <a:xfrm>
            <a:off x="515401" y="1444051"/>
            <a:ext cx="36259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Symbol" pitchFamily="18" charset="2"/>
              </a:rPr>
              <a:t>\</a:t>
            </a:r>
            <a:endParaRPr lang="en-US" altLang="en-US" sz="1600" b="1">
              <a:solidFill>
                <a:prstClr val="white"/>
              </a:solidFill>
              <a:latin typeface="Maiandra GD" pitchFamily="34" charset="0"/>
            </a:endParaRPr>
          </a:p>
        </p:txBody>
      </p:sp>
      <p:sp>
        <p:nvSpPr>
          <p:cNvPr id="266" name="Rectangle 265"/>
          <p:cNvSpPr>
            <a:spLocks noChangeArrowheads="1"/>
          </p:cNvSpPr>
          <p:nvPr/>
        </p:nvSpPr>
        <p:spPr bwMode="auto">
          <a:xfrm>
            <a:off x="1059834" y="1444051"/>
            <a:ext cx="38703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r</a:t>
            </a:r>
            <a:endParaRPr lang="en-US" altLang="en-US" sz="1600" b="1" baseline="3000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67" name="Rectangle 266"/>
          <p:cNvSpPr>
            <a:spLocks noChangeArrowheads="1"/>
          </p:cNvSpPr>
          <p:nvPr/>
        </p:nvSpPr>
        <p:spPr bwMode="auto">
          <a:xfrm>
            <a:off x="1368855" y="1444051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268" name="Rectangle 267"/>
          <p:cNvSpPr>
            <a:spLocks noChangeArrowheads="1"/>
          </p:cNvSpPr>
          <p:nvPr/>
        </p:nvSpPr>
        <p:spPr bwMode="auto">
          <a:xfrm>
            <a:off x="1601232" y="1444051"/>
            <a:ext cx="4571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16</a:t>
            </a:r>
            <a:endParaRPr lang="en-US" altLang="en-US" sz="1600" b="1" baseline="3000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69" name="Rectangle 268"/>
          <p:cNvSpPr>
            <a:spLocks noChangeArrowheads="1"/>
          </p:cNvSpPr>
          <p:nvPr/>
        </p:nvSpPr>
        <p:spPr bwMode="auto">
          <a:xfrm>
            <a:off x="1958607" y="1444051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270" name="Rectangle 269"/>
          <p:cNvSpPr>
            <a:spLocks noChangeArrowheads="1"/>
          </p:cNvSpPr>
          <p:nvPr/>
        </p:nvSpPr>
        <p:spPr bwMode="auto">
          <a:xfrm>
            <a:off x="2184982" y="1444051"/>
            <a:ext cx="32092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7</a:t>
            </a:r>
            <a:endParaRPr lang="en-US" alt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71" name="Rectangle 270"/>
          <p:cNvSpPr>
            <a:spLocks noChangeArrowheads="1"/>
          </p:cNvSpPr>
          <p:nvPr/>
        </p:nvSpPr>
        <p:spPr bwMode="auto">
          <a:xfrm>
            <a:off x="515401" y="1790950"/>
            <a:ext cx="36259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Symbol" pitchFamily="18" charset="2"/>
              </a:rPr>
              <a:t>\</a:t>
            </a:r>
            <a:endParaRPr lang="en-US" altLang="en-US" sz="1600" b="1" dirty="0">
              <a:solidFill>
                <a:prstClr val="white"/>
              </a:solidFill>
              <a:latin typeface="Maiandra GD" pitchFamily="34" charset="0"/>
            </a:endParaRPr>
          </a:p>
        </p:txBody>
      </p:sp>
      <p:sp>
        <p:nvSpPr>
          <p:cNvPr id="272" name="Rectangle 271"/>
          <p:cNvSpPr>
            <a:spLocks noChangeArrowheads="1"/>
          </p:cNvSpPr>
          <p:nvPr/>
        </p:nvSpPr>
        <p:spPr bwMode="auto">
          <a:xfrm>
            <a:off x="1059834" y="1790950"/>
            <a:ext cx="4683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r</a:t>
            </a:r>
            <a:endParaRPr lang="en-US" altLang="en-US" sz="1600" b="1" baseline="3000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73" name="Rectangle 272"/>
          <p:cNvSpPr>
            <a:spLocks noChangeArrowheads="1"/>
          </p:cNvSpPr>
          <p:nvPr/>
        </p:nvSpPr>
        <p:spPr bwMode="auto">
          <a:xfrm>
            <a:off x="1368855" y="1790950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274" name="Rectangle 273"/>
          <p:cNvSpPr>
            <a:spLocks noChangeArrowheads="1"/>
          </p:cNvSpPr>
          <p:nvPr/>
        </p:nvSpPr>
        <p:spPr bwMode="auto">
          <a:xfrm>
            <a:off x="1601232" y="1790950"/>
            <a:ext cx="86914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112 m</a:t>
            </a:r>
            <a:endParaRPr lang="en-US" alt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75" name="Line 29"/>
          <p:cNvSpPr>
            <a:spLocks noChangeShapeType="1"/>
          </p:cNvSpPr>
          <p:nvPr/>
        </p:nvSpPr>
        <p:spPr bwMode="auto">
          <a:xfrm>
            <a:off x="1705720" y="1390787"/>
            <a:ext cx="824862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/>
            <a:endParaRPr lang="en-US" sz="1600" b="1">
              <a:solidFill>
                <a:prstClr val="black"/>
              </a:solidFill>
            </a:endParaRPr>
          </a:p>
        </p:txBody>
      </p:sp>
      <p:sp>
        <p:nvSpPr>
          <p:cNvPr id="276" name="Line 30"/>
          <p:cNvSpPr>
            <a:spLocks noChangeShapeType="1"/>
          </p:cNvSpPr>
          <p:nvPr/>
        </p:nvSpPr>
        <p:spPr bwMode="auto">
          <a:xfrm>
            <a:off x="2919845" y="1373091"/>
            <a:ext cx="563563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/>
            <a:endParaRPr lang="en-US" sz="1600" b="1">
              <a:solidFill>
                <a:prstClr val="black"/>
              </a:solidFill>
            </a:endParaRPr>
          </a:p>
        </p:txBody>
      </p:sp>
      <p:sp>
        <p:nvSpPr>
          <p:cNvPr id="277" name="Rounded Rectangle 276"/>
          <p:cNvSpPr>
            <a:spLocks noChangeArrowheads="1"/>
          </p:cNvSpPr>
          <p:nvPr/>
        </p:nvSpPr>
        <p:spPr bwMode="auto">
          <a:xfrm>
            <a:off x="2129356" y="2845162"/>
            <a:ext cx="1962223" cy="252259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00" b="1" dirty="0">
              <a:solidFill>
                <a:prstClr val="white"/>
              </a:solidFill>
            </a:endParaRPr>
          </a:p>
        </p:txBody>
      </p:sp>
      <p:sp>
        <p:nvSpPr>
          <p:cNvPr id="278" name="Rounded Rectangle 277"/>
          <p:cNvSpPr>
            <a:spLocks noChangeArrowheads="1"/>
          </p:cNvSpPr>
          <p:nvPr/>
        </p:nvSpPr>
        <p:spPr bwMode="auto">
          <a:xfrm>
            <a:off x="1609036" y="2851599"/>
            <a:ext cx="283576" cy="277485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00" b="1" dirty="0">
              <a:solidFill>
                <a:prstClr val="white"/>
              </a:solidFill>
            </a:endParaRPr>
          </a:p>
        </p:txBody>
      </p:sp>
      <p:sp>
        <p:nvSpPr>
          <p:cNvPr id="279" name="Rounded Rectangle 278"/>
          <p:cNvSpPr>
            <a:spLocks noChangeArrowheads="1"/>
          </p:cNvSpPr>
          <p:nvPr/>
        </p:nvSpPr>
        <p:spPr bwMode="auto">
          <a:xfrm>
            <a:off x="1048281" y="2167812"/>
            <a:ext cx="2818922" cy="277485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00" b="1" dirty="0">
              <a:solidFill>
                <a:prstClr val="white"/>
              </a:solidFill>
            </a:endParaRPr>
          </a:p>
        </p:txBody>
      </p:sp>
      <p:sp>
        <p:nvSpPr>
          <p:cNvPr id="280" name="Rectangle 37"/>
          <p:cNvSpPr>
            <a:spLocks noChangeArrowheads="1"/>
          </p:cNvSpPr>
          <p:nvPr/>
        </p:nvSpPr>
        <p:spPr bwMode="auto">
          <a:xfrm>
            <a:off x="866319" y="4457751"/>
            <a:ext cx="3761274" cy="451062"/>
          </a:xfrm>
          <a:prstGeom prst="horizontalScroll">
            <a:avLst/>
          </a:prstGeom>
          <a:gradFill flip="none" rotWithShape="1">
            <a:gsLst>
              <a:gs pos="0">
                <a:srgbClr val="9900FF">
                  <a:lumMod val="84000"/>
                  <a:lumOff val="16000"/>
                  <a:alpha val="59000"/>
                </a:srgbClr>
              </a:gs>
              <a:gs pos="100000">
                <a:sysClr val="window" lastClr="FFFFFF">
                  <a:lumMod val="97000"/>
                </a:sysClr>
              </a:gs>
              <a:gs pos="81000">
                <a:sysClr val="window" lastClr="FFFFFF"/>
              </a:gs>
            </a:gsLst>
            <a:lin ang="81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lang="en-US" altLang="en-US" sz="18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1" name="Rectangle 280"/>
          <p:cNvSpPr>
            <a:spLocks noChangeArrowheads="1"/>
          </p:cNvSpPr>
          <p:nvPr/>
        </p:nvSpPr>
        <p:spPr bwMode="auto">
          <a:xfrm>
            <a:off x="941951" y="2136200"/>
            <a:ext cx="298933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 typeface="Symbol" pitchFamily="18" charset="2"/>
              <a:buChar char=" "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Width of the road is </a:t>
            </a: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28 </a:t>
            </a: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m</a:t>
            </a:r>
          </a:p>
        </p:txBody>
      </p:sp>
      <p:sp>
        <p:nvSpPr>
          <p:cNvPr id="282" name="Rectangle 281"/>
          <p:cNvSpPr>
            <a:spLocks noChangeArrowheads="1"/>
          </p:cNvSpPr>
          <p:nvPr/>
        </p:nvSpPr>
        <p:spPr bwMode="auto">
          <a:xfrm>
            <a:off x="941951" y="2446873"/>
            <a:ext cx="394210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Let the radius of outer circle </a:t>
            </a: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be ‘R</a:t>
            </a: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’</a:t>
            </a:r>
            <a:endParaRPr lang="en-US" altLang="en-US" sz="1600" b="1" dirty="0">
              <a:solidFill>
                <a:prstClr val="white"/>
              </a:solidFill>
              <a:latin typeface="Maiandra GD" pitchFamily="34" charset="0"/>
            </a:endParaRPr>
          </a:p>
        </p:txBody>
      </p:sp>
      <p:sp>
        <p:nvSpPr>
          <p:cNvPr id="283" name="Rectangle 282"/>
          <p:cNvSpPr>
            <a:spLocks noChangeArrowheads="1"/>
          </p:cNvSpPr>
          <p:nvPr/>
        </p:nvSpPr>
        <p:spPr bwMode="auto">
          <a:xfrm>
            <a:off x="1031827" y="2798375"/>
            <a:ext cx="4699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R</a:t>
            </a:r>
            <a:endParaRPr lang="en-US" alt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84" name="Rectangle 283"/>
          <p:cNvSpPr>
            <a:spLocks noChangeArrowheads="1"/>
          </p:cNvSpPr>
          <p:nvPr/>
        </p:nvSpPr>
        <p:spPr bwMode="auto">
          <a:xfrm>
            <a:off x="1309480" y="2798375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285" name="Rectangle 284"/>
          <p:cNvSpPr>
            <a:spLocks noChangeArrowheads="1"/>
          </p:cNvSpPr>
          <p:nvPr/>
        </p:nvSpPr>
        <p:spPr bwMode="auto">
          <a:xfrm>
            <a:off x="1601990" y="2798375"/>
            <a:ext cx="27924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r</a:t>
            </a:r>
            <a:endParaRPr lang="en-US" alt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86" name="Rectangle 285"/>
          <p:cNvSpPr>
            <a:spLocks noChangeArrowheads="1"/>
          </p:cNvSpPr>
          <p:nvPr/>
        </p:nvSpPr>
        <p:spPr bwMode="auto">
          <a:xfrm>
            <a:off x="1849350" y="2817425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+</a:t>
            </a:r>
          </a:p>
        </p:txBody>
      </p:sp>
      <p:sp>
        <p:nvSpPr>
          <p:cNvPr id="287" name="Rectangle 286"/>
          <p:cNvSpPr>
            <a:spLocks noChangeArrowheads="1"/>
          </p:cNvSpPr>
          <p:nvPr/>
        </p:nvSpPr>
        <p:spPr bwMode="auto">
          <a:xfrm>
            <a:off x="2083315" y="2798375"/>
            <a:ext cx="205697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Width of the road</a:t>
            </a:r>
            <a:endParaRPr lang="en-US" alt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89" name="Rectangle 288"/>
          <p:cNvSpPr>
            <a:spLocks noChangeArrowheads="1"/>
          </p:cNvSpPr>
          <p:nvPr/>
        </p:nvSpPr>
        <p:spPr bwMode="auto">
          <a:xfrm>
            <a:off x="1309480" y="3206590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290" name="Rectangle 289"/>
          <p:cNvSpPr>
            <a:spLocks noChangeArrowheads="1"/>
          </p:cNvSpPr>
          <p:nvPr/>
        </p:nvSpPr>
        <p:spPr bwMode="auto">
          <a:xfrm>
            <a:off x="1532965" y="3206590"/>
            <a:ext cx="5934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112</a:t>
            </a:r>
            <a:endParaRPr lang="en-US" alt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91" name="Rectangle 290"/>
          <p:cNvSpPr>
            <a:spLocks noChangeArrowheads="1"/>
          </p:cNvSpPr>
          <p:nvPr/>
        </p:nvSpPr>
        <p:spPr bwMode="auto">
          <a:xfrm>
            <a:off x="2023565" y="3206590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+</a:t>
            </a:r>
          </a:p>
        </p:txBody>
      </p:sp>
      <p:sp>
        <p:nvSpPr>
          <p:cNvPr id="292" name="Rectangle 291"/>
          <p:cNvSpPr>
            <a:spLocks noChangeArrowheads="1"/>
          </p:cNvSpPr>
          <p:nvPr/>
        </p:nvSpPr>
        <p:spPr bwMode="auto">
          <a:xfrm>
            <a:off x="2253114" y="3201927"/>
            <a:ext cx="4571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28</a:t>
            </a:r>
            <a:endParaRPr lang="en-US" alt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93" name="Rectangle 292"/>
          <p:cNvSpPr>
            <a:spLocks noChangeArrowheads="1"/>
          </p:cNvSpPr>
          <p:nvPr/>
        </p:nvSpPr>
        <p:spPr bwMode="auto">
          <a:xfrm>
            <a:off x="992825" y="3904750"/>
            <a:ext cx="193529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Its Diameter</a:t>
            </a:r>
            <a:endParaRPr lang="en-US" alt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96" name="Rectangle 295"/>
          <p:cNvSpPr>
            <a:spLocks noChangeArrowheads="1"/>
          </p:cNvSpPr>
          <p:nvPr/>
        </p:nvSpPr>
        <p:spPr bwMode="auto">
          <a:xfrm>
            <a:off x="2415345" y="3904750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297" name="Rectangle 296"/>
          <p:cNvSpPr>
            <a:spLocks noChangeArrowheads="1"/>
          </p:cNvSpPr>
          <p:nvPr/>
        </p:nvSpPr>
        <p:spPr bwMode="auto">
          <a:xfrm>
            <a:off x="2656008" y="3904750"/>
            <a:ext cx="32092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alt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98" name="Rectangle 297"/>
          <p:cNvSpPr>
            <a:spLocks noChangeArrowheads="1"/>
          </p:cNvSpPr>
          <p:nvPr/>
        </p:nvSpPr>
        <p:spPr bwMode="auto">
          <a:xfrm>
            <a:off x="2884733" y="3904750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×</a:t>
            </a:r>
          </a:p>
        </p:txBody>
      </p:sp>
      <p:sp>
        <p:nvSpPr>
          <p:cNvPr id="299" name="Rectangle 298"/>
          <p:cNvSpPr>
            <a:spLocks noChangeArrowheads="1"/>
          </p:cNvSpPr>
          <p:nvPr/>
        </p:nvSpPr>
        <p:spPr bwMode="auto">
          <a:xfrm>
            <a:off x="3049258" y="3904750"/>
            <a:ext cx="5934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140</a:t>
            </a:r>
            <a:endParaRPr lang="en-US" alt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00" name="Rectangle 299"/>
          <p:cNvSpPr>
            <a:spLocks noChangeArrowheads="1"/>
          </p:cNvSpPr>
          <p:nvPr/>
        </p:nvSpPr>
        <p:spPr bwMode="auto">
          <a:xfrm>
            <a:off x="2415345" y="4226375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301" name="Rectangle 300"/>
          <p:cNvSpPr>
            <a:spLocks noChangeArrowheads="1"/>
          </p:cNvSpPr>
          <p:nvPr/>
        </p:nvSpPr>
        <p:spPr bwMode="auto">
          <a:xfrm>
            <a:off x="2665533" y="4226375"/>
            <a:ext cx="86914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280 m</a:t>
            </a:r>
            <a:endParaRPr lang="en-US" altLang="en-US" sz="1600" b="1" baseline="3000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02" name="Rectangle 301"/>
          <p:cNvSpPr>
            <a:spLocks noChangeArrowheads="1"/>
          </p:cNvSpPr>
          <p:nvPr/>
        </p:nvSpPr>
        <p:spPr bwMode="auto">
          <a:xfrm>
            <a:off x="858000" y="4518538"/>
            <a:ext cx="402605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Diameter of outer circle is </a:t>
            </a: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280 m</a:t>
            </a: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. </a:t>
            </a:r>
          </a:p>
        </p:txBody>
      </p:sp>
      <p:sp>
        <p:nvSpPr>
          <p:cNvPr id="303" name="Line 30"/>
          <p:cNvSpPr>
            <a:spLocks noChangeShapeType="1"/>
          </p:cNvSpPr>
          <p:nvPr/>
        </p:nvSpPr>
        <p:spPr bwMode="auto">
          <a:xfrm>
            <a:off x="1620672" y="3518565"/>
            <a:ext cx="1001299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/>
            <a:endParaRPr lang="en-US" sz="1600" b="1">
              <a:solidFill>
                <a:prstClr val="black"/>
              </a:solidFill>
            </a:endParaRPr>
          </a:p>
        </p:txBody>
      </p:sp>
      <p:sp>
        <p:nvSpPr>
          <p:cNvPr id="304" name="Rectangle 303"/>
          <p:cNvSpPr>
            <a:spLocks noChangeArrowheads="1"/>
          </p:cNvSpPr>
          <p:nvPr/>
        </p:nvSpPr>
        <p:spPr bwMode="auto">
          <a:xfrm>
            <a:off x="515401" y="4518538"/>
            <a:ext cx="36259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Symbol" pitchFamily="18" charset="2"/>
              </a:rPr>
              <a:t>\</a:t>
            </a:r>
            <a:endParaRPr lang="en-US" altLang="en-US" sz="1600" b="1" dirty="0">
              <a:solidFill>
                <a:prstClr val="white"/>
              </a:solidFill>
              <a:latin typeface="Maiandra GD" pitchFamily="34" charset="0"/>
            </a:endParaRPr>
          </a:p>
        </p:txBody>
      </p:sp>
      <p:sp>
        <p:nvSpPr>
          <p:cNvPr id="305" name="Rectangle 304"/>
          <p:cNvSpPr>
            <a:spLocks noChangeArrowheads="1"/>
          </p:cNvSpPr>
          <p:nvPr/>
        </p:nvSpPr>
        <p:spPr bwMode="auto">
          <a:xfrm>
            <a:off x="515401" y="2446873"/>
            <a:ext cx="36259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Symbol" pitchFamily="18" charset="2"/>
              </a:rPr>
              <a:t>\</a:t>
            </a:r>
            <a:endParaRPr lang="en-US" altLang="en-US" sz="1600" b="1" dirty="0">
              <a:solidFill>
                <a:prstClr val="white"/>
              </a:solidFill>
              <a:latin typeface="Maiandra GD" pitchFamily="34" charset="0"/>
            </a:endParaRPr>
          </a:p>
        </p:txBody>
      </p:sp>
      <p:pic>
        <p:nvPicPr>
          <p:cNvPr id="306" name="Picture 2" descr="http://www.rebajhoffman.com/wp-content/uploads/2013/08/soft-Gravel-Road-in-Illinois.jpg"/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586" y="934775"/>
            <a:ext cx="2560320" cy="2558258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" name="Oval 13"/>
          <p:cNvSpPr>
            <a:spLocks noChangeArrowheads="1"/>
          </p:cNvSpPr>
          <p:nvPr/>
        </p:nvSpPr>
        <p:spPr bwMode="auto">
          <a:xfrm>
            <a:off x="6641462" y="1453888"/>
            <a:ext cx="1492250" cy="1492250"/>
          </a:xfrm>
          <a:prstGeom prst="ellipse">
            <a:avLst/>
          </a:prstGeom>
          <a:solidFill>
            <a:srgbClr val="00CC00"/>
          </a:solidFill>
          <a:ln w="28575">
            <a:solidFill>
              <a:schemeClr val="tx1"/>
            </a:solidFill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anchor="ctr"/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308" name="Text Box 34"/>
          <p:cNvSpPr txBox="1">
            <a:spLocks noChangeArrowheads="1"/>
          </p:cNvSpPr>
          <p:nvPr/>
        </p:nvSpPr>
        <p:spPr bwMode="auto">
          <a:xfrm>
            <a:off x="6886329" y="1749957"/>
            <a:ext cx="11557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spcBef>
                <a:spcPct val="50000"/>
              </a:spcBef>
              <a:buFontTx/>
              <a:buNone/>
            </a:pPr>
            <a:r>
              <a:rPr lang="en-US" altLang="en-US" sz="1400" b="1" dirty="0">
                <a:solidFill>
                  <a:prstClr val="black"/>
                </a:solidFill>
                <a:latin typeface="Bookman Old Style" pitchFamily="18" charset="0"/>
              </a:rPr>
              <a:t>39424 m</a:t>
            </a:r>
            <a:r>
              <a:rPr lang="en-US" altLang="en-US" sz="1400" b="1" baseline="30000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309" name="Line 23"/>
          <p:cNvSpPr>
            <a:spLocks noChangeShapeType="1"/>
          </p:cNvSpPr>
          <p:nvPr/>
        </p:nvSpPr>
        <p:spPr bwMode="auto">
          <a:xfrm flipV="1">
            <a:off x="6100325" y="2269705"/>
            <a:ext cx="258592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/>
            <a:endParaRPr lang="en-US" sz="1800" b="1">
              <a:solidFill>
                <a:prstClr val="black"/>
              </a:solidFill>
            </a:endParaRPr>
          </a:p>
        </p:txBody>
      </p:sp>
      <p:sp>
        <p:nvSpPr>
          <p:cNvPr id="310" name="Line 21"/>
          <p:cNvSpPr>
            <a:spLocks noChangeShapeType="1"/>
          </p:cNvSpPr>
          <p:nvPr/>
        </p:nvSpPr>
        <p:spPr bwMode="auto">
          <a:xfrm>
            <a:off x="7402266" y="2263781"/>
            <a:ext cx="7540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/>
            <a:endParaRPr lang="en-US" sz="1800" b="1">
              <a:solidFill>
                <a:prstClr val="black"/>
              </a:solidFill>
            </a:endParaRPr>
          </a:p>
        </p:txBody>
      </p:sp>
      <p:sp>
        <p:nvSpPr>
          <p:cNvPr id="311" name="Text Box 22"/>
          <p:cNvSpPr txBox="1">
            <a:spLocks noChangeArrowheads="1"/>
          </p:cNvSpPr>
          <p:nvPr/>
        </p:nvSpPr>
        <p:spPr bwMode="auto">
          <a:xfrm>
            <a:off x="7638804" y="1943137"/>
            <a:ext cx="284162" cy="334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r</a:t>
            </a:r>
          </a:p>
        </p:txBody>
      </p:sp>
      <p:sp>
        <p:nvSpPr>
          <p:cNvPr id="312" name="Line 23"/>
          <p:cNvSpPr>
            <a:spLocks noChangeShapeType="1"/>
          </p:cNvSpPr>
          <p:nvPr/>
        </p:nvSpPr>
        <p:spPr bwMode="auto">
          <a:xfrm>
            <a:off x="7363528" y="2260765"/>
            <a:ext cx="1012125" cy="8135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/>
            <a:endParaRPr lang="en-US" sz="1800" b="1">
              <a:solidFill>
                <a:prstClr val="black"/>
              </a:solidFill>
            </a:endParaRPr>
          </a:p>
        </p:txBody>
      </p:sp>
      <p:sp>
        <p:nvSpPr>
          <p:cNvPr id="313" name="Text Box 24"/>
          <p:cNvSpPr txBox="1">
            <a:spLocks noChangeArrowheads="1"/>
          </p:cNvSpPr>
          <p:nvPr/>
        </p:nvSpPr>
        <p:spPr bwMode="auto">
          <a:xfrm>
            <a:off x="7508629" y="2585996"/>
            <a:ext cx="284162" cy="334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R</a:t>
            </a:r>
          </a:p>
        </p:txBody>
      </p:sp>
      <p:sp>
        <p:nvSpPr>
          <p:cNvPr id="314" name="Oval 20"/>
          <p:cNvSpPr>
            <a:spLocks noChangeArrowheads="1"/>
          </p:cNvSpPr>
          <p:nvPr/>
        </p:nvSpPr>
        <p:spPr bwMode="auto">
          <a:xfrm>
            <a:off x="7332025" y="2222914"/>
            <a:ext cx="73025" cy="72302"/>
          </a:xfrm>
          <a:prstGeom prst="ellipse">
            <a:avLst/>
          </a:prstGeom>
          <a:solidFill>
            <a:srgbClr val="C00000"/>
          </a:solidFill>
          <a:ln w="9525">
            <a:solidFill>
              <a:srgbClr val="C00000"/>
            </a:solidFill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endParaRPr lang="en-US" altLang="en-US" sz="1600" b="1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315" name="Group 314"/>
          <p:cNvGrpSpPr>
            <a:grpSpLocks/>
          </p:cNvGrpSpPr>
          <p:nvPr/>
        </p:nvGrpSpPr>
        <p:grpSpPr bwMode="auto">
          <a:xfrm>
            <a:off x="6107110" y="1827585"/>
            <a:ext cx="523875" cy="361950"/>
            <a:chOff x="6413500" y="2184400"/>
            <a:chExt cx="523875" cy="361950"/>
          </a:xfrm>
        </p:grpSpPr>
        <p:sp>
          <p:nvSpPr>
            <p:cNvPr id="316" name="Text Box 26"/>
            <p:cNvSpPr txBox="1">
              <a:spLocks noChangeArrowheads="1"/>
            </p:cNvSpPr>
            <p:nvPr/>
          </p:nvSpPr>
          <p:spPr bwMode="auto">
            <a:xfrm>
              <a:off x="6443663" y="2184400"/>
              <a:ext cx="493712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 dirty="0">
                  <a:solidFill>
                    <a:prstClr val="black"/>
                  </a:solidFill>
                  <a:effectLst>
                    <a:glow rad="304800">
                      <a:srgbClr val="FFFF00"/>
                    </a:glow>
                  </a:effectLst>
                  <a:latin typeface="Bookman Old Style" pitchFamily="18" charset="0"/>
                </a:rPr>
                <a:t>28</a:t>
              </a:r>
            </a:p>
          </p:txBody>
        </p:sp>
        <p:sp>
          <p:nvSpPr>
            <p:cNvPr id="317" name="Line 25"/>
            <p:cNvSpPr>
              <a:spLocks noChangeShapeType="1"/>
            </p:cNvSpPr>
            <p:nvPr/>
          </p:nvSpPr>
          <p:spPr bwMode="auto">
            <a:xfrm flipH="1">
              <a:off x="6413500" y="2546350"/>
              <a:ext cx="52070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/>
              <a:endParaRPr lang="en-US" sz="1800" b="1">
                <a:solidFill>
                  <a:srgbClr val="FF0000"/>
                </a:solidFill>
              </a:endParaRPr>
            </a:p>
          </p:txBody>
        </p:sp>
      </p:grpSp>
      <p:sp>
        <p:nvSpPr>
          <p:cNvPr id="318" name="Line 23"/>
          <p:cNvSpPr>
            <a:spLocks noChangeShapeType="1"/>
          </p:cNvSpPr>
          <p:nvPr/>
        </p:nvSpPr>
        <p:spPr bwMode="auto">
          <a:xfrm rot="21420000">
            <a:off x="7390313" y="2237592"/>
            <a:ext cx="962025" cy="8667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>
              <a:defRPr/>
            </a:pPr>
            <a:endParaRPr lang="en-US" sz="1800" b="1">
              <a:solidFill>
                <a:prstClr val="black"/>
              </a:solidFill>
            </a:endParaRPr>
          </a:p>
        </p:txBody>
      </p:sp>
      <p:sp>
        <p:nvSpPr>
          <p:cNvPr id="319" name="Rounded Rectangle 318"/>
          <p:cNvSpPr/>
          <p:nvPr/>
        </p:nvSpPr>
        <p:spPr>
          <a:xfrm>
            <a:off x="3921745" y="1277766"/>
            <a:ext cx="2081368" cy="578393"/>
          </a:xfrm>
          <a:prstGeom prst="roundRect">
            <a:avLst/>
          </a:prstGeom>
          <a:gradFill flip="none" rotWithShape="1">
            <a:gsLst>
              <a:gs pos="0">
                <a:srgbClr val="FFFF00">
                  <a:alpha val="65000"/>
                </a:srgbClr>
              </a:gs>
              <a:gs pos="100000">
                <a:sysClr val="window" lastClr="FFFFFF"/>
              </a:gs>
            </a:gsLst>
            <a:lin ang="8100000" scaled="1"/>
            <a:tileRect/>
          </a:gra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lang="en-US" sz="1200" b="1" kern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320" name="TextBox 319"/>
          <p:cNvSpPr txBox="1">
            <a:spLocks noChangeArrowheads="1"/>
          </p:cNvSpPr>
          <p:nvPr/>
        </p:nvSpPr>
        <p:spPr bwMode="auto">
          <a:xfrm>
            <a:off x="3928537" y="1321413"/>
            <a:ext cx="20552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spcBef>
                <a:spcPct val="0"/>
              </a:spcBef>
              <a:buFontTx/>
              <a:buNone/>
            </a:pPr>
            <a:r>
              <a:rPr lang="en-US" altLang="en-US" sz="1400" b="1" dirty="0">
                <a:latin typeface="Bookman Old Style" pitchFamily="18" charset="0"/>
              </a:rPr>
              <a:t>Taking square roots on both the sides</a:t>
            </a:r>
          </a:p>
        </p:txBody>
      </p:sp>
      <p:pic>
        <p:nvPicPr>
          <p:cNvPr id="322" name="Picture 5" descr="D:\Roshan\Roshan\Mthas 8th\VIII STD STB\clipart\28264926-little-boy-student-holding-a-big-penci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46543" y="4344445"/>
            <a:ext cx="609600" cy="60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3" name="Rectangle 322"/>
          <p:cNvSpPr>
            <a:spLocks noChangeArrowheads="1"/>
          </p:cNvSpPr>
          <p:nvPr/>
        </p:nvSpPr>
        <p:spPr bwMode="auto">
          <a:xfrm>
            <a:off x="1300086" y="3563200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324" name="Rectangle 323"/>
          <p:cNvSpPr>
            <a:spLocks noChangeArrowheads="1"/>
          </p:cNvSpPr>
          <p:nvPr/>
        </p:nvSpPr>
        <p:spPr bwMode="auto">
          <a:xfrm>
            <a:off x="1519224" y="3563200"/>
            <a:ext cx="5934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140</a:t>
            </a:r>
            <a:endParaRPr lang="en-US" alt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26" name="Rectangle 325"/>
          <p:cNvSpPr>
            <a:spLocks noChangeArrowheads="1"/>
          </p:cNvSpPr>
          <p:nvPr/>
        </p:nvSpPr>
        <p:spPr bwMode="auto">
          <a:xfrm>
            <a:off x="510611" y="3563200"/>
            <a:ext cx="36259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Symbol" pitchFamily="18" charset="2"/>
              </a:rPr>
              <a:t>\</a:t>
            </a:r>
            <a:endParaRPr lang="en-US" altLang="en-US" sz="1600" b="1" dirty="0">
              <a:solidFill>
                <a:prstClr val="white"/>
              </a:solidFill>
              <a:latin typeface="Maiandra GD" pitchFamily="34" charset="0"/>
            </a:endParaRPr>
          </a:p>
        </p:txBody>
      </p:sp>
      <p:sp>
        <p:nvSpPr>
          <p:cNvPr id="327" name="Rectangle 326"/>
          <p:cNvSpPr>
            <a:spLocks noChangeArrowheads="1"/>
          </p:cNvSpPr>
          <p:nvPr/>
        </p:nvSpPr>
        <p:spPr bwMode="auto">
          <a:xfrm>
            <a:off x="994014" y="3563200"/>
            <a:ext cx="4699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R</a:t>
            </a:r>
            <a:endParaRPr lang="en-US" alt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8" name="Line 23"/>
          <p:cNvSpPr>
            <a:spLocks noChangeShapeType="1"/>
          </p:cNvSpPr>
          <p:nvPr/>
        </p:nvSpPr>
        <p:spPr bwMode="auto">
          <a:xfrm rot="21420000">
            <a:off x="7381742" y="2250447"/>
            <a:ext cx="543038" cy="489272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>
              <a:defRPr/>
            </a:pPr>
            <a:endParaRPr lang="en-US" sz="1800" b="1">
              <a:solidFill>
                <a:prstClr val="black"/>
              </a:solidFill>
            </a:endParaRPr>
          </a:p>
        </p:txBody>
      </p:sp>
      <p:sp>
        <p:nvSpPr>
          <p:cNvPr id="79" name="Line 23"/>
          <p:cNvSpPr>
            <a:spLocks noChangeShapeType="1"/>
          </p:cNvSpPr>
          <p:nvPr/>
        </p:nvSpPr>
        <p:spPr bwMode="auto">
          <a:xfrm rot="21420000">
            <a:off x="7942308" y="2705463"/>
            <a:ext cx="407993" cy="367597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>
              <a:defRPr/>
            </a:pPr>
            <a:endParaRPr lang="en-US" sz="1800" b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46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"/>
                            </p:stCondLst>
                            <p:childTnLst>
                              <p:par>
                                <p:cTn id="17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500"/>
                            </p:stCondLst>
                            <p:childTnLst>
                              <p:par>
                                <p:cTn id="22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500"/>
                            </p:stCondLst>
                            <p:childTnLst>
                              <p:par>
                                <p:cTn id="24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7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2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500"/>
                            </p:stCondLst>
                            <p:childTnLst>
                              <p:par>
                                <p:cTn id="2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" grpId="0"/>
      <p:bldP spid="266" grpId="0"/>
      <p:bldP spid="267" grpId="0"/>
      <p:bldP spid="268" grpId="0"/>
      <p:bldP spid="269" grpId="0"/>
      <p:bldP spid="270" grpId="0"/>
      <p:bldP spid="271" grpId="0"/>
      <p:bldP spid="272" grpId="0"/>
      <p:bldP spid="273" grpId="0"/>
      <p:bldP spid="274" grpId="0"/>
      <p:bldP spid="275" grpId="0" animBg="1"/>
      <p:bldP spid="275" grpId="1" animBg="1"/>
      <p:bldP spid="276" grpId="0" animBg="1"/>
      <p:bldP spid="276" grpId="1" animBg="1"/>
      <p:bldP spid="280" grpId="0" animBg="1"/>
      <p:bldP spid="281" grpId="0"/>
      <p:bldP spid="282" grpId="0"/>
      <p:bldP spid="283" grpId="0"/>
      <p:bldP spid="284" grpId="0"/>
      <p:bldP spid="285" grpId="0"/>
      <p:bldP spid="286" grpId="0"/>
      <p:bldP spid="287" grpId="0"/>
      <p:bldP spid="289" grpId="0"/>
      <p:bldP spid="290" grpId="0"/>
      <p:bldP spid="291" grpId="0"/>
      <p:bldP spid="292" grpId="0"/>
      <p:bldP spid="293" grpId="0"/>
      <p:bldP spid="296" grpId="0"/>
      <p:bldP spid="297" grpId="0"/>
      <p:bldP spid="298" grpId="0"/>
      <p:bldP spid="299" grpId="0"/>
      <p:bldP spid="300" grpId="0"/>
      <p:bldP spid="301" grpId="0"/>
      <p:bldP spid="302" grpId="0"/>
      <p:bldP spid="303" grpId="0" animBg="1"/>
      <p:bldP spid="303" grpId="1" animBg="1"/>
      <p:bldP spid="304" grpId="0"/>
      <p:bldP spid="305" grpId="0"/>
      <p:bldP spid="312" grpId="0" animBg="1"/>
      <p:bldP spid="313" grpId="0"/>
      <p:bldP spid="318" grpId="0" animBg="1"/>
      <p:bldP spid="320" grpId="0"/>
      <p:bldP spid="320" grpId="1"/>
      <p:bldP spid="323" grpId="0"/>
      <p:bldP spid="324" grpId="0"/>
      <p:bldP spid="326" grpId="0"/>
      <p:bldP spid="327" grpId="0"/>
      <p:bldP spid="78" grpId="0" animBg="1"/>
      <p:bldP spid="78" grpId="1" animBg="1"/>
      <p:bldP spid="79" grpId="0" animBg="1"/>
      <p:bldP spid="79" grpId="1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ounded Rectangle 220"/>
          <p:cNvSpPr/>
          <p:nvPr/>
        </p:nvSpPr>
        <p:spPr>
          <a:xfrm>
            <a:off x="3142821" y="3665125"/>
            <a:ext cx="331484" cy="221984"/>
          </a:xfrm>
          <a:prstGeom prst="roundRect">
            <a:avLst/>
          </a:prstGeom>
          <a:solidFill>
            <a:srgbClr val="66FFFF"/>
          </a:solidFill>
        </p:spPr>
        <p:txBody>
          <a:bodyPr wrap="square">
            <a:spAutoFit/>
          </a:bodyPr>
          <a:lstStyle/>
          <a:p>
            <a:pPr algn="just">
              <a:tabLst>
                <a:tab pos="693738" algn="l"/>
                <a:tab pos="1025525" algn="l"/>
                <a:tab pos="1377950" algn="l"/>
              </a:tabLst>
            </a:pPr>
            <a:endParaRPr 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20" name="Rounded Rectangle 219"/>
          <p:cNvSpPr>
            <a:spLocks noChangeArrowheads="1"/>
          </p:cNvSpPr>
          <p:nvPr/>
        </p:nvSpPr>
        <p:spPr bwMode="auto">
          <a:xfrm>
            <a:off x="4300375" y="2229618"/>
            <a:ext cx="434160" cy="229326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00" b="1" dirty="0">
              <a:solidFill>
                <a:prstClr val="white"/>
              </a:solidFill>
            </a:endParaRPr>
          </a:p>
        </p:txBody>
      </p:sp>
      <p:sp>
        <p:nvSpPr>
          <p:cNvPr id="219" name="Rounded Rectangle 218"/>
          <p:cNvSpPr>
            <a:spLocks noChangeArrowheads="1"/>
          </p:cNvSpPr>
          <p:nvPr/>
        </p:nvSpPr>
        <p:spPr bwMode="auto">
          <a:xfrm>
            <a:off x="3660342" y="2227910"/>
            <a:ext cx="434160" cy="229326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00" b="1" dirty="0">
              <a:solidFill>
                <a:prstClr val="white"/>
              </a:solidFill>
            </a:endParaRPr>
          </a:p>
        </p:txBody>
      </p:sp>
      <p:sp>
        <p:nvSpPr>
          <p:cNvPr id="215" name="Rounded Rectangle 214"/>
          <p:cNvSpPr>
            <a:spLocks noChangeArrowheads="1"/>
          </p:cNvSpPr>
          <p:nvPr/>
        </p:nvSpPr>
        <p:spPr bwMode="auto">
          <a:xfrm>
            <a:off x="3016087" y="1735111"/>
            <a:ext cx="182303" cy="208478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00" b="1" dirty="0">
              <a:solidFill>
                <a:prstClr val="white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008464" y="253741"/>
            <a:ext cx="6443127" cy="695285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sz="1800" kern="0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44183" y="307956"/>
            <a:ext cx="687003" cy="624548"/>
            <a:chOff x="508513" y="-702286"/>
            <a:chExt cx="687003" cy="624548"/>
          </a:xfrm>
        </p:grpSpPr>
        <p:sp>
          <p:nvSpPr>
            <p:cNvPr id="4" name="Plaque 3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800" kern="0" dirty="0">
                <a:solidFill>
                  <a:prstClr val="white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sz="1800" b="1" kern="0" dirty="0" smtClean="0">
                  <a:solidFill>
                    <a:prstClr val="white"/>
                  </a:solidFill>
                  <a:latin typeface="Bookman Old Style" pitchFamily="18" charset="0"/>
                </a:rPr>
                <a:t>Q.</a:t>
              </a:r>
              <a:endParaRPr lang="en-US" sz="1800" b="1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99717" y="991737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10" name="Rectangle 109"/>
          <p:cNvSpPr>
            <a:spLocks noChangeArrowheads="1"/>
          </p:cNvSpPr>
          <p:nvPr/>
        </p:nvSpPr>
        <p:spPr bwMode="auto">
          <a:xfrm>
            <a:off x="787685" y="3924942"/>
            <a:ext cx="214665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0"/>
              </a:spcBef>
              <a:buNone/>
            </a:pPr>
            <a:r>
              <a:rPr lang="en-US" altLang="en-US" sz="1600" b="1" dirty="0" smtClean="0">
                <a:solidFill>
                  <a:prstClr val="black"/>
                </a:solidFill>
                <a:latin typeface="Symbol" pitchFamily="18" charset="2"/>
              </a:rPr>
              <a:t>\ </a:t>
            </a:r>
            <a:r>
              <a:rPr lang="en-US" altLang="en-US" sz="1600" b="1" spc="-50" dirty="0" smtClean="0">
                <a:solidFill>
                  <a:prstClr val="black"/>
                </a:solidFill>
                <a:latin typeface="Bookman Old Style" pitchFamily="18" charset="0"/>
              </a:rPr>
              <a:t>A (</a:t>
            </a:r>
            <a:r>
              <a:rPr lang="en-US" altLang="en-US" sz="1600" b="1" spc="-50" dirty="0">
                <a:solidFill>
                  <a:prstClr val="black"/>
                </a:solidFill>
                <a:latin typeface="Bookman Old Style" pitchFamily="18" charset="0"/>
              </a:rPr>
              <a:t>smaller circle)</a:t>
            </a:r>
          </a:p>
        </p:txBody>
      </p:sp>
      <p:sp>
        <p:nvSpPr>
          <p:cNvPr id="111" name="Rounded Rectangle 110"/>
          <p:cNvSpPr>
            <a:spLocks noChangeArrowheads="1"/>
          </p:cNvSpPr>
          <p:nvPr/>
        </p:nvSpPr>
        <p:spPr bwMode="auto">
          <a:xfrm>
            <a:off x="3136791" y="1735746"/>
            <a:ext cx="200533" cy="208478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00" b="1" dirty="0">
              <a:solidFill>
                <a:prstClr val="white"/>
              </a:solidFill>
            </a:endParaRPr>
          </a:p>
        </p:txBody>
      </p:sp>
      <p:sp>
        <p:nvSpPr>
          <p:cNvPr id="112" name="Rounded Rectangle 111"/>
          <p:cNvSpPr>
            <a:spLocks noChangeArrowheads="1"/>
          </p:cNvSpPr>
          <p:nvPr/>
        </p:nvSpPr>
        <p:spPr bwMode="auto">
          <a:xfrm>
            <a:off x="1414839" y="1413517"/>
            <a:ext cx="2058312" cy="208478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00" b="1" dirty="0">
              <a:solidFill>
                <a:prstClr val="white"/>
              </a:solidFill>
            </a:endParaRPr>
          </a:p>
        </p:txBody>
      </p:sp>
      <p:sp>
        <p:nvSpPr>
          <p:cNvPr id="113" name="Rounded Rectangle 112"/>
          <p:cNvSpPr/>
          <p:nvPr/>
        </p:nvSpPr>
        <p:spPr>
          <a:xfrm>
            <a:off x="3070145" y="599616"/>
            <a:ext cx="3749526" cy="251125"/>
          </a:xfrm>
          <a:prstGeom prst="roundRect">
            <a:avLst/>
          </a:prstGeom>
          <a:solidFill>
            <a:srgbClr val="FFC000"/>
          </a:soli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anose="02050604050505020204" pitchFamily="18" charset="0"/>
              <a:ea typeface="+mn-ea"/>
              <a:cs typeface="+mn-cs"/>
            </a:endParaRPr>
          </a:p>
        </p:txBody>
      </p:sp>
      <p:sp>
        <p:nvSpPr>
          <p:cNvPr id="114" name="Rounded Rectangle 113"/>
          <p:cNvSpPr/>
          <p:nvPr/>
        </p:nvSpPr>
        <p:spPr>
          <a:xfrm>
            <a:off x="1151193" y="616473"/>
            <a:ext cx="1891148" cy="228295"/>
          </a:xfrm>
          <a:prstGeom prst="roundRect">
            <a:avLst/>
          </a:prstGeom>
          <a:solidFill>
            <a:srgbClr val="FFC000"/>
          </a:soli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anose="02050604050505020204" pitchFamily="18" charset="0"/>
              <a:ea typeface="+mn-ea"/>
              <a:cs typeface="+mn-cs"/>
            </a:endParaRPr>
          </a:p>
        </p:txBody>
      </p:sp>
      <p:sp>
        <p:nvSpPr>
          <p:cNvPr id="115" name="Rounded Rectangle 114"/>
          <p:cNvSpPr/>
          <p:nvPr/>
        </p:nvSpPr>
        <p:spPr>
          <a:xfrm>
            <a:off x="1144517" y="352953"/>
            <a:ext cx="6196906" cy="248639"/>
          </a:xfrm>
          <a:prstGeom prst="roundRect">
            <a:avLst/>
          </a:prstGeom>
          <a:solidFill>
            <a:srgbClr val="FFC000"/>
          </a:soli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anose="02050604050505020204" pitchFamily="18" charset="0"/>
              <a:ea typeface="+mn-ea"/>
              <a:cs typeface="+mn-cs"/>
            </a:endParaRPr>
          </a:p>
        </p:txBody>
      </p:sp>
      <p:sp>
        <p:nvSpPr>
          <p:cNvPr id="116" name="Freeform 27"/>
          <p:cNvSpPr>
            <a:spLocks/>
          </p:cNvSpPr>
          <p:nvPr/>
        </p:nvSpPr>
        <p:spPr bwMode="auto">
          <a:xfrm>
            <a:off x="7119475" y="2434811"/>
            <a:ext cx="1257300" cy="1233487"/>
          </a:xfrm>
          <a:custGeom>
            <a:avLst/>
            <a:gdLst>
              <a:gd name="T0" fmla="*/ 2147483647 w 792"/>
              <a:gd name="T1" fmla="*/ 2147483647 h 777"/>
              <a:gd name="T2" fmla="*/ 0 w 792"/>
              <a:gd name="T3" fmla="*/ 2147483647 h 777"/>
              <a:gd name="T4" fmla="*/ 2147483647 w 792"/>
              <a:gd name="T5" fmla="*/ 0 h 777"/>
              <a:gd name="T6" fmla="*/ 2147483647 w 792"/>
              <a:gd name="T7" fmla="*/ 2147483647 h 777"/>
              <a:gd name="T8" fmla="*/ 2147483647 w 792"/>
              <a:gd name="T9" fmla="*/ 2147483647 h 777"/>
              <a:gd name="T10" fmla="*/ 2147483647 w 792"/>
              <a:gd name="T11" fmla="*/ 2147483647 h 777"/>
              <a:gd name="T12" fmla="*/ 2147483647 w 792"/>
              <a:gd name="T13" fmla="*/ 2147483647 h 777"/>
              <a:gd name="T14" fmla="*/ 2147483647 w 792"/>
              <a:gd name="T15" fmla="*/ 2147483647 h 777"/>
              <a:gd name="T16" fmla="*/ 2147483647 w 792"/>
              <a:gd name="T17" fmla="*/ 2147483647 h 777"/>
              <a:gd name="T18" fmla="*/ 2147483647 w 792"/>
              <a:gd name="T19" fmla="*/ 2147483647 h 777"/>
              <a:gd name="T20" fmla="*/ 2147483647 w 792"/>
              <a:gd name="T21" fmla="*/ 2147483647 h 777"/>
              <a:gd name="T22" fmla="*/ 2147483647 w 792"/>
              <a:gd name="T23" fmla="*/ 2147483647 h 777"/>
              <a:gd name="T24" fmla="*/ 2147483647 w 792"/>
              <a:gd name="T25" fmla="*/ 2147483647 h 77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792"/>
              <a:gd name="T40" fmla="*/ 0 h 777"/>
              <a:gd name="T41" fmla="*/ 792 w 792"/>
              <a:gd name="T42" fmla="*/ 777 h 77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792" h="777">
                <a:moveTo>
                  <a:pt x="63" y="777"/>
                </a:moveTo>
                <a:lnTo>
                  <a:pt x="0" y="768"/>
                </a:lnTo>
                <a:lnTo>
                  <a:pt x="768" y="0"/>
                </a:lnTo>
                <a:lnTo>
                  <a:pt x="792" y="6"/>
                </a:lnTo>
                <a:lnTo>
                  <a:pt x="783" y="75"/>
                </a:lnTo>
                <a:lnTo>
                  <a:pt x="747" y="243"/>
                </a:lnTo>
                <a:lnTo>
                  <a:pt x="693" y="363"/>
                </a:lnTo>
                <a:lnTo>
                  <a:pt x="624" y="480"/>
                </a:lnTo>
                <a:lnTo>
                  <a:pt x="528" y="579"/>
                </a:lnTo>
                <a:lnTo>
                  <a:pt x="411" y="669"/>
                </a:lnTo>
                <a:lnTo>
                  <a:pt x="291" y="723"/>
                </a:lnTo>
                <a:lnTo>
                  <a:pt x="189" y="759"/>
                </a:lnTo>
                <a:lnTo>
                  <a:pt x="63" y="777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7" name="Freeform 26"/>
          <p:cNvSpPr>
            <a:spLocks/>
          </p:cNvSpPr>
          <p:nvPr/>
        </p:nvSpPr>
        <p:spPr bwMode="auto">
          <a:xfrm>
            <a:off x="7124237" y="1163223"/>
            <a:ext cx="1238250" cy="1238250"/>
          </a:xfrm>
          <a:custGeom>
            <a:avLst/>
            <a:gdLst>
              <a:gd name="T0" fmla="*/ 0 w 780"/>
              <a:gd name="T1" fmla="*/ 0 h 780"/>
              <a:gd name="T2" fmla="*/ 2147483647 w 780"/>
              <a:gd name="T3" fmla="*/ 2147483647 h 780"/>
              <a:gd name="T4" fmla="*/ 2147483647 w 780"/>
              <a:gd name="T5" fmla="*/ 2147483647 h 780"/>
              <a:gd name="T6" fmla="*/ 2147483647 w 780"/>
              <a:gd name="T7" fmla="*/ 2147483647 h 780"/>
              <a:gd name="T8" fmla="*/ 2147483647 w 780"/>
              <a:gd name="T9" fmla="*/ 2147483647 h 780"/>
              <a:gd name="T10" fmla="*/ 2147483647 w 780"/>
              <a:gd name="T11" fmla="*/ 2147483647 h 780"/>
              <a:gd name="T12" fmla="*/ 2147483647 w 780"/>
              <a:gd name="T13" fmla="*/ 2147483647 h 780"/>
              <a:gd name="T14" fmla="*/ 0 w 780"/>
              <a:gd name="T15" fmla="*/ 0 h 7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80"/>
              <a:gd name="T25" fmla="*/ 0 h 780"/>
              <a:gd name="T26" fmla="*/ 780 w 780"/>
              <a:gd name="T27" fmla="*/ 780 h 7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780" h="780">
                <a:moveTo>
                  <a:pt x="0" y="0"/>
                </a:moveTo>
                <a:lnTo>
                  <a:pt x="780" y="780"/>
                </a:lnTo>
                <a:lnTo>
                  <a:pt x="762" y="591"/>
                </a:lnTo>
                <a:lnTo>
                  <a:pt x="672" y="381"/>
                </a:lnTo>
                <a:lnTo>
                  <a:pt x="549" y="228"/>
                </a:lnTo>
                <a:lnTo>
                  <a:pt x="369" y="93"/>
                </a:lnTo>
                <a:lnTo>
                  <a:pt x="195" y="30"/>
                </a:lnTo>
                <a:lnTo>
                  <a:pt x="0" y="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8" name="Oval 24"/>
          <p:cNvSpPr>
            <a:spLocks noChangeArrowheads="1"/>
          </p:cNvSpPr>
          <p:nvPr/>
        </p:nvSpPr>
        <p:spPr bwMode="auto">
          <a:xfrm>
            <a:off x="5893925" y="1783936"/>
            <a:ext cx="1244600" cy="1244600"/>
          </a:xfrm>
          <a:prstGeom prst="ellipse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endParaRPr lang="en-US" altLang="en-US" sz="1800" b="1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119" name="Group 25"/>
          <p:cNvGrpSpPr>
            <a:grpSpLocks/>
          </p:cNvGrpSpPr>
          <p:nvPr/>
        </p:nvGrpSpPr>
        <p:grpSpPr bwMode="auto">
          <a:xfrm>
            <a:off x="5574837" y="855249"/>
            <a:ext cx="3065463" cy="3151188"/>
            <a:chOff x="3668" y="688"/>
            <a:chExt cx="1931" cy="1985"/>
          </a:xfrm>
        </p:grpSpPr>
        <p:sp>
          <p:nvSpPr>
            <p:cNvPr id="120" name="Oval 12"/>
            <p:cNvSpPr>
              <a:spLocks noChangeArrowheads="1"/>
            </p:cNvSpPr>
            <p:nvPr/>
          </p:nvSpPr>
          <p:spPr bwMode="auto">
            <a:xfrm>
              <a:off x="3864" y="888"/>
              <a:ext cx="1572" cy="1572"/>
            </a:xfrm>
            <a:prstGeom prst="ellipse">
              <a:avLst/>
            </a:prstGeom>
            <a:noFill/>
            <a:ln w="381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  <p:sp>
          <p:nvSpPr>
            <p:cNvPr id="121" name="Line 13"/>
            <p:cNvSpPr>
              <a:spLocks noChangeShapeType="1"/>
            </p:cNvSpPr>
            <p:nvPr/>
          </p:nvSpPr>
          <p:spPr bwMode="auto">
            <a:xfrm>
              <a:off x="3860" y="1676"/>
              <a:ext cx="1568" cy="0"/>
            </a:xfrm>
            <a:prstGeom prst="line">
              <a:avLst/>
            </a:prstGeom>
            <a:noFill/>
            <a:ln w="381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Line 14"/>
            <p:cNvSpPr>
              <a:spLocks noChangeShapeType="1"/>
            </p:cNvSpPr>
            <p:nvPr/>
          </p:nvSpPr>
          <p:spPr bwMode="auto">
            <a:xfrm flipV="1">
              <a:off x="4652" y="880"/>
              <a:ext cx="0" cy="1583"/>
            </a:xfrm>
            <a:prstGeom prst="line">
              <a:avLst/>
            </a:prstGeom>
            <a:noFill/>
            <a:ln w="381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3" name="Oval 15"/>
            <p:cNvSpPr>
              <a:spLocks noChangeArrowheads="1"/>
            </p:cNvSpPr>
            <p:nvPr/>
          </p:nvSpPr>
          <p:spPr bwMode="auto">
            <a:xfrm>
              <a:off x="3866" y="1282"/>
              <a:ext cx="784" cy="784"/>
            </a:xfrm>
            <a:prstGeom prst="ellipse">
              <a:avLst/>
            </a:prstGeom>
            <a:noFill/>
            <a:ln w="381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okman Old Style" pitchFamily="18" charset="0"/>
              </a:endParaRPr>
            </a:p>
          </p:txBody>
        </p:sp>
        <p:sp>
          <p:nvSpPr>
            <p:cNvPr id="124" name="Line 16"/>
            <p:cNvSpPr>
              <a:spLocks noChangeShapeType="1"/>
            </p:cNvSpPr>
            <p:nvPr/>
          </p:nvSpPr>
          <p:spPr bwMode="auto">
            <a:xfrm>
              <a:off x="4652" y="895"/>
              <a:ext cx="773" cy="773"/>
            </a:xfrm>
            <a:prstGeom prst="line">
              <a:avLst/>
            </a:prstGeom>
            <a:noFill/>
            <a:ln w="381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Line 17"/>
            <p:cNvSpPr>
              <a:spLocks noChangeShapeType="1"/>
            </p:cNvSpPr>
            <p:nvPr/>
          </p:nvSpPr>
          <p:spPr bwMode="auto">
            <a:xfrm flipV="1">
              <a:off x="4650" y="1681"/>
              <a:ext cx="777" cy="777"/>
            </a:xfrm>
            <a:prstGeom prst="line">
              <a:avLst/>
            </a:prstGeom>
            <a:noFill/>
            <a:ln w="38100">
              <a:solidFill>
                <a:sysClr val="windowText" lastClr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Text Box 18"/>
            <p:cNvSpPr txBox="1">
              <a:spLocks noChangeArrowheads="1"/>
            </p:cNvSpPr>
            <p:nvPr/>
          </p:nvSpPr>
          <p:spPr bwMode="auto">
            <a:xfrm>
              <a:off x="3668" y="1555"/>
              <a:ext cx="1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A</a:t>
              </a:r>
            </a:p>
          </p:txBody>
        </p:sp>
        <p:sp>
          <p:nvSpPr>
            <p:cNvPr id="127" name="Text Box 19"/>
            <p:cNvSpPr txBox="1">
              <a:spLocks noChangeArrowheads="1"/>
            </p:cNvSpPr>
            <p:nvPr/>
          </p:nvSpPr>
          <p:spPr bwMode="auto">
            <a:xfrm>
              <a:off x="4631" y="1666"/>
              <a:ext cx="1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O</a:t>
              </a:r>
            </a:p>
          </p:txBody>
        </p:sp>
        <p:sp>
          <p:nvSpPr>
            <p:cNvPr id="128" name="Text Box 20"/>
            <p:cNvSpPr txBox="1">
              <a:spLocks noChangeArrowheads="1"/>
            </p:cNvSpPr>
            <p:nvPr/>
          </p:nvSpPr>
          <p:spPr bwMode="auto">
            <a:xfrm>
              <a:off x="4540" y="688"/>
              <a:ext cx="1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C</a:t>
              </a:r>
            </a:p>
          </p:txBody>
        </p:sp>
        <p:sp>
          <p:nvSpPr>
            <p:cNvPr id="129" name="Text Box 21"/>
            <p:cNvSpPr txBox="1">
              <a:spLocks noChangeArrowheads="1"/>
            </p:cNvSpPr>
            <p:nvPr/>
          </p:nvSpPr>
          <p:spPr bwMode="auto">
            <a:xfrm>
              <a:off x="4540" y="2442"/>
              <a:ext cx="1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D</a:t>
              </a:r>
            </a:p>
          </p:txBody>
        </p:sp>
        <p:sp>
          <p:nvSpPr>
            <p:cNvPr id="130" name="Text Box 22"/>
            <p:cNvSpPr txBox="1">
              <a:spLocks noChangeArrowheads="1"/>
            </p:cNvSpPr>
            <p:nvPr/>
          </p:nvSpPr>
          <p:spPr bwMode="auto">
            <a:xfrm>
              <a:off x="5407" y="1566"/>
              <a:ext cx="1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</a:rPr>
                <a:t>B</a:t>
              </a:r>
            </a:p>
          </p:txBody>
        </p:sp>
      </p:grpSp>
      <p:sp>
        <p:nvSpPr>
          <p:cNvPr id="131" name="Text Box 31"/>
          <p:cNvSpPr txBox="1">
            <a:spLocks noChangeArrowheads="1"/>
          </p:cNvSpPr>
          <p:nvPr/>
        </p:nvSpPr>
        <p:spPr bwMode="auto">
          <a:xfrm>
            <a:off x="6178087" y="2414173"/>
            <a:ext cx="704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400" b="1" dirty="0">
                <a:solidFill>
                  <a:prstClr val="black"/>
                </a:solidFill>
                <a:latin typeface="Bookman Old Style" pitchFamily="18" charset="0"/>
              </a:rPr>
              <a:t>7 cm</a:t>
            </a:r>
          </a:p>
        </p:txBody>
      </p:sp>
      <p:sp>
        <p:nvSpPr>
          <p:cNvPr id="132" name="Rectangle 131"/>
          <p:cNvSpPr>
            <a:spLocks noChangeArrowheads="1"/>
          </p:cNvSpPr>
          <p:nvPr/>
        </p:nvSpPr>
        <p:spPr bwMode="auto">
          <a:xfrm>
            <a:off x="977728" y="991737"/>
            <a:ext cx="296587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Diameter of smaller circle</a:t>
            </a:r>
          </a:p>
        </p:txBody>
      </p:sp>
      <p:sp>
        <p:nvSpPr>
          <p:cNvPr id="133" name="Rectangle 132"/>
          <p:cNvSpPr>
            <a:spLocks noChangeArrowheads="1"/>
          </p:cNvSpPr>
          <p:nvPr/>
        </p:nvSpPr>
        <p:spPr bwMode="auto">
          <a:xfrm>
            <a:off x="3829056" y="991737"/>
            <a:ext cx="3080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34" name="Rectangle 133"/>
          <p:cNvSpPr>
            <a:spLocks noChangeArrowheads="1"/>
          </p:cNvSpPr>
          <p:nvPr/>
        </p:nvSpPr>
        <p:spPr bwMode="auto">
          <a:xfrm>
            <a:off x="4082294" y="991737"/>
            <a:ext cx="71525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7 cm</a:t>
            </a:r>
            <a:endParaRPr lang="en-US" altLang="en-US" sz="1600" b="1" baseline="-250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35" name="Rectangle 134"/>
          <p:cNvSpPr>
            <a:spLocks noChangeArrowheads="1"/>
          </p:cNvSpPr>
          <p:nvPr/>
        </p:nvSpPr>
        <p:spPr bwMode="auto">
          <a:xfrm>
            <a:off x="718501" y="1323028"/>
            <a:ext cx="36259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Symbol" pitchFamily="18" charset="2"/>
              </a:rPr>
              <a:t>\</a:t>
            </a:r>
          </a:p>
        </p:txBody>
      </p:sp>
      <p:sp>
        <p:nvSpPr>
          <p:cNvPr id="136" name="Rectangle 135"/>
          <p:cNvSpPr>
            <a:spLocks noChangeArrowheads="1"/>
          </p:cNvSpPr>
          <p:nvPr/>
        </p:nvSpPr>
        <p:spPr bwMode="auto">
          <a:xfrm>
            <a:off x="1018425" y="1322512"/>
            <a:ext cx="148951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its radius (r)</a:t>
            </a:r>
          </a:p>
        </p:txBody>
      </p:sp>
      <p:sp>
        <p:nvSpPr>
          <p:cNvPr id="137" name="Rectangle 136"/>
          <p:cNvSpPr>
            <a:spLocks noChangeArrowheads="1"/>
          </p:cNvSpPr>
          <p:nvPr/>
        </p:nvSpPr>
        <p:spPr bwMode="auto">
          <a:xfrm>
            <a:off x="2395041" y="1322234"/>
            <a:ext cx="3080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38" name="Rectangle 137"/>
          <p:cNvSpPr>
            <a:spLocks noChangeArrowheads="1"/>
          </p:cNvSpPr>
          <p:nvPr/>
        </p:nvSpPr>
        <p:spPr bwMode="auto">
          <a:xfrm>
            <a:off x="2626938" y="1322512"/>
            <a:ext cx="92204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3.5 cm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018425" y="1657735"/>
            <a:ext cx="2455825" cy="338554"/>
            <a:chOff x="1018425" y="1657735"/>
            <a:chExt cx="2455825" cy="338554"/>
          </a:xfrm>
        </p:grpSpPr>
        <p:sp>
          <p:nvSpPr>
            <p:cNvPr id="139" name="Rectangle 138"/>
            <p:cNvSpPr>
              <a:spLocks noChangeArrowheads="1"/>
            </p:cNvSpPr>
            <p:nvPr/>
          </p:nvSpPr>
          <p:spPr bwMode="auto">
            <a:xfrm>
              <a:off x="1018425" y="1657735"/>
              <a:ext cx="186942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0"/>
                </a:spcBef>
                <a:buFontTx/>
                <a:buNone/>
              </a:pPr>
              <a:r>
                <a:rPr lang="en-US" altLang="en-US" sz="1600" b="1" spc="-50" dirty="0" smtClean="0">
                  <a:solidFill>
                    <a:prstClr val="black"/>
                  </a:solidFill>
                  <a:latin typeface="Bookman Old Style" pitchFamily="18" charset="0"/>
                </a:rPr>
                <a:t>A (smaller circle)</a:t>
              </a:r>
              <a:endParaRPr lang="en-US" altLang="en-US" sz="1600" b="1" spc="-5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sp>
          <p:nvSpPr>
            <p:cNvPr id="140" name="Rectangle 139"/>
            <p:cNvSpPr>
              <a:spLocks noChangeArrowheads="1"/>
            </p:cNvSpPr>
            <p:nvPr/>
          </p:nvSpPr>
          <p:spPr bwMode="auto">
            <a:xfrm>
              <a:off x="2732516" y="1657735"/>
              <a:ext cx="30809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defTabSz="914400">
                <a:spcBef>
                  <a:spcPct val="50000"/>
                </a:spcBef>
                <a:buFontTx/>
                <a:buNone/>
              </a:pPr>
              <a:r>
                <a:rPr lang="en-US" altLang="en-US" sz="1600" b="1">
                  <a:solidFill>
                    <a:prstClr val="black"/>
                  </a:solidFill>
                  <a:latin typeface="Bookman Old Style" pitchFamily="18" charset="0"/>
                </a:rPr>
                <a:t>=</a:t>
              </a:r>
            </a:p>
          </p:txBody>
        </p:sp>
        <p:sp>
          <p:nvSpPr>
            <p:cNvPr id="141" name="Rectangle 140"/>
            <p:cNvSpPr>
              <a:spLocks noChangeArrowheads="1"/>
            </p:cNvSpPr>
            <p:nvPr/>
          </p:nvSpPr>
          <p:spPr bwMode="auto">
            <a:xfrm>
              <a:off x="2922497" y="1657735"/>
              <a:ext cx="55175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defTabSz="914400">
                <a:spcBef>
                  <a:spcPct val="0"/>
                </a:spcBef>
                <a:buFontTx/>
                <a:buNone/>
              </a:pPr>
              <a:r>
                <a:rPr lang="en-US" altLang="en-US" sz="1600" b="1" dirty="0">
                  <a:solidFill>
                    <a:prstClr val="black"/>
                  </a:solidFill>
                  <a:latin typeface="Symbol" pitchFamily="18" charset="2"/>
                </a:rPr>
                <a:t>p</a:t>
              </a:r>
              <a:r>
                <a:rPr lang="en-US" altLang="en-US" sz="1600" b="1" dirty="0">
                  <a:solidFill>
                    <a:prstClr val="black"/>
                  </a:solidFill>
                  <a:latin typeface="Bookman Old Style" pitchFamily="18" charset="0"/>
                </a:rPr>
                <a:t>r</a:t>
              </a:r>
              <a:r>
                <a:rPr lang="en-US" altLang="en-US" sz="1600" b="1" baseline="30000" dirty="0">
                  <a:solidFill>
                    <a:prstClr val="black"/>
                  </a:solidFill>
                  <a:latin typeface="Bookman Old Style" pitchFamily="18" charset="0"/>
                </a:rPr>
                <a:t>2</a:t>
              </a:r>
              <a:r>
                <a:rPr lang="en-US" altLang="en-US" sz="1600" b="1" dirty="0">
                  <a:solidFill>
                    <a:prstClr val="black"/>
                  </a:solidFill>
                  <a:latin typeface="Bookman Old Style" pitchFamily="18" charset="0"/>
                </a:rPr>
                <a:t> </a:t>
              </a:r>
              <a:endParaRPr lang="en-US" altLang="en-US" sz="1600" b="1" baseline="-2500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sp>
        <p:nvSpPr>
          <p:cNvPr id="142" name="Rectangle 141"/>
          <p:cNvSpPr>
            <a:spLocks noChangeArrowheads="1"/>
          </p:cNvSpPr>
          <p:nvPr/>
        </p:nvSpPr>
        <p:spPr bwMode="auto">
          <a:xfrm>
            <a:off x="2745978" y="2173765"/>
            <a:ext cx="3080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altLang="en-US" sz="1600" b="1">
              <a:solidFill>
                <a:prstClr val="black"/>
              </a:solidFill>
              <a:latin typeface="Maiandra GD" pitchFamily="34" charset="0"/>
            </a:endParaRPr>
          </a:p>
        </p:txBody>
      </p:sp>
      <p:sp>
        <p:nvSpPr>
          <p:cNvPr id="143" name="Rectangle 142"/>
          <p:cNvSpPr>
            <a:spLocks noChangeArrowheads="1"/>
          </p:cNvSpPr>
          <p:nvPr/>
        </p:nvSpPr>
        <p:spPr bwMode="auto">
          <a:xfrm>
            <a:off x="2990637" y="2043868"/>
            <a:ext cx="4571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22</a:t>
            </a:r>
          </a:p>
        </p:txBody>
      </p:sp>
      <p:cxnSp>
        <p:nvCxnSpPr>
          <p:cNvPr id="144" name="Straight Connector 143"/>
          <p:cNvCxnSpPr>
            <a:cxnSpLocks noChangeShapeType="1"/>
          </p:cNvCxnSpPr>
          <p:nvPr/>
        </p:nvCxnSpPr>
        <p:spPr bwMode="auto">
          <a:xfrm>
            <a:off x="3044953" y="2360816"/>
            <a:ext cx="364435" cy="0"/>
          </a:xfrm>
          <a:prstGeom prst="line">
            <a:avLst/>
          </a:prstGeom>
          <a:noFill/>
          <a:ln w="19050" algn="ctr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5" name="Rectangle 144"/>
          <p:cNvSpPr>
            <a:spLocks noChangeArrowheads="1"/>
          </p:cNvSpPr>
          <p:nvPr/>
        </p:nvSpPr>
        <p:spPr bwMode="auto">
          <a:xfrm>
            <a:off x="3052550" y="2317713"/>
            <a:ext cx="32092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7</a:t>
            </a:r>
          </a:p>
        </p:txBody>
      </p:sp>
      <p:sp>
        <p:nvSpPr>
          <p:cNvPr id="146" name="Rectangle 145"/>
          <p:cNvSpPr>
            <a:spLocks noChangeArrowheads="1"/>
          </p:cNvSpPr>
          <p:nvPr/>
        </p:nvSpPr>
        <p:spPr bwMode="auto">
          <a:xfrm>
            <a:off x="3408025" y="2174558"/>
            <a:ext cx="3080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endParaRPr lang="en-US" altLang="en-US" sz="16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47" name="Rectangle 146"/>
          <p:cNvSpPr>
            <a:spLocks noChangeArrowheads="1"/>
          </p:cNvSpPr>
          <p:nvPr/>
        </p:nvSpPr>
        <p:spPr bwMode="auto">
          <a:xfrm>
            <a:off x="3599948" y="2174042"/>
            <a:ext cx="52770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3.5</a:t>
            </a:r>
            <a:endParaRPr lang="en-US" altLang="en-US" sz="1600" b="1" baseline="-250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48" name="Rectangle 147"/>
          <p:cNvSpPr>
            <a:spLocks noChangeArrowheads="1"/>
          </p:cNvSpPr>
          <p:nvPr/>
        </p:nvSpPr>
        <p:spPr bwMode="auto">
          <a:xfrm>
            <a:off x="4023660" y="2174042"/>
            <a:ext cx="37862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× </a:t>
            </a:r>
            <a:endParaRPr lang="en-US" altLang="en-US" sz="1600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49" name="Rectangle 148"/>
          <p:cNvSpPr>
            <a:spLocks noChangeArrowheads="1"/>
          </p:cNvSpPr>
          <p:nvPr/>
        </p:nvSpPr>
        <p:spPr bwMode="auto">
          <a:xfrm>
            <a:off x="4244473" y="2174042"/>
            <a:ext cx="52770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3.5</a:t>
            </a:r>
            <a:endParaRPr lang="en-US" altLang="en-US" sz="16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50" name="Rectangle 149"/>
          <p:cNvSpPr>
            <a:spLocks noChangeArrowheads="1"/>
          </p:cNvSpPr>
          <p:nvPr/>
        </p:nvSpPr>
        <p:spPr bwMode="auto">
          <a:xfrm>
            <a:off x="2735691" y="3924664"/>
            <a:ext cx="3080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151" name="Rectangle 150"/>
          <p:cNvSpPr>
            <a:spLocks noChangeArrowheads="1"/>
          </p:cNvSpPr>
          <p:nvPr/>
        </p:nvSpPr>
        <p:spPr bwMode="auto">
          <a:xfrm>
            <a:off x="2957300" y="3924942"/>
            <a:ext cx="114807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38.5 cm</a:t>
            </a:r>
            <a:r>
              <a:rPr lang="en-US" altLang="en-US" sz="1600" b="1" baseline="30000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152" name="Line 13"/>
          <p:cNvSpPr>
            <a:spLocks noChangeShapeType="1"/>
          </p:cNvSpPr>
          <p:nvPr/>
        </p:nvSpPr>
        <p:spPr bwMode="auto">
          <a:xfrm>
            <a:off x="5908212" y="2430049"/>
            <a:ext cx="24892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>
            <a:glow rad="101600">
              <a:srgbClr val="4F81BD">
                <a:satMod val="175000"/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53" name="Line 14"/>
          <p:cNvSpPr>
            <a:spLocks noChangeShapeType="1"/>
          </p:cNvSpPr>
          <p:nvPr/>
        </p:nvSpPr>
        <p:spPr bwMode="auto">
          <a:xfrm flipV="1">
            <a:off x="7138525" y="1180687"/>
            <a:ext cx="0" cy="251301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>
            <a:glow rad="101600">
              <a:srgbClr val="C0504D">
                <a:satMod val="175000"/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54" name="Line 13"/>
          <p:cNvSpPr>
            <a:spLocks noChangeShapeType="1"/>
          </p:cNvSpPr>
          <p:nvPr/>
        </p:nvSpPr>
        <p:spPr bwMode="auto">
          <a:xfrm>
            <a:off x="5882812" y="2425397"/>
            <a:ext cx="1243584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>
            <a:glow rad="101600">
              <a:srgbClr val="C0504D">
                <a:satMod val="175000"/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55" name="Text Box 31"/>
          <p:cNvSpPr txBox="1">
            <a:spLocks noChangeArrowheads="1"/>
          </p:cNvSpPr>
          <p:nvPr/>
        </p:nvSpPr>
        <p:spPr bwMode="auto">
          <a:xfrm>
            <a:off x="7421893" y="2426080"/>
            <a:ext cx="704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400" b="1" dirty="0">
                <a:solidFill>
                  <a:prstClr val="black"/>
                </a:solidFill>
                <a:latin typeface="Bookman Old Style" pitchFamily="18" charset="0"/>
              </a:rPr>
              <a:t>7 cm</a:t>
            </a:r>
          </a:p>
        </p:txBody>
      </p:sp>
      <p:sp>
        <p:nvSpPr>
          <p:cNvPr id="156" name="Text Box 31"/>
          <p:cNvSpPr txBox="1">
            <a:spLocks noChangeArrowheads="1"/>
          </p:cNvSpPr>
          <p:nvPr/>
        </p:nvSpPr>
        <p:spPr bwMode="auto">
          <a:xfrm>
            <a:off x="7131381" y="1754567"/>
            <a:ext cx="704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400" b="1" dirty="0">
                <a:solidFill>
                  <a:prstClr val="black"/>
                </a:solidFill>
                <a:latin typeface="Bookman Old Style" pitchFamily="18" charset="0"/>
              </a:rPr>
              <a:t>7 cm</a:t>
            </a:r>
          </a:p>
        </p:txBody>
      </p:sp>
      <p:sp>
        <p:nvSpPr>
          <p:cNvPr id="157" name="Text Box 31"/>
          <p:cNvSpPr txBox="1">
            <a:spLocks noChangeArrowheads="1"/>
          </p:cNvSpPr>
          <p:nvPr/>
        </p:nvSpPr>
        <p:spPr bwMode="auto">
          <a:xfrm>
            <a:off x="6565437" y="3008806"/>
            <a:ext cx="704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400" b="1" dirty="0">
                <a:solidFill>
                  <a:prstClr val="black"/>
                </a:solidFill>
                <a:latin typeface="Bookman Old Style" pitchFamily="18" charset="0"/>
              </a:rPr>
              <a:t>7 cm</a:t>
            </a:r>
          </a:p>
        </p:txBody>
      </p:sp>
      <p:sp>
        <p:nvSpPr>
          <p:cNvPr id="158" name="Rounded Rectangle 157"/>
          <p:cNvSpPr/>
          <p:nvPr/>
        </p:nvSpPr>
        <p:spPr>
          <a:xfrm>
            <a:off x="507264" y="4316856"/>
            <a:ext cx="5045215" cy="507147"/>
          </a:xfrm>
          <a:prstGeom prst="roundRect">
            <a:avLst/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9" name="Rectangle 158"/>
          <p:cNvSpPr>
            <a:spLocks noChangeArrowheads="1"/>
          </p:cNvSpPr>
          <p:nvPr/>
        </p:nvSpPr>
        <p:spPr bwMode="auto">
          <a:xfrm>
            <a:off x="488468" y="4314047"/>
            <a:ext cx="18474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spcBef>
                <a:spcPct val="0"/>
              </a:spcBef>
              <a:buFontTx/>
              <a:buNone/>
            </a:pPr>
            <a:r>
              <a:rPr lang="en-US" altLang="en-US" sz="1400" b="1" dirty="0">
                <a:solidFill>
                  <a:prstClr val="black"/>
                </a:solidFill>
                <a:latin typeface="Bookman Old Style" pitchFamily="18" charset="0"/>
              </a:rPr>
              <a:t>Area of </a:t>
            </a:r>
            <a:r>
              <a:rPr lang="en-US" alt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remaining  </a:t>
            </a:r>
            <a:r>
              <a:rPr lang="en-US" altLang="en-US" sz="1400" b="1" dirty="0">
                <a:solidFill>
                  <a:prstClr val="black"/>
                </a:solidFill>
                <a:latin typeface="Bookman Old Style" pitchFamily="18" charset="0"/>
              </a:rPr>
              <a:t>shaded </a:t>
            </a:r>
            <a:r>
              <a:rPr lang="en-US" alt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region</a:t>
            </a:r>
            <a:endParaRPr lang="en-US" altLang="en-US" sz="14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60" name="Rectangle 159"/>
          <p:cNvSpPr>
            <a:spLocks noChangeArrowheads="1"/>
          </p:cNvSpPr>
          <p:nvPr/>
        </p:nvSpPr>
        <p:spPr bwMode="auto">
          <a:xfrm>
            <a:off x="2234449" y="4408670"/>
            <a:ext cx="35298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spcBef>
                <a:spcPct val="0"/>
              </a:spcBef>
              <a:buFontTx/>
              <a:buNone/>
            </a:pPr>
            <a:r>
              <a:rPr lang="en-US" altLang="en-US" sz="1400" b="1" dirty="0">
                <a:solidFill>
                  <a:prstClr val="black"/>
                </a:solidFill>
                <a:latin typeface="Bookman Old Style" pitchFamily="18" charset="0"/>
              </a:rPr>
              <a:t>= </a:t>
            </a:r>
            <a:endParaRPr lang="en-US" altLang="en-US" sz="14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61" name="Rectangle 160"/>
          <p:cNvSpPr>
            <a:spLocks noChangeArrowheads="1"/>
          </p:cNvSpPr>
          <p:nvPr/>
        </p:nvSpPr>
        <p:spPr bwMode="auto">
          <a:xfrm>
            <a:off x="3739975" y="4408670"/>
            <a:ext cx="2744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spcBef>
                <a:spcPct val="0"/>
              </a:spcBef>
              <a:buFontTx/>
              <a:buNone/>
            </a:pPr>
            <a:r>
              <a:rPr lang="en-US" alt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–</a:t>
            </a:r>
            <a:endParaRPr lang="en-US" altLang="en-US" sz="14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63" name="Rectangle 21"/>
          <p:cNvSpPr>
            <a:spLocks noChangeArrowheads="1"/>
          </p:cNvSpPr>
          <p:nvPr/>
        </p:nvSpPr>
        <p:spPr bwMode="auto">
          <a:xfrm>
            <a:off x="2397860" y="4314047"/>
            <a:ext cx="14545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spcBef>
                <a:spcPct val="0"/>
              </a:spcBef>
              <a:buFontTx/>
              <a:buNone/>
            </a:pPr>
            <a:r>
              <a:rPr lang="en-US" altLang="en-US" sz="1400" b="1" dirty="0">
                <a:solidFill>
                  <a:prstClr val="black"/>
                </a:solidFill>
                <a:latin typeface="Bookman Old Style" pitchFamily="18" charset="0"/>
              </a:rPr>
              <a:t>Area of </a:t>
            </a:r>
            <a:r>
              <a:rPr lang="en-US" alt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semi-circle CBD</a:t>
            </a:r>
            <a:endParaRPr lang="en-US" alt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4" name="Rectangle 23"/>
          <p:cNvSpPr>
            <a:spLocks noChangeArrowheads="1"/>
          </p:cNvSpPr>
          <p:nvPr/>
        </p:nvSpPr>
        <p:spPr bwMode="auto">
          <a:xfrm>
            <a:off x="3937378" y="4427985"/>
            <a:ext cx="1580570" cy="295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ts val="0"/>
              </a:spcBef>
              <a:buFontTx/>
              <a:buNone/>
            </a:pPr>
            <a:r>
              <a:rPr lang="en-US" altLang="en-US" sz="1400" b="1" dirty="0">
                <a:solidFill>
                  <a:prstClr val="black"/>
                </a:solidFill>
                <a:latin typeface="Bookman Old Style" pitchFamily="18" charset="0"/>
              </a:rPr>
              <a:t>Area </a:t>
            </a:r>
            <a:r>
              <a:rPr lang="en-US" alt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of  </a:t>
            </a:r>
            <a:r>
              <a:rPr lang="en-US" altLang="en-US" sz="1400" b="1" dirty="0" smtClean="0">
                <a:solidFill>
                  <a:prstClr val="black"/>
                </a:solidFill>
                <a:latin typeface="Symbol" panose="05050102010706020507" pitchFamily="18" charset="2"/>
              </a:rPr>
              <a:t>D</a:t>
            </a:r>
            <a:r>
              <a:rPr lang="en-US" alt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CBD</a:t>
            </a:r>
            <a:endParaRPr lang="en-US" alt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65" name="Oval 12"/>
          <p:cNvSpPr>
            <a:spLocks noChangeArrowheads="1"/>
          </p:cNvSpPr>
          <p:nvPr/>
        </p:nvSpPr>
        <p:spPr bwMode="auto">
          <a:xfrm rot="10800000">
            <a:off x="5897942" y="1174336"/>
            <a:ext cx="2495550" cy="2495550"/>
          </a:xfrm>
          <a:prstGeom prst="pie">
            <a:avLst>
              <a:gd name="adj1" fmla="val 5373143"/>
              <a:gd name="adj2" fmla="val 16200000"/>
            </a:avLst>
          </a:prstGeom>
          <a:solidFill>
            <a:srgbClr val="FF9900"/>
          </a:solidFill>
          <a:ln w="38100">
            <a:solidFill>
              <a:sysClr val="windowText" lastClr="000000"/>
            </a:solidFill>
            <a:round/>
            <a:headEnd/>
            <a:tailEnd/>
          </a:ln>
          <a:ex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okman Old Style" pitchFamily="18" charset="0"/>
            </a:endParaRPr>
          </a:p>
        </p:txBody>
      </p:sp>
      <p:sp>
        <p:nvSpPr>
          <p:cNvPr id="166" name="Isosceles Triangle 165"/>
          <p:cNvSpPr/>
          <p:nvPr/>
        </p:nvSpPr>
        <p:spPr>
          <a:xfrm rot="5400000">
            <a:off x="6509325" y="1791327"/>
            <a:ext cx="2489202" cy="1255219"/>
          </a:xfrm>
          <a:prstGeom prst="triangle">
            <a:avLst>
              <a:gd name="adj" fmla="val 50257"/>
            </a:avLst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7" name="Rectangle 166"/>
          <p:cNvSpPr>
            <a:spLocks noChangeArrowheads="1"/>
          </p:cNvSpPr>
          <p:nvPr/>
        </p:nvSpPr>
        <p:spPr bwMode="auto">
          <a:xfrm>
            <a:off x="2747566" y="2870695"/>
            <a:ext cx="3080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altLang="en-US" sz="1600" b="1" dirty="0">
              <a:solidFill>
                <a:prstClr val="black"/>
              </a:solidFill>
              <a:latin typeface="Maiandra GD" pitchFamily="34" charset="0"/>
            </a:endParaRPr>
          </a:p>
        </p:txBody>
      </p:sp>
      <p:sp>
        <p:nvSpPr>
          <p:cNvPr id="168" name="Rectangle 167"/>
          <p:cNvSpPr>
            <a:spLocks noChangeArrowheads="1"/>
          </p:cNvSpPr>
          <p:nvPr/>
        </p:nvSpPr>
        <p:spPr bwMode="auto">
          <a:xfrm>
            <a:off x="3015975" y="2740798"/>
            <a:ext cx="4571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22</a:t>
            </a:r>
          </a:p>
        </p:txBody>
      </p:sp>
      <p:cxnSp>
        <p:nvCxnSpPr>
          <p:cNvPr id="169" name="Straight Connector 168"/>
          <p:cNvCxnSpPr>
            <a:cxnSpLocks noChangeShapeType="1"/>
          </p:cNvCxnSpPr>
          <p:nvPr/>
        </p:nvCxnSpPr>
        <p:spPr bwMode="auto">
          <a:xfrm>
            <a:off x="3070291" y="3057746"/>
            <a:ext cx="364435" cy="0"/>
          </a:xfrm>
          <a:prstGeom prst="line">
            <a:avLst/>
          </a:prstGeom>
          <a:noFill/>
          <a:ln w="19050" algn="ctr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0" name="Rectangle 169"/>
          <p:cNvSpPr>
            <a:spLocks noChangeArrowheads="1"/>
          </p:cNvSpPr>
          <p:nvPr/>
        </p:nvSpPr>
        <p:spPr bwMode="auto">
          <a:xfrm>
            <a:off x="3077888" y="3014643"/>
            <a:ext cx="32092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7</a:t>
            </a:r>
          </a:p>
        </p:txBody>
      </p:sp>
      <p:sp>
        <p:nvSpPr>
          <p:cNvPr id="171" name="Rectangle 170"/>
          <p:cNvSpPr>
            <a:spLocks noChangeArrowheads="1"/>
          </p:cNvSpPr>
          <p:nvPr/>
        </p:nvSpPr>
        <p:spPr bwMode="auto">
          <a:xfrm>
            <a:off x="3433363" y="2871488"/>
            <a:ext cx="3080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endParaRPr lang="en-US" altLang="en-US" sz="16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72" name="Rectangle 171"/>
          <p:cNvSpPr>
            <a:spLocks noChangeArrowheads="1"/>
          </p:cNvSpPr>
          <p:nvPr/>
        </p:nvSpPr>
        <p:spPr bwMode="auto">
          <a:xfrm>
            <a:off x="3660214" y="2742625"/>
            <a:ext cx="4571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35</a:t>
            </a:r>
            <a:endParaRPr lang="en-US" alt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173" name="Straight Connector 172"/>
          <p:cNvCxnSpPr>
            <a:cxnSpLocks noChangeShapeType="1"/>
          </p:cNvCxnSpPr>
          <p:nvPr/>
        </p:nvCxnSpPr>
        <p:spPr bwMode="auto">
          <a:xfrm>
            <a:off x="3714530" y="3059573"/>
            <a:ext cx="364435" cy="0"/>
          </a:xfrm>
          <a:prstGeom prst="line">
            <a:avLst/>
          </a:prstGeom>
          <a:noFill/>
          <a:ln w="19050" algn="ctr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4" name="Rectangle 173"/>
          <p:cNvSpPr>
            <a:spLocks noChangeArrowheads="1"/>
          </p:cNvSpPr>
          <p:nvPr/>
        </p:nvSpPr>
        <p:spPr bwMode="auto">
          <a:xfrm>
            <a:off x="3635100" y="3016470"/>
            <a:ext cx="4571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10</a:t>
            </a:r>
            <a:endParaRPr lang="en-US" alt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75" name="Rectangle 174"/>
          <p:cNvSpPr>
            <a:spLocks noChangeArrowheads="1"/>
          </p:cNvSpPr>
          <p:nvPr/>
        </p:nvSpPr>
        <p:spPr bwMode="auto">
          <a:xfrm>
            <a:off x="4062016" y="2871488"/>
            <a:ext cx="3080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endParaRPr lang="en-US" altLang="en-US" sz="16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76" name="Rectangle 175"/>
          <p:cNvSpPr>
            <a:spLocks noChangeArrowheads="1"/>
          </p:cNvSpPr>
          <p:nvPr/>
        </p:nvSpPr>
        <p:spPr bwMode="auto">
          <a:xfrm>
            <a:off x="4288867" y="2742625"/>
            <a:ext cx="4571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35</a:t>
            </a:r>
            <a:endParaRPr lang="en-US" alt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177" name="Straight Connector 176"/>
          <p:cNvCxnSpPr>
            <a:cxnSpLocks noChangeShapeType="1"/>
          </p:cNvCxnSpPr>
          <p:nvPr/>
        </p:nvCxnSpPr>
        <p:spPr bwMode="auto">
          <a:xfrm>
            <a:off x="4343183" y="3059573"/>
            <a:ext cx="364435" cy="0"/>
          </a:xfrm>
          <a:prstGeom prst="line">
            <a:avLst/>
          </a:prstGeom>
          <a:noFill/>
          <a:ln w="19050" algn="ctr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8" name="Rectangle 177"/>
          <p:cNvSpPr>
            <a:spLocks noChangeArrowheads="1"/>
          </p:cNvSpPr>
          <p:nvPr/>
        </p:nvSpPr>
        <p:spPr bwMode="auto">
          <a:xfrm>
            <a:off x="4268510" y="3021788"/>
            <a:ext cx="4571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10</a:t>
            </a:r>
            <a:endParaRPr lang="en-US" alt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79" name="Line 23"/>
          <p:cNvSpPr>
            <a:spLocks noChangeShapeType="1"/>
          </p:cNvSpPr>
          <p:nvPr/>
        </p:nvSpPr>
        <p:spPr bwMode="auto">
          <a:xfrm rot="180000" flipH="1">
            <a:off x="3127804" y="3133638"/>
            <a:ext cx="221590" cy="105981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80" name="Text Box 24"/>
          <p:cNvSpPr txBox="1">
            <a:spLocks noChangeArrowheads="1"/>
          </p:cNvSpPr>
          <p:nvPr/>
        </p:nvSpPr>
        <p:spPr bwMode="auto">
          <a:xfrm>
            <a:off x="3953358" y="2640397"/>
            <a:ext cx="3365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200" b="1" dirty="0" smtClean="0">
                <a:solidFill>
                  <a:srgbClr val="FF0000"/>
                </a:solidFill>
                <a:latin typeface="Bookman Old Style" pitchFamily="18" charset="0"/>
              </a:rPr>
              <a:t>5</a:t>
            </a:r>
            <a:endParaRPr lang="en-US" altLang="en-US" sz="12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81" name="Line 23"/>
          <p:cNvSpPr>
            <a:spLocks noChangeShapeType="1"/>
          </p:cNvSpPr>
          <p:nvPr/>
        </p:nvSpPr>
        <p:spPr bwMode="auto">
          <a:xfrm rot="180000" flipH="1">
            <a:off x="3753255" y="2868690"/>
            <a:ext cx="291621" cy="121264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82" name="Line 23"/>
          <p:cNvSpPr>
            <a:spLocks noChangeShapeType="1"/>
          </p:cNvSpPr>
          <p:nvPr/>
        </p:nvSpPr>
        <p:spPr bwMode="auto">
          <a:xfrm rot="180000" flipH="1">
            <a:off x="4005034" y="2733689"/>
            <a:ext cx="180883" cy="8996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83" name="Line 23"/>
          <p:cNvSpPr>
            <a:spLocks noChangeShapeType="1"/>
          </p:cNvSpPr>
          <p:nvPr/>
        </p:nvSpPr>
        <p:spPr bwMode="auto">
          <a:xfrm rot="180000" flipH="1">
            <a:off x="3744432" y="3135460"/>
            <a:ext cx="291621" cy="121264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84" name="Text Box 24"/>
          <p:cNvSpPr txBox="1">
            <a:spLocks noChangeArrowheads="1"/>
          </p:cNvSpPr>
          <p:nvPr/>
        </p:nvSpPr>
        <p:spPr bwMode="auto">
          <a:xfrm>
            <a:off x="3919122" y="3173455"/>
            <a:ext cx="3365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200" b="1" dirty="0" smtClean="0">
                <a:solidFill>
                  <a:srgbClr val="FF0000"/>
                </a:solidFill>
                <a:latin typeface="Bookman Old Style" pitchFamily="18" charset="0"/>
              </a:rPr>
              <a:t>2</a:t>
            </a:r>
            <a:endParaRPr lang="en-US" altLang="en-US" sz="12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85" name="Line 23"/>
          <p:cNvSpPr>
            <a:spLocks noChangeShapeType="1"/>
          </p:cNvSpPr>
          <p:nvPr/>
        </p:nvSpPr>
        <p:spPr bwMode="auto">
          <a:xfrm rot="180000" flipH="1">
            <a:off x="3984870" y="3246734"/>
            <a:ext cx="164439" cy="8996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86" name="Line 23"/>
          <p:cNvSpPr>
            <a:spLocks noChangeShapeType="1"/>
          </p:cNvSpPr>
          <p:nvPr/>
        </p:nvSpPr>
        <p:spPr bwMode="auto">
          <a:xfrm rot="180000" flipH="1">
            <a:off x="3088242" y="2850154"/>
            <a:ext cx="327492" cy="14092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87" name="Text Box 24"/>
          <p:cNvSpPr txBox="1">
            <a:spLocks noChangeArrowheads="1"/>
          </p:cNvSpPr>
          <p:nvPr/>
        </p:nvSpPr>
        <p:spPr bwMode="auto">
          <a:xfrm>
            <a:off x="2799771" y="2658603"/>
            <a:ext cx="4672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200" b="1" dirty="0" smtClean="0">
                <a:solidFill>
                  <a:srgbClr val="FF0000"/>
                </a:solidFill>
                <a:latin typeface="Bookman Old Style" pitchFamily="18" charset="0"/>
              </a:rPr>
              <a:t>11</a:t>
            </a:r>
            <a:endParaRPr lang="en-US" altLang="en-US" sz="12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188" name="Rectangle 187"/>
          <p:cNvSpPr>
            <a:spLocks noChangeArrowheads="1"/>
          </p:cNvSpPr>
          <p:nvPr/>
        </p:nvSpPr>
        <p:spPr bwMode="auto">
          <a:xfrm>
            <a:off x="2735691" y="3465945"/>
            <a:ext cx="3080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altLang="en-US" sz="1600" b="1" dirty="0">
              <a:solidFill>
                <a:prstClr val="black"/>
              </a:solidFill>
              <a:latin typeface="Maiandra GD" pitchFamily="34" charset="0"/>
            </a:endParaRPr>
          </a:p>
        </p:txBody>
      </p:sp>
      <p:sp>
        <p:nvSpPr>
          <p:cNvPr id="189" name="Rectangle 188"/>
          <p:cNvSpPr>
            <a:spLocks noChangeArrowheads="1"/>
          </p:cNvSpPr>
          <p:nvPr/>
        </p:nvSpPr>
        <p:spPr bwMode="auto">
          <a:xfrm>
            <a:off x="3004100" y="3336048"/>
            <a:ext cx="5934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385</a:t>
            </a:r>
            <a:endParaRPr lang="en-US" alt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cxnSp>
        <p:nvCxnSpPr>
          <p:cNvPr id="190" name="Straight Connector 189"/>
          <p:cNvCxnSpPr>
            <a:cxnSpLocks noChangeShapeType="1"/>
          </p:cNvCxnSpPr>
          <p:nvPr/>
        </p:nvCxnSpPr>
        <p:spPr bwMode="auto">
          <a:xfrm>
            <a:off x="3061854" y="3652996"/>
            <a:ext cx="481526" cy="0"/>
          </a:xfrm>
          <a:prstGeom prst="line">
            <a:avLst/>
          </a:prstGeom>
          <a:noFill/>
          <a:ln w="19050" algn="ctr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1" name="Rectangle 190"/>
          <p:cNvSpPr>
            <a:spLocks noChangeArrowheads="1"/>
          </p:cNvSpPr>
          <p:nvPr/>
        </p:nvSpPr>
        <p:spPr bwMode="auto">
          <a:xfrm>
            <a:off x="3066013" y="3609893"/>
            <a:ext cx="4571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10</a:t>
            </a:r>
            <a:endParaRPr lang="en-US" alt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grpSp>
        <p:nvGrpSpPr>
          <p:cNvPr id="195" name="Group 194"/>
          <p:cNvGrpSpPr/>
          <p:nvPr/>
        </p:nvGrpSpPr>
        <p:grpSpPr>
          <a:xfrm>
            <a:off x="362485" y="1999873"/>
            <a:ext cx="2682468" cy="361775"/>
            <a:chOff x="3489261" y="5868281"/>
            <a:chExt cx="2682468" cy="361775"/>
          </a:xfrm>
        </p:grpSpPr>
        <p:sp>
          <p:nvSpPr>
            <p:cNvPr id="196" name="Rounded Rectangle 195"/>
            <p:cNvSpPr/>
            <p:nvPr/>
          </p:nvSpPr>
          <p:spPr>
            <a:xfrm>
              <a:off x="3489261" y="5868281"/>
              <a:ext cx="2668516" cy="361775"/>
            </a:xfrm>
            <a:prstGeom prst="roundRect">
              <a:avLst/>
            </a:prstGeom>
            <a:gradFill flip="none" rotWithShape="1">
              <a:gsLst>
                <a:gs pos="0">
                  <a:srgbClr val="FFFF00">
                    <a:alpha val="65000"/>
                  </a:srgbClr>
                </a:gs>
                <a:gs pos="100000">
                  <a:sysClr val="window" lastClr="FFFFFF"/>
                </a:gs>
              </a:gsLst>
              <a:lin ang="8100000" scaled="1"/>
              <a:tileRect/>
            </a:gradFill>
            <a:ln w="127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200" b="1" kern="0">
                <a:solidFill>
                  <a:srgbClr val="0000FF"/>
                </a:solidFill>
                <a:latin typeface="Bookman Old Style" pitchFamily="18" charset="0"/>
              </a:endParaRPr>
            </a:p>
          </p:txBody>
        </p:sp>
        <p:sp>
          <p:nvSpPr>
            <p:cNvPr id="197" name="TextBox 196"/>
            <p:cNvSpPr txBox="1">
              <a:spLocks noChangeArrowheads="1"/>
            </p:cNvSpPr>
            <p:nvPr/>
          </p:nvSpPr>
          <p:spPr bwMode="auto">
            <a:xfrm>
              <a:off x="3521447" y="5900166"/>
              <a:ext cx="265028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Bookman Old Style" pitchFamily="18" charset="0"/>
                </a:rPr>
                <a:t>OA = OB = OC = OD = 7 cm</a:t>
              </a:r>
              <a:endParaRPr kumimoji="0" lang="en-US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grpSp>
        <p:nvGrpSpPr>
          <p:cNvPr id="198" name="Group 197"/>
          <p:cNvGrpSpPr/>
          <p:nvPr/>
        </p:nvGrpSpPr>
        <p:grpSpPr>
          <a:xfrm>
            <a:off x="581203" y="2103342"/>
            <a:ext cx="2496685" cy="558160"/>
            <a:chOff x="3598246" y="5912963"/>
            <a:chExt cx="2496685" cy="558160"/>
          </a:xfrm>
        </p:grpSpPr>
        <p:sp>
          <p:nvSpPr>
            <p:cNvPr id="199" name="Rounded Rectangle 198"/>
            <p:cNvSpPr/>
            <p:nvPr/>
          </p:nvSpPr>
          <p:spPr>
            <a:xfrm>
              <a:off x="3626433" y="5912963"/>
              <a:ext cx="2425923" cy="558160"/>
            </a:xfrm>
            <a:prstGeom prst="roundRect">
              <a:avLst/>
            </a:prstGeom>
            <a:gradFill flip="none" rotWithShape="1">
              <a:gsLst>
                <a:gs pos="0">
                  <a:srgbClr val="FFFF00">
                    <a:alpha val="65000"/>
                  </a:srgbClr>
                </a:gs>
                <a:gs pos="100000">
                  <a:sysClr val="window" lastClr="FFFFFF"/>
                </a:gs>
              </a:gsLst>
              <a:lin ang="8100000" scaled="1"/>
              <a:tileRect/>
            </a:gradFill>
            <a:ln w="127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200" b="1" kern="0">
                <a:solidFill>
                  <a:srgbClr val="0000FF"/>
                </a:solidFill>
                <a:latin typeface="Bookman Old Style" pitchFamily="18" charset="0"/>
              </a:endParaRPr>
            </a:p>
          </p:txBody>
        </p:sp>
        <p:sp>
          <p:nvSpPr>
            <p:cNvPr id="200" name="TextBox 199"/>
            <p:cNvSpPr txBox="1">
              <a:spLocks noChangeArrowheads="1"/>
            </p:cNvSpPr>
            <p:nvPr/>
          </p:nvSpPr>
          <p:spPr bwMode="auto">
            <a:xfrm>
              <a:off x="3598246" y="5924550"/>
              <a:ext cx="249668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Bookman Old Style" pitchFamily="18" charset="0"/>
                </a:rPr>
                <a:t>Let us find area of circle</a:t>
              </a:r>
            </a:p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Bookman Old Style" pitchFamily="18" charset="0"/>
                </a:rPr>
                <a:t> of diameter OA</a:t>
              </a:r>
              <a:endParaRPr kumimoji="0" lang="en-US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ookman Old Style" pitchFamily="18" charset="0"/>
              </a:endParaRPr>
            </a:p>
          </p:txBody>
        </p:sp>
      </p:grp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097905" y="299825"/>
            <a:ext cx="631049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None/>
            </a:pPr>
            <a:r>
              <a:rPr lang="en-US" altLang="en-US" sz="1600" b="1" dirty="0" smtClean="0">
                <a:latin typeface="Bookman Old Style" pitchFamily="18" charset="0"/>
              </a:rPr>
              <a:t>seg </a:t>
            </a:r>
            <a:r>
              <a:rPr lang="en-US" altLang="en-US" sz="1600" b="1" dirty="0">
                <a:latin typeface="Bookman Old Style" pitchFamily="18" charset="0"/>
              </a:rPr>
              <a:t>AB and seg CD are perpendicular diameters of a circle </a:t>
            </a:r>
            <a:r>
              <a:rPr lang="en-US" altLang="en-US" sz="1600" b="1" dirty="0" smtClean="0">
                <a:latin typeface="Bookman Old Style" pitchFamily="18" charset="0"/>
              </a:rPr>
              <a:t>with </a:t>
            </a:r>
            <a:r>
              <a:rPr lang="en-US" altLang="en-US" sz="1600" b="1" dirty="0">
                <a:latin typeface="Bookman Old Style" pitchFamily="18" charset="0"/>
              </a:rPr>
              <a:t>radius 7 cm. Find the area of the shaded region.</a:t>
            </a:r>
          </a:p>
        </p:txBody>
      </p:sp>
      <p:sp>
        <p:nvSpPr>
          <p:cNvPr id="222" name="Rectangle 221"/>
          <p:cNvSpPr/>
          <p:nvPr/>
        </p:nvSpPr>
        <p:spPr>
          <a:xfrm>
            <a:off x="3356780" y="3370070"/>
            <a:ext cx="168298" cy="25244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>
            <a:glow rad="25400">
              <a:srgbClr val="ED7D31">
                <a:satMod val="175000"/>
                <a:alpha val="52000"/>
              </a:srgbClr>
            </a:glow>
            <a:softEdge rad="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23" name="Group 222"/>
          <p:cNvGrpSpPr/>
          <p:nvPr/>
        </p:nvGrpSpPr>
        <p:grpSpPr>
          <a:xfrm>
            <a:off x="609390" y="2085105"/>
            <a:ext cx="2221268" cy="738664"/>
            <a:chOff x="2364627" y="-1136733"/>
            <a:chExt cx="2300946" cy="738664"/>
          </a:xfrm>
        </p:grpSpPr>
        <p:sp>
          <p:nvSpPr>
            <p:cNvPr id="224" name="Rounded Rectangular Callout 58"/>
            <p:cNvSpPr/>
            <p:nvPr/>
          </p:nvSpPr>
          <p:spPr>
            <a:xfrm>
              <a:off x="2364627" y="-1104225"/>
              <a:ext cx="2278679" cy="683542"/>
            </a:xfrm>
            <a:prstGeom prst="roundRect">
              <a:avLst/>
            </a:prstGeom>
            <a:gradFill flip="none" rotWithShape="1">
              <a:gsLst>
                <a:gs pos="0">
                  <a:srgbClr val="FFFF00">
                    <a:alpha val="65000"/>
                  </a:srgbClr>
                </a:gs>
                <a:gs pos="100000">
                  <a:sysClr val="window" lastClr="FFFFFF"/>
                </a:gs>
              </a:gsLst>
              <a:lin ang="8100000" scaled="1"/>
              <a:tileRect/>
            </a:gradFill>
            <a:ln w="127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man Old Style" pitchFamily="18" charset="0"/>
                <a:ea typeface="+mn-ea"/>
                <a:cs typeface="+mn-cs"/>
              </a:endParaRPr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2364627" y="-1136733"/>
              <a:ext cx="23009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okman Old Style" pitchFamily="18" charset="0"/>
                  <a:ea typeface="Cambria Math" panose="02040503050406030204" pitchFamily="18" charset="0"/>
                </a:rPr>
                <a:t>Now, we put decimal point before </a:t>
              </a:r>
              <a:r>
                <a:rPr lang="en-US" b="1" dirty="0" smtClean="0">
                  <a:solidFill>
                    <a:srgbClr val="FF0000"/>
                  </a:solidFill>
                  <a:effectLst>
                    <a:glow rad="101600">
                      <a:srgbClr val="FFFF00">
                        <a:alpha val="60000"/>
                      </a:srgbClr>
                    </a:glow>
                  </a:effectLst>
                  <a:latin typeface="Bookman Old Style" panose="02050604050505020204" pitchFamily="18" charset="0"/>
                </a:rPr>
                <a:t>one</a:t>
              </a:r>
              <a:endParaRPr lang="en-US" b="1" dirty="0">
                <a:solidFill>
                  <a:srgbClr val="FF0000"/>
                </a:solidFill>
                <a:effectLst>
                  <a:glow rad="101600">
                    <a:srgbClr val="FFFF00">
                      <a:alpha val="60000"/>
                    </a:srgbClr>
                  </a:glow>
                </a:effectLst>
                <a:latin typeface="Bookman Old Style" panose="02050604050505020204" pitchFamily="18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 smtClean="0">
                  <a:solidFill>
                    <a:srgbClr val="FF0000"/>
                  </a:solidFill>
                  <a:effectLst>
                    <a:glow rad="101600">
                      <a:srgbClr val="FFFF00">
                        <a:alpha val="60000"/>
                      </a:srgbClr>
                    </a:glow>
                  </a:effectLst>
                  <a:latin typeface="Bookman Old Style" panose="02050604050505020204" pitchFamily="18" charset="0"/>
                </a:rPr>
                <a:t>digit </a:t>
              </a:r>
              <a:r>
                <a:rPr lang="en-US" b="1" dirty="0">
                  <a:solidFill>
                    <a:srgbClr val="FF0000"/>
                  </a:solidFill>
                  <a:effectLst>
                    <a:glow rad="101600">
                      <a:srgbClr val="FFFF00">
                        <a:alpha val="60000"/>
                      </a:srgbClr>
                    </a:glow>
                  </a:effectLst>
                  <a:latin typeface="Bookman Old Style" panose="02050604050505020204" pitchFamily="18" charset="0"/>
                </a:rPr>
                <a:t>from Right</a:t>
              </a:r>
            </a:p>
          </p:txBody>
        </p:sp>
      </p:grpSp>
      <p:sp>
        <p:nvSpPr>
          <p:cNvPr id="109" name="Rounded Rectangle 59"/>
          <p:cNvSpPr/>
          <p:nvPr/>
        </p:nvSpPr>
        <p:spPr>
          <a:xfrm>
            <a:off x="581203" y="2168013"/>
            <a:ext cx="2390045" cy="667266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CC00FF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Book Antiqua" pitchFamily="18" charset="0"/>
            </a:endParaRPr>
          </a:p>
        </p:txBody>
      </p:sp>
      <p:pic>
        <p:nvPicPr>
          <p:cNvPr id="162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1753" y="2055151"/>
            <a:ext cx="491495" cy="102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2" name="TextBox 211"/>
          <p:cNvSpPr txBox="1"/>
          <p:nvPr/>
        </p:nvSpPr>
        <p:spPr>
          <a:xfrm>
            <a:off x="542984" y="2230004"/>
            <a:ext cx="2450446" cy="526256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What is the formula for </a:t>
            </a:r>
            <a:endParaRPr lang="en-US" b="1" dirty="0" smtClean="0">
              <a:solidFill>
                <a:schemeClr val="bg1"/>
              </a:solidFill>
              <a:latin typeface="Bookman Old Style" pitchFamily="18" charset="0"/>
              <a:ea typeface="Cambria Math" pitchFamily="18" charset="0"/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area of circle?</a:t>
            </a:r>
            <a:endParaRPr lang="en-US" b="1" dirty="0">
              <a:solidFill>
                <a:schemeClr val="bg1"/>
              </a:solidFill>
              <a:latin typeface="Bookman Old Style" pitchFamily="18" charset="0"/>
              <a:ea typeface="Cambria Math" pitchFamily="18" charset="0"/>
            </a:endParaRPr>
          </a:p>
        </p:txBody>
      </p:sp>
      <p:pic>
        <p:nvPicPr>
          <p:cNvPr id="213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1753" y="2055151"/>
            <a:ext cx="443188" cy="9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" name="TextBox 213"/>
          <p:cNvSpPr txBox="1"/>
          <p:nvPr/>
        </p:nvSpPr>
        <p:spPr>
          <a:xfrm>
            <a:off x="1355981" y="2340044"/>
            <a:ext cx="788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400" eaLnBrk="0" hangingPunct="0">
              <a:spcBef>
                <a:spcPct val="0"/>
              </a:spcBef>
              <a:defRPr/>
            </a:pPr>
            <a:r>
              <a:rPr lang="en-US" altLang="en-US" sz="1600" b="1" kern="0" dirty="0">
                <a:solidFill>
                  <a:srgbClr val="FFFF00"/>
                </a:solidFill>
                <a:latin typeface="Symbol" pitchFamily="18" charset="2"/>
              </a:rPr>
              <a:t>p</a:t>
            </a:r>
            <a:r>
              <a:rPr lang="en-US" altLang="en-US" sz="1600" b="1" kern="0" dirty="0">
                <a:solidFill>
                  <a:srgbClr val="FFFF00"/>
                </a:solidFill>
                <a:latin typeface="Bookman Old Style" pitchFamily="18" charset="0"/>
              </a:rPr>
              <a:t> r</a:t>
            </a:r>
            <a:r>
              <a:rPr lang="en-US" altLang="en-US" sz="1600" b="1" kern="0" baseline="30000" dirty="0">
                <a:solidFill>
                  <a:srgbClr val="FFFF00"/>
                </a:solidFill>
                <a:latin typeface="Bookman Old Style" pitchFamily="18" charset="0"/>
              </a:rPr>
              <a:t>2</a:t>
            </a:r>
            <a:r>
              <a:rPr lang="en-US" altLang="en-US" sz="1600" b="1" kern="0" dirty="0">
                <a:solidFill>
                  <a:srgbClr val="FFFF00"/>
                </a:solidFill>
                <a:latin typeface="Bookman Old Style" pitchFamily="18" charset="0"/>
              </a:rPr>
              <a:t>  </a:t>
            </a:r>
            <a:endParaRPr lang="en-US" altLang="en-US" sz="1600" b="1" kern="0" dirty="0">
              <a:solidFill>
                <a:srgbClr val="FFFF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64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5" presetClass="emph" presetSubtype="0" repeatCount="3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5" dur="4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35" presetClass="emph" presetSubtype="0" repeatCount="3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7" dur="4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35" presetClass="emph" presetSubtype="0" repeatCount="3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9" dur="4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5" presetClass="emph" presetSubtype="0" repeatCount="3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4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00"/>
                            </p:stCondLst>
                            <p:childTnLst>
                              <p:par>
                                <p:cTn id="18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500"/>
                            </p:stCondLst>
                            <p:childTnLst>
                              <p:par>
                                <p:cTn id="25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500"/>
                            </p:stCondLst>
                            <p:childTnLst>
                              <p:par>
                                <p:cTn id="30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6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500"/>
                            </p:stCondLst>
                            <p:childTnLst>
                              <p:par>
                                <p:cTn id="3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4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500"/>
                            </p:stCondLst>
                            <p:childTnLst>
                              <p:par>
                                <p:cTn id="3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8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3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4" fill="hold">
                            <p:stCondLst>
                              <p:cond delay="500"/>
                            </p:stCondLst>
                            <p:childTnLst>
                              <p:par>
                                <p:cTn id="3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2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hold">
                      <p:stCondLst>
                        <p:cond delay="indefinite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2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2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500"/>
                            </p:stCondLst>
                            <p:childTnLst>
                              <p:par>
                                <p:cTn id="4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35" presetClass="emph" presetSubtype="0" repeatCount="4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12" dur="3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8" fill="hold">
                      <p:stCondLst>
                        <p:cond delay="indefinite"/>
                      </p:stCondLst>
                      <p:childTnLst>
                        <p:par>
                          <p:cTn id="419" fill="hold">
                            <p:stCondLst>
                              <p:cond delay="0"/>
                            </p:stCondLst>
                            <p:childTnLst>
                              <p:par>
                                <p:cTn id="4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500"/>
                            </p:stCondLst>
                            <p:childTnLst>
                              <p:par>
                                <p:cTn id="429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3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6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8" fill="hold">
                      <p:stCondLst>
                        <p:cond delay="indefinite"/>
                      </p:stCondLst>
                      <p:childTnLst>
                        <p:par>
                          <p:cTn id="439" fill="hold">
                            <p:stCondLst>
                              <p:cond delay="0"/>
                            </p:stCondLst>
                            <p:childTnLst>
                              <p:par>
                                <p:cTn id="4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9" fill="hold">
                      <p:stCondLst>
                        <p:cond delay="indefinite"/>
                      </p:stCondLst>
                      <p:childTnLst>
                        <p:par>
                          <p:cTn id="450" fill="hold">
                            <p:stCondLst>
                              <p:cond delay="0"/>
                            </p:stCondLst>
                            <p:childTnLst>
                              <p:par>
                                <p:cTn id="451" presetID="35" presetClass="emph" presetSubtype="0" repeatCount="3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52" dur="4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35" presetClass="emph" presetSubtype="0" repeatCount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54" dur="4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0" fill="hold">
                      <p:stCondLst>
                        <p:cond delay="indefinite"/>
                      </p:stCondLst>
                      <p:childTnLst>
                        <p:par>
                          <p:cTn id="461" fill="hold">
                            <p:stCondLst>
                              <p:cond delay="0"/>
                            </p:stCondLst>
                            <p:childTnLst>
                              <p:par>
                                <p:cTn id="4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4" dur="2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5" fill="hold">
                      <p:stCondLst>
                        <p:cond delay="indefinite"/>
                      </p:stCondLst>
                      <p:childTnLst>
                        <p:par>
                          <p:cTn id="466" fill="hold">
                            <p:stCondLst>
                              <p:cond delay="0"/>
                            </p:stCondLst>
                            <p:childTnLst>
                              <p:par>
                                <p:cTn id="4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3" fill="hold">
                      <p:stCondLst>
                        <p:cond delay="indefinite"/>
                      </p:stCondLst>
                      <p:childTnLst>
                        <p:par>
                          <p:cTn id="474" fill="hold">
                            <p:stCondLst>
                              <p:cond delay="0"/>
                            </p:stCondLst>
                            <p:childTnLst>
                              <p:par>
                                <p:cTn id="47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7" dur="2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8" fill="hold">
                            <p:stCondLst>
                              <p:cond delay="2000"/>
                            </p:stCondLst>
                            <p:childTnLst>
                              <p:par>
                                <p:cTn id="47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animBg="1"/>
      <p:bldP spid="221" grpId="1" animBg="1"/>
      <p:bldP spid="2" grpId="0" animBg="1"/>
      <p:bldP spid="6" grpId="0"/>
      <p:bldP spid="110" grpId="0"/>
      <p:bldP spid="116" grpId="0" animBg="1"/>
      <p:bldP spid="116" grpId="1" animBg="1"/>
      <p:bldP spid="116" grpId="2" animBg="1"/>
      <p:bldP spid="117" grpId="0" animBg="1"/>
      <p:bldP spid="117" grpId="1" animBg="1"/>
      <p:bldP spid="117" grpId="2" animBg="1"/>
      <p:bldP spid="118" grpId="0" animBg="1"/>
      <p:bldP spid="118" grpId="1" animBg="1"/>
      <p:bldP spid="118" grpId="2" animBg="1"/>
      <p:bldP spid="131" grpId="0"/>
      <p:bldP spid="132" grpId="0"/>
      <p:bldP spid="133" grpId="0"/>
      <p:bldP spid="134" grpId="0"/>
      <p:bldP spid="135" grpId="0"/>
      <p:bldP spid="136" grpId="0"/>
      <p:bldP spid="137" grpId="0"/>
      <p:bldP spid="138" grpId="0"/>
      <p:bldP spid="142" grpId="0"/>
      <p:bldP spid="143" grpId="0"/>
      <p:bldP spid="145" grpId="0"/>
      <p:bldP spid="146" grpId="0"/>
      <p:bldP spid="147" grpId="0"/>
      <p:bldP spid="148" grpId="0"/>
      <p:bldP spid="149" grpId="0"/>
      <p:bldP spid="150" grpId="0"/>
      <p:bldP spid="151" grpId="0"/>
      <p:bldP spid="155" grpId="0"/>
      <p:bldP spid="156" grpId="0"/>
      <p:bldP spid="157" grpId="0"/>
      <p:bldP spid="158" grpId="0" animBg="1"/>
      <p:bldP spid="159" grpId="0"/>
      <p:bldP spid="160" grpId="0"/>
      <p:bldP spid="161" grpId="0"/>
      <p:bldP spid="163" grpId="0"/>
      <p:bldP spid="164" grpId="0"/>
      <p:bldP spid="165" grpId="0" animBg="1"/>
      <p:bldP spid="165" grpId="1" animBg="1"/>
      <p:bldP spid="166" grpId="0" animBg="1"/>
      <p:bldP spid="166" grpId="1" animBg="1"/>
      <p:bldP spid="167" grpId="0"/>
      <p:bldP spid="168" grpId="0"/>
      <p:bldP spid="170" grpId="0"/>
      <p:bldP spid="171" grpId="0"/>
      <p:bldP spid="172" grpId="0"/>
      <p:bldP spid="174" grpId="0"/>
      <p:bldP spid="175" grpId="0"/>
      <p:bldP spid="176" grpId="0"/>
      <p:bldP spid="178" grpId="0"/>
      <p:bldP spid="179" grpId="0" animBg="1"/>
      <p:bldP spid="180" grpId="0"/>
      <p:bldP spid="181" grpId="0" animBg="1"/>
      <p:bldP spid="182" grpId="0" animBg="1"/>
      <p:bldP spid="183" grpId="0" animBg="1"/>
      <p:bldP spid="184" grpId="0"/>
      <p:bldP spid="185" grpId="0" animBg="1"/>
      <p:bldP spid="186" grpId="0" animBg="1"/>
      <p:bldP spid="187" grpId="0"/>
      <p:bldP spid="188" grpId="0"/>
      <p:bldP spid="189" grpId="0"/>
      <p:bldP spid="191" grpId="0"/>
      <p:bldP spid="7" grpId="0" build="p"/>
      <p:bldP spid="222" grpId="0" animBg="1"/>
      <p:bldP spid="222" grpId="1" animBg="1"/>
      <p:bldP spid="222" grpId="2" animBg="1"/>
      <p:bldP spid="109" grpId="0" animBg="1"/>
      <p:bldP spid="109" grpId="1" animBg="1"/>
      <p:bldP spid="212" grpId="0"/>
      <p:bldP spid="212" grpId="1"/>
      <p:bldP spid="214" grpId="0"/>
      <p:bldP spid="214" grpId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ounded Rectangle 73"/>
          <p:cNvSpPr>
            <a:spLocks noChangeArrowheads="1"/>
          </p:cNvSpPr>
          <p:nvPr/>
        </p:nvSpPr>
        <p:spPr bwMode="auto">
          <a:xfrm>
            <a:off x="4375225" y="1506958"/>
            <a:ext cx="189785" cy="229326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00" b="1" dirty="0">
              <a:solidFill>
                <a:prstClr val="white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008464" y="253741"/>
            <a:ext cx="6443127" cy="695285"/>
          </a:xfrm>
          <a:prstGeom prst="roundRect">
            <a:avLst>
              <a:gd name="adj" fmla="val 37522"/>
            </a:avLst>
          </a:prstGeom>
          <a:gradFill flip="none" rotWithShape="1">
            <a:gsLst>
              <a:gs pos="0">
                <a:srgbClr val="00B0F0">
                  <a:alpha val="82000"/>
                </a:srgbClr>
              </a:gs>
              <a:gs pos="81000">
                <a:sysClr val="window" lastClr="FFFFFF">
                  <a:alpha val="78000"/>
                </a:sysClr>
              </a:gs>
            </a:gsLst>
            <a:lin ang="8100000" scaled="1"/>
            <a:tileRect/>
          </a:gradFill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en-US" sz="1800" kern="0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44183" y="307956"/>
            <a:ext cx="687003" cy="624548"/>
            <a:chOff x="508513" y="-702286"/>
            <a:chExt cx="687003" cy="624548"/>
          </a:xfrm>
        </p:grpSpPr>
        <p:sp>
          <p:nvSpPr>
            <p:cNvPr id="4" name="Plaque 3"/>
            <p:cNvSpPr/>
            <p:nvPr/>
          </p:nvSpPr>
          <p:spPr>
            <a:xfrm>
              <a:off x="508513" y="-702286"/>
              <a:ext cx="687003" cy="624548"/>
            </a:xfrm>
            <a:prstGeom prst="plaque">
              <a:avLst>
                <a:gd name="adj" fmla="val 33894"/>
              </a:avLst>
            </a:prstGeom>
            <a:solidFill>
              <a:srgbClr val="0070C0"/>
            </a:solidFill>
            <a:ln w="6350" cap="flat" cmpd="sng" algn="ctr">
              <a:noFill/>
              <a:prstDash val="solid"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800" kern="0" dirty="0">
                <a:solidFill>
                  <a:prstClr val="white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7147" y="-607909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sz="1800" b="1" kern="0" dirty="0" smtClean="0">
                  <a:solidFill>
                    <a:prstClr val="white"/>
                  </a:solidFill>
                  <a:latin typeface="Bookman Old Style" pitchFamily="18" charset="0"/>
                </a:rPr>
                <a:t>Q.</a:t>
              </a:r>
              <a:endParaRPr lang="en-US" sz="1800" b="1" kern="0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99717" y="991737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Sol.</a:t>
            </a:r>
            <a:endParaRPr lang="en-US" sz="16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92" name="Rounded Rectangle 191"/>
          <p:cNvSpPr/>
          <p:nvPr/>
        </p:nvSpPr>
        <p:spPr>
          <a:xfrm>
            <a:off x="507264" y="4316856"/>
            <a:ext cx="5045215" cy="507147"/>
          </a:xfrm>
          <a:prstGeom prst="roundRect">
            <a:avLst/>
          </a:prstGeom>
          <a:solidFill>
            <a:srgbClr val="FFFF9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3" name="Rectangle 192"/>
          <p:cNvSpPr>
            <a:spLocks noChangeArrowheads="1"/>
          </p:cNvSpPr>
          <p:nvPr/>
        </p:nvSpPr>
        <p:spPr bwMode="auto">
          <a:xfrm>
            <a:off x="488468" y="4314047"/>
            <a:ext cx="18474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spcBef>
                <a:spcPct val="0"/>
              </a:spcBef>
              <a:buFontTx/>
              <a:buNone/>
            </a:pPr>
            <a:r>
              <a:rPr lang="en-US" altLang="en-US" sz="1400" b="1" dirty="0">
                <a:solidFill>
                  <a:prstClr val="black"/>
                </a:solidFill>
                <a:latin typeface="Bookman Old Style" pitchFamily="18" charset="0"/>
              </a:rPr>
              <a:t>Area of </a:t>
            </a:r>
            <a:r>
              <a:rPr lang="en-US" alt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remaining  </a:t>
            </a:r>
            <a:r>
              <a:rPr lang="en-US" altLang="en-US" sz="1400" b="1" dirty="0">
                <a:solidFill>
                  <a:prstClr val="black"/>
                </a:solidFill>
                <a:latin typeface="Bookman Old Style" pitchFamily="18" charset="0"/>
              </a:rPr>
              <a:t>shaded </a:t>
            </a:r>
            <a:r>
              <a:rPr lang="en-US" alt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region</a:t>
            </a:r>
            <a:endParaRPr lang="en-US" altLang="en-US" sz="14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94" name="Rectangle 193"/>
          <p:cNvSpPr>
            <a:spLocks noChangeArrowheads="1"/>
          </p:cNvSpPr>
          <p:nvPr/>
        </p:nvSpPr>
        <p:spPr bwMode="auto">
          <a:xfrm>
            <a:off x="2234449" y="4408670"/>
            <a:ext cx="35298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spcBef>
                <a:spcPct val="0"/>
              </a:spcBef>
              <a:buFontTx/>
              <a:buNone/>
            </a:pPr>
            <a:r>
              <a:rPr lang="en-US" altLang="en-US" sz="1400" b="1" dirty="0">
                <a:solidFill>
                  <a:prstClr val="black"/>
                </a:solidFill>
                <a:latin typeface="Bookman Old Style" pitchFamily="18" charset="0"/>
              </a:rPr>
              <a:t>= </a:t>
            </a:r>
            <a:endParaRPr lang="en-US" altLang="en-US" sz="14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15" name="Rectangle 214"/>
          <p:cNvSpPr>
            <a:spLocks noChangeArrowheads="1"/>
          </p:cNvSpPr>
          <p:nvPr/>
        </p:nvSpPr>
        <p:spPr bwMode="auto">
          <a:xfrm>
            <a:off x="3739975" y="4408670"/>
            <a:ext cx="2744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spcBef>
                <a:spcPct val="0"/>
              </a:spcBef>
              <a:buFontTx/>
              <a:buNone/>
            </a:pPr>
            <a:r>
              <a:rPr lang="en-US" alt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–</a:t>
            </a:r>
            <a:endParaRPr lang="en-US" altLang="en-US" sz="14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17" name="Rectangle 23"/>
          <p:cNvSpPr>
            <a:spLocks noChangeArrowheads="1"/>
          </p:cNvSpPr>
          <p:nvPr/>
        </p:nvSpPr>
        <p:spPr bwMode="auto">
          <a:xfrm>
            <a:off x="3937378" y="4427985"/>
            <a:ext cx="1580570" cy="295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ts val="0"/>
              </a:spcBef>
              <a:buFontTx/>
              <a:buNone/>
            </a:pPr>
            <a:r>
              <a:rPr lang="en-US" altLang="en-US" sz="1400" b="1" dirty="0">
                <a:solidFill>
                  <a:prstClr val="black"/>
                </a:solidFill>
                <a:latin typeface="Bookman Old Style" pitchFamily="18" charset="0"/>
              </a:rPr>
              <a:t>Area </a:t>
            </a:r>
            <a:r>
              <a:rPr lang="en-US" alt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of  </a:t>
            </a:r>
            <a:r>
              <a:rPr lang="en-US" altLang="en-US" sz="1400" b="1" dirty="0" smtClean="0">
                <a:solidFill>
                  <a:prstClr val="black"/>
                </a:solidFill>
                <a:latin typeface="Symbol" panose="05050102010706020507" pitchFamily="18" charset="2"/>
              </a:rPr>
              <a:t>D</a:t>
            </a:r>
            <a:r>
              <a:rPr lang="en-US" alt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CBD</a:t>
            </a:r>
            <a:endParaRPr lang="en-US" alt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18" name="Rectangle 217"/>
          <p:cNvSpPr>
            <a:spLocks noChangeArrowheads="1"/>
          </p:cNvSpPr>
          <p:nvPr/>
        </p:nvSpPr>
        <p:spPr bwMode="auto">
          <a:xfrm>
            <a:off x="366273" y="3081848"/>
            <a:ext cx="338265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 smtClean="0">
                <a:solidFill>
                  <a:prstClr val="black"/>
                </a:solidFill>
                <a:latin typeface="Symbol" pitchFamily="18" charset="2"/>
              </a:rPr>
              <a:t>\</a:t>
            </a: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 Area </a:t>
            </a: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of the semicircle CBD </a:t>
            </a:r>
          </a:p>
        </p:txBody>
      </p:sp>
      <p:sp>
        <p:nvSpPr>
          <p:cNvPr id="219" name="Rounded Rectangle 218"/>
          <p:cNvSpPr>
            <a:spLocks noChangeArrowheads="1"/>
          </p:cNvSpPr>
          <p:nvPr/>
        </p:nvSpPr>
        <p:spPr bwMode="auto">
          <a:xfrm>
            <a:off x="4507688" y="1501698"/>
            <a:ext cx="229639" cy="229326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00" b="1" dirty="0">
              <a:solidFill>
                <a:prstClr val="white"/>
              </a:solidFill>
            </a:endParaRPr>
          </a:p>
        </p:txBody>
      </p:sp>
      <p:sp>
        <p:nvSpPr>
          <p:cNvPr id="220" name="Rounded Rectangle 219"/>
          <p:cNvSpPr>
            <a:spLocks noChangeArrowheads="1"/>
          </p:cNvSpPr>
          <p:nvPr/>
        </p:nvSpPr>
        <p:spPr bwMode="auto">
          <a:xfrm>
            <a:off x="1030783" y="1012964"/>
            <a:ext cx="3913273" cy="252259"/>
          </a:xfrm>
          <a:prstGeom prst="roundRect">
            <a:avLst/>
          </a:prstGeom>
          <a:solidFill>
            <a:srgbClr val="66FF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00" b="1" dirty="0">
              <a:solidFill>
                <a:prstClr val="white"/>
              </a:solidFill>
            </a:endParaRPr>
          </a:p>
        </p:txBody>
      </p:sp>
      <p:sp>
        <p:nvSpPr>
          <p:cNvPr id="221" name="Rounded Rectangle 220"/>
          <p:cNvSpPr/>
          <p:nvPr/>
        </p:nvSpPr>
        <p:spPr>
          <a:xfrm>
            <a:off x="3072677" y="614714"/>
            <a:ext cx="3733837" cy="237565"/>
          </a:xfrm>
          <a:prstGeom prst="roundRect">
            <a:avLst/>
          </a:prstGeom>
          <a:solidFill>
            <a:srgbClr val="FFC000"/>
          </a:soli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 eaLnBrk="0" hangingPunct="0"/>
            <a:endParaRPr lang="en-US" sz="1800" b="1" kern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22" name="Freeform 27"/>
          <p:cNvSpPr>
            <a:spLocks/>
          </p:cNvSpPr>
          <p:nvPr/>
        </p:nvSpPr>
        <p:spPr bwMode="auto">
          <a:xfrm>
            <a:off x="7124935" y="2433901"/>
            <a:ext cx="1257300" cy="1233487"/>
          </a:xfrm>
          <a:custGeom>
            <a:avLst/>
            <a:gdLst>
              <a:gd name="T0" fmla="*/ 2147483647 w 792"/>
              <a:gd name="T1" fmla="*/ 2147483647 h 777"/>
              <a:gd name="T2" fmla="*/ 0 w 792"/>
              <a:gd name="T3" fmla="*/ 2147483647 h 777"/>
              <a:gd name="T4" fmla="*/ 2147483647 w 792"/>
              <a:gd name="T5" fmla="*/ 0 h 777"/>
              <a:gd name="T6" fmla="*/ 2147483647 w 792"/>
              <a:gd name="T7" fmla="*/ 2147483647 h 777"/>
              <a:gd name="T8" fmla="*/ 2147483647 w 792"/>
              <a:gd name="T9" fmla="*/ 2147483647 h 777"/>
              <a:gd name="T10" fmla="*/ 2147483647 w 792"/>
              <a:gd name="T11" fmla="*/ 2147483647 h 777"/>
              <a:gd name="T12" fmla="*/ 2147483647 w 792"/>
              <a:gd name="T13" fmla="*/ 2147483647 h 777"/>
              <a:gd name="T14" fmla="*/ 2147483647 w 792"/>
              <a:gd name="T15" fmla="*/ 2147483647 h 777"/>
              <a:gd name="T16" fmla="*/ 2147483647 w 792"/>
              <a:gd name="T17" fmla="*/ 2147483647 h 777"/>
              <a:gd name="T18" fmla="*/ 2147483647 w 792"/>
              <a:gd name="T19" fmla="*/ 2147483647 h 777"/>
              <a:gd name="T20" fmla="*/ 2147483647 w 792"/>
              <a:gd name="T21" fmla="*/ 2147483647 h 777"/>
              <a:gd name="T22" fmla="*/ 2147483647 w 792"/>
              <a:gd name="T23" fmla="*/ 2147483647 h 777"/>
              <a:gd name="T24" fmla="*/ 2147483647 w 792"/>
              <a:gd name="T25" fmla="*/ 2147483647 h 77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792"/>
              <a:gd name="T40" fmla="*/ 0 h 777"/>
              <a:gd name="T41" fmla="*/ 792 w 792"/>
              <a:gd name="T42" fmla="*/ 777 h 77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792" h="777">
                <a:moveTo>
                  <a:pt x="63" y="777"/>
                </a:moveTo>
                <a:lnTo>
                  <a:pt x="0" y="768"/>
                </a:lnTo>
                <a:lnTo>
                  <a:pt x="768" y="0"/>
                </a:lnTo>
                <a:lnTo>
                  <a:pt x="792" y="6"/>
                </a:lnTo>
                <a:lnTo>
                  <a:pt x="783" y="75"/>
                </a:lnTo>
                <a:lnTo>
                  <a:pt x="747" y="243"/>
                </a:lnTo>
                <a:lnTo>
                  <a:pt x="693" y="363"/>
                </a:lnTo>
                <a:lnTo>
                  <a:pt x="624" y="480"/>
                </a:lnTo>
                <a:lnTo>
                  <a:pt x="528" y="579"/>
                </a:lnTo>
                <a:lnTo>
                  <a:pt x="411" y="669"/>
                </a:lnTo>
                <a:lnTo>
                  <a:pt x="291" y="723"/>
                </a:lnTo>
                <a:lnTo>
                  <a:pt x="189" y="759"/>
                </a:lnTo>
                <a:lnTo>
                  <a:pt x="63" y="777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914400"/>
            <a:endParaRPr lang="en-US" sz="1800" b="1">
              <a:solidFill>
                <a:prstClr val="black"/>
              </a:solidFill>
            </a:endParaRPr>
          </a:p>
        </p:txBody>
      </p:sp>
      <p:sp>
        <p:nvSpPr>
          <p:cNvPr id="223" name="Freeform 26"/>
          <p:cNvSpPr>
            <a:spLocks/>
          </p:cNvSpPr>
          <p:nvPr/>
        </p:nvSpPr>
        <p:spPr bwMode="auto">
          <a:xfrm>
            <a:off x="7129697" y="1162313"/>
            <a:ext cx="1238250" cy="1238250"/>
          </a:xfrm>
          <a:custGeom>
            <a:avLst/>
            <a:gdLst>
              <a:gd name="T0" fmla="*/ 0 w 780"/>
              <a:gd name="T1" fmla="*/ 0 h 780"/>
              <a:gd name="T2" fmla="*/ 2147483647 w 780"/>
              <a:gd name="T3" fmla="*/ 2147483647 h 780"/>
              <a:gd name="T4" fmla="*/ 2147483647 w 780"/>
              <a:gd name="T5" fmla="*/ 2147483647 h 780"/>
              <a:gd name="T6" fmla="*/ 2147483647 w 780"/>
              <a:gd name="T7" fmla="*/ 2147483647 h 780"/>
              <a:gd name="T8" fmla="*/ 2147483647 w 780"/>
              <a:gd name="T9" fmla="*/ 2147483647 h 780"/>
              <a:gd name="T10" fmla="*/ 2147483647 w 780"/>
              <a:gd name="T11" fmla="*/ 2147483647 h 780"/>
              <a:gd name="T12" fmla="*/ 2147483647 w 780"/>
              <a:gd name="T13" fmla="*/ 2147483647 h 780"/>
              <a:gd name="T14" fmla="*/ 0 w 780"/>
              <a:gd name="T15" fmla="*/ 0 h 7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80"/>
              <a:gd name="T25" fmla="*/ 0 h 780"/>
              <a:gd name="T26" fmla="*/ 780 w 780"/>
              <a:gd name="T27" fmla="*/ 780 h 78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780" h="780">
                <a:moveTo>
                  <a:pt x="0" y="0"/>
                </a:moveTo>
                <a:lnTo>
                  <a:pt x="780" y="780"/>
                </a:lnTo>
                <a:lnTo>
                  <a:pt x="762" y="591"/>
                </a:lnTo>
                <a:lnTo>
                  <a:pt x="672" y="381"/>
                </a:lnTo>
                <a:lnTo>
                  <a:pt x="549" y="228"/>
                </a:lnTo>
                <a:lnTo>
                  <a:pt x="369" y="93"/>
                </a:lnTo>
                <a:lnTo>
                  <a:pt x="195" y="30"/>
                </a:lnTo>
                <a:lnTo>
                  <a:pt x="0" y="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914400"/>
            <a:endParaRPr lang="en-US" sz="1800" b="1">
              <a:solidFill>
                <a:prstClr val="black"/>
              </a:solidFill>
            </a:endParaRPr>
          </a:p>
        </p:txBody>
      </p:sp>
      <p:sp>
        <p:nvSpPr>
          <p:cNvPr id="224" name="Oval 24"/>
          <p:cNvSpPr>
            <a:spLocks noChangeArrowheads="1"/>
          </p:cNvSpPr>
          <p:nvPr/>
        </p:nvSpPr>
        <p:spPr bwMode="auto">
          <a:xfrm>
            <a:off x="5899385" y="1783026"/>
            <a:ext cx="1244600" cy="1244600"/>
          </a:xfrm>
          <a:prstGeom prst="ellipse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endParaRPr lang="en-US" altLang="en-US" sz="1800" b="1">
              <a:solidFill>
                <a:prstClr val="white"/>
              </a:solidFill>
              <a:latin typeface="Bookman Old Style" pitchFamily="18" charset="0"/>
            </a:endParaRPr>
          </a:p>
        </p:txBody>
      </p:sp>
      <p:grpSp>
        <p:nvGrpSpPr>
          <p:cNvPr id="225" name="Group 25"/>
          <p:cNvGrpSpPr>
            <a:grpSpLocks/>
          </p:cNvGrpSpPr>
          <p:nvPr/>
        </p:nvGrpSpPr>
        <p:grpSpPr bwMode="auto">
          <a:xfrm>
            <a:off x="5580297" y="852751"/>
            <a:ext cx="3065463" cy="3152775"/>
            <a:chOff x="3668" y="687"/>
            <a:chExt cx="1931" cy="1986"/>
          </a:xfrm>
        </p:grpSpPr>
        <p:sp>
          <p:nvSpPr>
            <p:cNvPr id="226" name="Oval 12"/>
            <p:cNvSpPr>
              <a:spLocks noChangeArrowheads="1"/>
            </p:cNvSpPr>
            <p:nvPr/>
          </p:nvSpPr>
          <p:spPr bwMode="auto">
            <a:xfrm>
              <a:off x="3864" y="888"/>
              <a:ext cx="1572" cy="157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defTabSz="914400">
                <a:spcBef>
                  <a:spcPct val="0"/>
                </a:spcBef>
                <a:buFontTx/>
                <a:buNone/>
              </a:pPr>
              <a:endParaRPr lang="en-US" altLang="en-US" sz="1800" b="1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227" name="Line 13"/>
            <p:cNvSpPr>
              <a:spLocks noChangeShapeType="1"/>
            </p:cNvSpPr>
            <p:nvPr/>
          </p:nvSpPr>
          <p:spPr bwMode="auto">
            <a:xfrm>
              <a:off x="3860" y="1676"/>
              <a:ext cx="156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/>
              <a:endParaRPr lang="en-US" sz="1800" b="1">
                <a:solidFill>
                  <a:prstClr val="black"/>
                </a:solidFill>
              </a:endParaRPr>
            </a:p>
          </p:txBody>
        </p:sp>
        <p:sp>
          <p:nvSpPr>
            <p:cNvPr id="228" name="Line 14"/>
            <p:cNvSpPr>
              <a:spLocks noChangeShapeType="1"/>
            </p:cNvSpPr>
            <p:nvPr/>
          </p:nvSpPr>
          <p:spPr bwMode="auto">
            <a:xfrm flipV="1">
              <a:off x="4652" y="880"/>
              <a:ext cx="0" cy="15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/>
              <a:endParaRPr lang="en-US" sz="1800" b="1">
                <a:solidFill>
                  <a:prstClr val="black"/>
                </a:solidFill>
              </a:endParaRPr>
            </a:p>
          </p:txBody>
        </p:sp>
        <p:sp>
          <p:nvSpPr>
            <p:cNvPr id="229" name="Oval 15"/>
            <p:cNvSpPr>
              <a:spLocks noChangeArrowheads="1"/>
            </p:cNvSpPr>
            <p:nvPr/>
          </p:nvSpPr>
          <p:spPr bwMode="auto">
            <a:xfrm>
              <a:off x="3866" y="1282"/>
              <a:ext cx="784" cy="78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r" defTabSz="914400">
                <a:spcBef>
                  <a:spcPct val="0"/>
                </a:spcBef>
                <a:buFontTx/>
                <a:buNone/>
              </a:pPr>
              <a:endParaRPr lang="en-US" altLang="en-US" sz="1800" b="1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230" name="Line 16"/>
            <p:cNvSpPr>
              <a:spLocks noChangeShapeType="1"/>
            </p:cNvSpPr>
            <p:nvPr/>
          </p:nvSpPr>
          <p:spPr bwMode="auto">
            <a:xfrm>
              <a:off x="4652" y="895"/>
              <a:ext cx="773" cy="77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/>
              <a:endParaRPr lang="en-US" sz="1800" b="1">
                <a:solidFill>
                  <a:prstClr val="black"/>
                </a:solidFill>
              </a:endParaRPr>
            </a:p>
          </p:txBody>
        </p:sp>
        <p:sp>
          <p:nvSpPr>
            <p:cNvPr id="231" name="Line 17"/>
            <p:cNvSpPr>
              <a:spLocks noChangeShapeType="1"/>
            </p:cNvSpPr>
            <p:nvPr/>
          </p:nvSpPr>
          <p:spPr bwMode="auto">
            <a:xfrm flipV="1">
              <a:off x="4650" y="1681"/>
              <a:ext cx="777" cy="77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400"/>
              <a:endParaRPr lang="en-US" sz="1800" b="1">
                <a:solidFill>
                  <a:prstClr val="black"/>
                </a:solidFill>
              </a:endParaRPr>
            </a:p>
          </p:txBody>
        </p:sp>
        <p:sp>
          <p:nvSpPr>
            <p:cNvPr id="232" name="Text Box 18"/>
            <p:cNvSpPr txBox="1">
              <a:spLocks noChangeArrowheads="1"/>
            </p:cNvSpPr>
            <p:nvPr/>
          </p:nvSpPr>
          <p:spPr bwMode="auto">
            <a:xfrm>
              <a:off x="3668" y="1555"/>
              <a:ext cx="1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800" b="1">
                  <a:solidFill>
                    <a:prstClr val="black"/>
                  </a:solidFill>
                  <a:latin typeface="Bookman Old Style" pitchFamily="18" charset="0"/>
                </a:rPr>
                <a:t>A</a:t>
              </a:r>
            </a:p>
          </p:txBody>
        </p:sp>
        <p:sp>
          <p:nvSpPr>
            <p:cNvPr id="233" name="Text Box 19"/>
            <p:cNvSpPr txBox="1">
              <a:spLocks noChangeArrowheads="1"/>
            </p:cNvSpPr>
            <p:nvPr/>
          </p:nvSpPr>
          <p:spPr bwMode="auto">
            <a:xfrm>
              <a:off x="4631" y="1666"/>
              <a:ext cx="1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800" b="1">
                  <a:solidFill>
                    <a:prstClr val="black"/>
                  </a:solidFill>
                  <a:latin typeface="Bookman Old Style" pitchFamily="18" charset="0"/>
                </a:rPr>
                <a:t>O</a:t>
              </a:r>
            </a:p>
          </p:txBody>
        </p:sp>
        <p:sp>
          <p:nvSpPr>
            <p:cNvPr id="234" name="Text Box 20"/>
            <p:cNvSpPr txBox="1">
              <a:spLocks noChangeArrowheads="1"/>
            </p:cNvSpPr>
            <p:nvPr/>
          </p:nvSpPr>
          <p:spPr bwMode="auto">
            <a:xfrm>
              <a:off x="4540" y="687"/>
              <a:ext cx="1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800" b="1" dirty="0">
                  <a:solidFill>
                    <a:prstClr val="black"/>
                  </a:solidFill>
                  <a:latin typeface="Bookman Old Style" pitchFamily="18" charset="0"/>
                </a:rPr>
                <a:t>C</a:t>
              </a:r>
            </a:p>
          </p:txBody>
        </p:sp>
        <p:sp>
          <p:nvSpPr>
            <p:cNvPr id="235" name="Text Box 21"/>
            <p:cNvSpPr txBox="1">
              <a:spLocks noChangeArrowheads="1"/>
            </p:cNvSpPr>
            <p:nvPr/>
          </p:nvSpPr>
          <p:spPr bwMode="auto">
            <a:xfrm>
              <a:off x="4540" y="2442"/>
              <a:ext cx="1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800" b="1">
                  <a:solidFill>
                    <a:prstClr val="black"/>
                  </a:solidFill>
                  <a:latin typeface="Bookman Old Style" pitchFamily="18" charset="0"/>
                </a:rPr>
                <a:t>D</a:t>
              </a:r>
            </a:p>
          </p:txBody>
        </p:sp>
        <p:sp>
          <p:nvSpPr>
            <p:cNvPr id="236" name="Text Box 22"/>
            <p:cNvSpPr txBox="1">
              <a:spLocks noChangeArrowheads="1"/>
            </p:cNvSpPr>
            <p:nvPr/>
          </p:nvSpPr>
          <p:spPr bwMode="auto">
            <a:xfrm>
              <a:off x="5407" y="1566"/>
              <a:ext cx="1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  <a:buFontTx/>
                <a:buNone/>
              </a:pPr>
              <a:r>
                <a:rPr lang="en-US" altLang="en-US" sz="1800" b="1">
                  <a:solidFill>
                    <a:prstClr val="black"/>
                  </a:solidFill>
                  <a:latin typeface="Bookman Old Style" pitchFamily="18" charset="0"/>
                </a:rPr>
                <a:t>B</a:t>
              </a:r>
            </a:p>
          </p:txBody>
        </p:sp>
      </p:grpSp>
      <p:sp>
        <p:nvSpPr>
          <p:cNvPr id="237" name="Text Box 31"/>
          <p:cNvSpPr txBox="1">
            <a:spLocks noChangeArrowheads="1"/>
          </p:cNvSpPr>
          <p:nvPr/>
        </p:nvSpPr>
        <p:spPr bwMode="auto">
          <a:xfrm>
            <a:off x="6183547" y="2413263"/>
            <a:ext cx="704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400" b="1" dirty="0">
                <a:solidFill>
                  <a:prstClr val="black"/>
                </a:solidFill>
                <a:latin typeface="Bookman Old Style" pitchFamily="18" charset="0"/>
              </a:rPr>
              <a:t>7 cm</a:t>
            </a:r>
          </a:p>
        </p:txBody>
      </p:sp>
      <p:sp>
        <p:nvSpPr>
          <p:cNvPr id="238" name="Rectangle 237"/>
          <p:cNvSpPr>
            <a:spLocks noChangeArrowheads="1"/>
          </p:cNvSpPr>
          <p:nvPr/>
        </p:nvSpPr>
        <p:spPr bwMode="auto">
          <a:xfrm>
            <a:off x="990600" y="978177"/>
            <a:ext cx="325121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Radius of semicircle CBD (R)</a:t>
            </a:r>
          </a:p>
        </p:txBody>
      </p:sp>
      <p:sp>
        <p:nvSpPr>
          <p:cNvPr id="239" name="Rectangle 238"/>
          <p:cNvSpPr>
            <a:spLocks noChangeArrowheads="1"/>
          </p:cNvSpPr>
          <p:nvPr/>
        </p:nvSpPr>
        <p:spPr bwMode="auto">
          <a:xfrm>
            <a:off x="4109872" y="977900"/>
            <a:ext cx="3080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240" name="Rectangle 239"/>
          <p:cNvSpPr>
            <a:spLocks noChangeArrowheads="1"/>
          </p:cNvSpPr>
          <p:nvPr/>
        </p:nvSpPr>
        <p:spPr bwMode="auto">
          <a:xfrm>
            <a:off x="4347997" y="978177"/>
            <a:ext cx="65023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7 cm</a:t>
            </a:r>
            <a:endParaRPr lang="en-US" altLang="en-US" sz="1600" b="1" baseline="-250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41" name="Rectangle 240"/>
          <p:cNvSpPr>
            <a:spLocks noChangeArrowheads="1"/>
          </p:cNvSpPr>
          <p:nvPr/>
        </p:nvSpPr>
        <p:spPr bwMode="auto">
          <a:xfrm>
            <a:off x="635474" y="1444918"/>
            <a:ext cx="31341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Area of the semicircle CBD </a:t>
            </a:r>
          </a:p>
        </p:txBody>
      </p:sp>
      <p:sp>
        <p:nvSpPr>
          <p:cNvPr id="242" name="Rectangle 241"/>
          <p:cNvSpPr>
            <a:spLocks noChangeArrowheads="1"/>
          </p:cNvSpPr>
          <p:nvPr/>
        </p:nvSpPr>
        <p:spPr bwMode="auto">
          <a:xfrm>
            <a:off x="3568495" y="1435115"/>
            <a:ext cx="3080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altLang="en-US" sz="1600" b="1" dirty="0">
              <a:solidFill>
                <a:prstClr val="black"/>
              </a:solidFill>
              <a:latin typeface="Maiandra GD" pitchFamily="34" charset="0"/>
            </a:endParaRPr>
          </a:p>
        </p:txBody>
      </p:sp>
      <p:sp>
        <p:nvSpPr>
          <p:cNvPr id="243" name="Rectangle 242"/>
          <p:cNvSpPr>
            <a:spLocks noChangeArrowheads="1"/>
          </p:cNvSpPr>
          <p:nvPr/>
        </p:nvSpPr>
        <p:spPr bwMode="auto">
          <a:xfrm>
            <a:off x="3848964" y="1312205"/>
            <a:ext cx="32092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1</a:t>
            </a:r>
          </a:p>
        </p:txBody>
      </p:sp>
      <p:cxnSp>
        <p:nvCxnSpPr>
          <p:cNvPr id="244" name="Straight Connector 243"/>
          <p:cNvCxnSpPr>
            <a:cxnSpLocks noChangeShapeType="1"/>
          </p:cNvCxnSpPr>
          <p:nvPr/>
        </p:nvCxnSpPr>
        <p:spPr bwMode="auto">
          <a:xfrm>
            <a:off x="3903394" y="1601982"/>
            <a:ext cx="241012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5" name="Rectangle 244"/>
          <p:cNvSpPr>
            <a:spLocks noChangeArrowheads="1"/>
          </p:cNvSpPr>
          <p:nvPr/>
        </p:nvSpPr>
        <p:spPr bwMode="auto">
          <a:xfrm>
            <a:off x="3860871" y="1537740"/>
            <a:ext cx="32092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246" name="Rectangle 245"/>
          <p:cNvSpPr>
            <a:spLocks noChangeArrowheads="1"/>
          </p:cNvSpPr>
          <p:nvPr/>
        </p:nvSpPr>
        <p:spPr bwMode="auto">
          <a:xfrm>
            <a:off x="4123883" y="1435909"/>
            <a:ext cx="3080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endParaRPr lang="en-US" altLang="en-US" sz="16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47" name="Rectangle 246"/>
          <p:cNvSpPr>
            <a:spLocks noChangeArrowheads="1"/>
          </p:cNvSpPr>
          <p:nvPr/>
        </p:nvSpPr>
        <p:spPr bwMode="auto">
          <a:xfrm>
            <a:off x="4302502" y="1435393"/>
            <a:ext cx="55175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Symbol" pitchFamily="18" charset="2"/>
              </a:rPr>
              <a:t>p</a:t>
            </a: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r</a:t>
            </a:r>
            <a:r>
              <a:rPr lang="en-US" altLang="en-US" sz="1600" b="1" baseline="30000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 </a:t>
            </a:r>
            <a:endParaRPr lang="en-US" altLang="en-US" sz="1600" b="1" baseline="-250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48" name="Rectangle 247"/>
          <p:cNvSpPr>
            <a:spLocks noChangeArrowheads="1"/>
          </p:cNvSpPr>
          <p:nvPr/>
        </p:nvSpPr>
        <p:spPr bwMode="auto">
          <a:xfrm>
            <a:off x="3568495" y="2086960"/>
            <a:ext cx="3080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  <a:endParaRPr lang="en-US" altLang="en-US" sz="1600" b="1" dirty="0">
              <a:solidFill>
                <a:prstClr val="black"/>
              </a:solidFill>
              <a:latin typeface="Maiandra GD" pitchFamily="34" charset="0"/>
            </a:endParaRPr>
          </a:p>
        </p:txBody>
      </p:sp>
      <p:sp>
        <p:nvSpPr>
          <p:cNvPr id="249" name="Rectangle 248"/>
          <p:cNvSpPr>
            <a:spLocks noChangeArrowheads="1"/>
          </p:cNvSpPr>
          <p:nvPr/>
        </p:nvSpPr>
        <p:spPr bwMode="auto">
          <a:xfrm>
            <a:off x="3831571" y="1980734"/>
            <a:ext cx="32092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1</a:t>
            </a:r>
          </a:p>
        </p:txBody>
      </p:sp>
      <p:cxnSp>
        <p:nvCxnSpPr>
          <p:cNvPr id="250" name="Straight Connector 249"/>
          <p:cNvCxnSpPr>
            <a:cxnSpLocks noChangeShapeType="1"/>
          </p:cNvCxnSpPr>
          <p:nvPr/>
        </p:nvCxnSpPr>
        <p:spPr bwMode="auto">
          <a:xfrm>
            <a:off x="3882080" y="2275215"/>
            <a:ext cx="250226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1" name="Rectangle 250"/>
          <p:cNvSpPr>
            <a:spLocks noChangeArrowheads="1"/>
          </p:cNvSpPr>
          <p:nvPr/>
        </p:nvSpPr>
        <p:spPr bwMode="auto">
          <a:xfrm>
            <a:off x="3838716" y="2215682"/>
            <a:ext cx="32092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252" name="Rectangle 251"/>
          <p:cNvSpPr>
            <a:spLocks noChangeArrowheads="1"/>
          </p:cNvSpPr>
          <p:nvPr/>
        </p:nvSpPr>
        <p:spPr bwMode="auto">
          <a:xfrm>
            <a:off x="4116407" y="2102458"/>
            <a:ext cx="3080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endParaRPr lang="en-US" altLang="en-US" sz="16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53" name="Rectangle 252"/>
          <p:cNvSpPr>
            <a:spLocks noChangeArrowheads="1"/>
          </p:cNvSpPr>
          <p:nvPr/>
        </p:nvSpPr>
        <p:spPr bwMode="auto">
          <a:xfrm>
            <a:off x="4329256" y="1963272"/>
            <a:ext cx="4571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22</a:t>
            </a:r>
          </a:p>
        </p:txBody>
      </p:sp>
      <p:cxnSp>
        <p:nvCxnSpPr>
          <p:cNvPr id="254" name="Straight Connector 253"/>
          <p:cNvCxnSpPr>
            <a:cxnSpLocks noChangeShapeType="1"/>
          </p:cNvCxnSpPr>
          <p:nvPr/>
        </p:nvCxnSpPr>
        <p:spPr bwMode="auto">
          <a:xfrm flipV="1">
            <a:off x="4384395" y="2267834"/>
            <a:ext cx="355997" cy="1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5" name="Rectangle 254"/>
          <p:cNvSpPr>
            <a:spLocks noChangeArrowheads="1"/>
          </p:cNvSpPr>
          <p:nvPr/>
        </p:nvSpPr>
        <p:spPr bwMode="auto">
          <a:xfrm>
            <a:off x="4384395" y="2215682"/>
            <a:ext cx="32092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7</a:t>
            </a:r>
          </a:p>
        </p:txBody>
      </p:sp>
      <p:sp>
        <p:nvSpPr>
          <p:cNvPr id="256" name="Rectangle 255"/>
          <p:cNvSpPr>
            <a:spLocks noChangeArrowheads="1"/>
          </p:cNvSpPr>
          <p:nvPr/>
        </p:nvSpPr>
        <p:spPr bwMode="auto">
          <a:xfrm>
            <a:off x="4729183" y="2097292"/>
            <a:ext cx="3080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×</a:t>
            </a:r>
            <a:endParaRPr lang="en-US" altLang="en-US" sz="16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57" name="Rectangle 256"/>
          <p:cNvSpPr>
            <a:spLocks noChangeArrowheads="1"/>
          </p:cNvSpPr>
          <p:nvPr/>
        </p:nvSpPr>
        <p:spPr bwMode="auto">
          <a:xfrm>
            <a:off x="4948134" y="2086960"/>
            <a:ext cx="3209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7</a:t>
            </a:r>
            <a:endParaRPr lang="en-US" altLang="en-US" sz="1600" b="1" baseline="-25000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58" name="Rectangle 257"/>
          <p:cNvSpPr>
            <a:spLocks noChangeArrowheads="1"/>
          </p:cNvSpPr>
          <p:nvPr/>
        </p:nvSpPr>
        <p:spPr bwMode="auto">
          <a:xfrm>
            <a:off x="5212688" y="2086960"/>
            <a:ext cx="37862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× </a:t>
            </a:r>
            <a:endParaRPr lang="en-US" altLang="en-US" sz="1600" b="1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59" name="Rectangle 258"/>
          <p:cNvSpPr>
            <a:spLocks noChangeArrowheads="1"/>
          </p:cNvSpPr>
          <p:nvPr/>
        </p:nvSpPr>
        <p:spPr bwMode="auto">
          <a:xfrm>
            <a:off x="5416848" y="2086960"/>
            <a:ext cx="3209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7</a:t>
            </a:r>
            <a:endParaRPr lang="en-US" altLang="en-US" sz="1600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60" name="Rectangle 259"/>
          <p:cNvSpPr>
            <a:spLocks noChangeArrowheads="1"/>
          </p:cNvSpPr>
          <p:nvPr/>
        </p:nvSpPr>
        <p:spPr bwMode="auto">
          <a:xfrm>
            <a:off x="3557985" y="3081570"/>
            <a:ext cx="3080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50000"/>
              </a:spcBef>
              <a:buFontTx/>
              <a:buNone/>
            </a:pPr>
            <a:r>
              <a:rPr lang="en-US" altLang="en-US" sz="1600" b="1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261" name="Rectangle 260"/>
          <p:cNvSpPr>
            <a:spLocks noChangeArrowheads="1"/>
          </p:cNvSpPr>
          <p:nvPr/>
        </p:nvSpPr>
        <p:spPr bwMode="auto">
          <a:xfrm>
            <a:off x="3785288" y="3081848"/>
            <a:ext cx="94128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77 cm</a:t>
            </a:r>
            <a:r>
              <a:rPr lang="en-US" altLang="en-US" sz="1600" b="1" baseline="30000" dirty="0">
                <a:solidFill>
                  <a:prstClr val="black"/>
                </a:solidFill>
                <a:latin typeface="Bookman Old Style" pitchFamily="18" charset="0"/>
              </a:rPr>
              <a:t>2</a:t>
            </a:r>
          </a:p>
        </p:txBody>
      </p:sp>
      <p:sp>
        <p:nvSpPr>
          <p:cNvPr id="270" name="Line 22"/>
          <p:cNvSpPr>
            <a:spLocks noChangeShapeType="1"/>
          </p:cNvSpPr>
          <p:nvPr/>
        </p:nvSpPr>
        <p:spPr bwMode="auto">
          <a:xfrm rot="1080000" flipH="1">
            <a:off x="4476687" y="2304137"/>
            <a:ext cx="144318" cy="177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/>
            <a:endParaRPr lang="en-US" sz="1600" b="1">
              <a:solidFill>
                <a:prstClr val="black"/>
              </a:solidFill>
            </a:endParaRPr>
          </a:p>
        </p:txBody>
      </p:sp>
      <p:sp>
        <p:nvSpPr>
          <p:cNvPr id="271" name="Line 23"/>
          <p:cNvSpPr>
            <a:spLocks noChangeShapeType="1"/>
          </p:cNvSpPr>
          <p:nvPr/>
        </p:nvSpPr>
        <p:spPr bwMode="auto">
          <a:xfrm rot="1200000" flipH="1">
            <a:off x="5030447" y="2167915"/>
            <a:ext cx="167651" cy="177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/>
            <a:endParaRPr lang="en-US" sz="1600" b="1">
              <a:solidFill>
                <a:prstClr val="black"/>
              </a:solidFill>
            </a:endParaRPr>
          </a:p>
        </p:txBody>
      </p:sp>
      <p:sp>
        <p:nvSpPr>
          <p:cNvPr id="272" name="Line 22"/>
          <p:cNvSpPr>
            <a:spLocks noChangeShapeType="1"/>
          </p:cNvSpPr>
          <p:nvPr/>
        </p:nvSpPr>
        <p:spPr bwMode="auto">
          <a:xfrm rot="960000" flipH="1">
            <a:off x="3936345" y="2310932"/>
            <a:ext cx="158750" cy="177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/>
            <a:endParaRPr lang="en-US" sz="1600" b="1">
              <a:solidFill>
                <a:prstClr val="black"/>
              </a:solidFill>
            </a:endParaRPr>
          </a:p>
        </p:txBody>
      </p:sp>
      <p:sp>
        <p:nvSpPr>
          <p:cNvPr id="273" name="Line 23"/>
          <p:cNvSpPr>
            <a:spLocks noChangeShapeType="1"/>
          </p:cNvSpPr>
          <p:nvPr/>
        </p:nvSpPr>
        <p:spPr bwMode="auto">
          <a:xfrm rot="1200000" flipH="1">
            <a:off x="4443739" y="2047385"/>
            <a:ext cx="256813" cy="21912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/>
            <a:endParaRPr lang="en-US" sz="1600" b="1">
              <a:solidFill>
                <a:prstClr val="black"/>
              </a:solidFill>
            </a:endParaRPr>
          </a:p>
        </p:txBody>
      </p:sp>
      <p:sp>
        <p:nvSpPr>
          <p:cNvPr id="274" name="Text Box 24"/>
          <p:cNvSpPr txBox="1">
            <a:spLocks noChangeArrowheads="1"/>
          </p:cNvSpPr>
          <p:nvPr/>
        </p:nvSpPr>
        <p:spPr bwMode="auto">
          <a:xfrm>
            <a:off x="4524520" y="1839645"/>
            <a:ext cx="4667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200" b="1" dirty="0">
                <a:solidFill>
                  <a:srgbClr val="FF0000"/>
                </a:solidFill>
                <a:latin typeface="Bookman Old Style" pitchFamily="18" charset="0"/>
              </a:rPr>
              <a:t>11</a:t>
            </a:r>
          </a:p>
        </p:txBody>
      </p:sp>
      <p:sp>
        <p:nvSpPr>
          <p:cNvPr id="276" name="Text Box 31"/>
          <p:cNvSpPr txBox="1">
            <a:spLocks noChangeArrowheads="1"/>
          </p:cNvSpPr>
          <p:nvPr/>
        </p:nvSpPr>
        <p:spPr bwMode="auto">
          <a:xfrm>
            <a:off x="7427353" y="2425170"/>
            <a:ext cx="704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400" b="1" dirty="0">
                <a:solidFill>
                  <a:prstClr val="black"/>
                </a:solidFill>
                <a:latin typeface="Bookman Old Style" pitchFamily="18" charset="0"/>
              </a:rPr>
              <a:t>7 cm</a:t>
            </a:r>
          </a:p>
        </p:txBody>
      </p:sp>
      <p:sp>
        <p:nvSpPr>
          <p:cNvPr id="277" name="Text Box 31"/>
          <p:cNvSpPr txBox="1">
            <a:spLocks noChangeArrowheads="1"/>
          </p:cNvSpPr>
          <p:nvPr/>
        </p:nvSpPr>
        <p:spPr bwMode="auto">
          <a:xfrm>
            <a:off x="7136841" y="1753657"/>
            <a:ext cx="704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400" b="1" dirty="0">
                <a:solidFill>
                  <a:prstClr val="black"/>
                </a:solidFill>
                <a:latin typeface="Bookman Old Style" pitchFamily="18" charset="0"/>
              </a:rPr>
              <a:t>7 cm</a:t>
            </a:r>
          </a:p>
        </p:txBody>
      </p:sp>
      <p:sp>
        <p:nvSpPr>
          <p:cNvPr id="278" name="Text Box 31"/>
          <p:cNvSpPr txBox="1">
            <a:spLocks noChangeArrowheads="1"/>
          </p:cNvSpPr>
          <p:nvPr/>
        </p:nvSpPr>
        <p:spPr bwMode="auto">
          <a:xfrm>
            <a:off x="6570897" y="3007896"/>
            <a:ext cx="704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400" b="1" dirty="0">
                <a:solidFill>
                  <a:prstClr val="black"/>
                </a:solidFill>
                <a:latin typeface="Bookman Old Style" pitchFamily="18" charset="0"/>
              </a:rPr>
              <a:t>7 cm</a:t>
            </a:r>
          </a:p>
        </p:txBody>
      </p:sp>
      <p:sp>
        <p:nvSpPr>
          <p:cNvPr id="279" name="Rounded Rectangle 278"/>
          <p:cNvSpPr>
            <a:spLocks noChangeArrowheads="1"/>
          </p:cNvSpPr>
          <p:nvPr/>
        </p:nvSpPr>
        <p:spPr bwMode="auto">
          <a:xfrm>
            <a:off x="2482156" y="4356915"/>
            <a:ext cx="1271147" cy="449485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0"/>
              </a:spcBef>
              <a:buFontTx/>
              <a:buNone/>
              <a:defRPr/>
            </a:pPr>
            <a:endParaRPr lang="en-US" altLang="en-US" sz="1800" b="1" dirty="0" smtClean="0">
              <a:solidFill>
                <a:srgbClr val="FF0000"/>
              </a:solidFill>
              <a:latin typeface="Maiandra GD" pitchFamily="34" charset="0"/>
            </a:endParaRPr>
          </a:p>
        </p:txBody>
      </p:sp>
      <p:sp>
        <p:nvSpPr>
          <p:cNvPr id="280" name="Line 13"/>
          <p:cNvSpPr>
            <a:spLocks noChangeShapeType="1"/>
          </p:cNvSpPr>
          <p:nvPr/>
        </p:nvSpPr>
        <p:spPr bwMode="auto">
          <a:xfrm>
            <a:off x="7128873" y="2420424"/>
            <a:ext cx="126858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defTabSz="914400" eaLnBrk="0" hangingPunct="0">
              <a:defRPr/>
            </a:pPr>
            <a:endParaRPr lang="en-US" sz="1800" b="1">
              <a:solidFill>
                <a:prstClr val="black"/>
              </a:solidFill>
            </a:endParaRPr>
          </a:p>
        </p:txBody>
      </p:sp>
      <p:sp>
        <p:nvSpPr>
          <p:cNvPr id="216" name="Rectangle 21"/>
          <p:cNvSpPr>
            <a:spLocks noChangeArrowheads="1"/>
          </p:cNvSpPr>
          <p:nvPr/>
        </p:nvSpPr>
        <p:spPr bwMode="auto">
          <a:xfrm>
            <a:off x="2397860" y="4314047"/>
            <a:ext cx="14545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14400">
              <a:spcBef>
                <a:spcPct val="0"/>
              </a:spcBef>
              <a:buFontTx/>
              <a:buNone/>
            </a:pPr>
            <a:r>
              <a:rPr lang="en-US" altLang="en-US" sz="1400" b="1" dirty="0">
                <a:solidFill>
                  <a:prstClr val="black"/>
                </a:solidFill>
                <a:latin typeface="Bookman Old Style" pitchFamily="18" charset="0"/>
              </a:rPr>
              <a:t>Area of </a:t>
            </a:r>
            <a:r>
              <a:rPr lang="en-US" altLang="en-US" sz="1400" b="1" dirty="0" smtClean="0">
                <a:solidFill>
                  <a:prstClr val="black"/>
                </a:solidFill>
                <a:latin typeface="Bookman Old Style" pitchFamily="18" charset="0"/>
              </a:rPr>
              <a:t>semi-circle CBD</a:t>
            </a:r>
            <a:endParaRPr lang="en-US" altLang="en-US" sz="1400" b="1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097905" y="299825"/>
            <a:ext cx="631049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None/>
            </a:pPr>
            <a:r>
              <a:rPr lang="en-US" altLang="en-US" sz="1600" b="1" dirty="0" smtClean="0">
                <a:latin typeface="Bookman Old Style" pitchFamily="18" charset="0"/>
              </a:rPr>
              <a:t>seg </a:t>
            </a:r>
            <a:r>
              <a:rPr lang="en-US" altLang="en-US" sz="1600" b="1" dirty="0">
                <a:latin typeface="Bookman Old Style" pitchFamily="18" charset="0"/>
              </a:rPr>
              <a:t>AB and seg CD are perpendicular diameters of a circle </a:t>
            </a:r>
            <a:r>
              <a:rPr lang="en-US" altLang="en-US" sz="1600" b="1" dirty="0" smtClean="0">
                <a:latin typeface="Bookman Old Style" pitchFamily="18" charset="0"/>
              </a:rPr>
              <a:t>with </a:t>
            </a:r>
            <a:r>
              <a:rPr lang="en-US" altLang="en-US" sz="1600" b="1" dirty="0">
                <a:latin typeface="Bookman Old Style" pitchFamily="18" charset="0"/>
              </a:rPr>
              <a:t>radius 7 cm. Find the area of the shaded region.</a:t>
            </a:r>
          </a:p>
        </p:txBody>
      </p:sp>
      <p:sp>
        <p:nvSpPr>
          <p:cNvPr id="75" name="Rectangle 74"/>
          <p:cNvSpPr>
            <a:spLocks noChangeArrowheads="1"/>
          </p:cNvSpPr>
          <p:nvPr/>
        </p:nvSpPr>
        <p:spPr bwMode="auto">
          <a:xfrm>
            <a:off x="3570751" y="2648704"/>
            <a:ext cx="3080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400">
              <a:spcBef>
                <a:spcPct val="50000"/>
              </a:spcBef>
              <a:buFontTx/>
              <a:buNone/>
            </a:pPr>
            <a:r>
              <a:rPr lang="en-US" altLang="en-US" sz="1600" b="1" dirty="0">
                <a:solidFill>
                  <a:prstClr val="black"/>
                </a:solidFill>
                <a:latin typeface="Bookman Old Style" pitchFamily="18" charset="0"/>
              </a:rPr>
              <a:t>=</a:t>
            </a:r>
          </a:p>
        </p:txBody>
      </p: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3800901" y="2648704"/>
            <a:ext cx="87826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400">
              <a:spcBef>
                <a:spcPct val="50000"/>
              </a:spcBef>
              <a:buFontTx/>
              <a:buNone/>
            </a:pPr>
            <a:r>
              <a:rPr lang="en-US" alt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11 × 7</a:t>
            </a:r>
            <a:endParaRPr lang="en-US" altLang="en-US" sz="1600" b="1" baseline="30000" dirty="0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305" name="Rounded Rectangle 59"/>
          <p:cNvSpPr/>
          <p:nvPr/>
        </p:nvSpPr>
        <p:spPr>
          <a:xfrm>
            <a:off x="643967" y="2121956"/>
            <a:ext cx="2390045" cy="667266"/>
          </a:xfrm>
          <a:prstGeom prst="wedgeRoundRectCallout">
            <a:avLst>
              <a:gd name="adj1" fmla="val -11286"/>
              <a:gd name="adj2" fmla="val -43623"/>
              <a:gd name="adj3" fmla="val 16667"/>
            </a:avLst>
          </a:prstGeom>
          <a:gradFill flip="none" rotWithShape="1">
            <a:gsLst>
              <a:gs pos="0">
                <a:srgbClr val="3399FF">
                  <a:shade val="30000"/>
                  <a:satMod val="115000"/>
                </a:srgbClr>
              </a:gs>
              <a:gs pos="50000">
                <a:srgbClr val="3399FF">
                  <a:shade val="67500"/>
                  <a:satMod val="115000"/>
                </a:srgbClr>
              </a:gs>
              <a:gs pos="100000">
                <a:srgbClr val="3399FF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rgbClr val="CC00FF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Book Antiqua" pitchFamily="18" charset="0"/>
            </a:endParaRPr>
          </a:p>
        </p:txBody>
      </p:sp>
      <p:pic>
        <p:nvPicPr>
          <p:cNvPr id="30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16189" y="1889814"/>
            <a:ext cx="491495" cy="1029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" name="TextBox 306"/>
          <p:cNvSpPr txBox="1"/>
          <p:nvPr/>
        </p:nvSpPr>
        <p:spPr>
          <a:xfrm>
            <a:off x="622231" y="2178980"/>
            <a:ext cx="2450446" cy="578882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What is the formula for </a:t>
            </a:r>
            <a:endParaRPr lang="en-US" b="1" dirty="0" smtClean="0">
              <a:solidFill>
                <a:schemeClr val="bg1"/>
              </a:solidFill>
              <a:latin typeface="Bookman Old Style" pitchFamily="18" charset="0"/>
              <a:ea typeface="Cambria Math" pitchFamily="18" charset="0"/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area of semi-circle?</a:t>
            </a:r>
            <a:endParaRPr lang="en-US" b="1" dirty="0">
              <a:solidFill>
                <a:schemeClr val="bg1"/>
              </a:solidFill>
              <a:latin typeface="Bookman Old Style" pitchFamily="18" charset="0"/>
              <a:ea typeface="Cambria Math" pitchFamily="18" charset="0"/>
            </a:endParaRPr>
          </a:p>
        </p:txBody>
      </p:sp>
      <p:pic>
        <p:nvPicPr>
          <p:cNvPr id="308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13773" y="1885745"/>
            <a:ext cx="443188" cy="9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9" name="TextBox 308"/>
              <p:cNvSpPr txBox="1"/>
              <p:nvPr/>
            </p:nvSpPr>
            <p:spPr>
              <a:xfrm>
                <a:off x="1311441" y="2208951"/>
                <a:ext cx="1055097" cy="493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ctr" defTabSz="914400" eaLnBrk="0" hangingPunct="0">
                  <a:spcBef>
                    <a:spcPct val="0"/>
                  </a:spcBef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1600" b="1" i="1" kern="0" smtClean="0">
                            <a:solidFill>
                              <a:srgbClr val="FFFF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en-US" sz="1600" b="1" i="0" kern="0" smtClean="0">
                            <a:solidFill>
                              <a:srgbClr val="FFFF00"/>
                            </a:solidFill>
                            <a:latin typeface="Bookman Old Style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en-US" sz="1600" b="1" i="0" kern="0" smtClean="0">
                            <a:solidFill>
                              <a:srgbClr val="FFFF00"/>
                            </a:solidFill>
                            <a:latin typeface="Bookman Old Style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en-US" sz="1600" b="1" kern="0" dirty="0" smtClean="0">
                    <a:solidFill>
                      <a:srgbClr val="FFFF00"/>
                    </a:solidFill>
                    <a:latin typeface="Symbol" pitchFamily="18" charset="2"/>
                  </a:rPr>
                  <a:t> </a:t>
                </a:r>
                <a:r>
                  <a:rPr lang="en-US" altLang="en-US" sz="1600" b="1" kern="0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×</a:t>
                </a:r>
                <a:r>
                  <a:rPr lang="en-US" altLang="en-US" sz="1600" b="1" kern="0" dirty="0" smtClean="0">
                    <a:solidFill>
                      <a:srgbClr val="FFFF00"/>
                    </a:solidFill>
                    <a:latin typeface="Symbol" pitchFamily="18" charset="2"/>
                  </a:rPr>
                  <a:t> p</a:t>
                </a:r>
                <a:r>
                  <a:rPr lang="en-US" altLang="en-US" sz="1600" b="1" kern="0" dirty="0" smtClean="0">
                    <a:solidFill>
                      <a:srgbClr val="FFFF00"/>
                    </a:solidFill>
                    <a:latin typeface="Bookman Old Style" pitchFamily="18" charset="0"/>
                  </a:rPr>
                  <a:t> </a:t>
                </a:r>
                <a:r>
                  <a:rPr lang="en-US" altLang="en-US" sz="1600" b="1" kern="0" dirty="0">
                    <a:solidFill>
                      <a:srgbClr val="FFFF00"/>
                    </a:solidFill>
                    <a:latin typeface="Bookman Old Style" pitchFamily="18" charset="0"/>
                  </a:rPr>
                  <a:t>r</a:t>
                </a:r>
                <a:r>
                  <a:rPr lang="en-US" altLang="en-US" sz="1600" b="1" kern="0" baseline="30000" dirty="0">
                    <a:solidFill>
                      <a:srgbClr val="FFFF00"/>
                    </a:solidFill>
                    <a:latin typeface="Bookman Old Style" pitchFamily="18" charset="0"/>
                  </a:rPr>
                  <a:t>2</a:t>
                </a:r>
                <a:r>
                  <a:rPr lang="en-US" altLang="en-US" sz="1600" b="1" kern="0" dirty="0">
                    <a:solidFill>
                      <a:srgbClr val="FFFF00"/>
                    </a:solidFill>
                    <a:latin typeface="Bookman Old Style" pitchFamily="18" charset="0"/>
                  </a:rPr>
                  <a:t>  </a:t>
                </a:r>
                <a:endParaRPr lang="en-US" altLang="en-US" sz="1600" b="1" kern="0" dirty="0">
                  <a:solidFill>
                    <a:srgbClr val="FFFF00"/>
                  </a:solidFill>
                  <a:latin typeface="Arial" charset="0"/>
                </a:endParaRPr>
              </a:p>
            </p:txBody>
          </p:sp>
        </mc:Choice>
        <mc:Fallback xmlns="">
          <p:sp>
            <p:nvSpPr>
              <p:cNvPr id="309" name="TextBox 3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441" y="2208951"/>
                <a:ext cx="1055097" cy="493277"/>
              </a:xfrm>
              <a:prstGeom prst="rect">
                <a:avLst/>
              </a:prstGeom>
              <a:blipFill rotWithShape="1">
                <a:blip r:embed="rId4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684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500"/>
                            </p:stCondLst>
                            <p:childTnLst>
                              <p:par>
                                <p:cTn id="17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8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1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6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1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500"/>
                            </p:stCondLst>
                            <p:childTnLst>
                              <p:par>
                                <p:cTn id="2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/>
      <p:bldP spid="238" grpId="0"/>
      <p:bldP spid="239" grpId="0"/>
      <p:bldP spid="240" grpId="0"/>
      <p:bldP spid="241" grpId="0"/>
      <p:bldP spid="242" grpId="0"/>
      <p:bldP spid="243" grpId="0"/>
      <p:bldP spid="245" grpId="0"/>
      <p:bldP spid="246" grpId="0"/>
      <p:bldP spid="247" grpId="0"/>
      <p:bldP spid="248" grpId="0"/>
      <p:bldP spid="249" grpId="0"/>
      <p:bldP spid="251" grpId="0"/>
      <p:bldP spid="252" grpId="0"/>
      <p:bldP spid="253" grpId="0"/>
      <p:bldP spid="255" grpId="0"/>
      <p:bldP spid="256" grpId="0"/>
      <p:bldP spid="257" grpId="0"/>
      <p:bldP spid="258" grpId="0"/>
      <p:bldP spid="259" grpId="0"/>
      <p:bldP spid="260" grpId="0"/>
      <p:bldP spid="261" grpId="0"/>
      <p:bldP spid="270" grpId="0" animBg="1"/>
      <p:bldP spid="271" grpId="0" animBg="1"/>
      <p:bldP spid="272" grpId="0" animBg="1"/>
      <p:bldP spid="273" grpId="0" animBg="1"/>
      <p:bldP spid="274" grpId="0"/>
      <p:bldP spid="279" grpId="0" animBg="1"/>
      <p:bldP spid="75" grpId="0"/>
      <p:bldP spid="76" grpId="0"/>
      <p:bldP spid="305" grpId="0" animBg="1"/>
      <p:bldP spid="305" grpId="1" animBg="1"/>
      <p:bldP spid="307" grpId="0"/>
      <p:bldP spid="307" grpId="1"/>
      <p:bldP spid="309" grpId="0"/>
      <p:bldP spid="309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4&quot;/&gt;&lt;/TableIndex&gt;&lt;/ShapeTextInfo&gt;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4&quot;/&gt;&lt;/TableIndex&gt;&lt;/ShapeTextInfo&gt;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4&quot;/&gt;&lt;/TableIndex&gt;&lt;/ShapeTextInfo&gt;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4&quot;/&gt;&lt;/TableIndex&gt;&lt;/ShapeTextInfo&gt;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0&quot;/&gt;&lt;/TableIndex&gt;&lt;/ShapeTextInfo&gt;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8&quot;/&gt;&lt;/TableIndex&gt;&lt;/ShapeTextInfo&gt;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4&quot;/&gt;&lt;/TableIndex&gt;&lt;/ShapeTextInfo&gt;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4&quot;/&gt;&lt;/TableIndex&gt;&lt;/ShapeTextInfo&gt;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4&quot;/&gt;&lt;/TableIndex&gt;&lt;/ShapeTextInfo&gt;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4&quot;/&gt;&lt;/TableIndex&gt;&lt;/ShapeTextInfo&gt;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4&quot;/&gt;&lt;/TableIndex&gt;&lt;/ShapeTextInfo&gt;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4&quot;/&gt;&lt;/TableIndex&gt;&lt;/ShapeTextInfo&gt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4&quot;/&gt;&lt;/TableIndex&gt;&lt;/ShapeTextInfo&gt;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4&quot;/&gt;&lt;/TableIndex&gt;&lt;/ShapeTextInfo&gt;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4&quot;/&gt;&lt;/TableIndex&gt;&lt;/ShapeTextInfo&gt;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4&quot;/&gt;&lt;/TableIndex&gt;&lt;/ShapeTextInfo&gt;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4&quot;/&gt;&lt;/TableIndex&gt;&lt;/ShapeTextInfo&gt;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4&quot;/&gt;&lt;/TableIndex&gt;&lt;/ShapeTextInfo&gt;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4&quot;/&gt;&lt;/TableIndex&gt;&lt;/ShapeTextInfo&gt;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4&quot;/&gt;&lt;/TableIndex&gt;&lt;/ShapeTextInfo&gt;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4&quot;/&gt;&lt;/TableIndex&gt;&lt;/ShapeTextInfo&gt;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4&quot;/&gt;&lt;/TableIndex&gt;&lt;/ShapeTextInfo&gt;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4&quot;/&gt;&lt;/TableIndex&gt;&lt;/ShapeTextInfo&gt;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4&quot;/&gt;&lt;/TableIndex&gt;&lt;/ShapeTextInfo&gt;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4&quot;/&gt;&lt;/TableIndex&gt;&lt;/ShapeTextInfo&gt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4&quot;/&gt;&lt;/TableIndex&gt;&lt;/ShapeTextInfo&gt;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4&quot;/&gt;&lt;/TableIndex&gt;&lt;/ShapeTextInfo&gt;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4&quot;/&gt;&lt;/TableIndex&gt;&lt;/ShapeTextInfo&gt;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1&quot;/&gt;&lt;/TableIndex&gt;&lt;/ShapeTextInfo&gt;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C954B422-5367-4588-9FA3-23E0CCCCD2FB}&quot;/&gt;&lt;isInvalidForFieldText val=&quot;0&quot;/&gt;&lt;Image&gt;&lt;filename val=&quot;C:\Users\PRINTE~1\AppData\Local\Temp\PR\data\asimages\{C954B422-5367-4588-9FA3-23E0CCCCD2FB}_8.png&quot;/&gt;&lt;left val=&quot;212&quot;/&gt;&lt;top val=&quot;270&quot;/&gt;&lt;width val=&quot;36&quot;/&gt;&lt;height val=&quot;19&quot;/&gt;&lt;hasText val=&quot;1&quot;/&gt;&lt;/Image&gt;&lt;/ThreeDShapeInfo&gt;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3A78F4AA-5D2D-422E-8C86-5CF5E313276E}&quot;/&gt;&lt;isInvalidForFieldText val=&quot;0&quot;/&gt;&lt;Image&gt;&lt;filename val=&quot;C:\Users\PRINTE~1\AppData\Local\Temp\PR\data\asimages\{3A78F4AA-5D2D-422E-8C86-5CF5E313276E}_8.png&quot;/&gt;&lt;left val=&quot;225&quot;/&gt;&lt;top val=&quot;289&quot;/&gt;&lt;width val=&quot;35&quot;/&gt;&lt;height val=&quot;21&quot;/&gt;&lt;hasText val=&quot;1&quot;/&gt;&lt;/Image&gt;&lt;/ThreeDShapeInfo&gt;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C954B422-5367-4588-9FA3-23E0CCCCD2FB}&quot;/&gt;&lt;isInvalidForFieldText val=&quot;0&quot;/&gt;&lt;Image&gt;&lt;filename val=&quot;C:\Users\PRINTE~1\AppData\Local\Temp\PR\data\asimages\{C954B422-5367-4588-9FA3-23E0CCCCD2FB}_8.png&quot;/&gt;&lt;left val=&quot;212&quot;/&gt;&lt;top val=&quot;270&quot;/&gt;&lt;width val=&quot;36&quot;/&gt;&lt;height val=&quot;19&quot;/&gt;&lt;hasText val=&quot;1&quot;/&gt;&lt;/Image&gt;&lt;/ThreeDShapeInfo&gt;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3A78F4AA-5D2D-422E-8C86-5CF5E313276E}&quot;/&gt;&lt;isInvalidForFieldText val=&quot;0&quot;/&gt;&lt;Image&gt;&lt;filename val=&quot;C:\Users\PRINTE~1\AppData\Local\Temp\PR\data\asimages\{3A78F4AA-5D2D-422E-8C86-5CF5E313276E}_8.png&quot;/&gt;&lt;left val=&quot;225&quot;/&gt;&lt;top val=&quot;289&quot;/&gt;&lt;width val=&quot;35&quot;/&gt;&lt;height val=&quot;21&quot;/&gt;&lt;hasText val=&quot;1&quot;/&gt;&lt;/Image&gt;&lt;/ThreeDShapeInfo&gt;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C954B422-5367-4588-9FA3-23E0CCCCD2FB}&quot;/&gt;&lt;isInvalidForFieldText val=&quot;0&quot;/&gt;&lt;Image&gt;&lt;filename val=&quot;C:\Users\PRINTE~1\AppData\Local\Temp\PR\data\asimages\{C954B422-5367-4588-9FA3-23E0CCCCD2FB}_8.png&quot;/&gt;&lt;left val=&quot;212&quot;/&gt;&lt;top val=&quot;270&quot;/&gt;&lt;width val=&quot;36&quot;/&gt;&lt;height val=&quot;19&quot;/&gt;&lt;hasText val=&quot;1&quot;/&gt;&lt;/Image&gt;&lt;/ThreeDShapeInfo&gt;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3A78F4AA-5D2D-422E-8C86-5CF5E313276E}&quot;/&gt;&lt;isInvalidForFieldText val=&quot;0&quot;/&gt;&lt;Image&gt;&lt;filename val=&quot;C:\Users\PRINTE~1\AppData\Local\Temp\PR\data\asimages\{3A78F4AA-5D2D-422E-8C86-5CF5E313276E}_8.png&quot;/&gt;&lt;left val=&quot;225&quot;/&gt;&lt;top val=&quot;289&quot;/&gt;&lt;width val=&quot;35&quot;/&gt;&lt;height val=&quot;21&quot;/&gt;&lt;hasText val=&quot;1&quot;/&gt;&lt;/Image&gt;&lt;/ThreeDShapeInfo&gt;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C954B422-5367-4588-9FA3-23E0CCCCD2FB}&quot;/&gt;&lt;isInvalidForFieldText val=&quot;0&quot;/&gt;&lt;Image&gt;&lt;filename val=&quot;C:\Users\PRINTE~1\AppData\Local\Temp\PR\data\asimages\{C954B422-5367-4588-9FA3-23E0CCCCD2FB}_8.png&quot;/&gt;&lt;left val=&quot;212&quot;/&gt;&lt;top val=&quot;270&quot;/&gt;&lt;width val=&quot;36&quot;/&gt;&lt;height val=&quot;19&quot;/&gt;&lt;hasText val=&quot;1&quot;/&gt;&lt;/Image&gt;&lt;/ThreeDShapeInfo&gt;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3A78F4AA-5D2D-422E-8C86-5CF5E313276E}&quot;/&gt;&lt;isInvalidForFieldText val=&quot;0&quot;/&gt;&lt;Image&gt;&lt;filename val=&quot;C:\Users\PRINTE~1\AppData\Local\Temp\PR\data\asimages\{3A78F4AA-5D2D-422E-8C86-5CF5E313276E}_8.png&quot;/&gt;&lt;left val=&quot;225&quot;/&gt;&lt;top val=&quot;289&quot;/&gt;&lt;width val=&quot;35&quot;/&gt;&lt;height val=&quot;21&quot;/&gt;&lt;hasText val=&quot;1&quot;/&gt;&lt;/Image&gt;&lt;/ThreeDShapeInfo&gt;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C954B422-5367-4588-9FA3-23E0CCCCD2FB}&quot;/&gt;&lt;isInvalidForFieldText val=&quot;0&quot;/&gt;&lt;Image&gt;&lt;filename val=&quot;C:\Users\PRINTE~1\AppData\Local\Temp\PR\data\asimages\{C954B422-5367-4588-9FA3-23E0CCCCD2FB}_8.png&quot;/&gt;&lt;left val=&quot;212&quot;/&gt;&lt;top val=&quot;270&quot;/&gt;&lt;width val=&quot;36&quot;/&gt;&lt;height val=&quot;19&quot;/&gt;&lt;hasText val=&quot;1&quot;/&gt;&lt;/Image&gt;&lt;/ThreeDShapeInfo&gt;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3A78F4AA-5D2D-422E-8C86-5CF5E313276E}&quot;/&gt;&lt;isInvalidForFieldText val=&quot;0&quot;/&gt;&lt;Image&gt;&lt;filename val=&quot;C:\Users\PRINTE~1\AppData\Local\Temp\PR\data\asimages\{3A78F4AA-5D2D-422E-8C86-5CF5E313276E}_8.png&quot;/&gt;&lt;left val=&quot;225&quot;/&gt;&lt;top val=&quot;289&quot;/&gt;&lt;width val=&quot;35&quot;/&gt;&lt;height val=&quot;21&quot;/&gt;&lt;hasText val=&quot;1&quot;/&gt;&lt;/Image&gt;&lt;/ThreeDShapeInfo&gt;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C954B422-5367-4588-9FA3-23E0CCCCD2FB}&quot;/&gt;&lt;isInvalidForFieldText val=&quot;0&quot;/&gt;&lt;Image&gt;&lt;filename val=&quot;C:\Users\PRINTE~1\AppData\Local\Temp\PR\data\asimages\{C954B422-5367-4588-9FA3-23E0CCCCD2FB}_8.png&quot;/&gt;&lt;left val=&quot;212&quot;/&gt;&lt;top val=&quot;270&quot;/&gt;&lt;width val=&quot;36&quot;/&gt;&lt;height val=&quot;19&quot;/&gt;&lt;hasText val=&quot;1&quot;/&gt;&lt;/Image&gt;&lt;/ThreeDShapeInfo&gt;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3A78F4AA-5D2D-422E-8C86-5CF5E313276E}&quot;/&gt;&lt;isInvalidForFieldText val=&quot;0&quot;/&gt;&lt;Image&gt;&lt;filename val=&quot;C:\Users\PRINTE~1\AppData\Local\Temp\PR\data\asimages\{3A78F4AA-5D2D-422E-8C86-5CF5E313276E}_8.png&quot;/&gt;&lt;left val=&quot;225&quot;/&gt;&lt;top val=&quot;289&quot;/&gt;&lt;width val=&quot;35&quot;/&gt;&lt;height val=&quot;21&quot;/&gt;&lt;hasText val=&quot;1&quot;/&gt;&lt;/Image&gt;&lt;/ThreeDShapeInfo&gt;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C954B422-5367-4588-9FA3-23E0CCCCD2FB}&quot;/&gt;&lt;isInvalidForFieldText val=&quot;0&quot;/&gt;&lt;Image&gt;&lt;filename val=&quot;C:\Users\PRINTE~1\AppData\Local\Temp\PR\data\asimages\{C954B422-5367-4588-9FA3-23E0CCCCD2FB}_8.png&quot;/&gt;&lt;left val=&quot;212&quot;/&gt;&lt;top val=&quot;270&quot;/&gt;&lt;width val=&quot;36&quot;/&gt;&lt;height val=&quot;19&quot;/&gt;&lt;hasText val=&quot;1&quot;/&gt;&lt;/Image&gt;&lt;/ThreeDShapeInfo&gt;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3A78F4AA-5D2D-422E-8C86-5CF5E313276E}&quot;/&gt;&lt;isInvalidForFieldText val=&quot;0&quot;/&gt;&lt;Image&gt;&lt;filename val=&quot;C:\Users\PRINTE~1\AppData\Local\Temp\PR\data\asimages\{3A78F4AA-5D2D-422E-8C86-5CF5E313276E}_8.png&quot;/&gt;&lt;left val=&quot;225&quot;/&gt;&lt;top val=&quot;289&quot;/&gt;&lt;width val=&quot;35&quot;/&gt;&lt;height val=&quot;21&quot;/&gt;&lt;hasText val=&quot;1&quot;/&gt;&lt;/Image&gt;&lt;/ThreeDShapeInfo&gt;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4&quot;/&gt;&lt;/TableIndex&gt;&lt;/ShapeTextInfo&gt;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4&quot;/&gt;&lt;/TableIndex&gt;&lt;/ShapeTextInfo&gt;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15393</TotalTime>
  <Words>13155</Words>
  <Application>Microsoft Office PowerPoint</Application>
  <PresentationFormat>On-screen Show (16:9)</PresentationFormat>
  <Paragraphs>4205</Paragraphs>
  <Slides>105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105</vt:i4>
      </vt:variant>
    </vt:vector>
  </HeadingPairs>
  <TitlesOfParts>
    <vt:vector size="107" baseType="lpstr">
      <vt:lpstr>Custom Design</vt:lpstr>
      <vt:lpstr>1_Custom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AJAZ</dc:creator>
  <cp:lastModifiedBy>user</cp:lastModifiedBy>
  <cp:revision>2381</cp:revision>
  <dcterms:created xsi:type="dcterms:W3CDTF">2014-12-12T11:31:03Z</dcterms:created>
  <dcterms:modified xsi:type="dcterms:W3CDTF">2018-06-13T05:58:06Z</dcterms:modified>
</cp:coreProperties>
</file>